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68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276" r:id="rId12"/>
    <p:sldId id="278" r:id="rId13"/>
    <p:sldId id="277" r:id="rId14"/>
    <p:sldId id="279" r:id="rId15"/>
    <p:sldId id="280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4"/>
    <p:restoredTop sz="96327"/>
  </p:normalViewPr>
  <p:slideViewPr>
    <p:cSldViewPr snapToGrid="0">
      <p:cViewPr>
        <p:scale>
          <a:sx n="136" d="100"/>
          <a:sy n="136" d="100"/>
        </p:scale>
        <p:origin x="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7A89FDA-3E53-6248-8D11-1F9DD7D2697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4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0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07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32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15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87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79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7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5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5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6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7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4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0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8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A89FDA-3E53-6248-8D11-1F9DD7D2697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93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EmboKQH8lM&amp;list=PLmmYSbUCWJ4x1GO839azG_BBw8rkh-zOj" TargetMode="External"/><Relationship Id="rId2" Type="http://schemas.openxmlformats.org/officeDocument/2006/relationships/hyperlink" Target="https://github.com/media-lib/prog_lib/blob/master/general/Steve%20McConnell%20-%20Code%20Complete%20(2nd%20edition)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nguyen095/clean-code/blob/master/Clean.Code.A.Handbook.of.Agile.Software.Craftsmanship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BAF6-F8E2-475F-C9DC-FB58697AC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6600" dirty="0"/>
              <a:t>Software development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92518-24B6-D1CB-AADB-9EE4F8B13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Your tools – Git, Scripts, automation</a:t>
            </a:r>
          </a:p>
          <a:p>
            <a:pPr>
              <a:lnSpc>
                <a:spcPct val="110000"/>
              </a:lnSpc>
            </a:pPr>
            <a:r>
              <a:rPr lang="en-GB" sz="2400" b="0" i="0" u="none" strike="noStrike" dirty="0">
                <a:effectLst/>
                <a:latin typeface="Söhne"/>
              </a:rPr>
              <a:t>Continuous Integration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7C3C9-FD7E-6425-4708-AC90B5507543}"/>
              </a:ext>
            </a:extLst>
          </p:cNvPr>
          <p:cNvSpPr txBox="1"/>
          <p:nvPr/>
        </p:nvSpPr>
        <p:spPr>
          <a:xfrm>
            <a:off x="3201272" y="556317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Oleksandr (Sasha) </a:t>
            </a:r>
            <a:r>
              <a:rPr lang="en-US" dirty="0" err="1"/>
              <a:t>Hubanov</a:t>
            </a:r>
            <a:endParaRPr lang="en-US" dirty="0"/>
          </a:p>
          <a:p>
            <a:r>
              <a:rPr lang="en-US" dirty="0"/>
              <a:t>alex@0x0h.com</a:t>
            </a:r>
          </a:p>
        </p:txBody>
      </p:sp>
    </p:spTree>
    <p:extLst>
      <p:ext uri="{BB962C8B-B14F-4D97-AF65-F5344CB8AC3E}">
        <p14:creationId xmlns:p14="http://schemas.microsoft.com/office/powerpoint/2010/main" val="184780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106F-74FB-59C7-DDEF-EA656B2D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904395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 b="0" i="0" u="none" strike="noStrike" dirty="0">
                <a:effectLst/>
                <a:latin typeface="Söhne"/>
              </a:rPr>
              <a:t>Continuous Integration and Build Automation</a:t>
            </a:r>
            <a:endParaRPr lang="en-US" sz="3300" dirty="0"/>
          </a:p>
        </p:txBody>
      </p:sp>
      <p:sp>
        <p:nvSpPr>
          <p:cNvPr id="5130" name="Content Placeholder 5129">
            <a:extLst>
              <a:ext uri="{FF2B5EF4-FFF2-40B4-BE49-F238E27FC236}">
                <a16:creationId xmlns:a16="http://schemas.microsoft.com/office/drawing/2014/main" id="{1FCDF8AF-9ADC-4E11-FC53-99420AB1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7" y="2479248"/>
            <a:ext cx="4326003" cy="3808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D1D5DB"/>
                </a:solidFill>
                <a:latin typeface="Söhne"/>
              </a:rPr>
              <a:t>Continuous Integration (CI) benefits:</a:t>
            </a: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Early Detection of Integration Issues</a:t>
            </a:r>
          </a:p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Faster Feedback Loops</a:t>
            </a:r>
            <a:endParaRPr lang="en-GB" dirty="0">
              <a:solidFill>
                <a:srgbClr val="D1D5DB"/>
              </a:solidFill>
              <a:latin typeface="Söhne"/>
            </a:endParaRPr>
          </a:p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Improved Code Quality</a:t>
            </a:r>
          </a:p>
          <a:p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1D5DB"/>
                </a:solidFill>
                <a:latin typeface="Söhne"/>
              </a:rPr>
              <a:t>Continuous Deployment (CD) benefits:</a:t>
            </a:r>
          </a:p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Reduced Human Error</a:t>
            </a:r>
          </a:p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Continuous Feedback and Improvement</a:t>
            </a:r>
          </a:p>
          <a:p>
            <a:endParaRPr lang="en-US" dirty="0"/>
          </a:p>
        </p:txBody>
      </p:sp>
      <p:pic>
        <p:nvPicPr>
          <p:cNvPr id="5126" name="Picture 6" descr="What is CI/CD?">
            <a:extLst>
              <a:ext uri="{FF2B5EF4-FFF2-40B4-BE49-F238E27FC236}">
                <a16:creationId xmlns:a16="http://schemas.microsoft.com/office/drawing/2014/main" id="{B34CD9E1-2199-4B4E-17F5-FAA59F54F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229" y="2703267"/>
            <a:ext cx="6095593" cy="291064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95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106F-74FB-59C7-DDEF-EA656B2D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CI/CD – 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6830-3E5D-932B-2849-B84C6F9A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Showcase of an CI/CD in real life</a:t>
            </a:r>
          </a:p>
          <a:p>
            <a:pPr marL="0" indent="0">
              <a:buNone/>
            </a:pPr>
            <a:r>
              <a:rPr lang="en-US" dirty="0"/>
              <a:t>Paper plane development:</a:t>
            </a:r>
          </a:p>
          <a:p>
            <a:r>
              <a:rPr lang="en-US" dirty="0">
                <a:sym typeface="Wingdings" pitchFamily="2" charset="2"/>
              </a:rPr>
              <a:t>Plan</a:t>
            </a:r>
          </a:p>
          <a:p>
            <a:r>
              <a:rPr lang="en-US" dirty="0">
                <a:sym typeface="Wingdings" pitchFamily="2" charset="2"/>
              </a:rPr>
              <a:t>Design</a:t>
            </a:r>
          </a:p>
          <a:p>
            <a:r>
              <a:rPr lang="en-US" dirty="0">
                <a:sym typeface="Wingdings" pitchFamily="2" charset="2"/>
              </a:rPr>
              <a:t>Assembly</a:t>
            </a:r>
          </a:p>
          <a:p>
            <a:r>
              <a:rPr lang="en-US" dirty="0">
                <a:sym typeface="Wingdings" pitchFamily="2" charset="2"/>
              </a:rPr>
              <a:t>Test</a:t>
            </a:r>
          </a:p>
          <a:p>
            <a:r>
              <a:rPr lang="en-US" dirty="0">
                <a:sym typeface="Wingdings" pitchFamily="2" charset="2"/>
              </a:rPr>
              <a:t>Customer feedback</a:t>
            </a:r>
          </a:p>
          <a:p>
            <a:r>
              <a:rPr lang="en-US" dirty="0">
                <a:sym typeface="Wingdings" pitchFamily="2" charset="2"/>
              </a:rPr>
              <a:t>Repeat</a:t>
            </a:r>
            <a:endParaRPr lang="en-US" dirty="0"/>
          </a:p>
          <a:p>
            <a:endParaRPr lang="en-US" dirty="0"/>
          </a:p>
        </p:txBody>
      </p:sp>
      <p:pic>
        <p:nvPicPr>
          <p:cNvPr id="6148" name="Picture 4" descr="Paper plane - Wikiwand">
            <a:extLst>
              <a:ext uri="{FF2B5EF4-FFF2-40B4-BE49-F238E27FC236}">
                <a16:creationId xmlns:a16="http://schemas.microsoft.com/office/drawing/2014/main" id="{E2309462-F541-16C1-11B5-C91F5598D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7575" y="796413"/>
            <a:ext cx="4859946" cy="510294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14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106F-74FB-59C7-DDEF-EA656B2D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and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6830-3E5D-932B-2849-B84C6F9A7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can be automated, but should it be?</a:t>
            </a:r>
          </a:p>
          <a:p>
            <a:r>
              <a:rPr lang="en-US" dirty="0"/>
              <a:t>Bash and python are most used</a:t>
            </a:r>
          </a:p>
          <a:p>
            <a:r>
              <a:rPr lang="en-US" dirty="0"/>
              <a:t>Automation == no human error == predictable result</a:t>
            </a:r>
          </a:p>
        </p:txBody>
      </p:sp>
    </p:spTree>
    <p:extLst>
      <p:ext uri="{BB962C8B-B14F-4D97-AF65-F5344CB8AC3E}">
        <p14:creationId xmlns:p14="http://schemas.microsoft.com/office/powerpoint/2010/main" val="336738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106F-74FB-59C7-DDEF-EA656B2D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– automate your daily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6830-3E5D-932B-2849-B84C6F9A7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Automatically builds and tests code changes upon commits to the version control system</a:t>
            </a:r>
          </a:p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Extensive plugin ecosystem</a:t>
            </a:r>
            <a:endParaRPr lang="en-GB" dirty="0">
              <a:solidFill>
                <a:srgbClr val="D1D5DB"/>
              </a:solidFill>
              <a:latin typeface="Söhne"/>
            </a:endParaRPr>
          </a:p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Test reporting and notifications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1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106F-74FB-59C7-DDEF-EA656B2D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quality – the 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6830-3E5D-932B-2849-B84C6F9A7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have a stable regression testing:</a:t>
            </a:r>
          </a:p>
          <a:p>
            <a:pPr marL="0" indent="0">
              <a:buNone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modifications or enhancements do not unintentionally break existing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7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106F-74FB-59C7-DDEF-EA656B2D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– hard to start, easy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6830-3E5D-932B-2849-B84C6F9A7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4" name="Picture 6" descr="Containers or VMs? – Pros and cons - Open Telekom Cloud">
            <a:extLst>
              <a:ext uri="{FF2B5EF4-FFF2-40B4-BE49-F238E27FC236}">
                <a16:creationId xmlns:a16="http://schemas.microsoft.com/office/drawing/2014/main" id="{D2FD78E6-0250-9656-D3C2-FDFC6FBB4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810" y="2142067"/>
            <a:ext cx="8077332" cy="381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585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EEC7-455F-73A9-787F-B8F113F9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Sources to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B8EF-A677-7FB1-7F33-F705A710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10000"/>
              </a:lnSpc>
            </a:pPr>
            <a:r>
              <a:rPr lang="en-US" sz="2200" dirty="0"/>
              <a:t>Code Complete: McConnell, Steve - </a:t>
            </a:r>
            <a:r>
              <a:rPr lang="en-US" sz="2200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https://github.com/media-lib/prog_lib/blob/master/general/Steve%20McConnell%20-%20Code%20Complete%20(2nd%20edition).pdf</a:t>
            </a:r>
            <a:endParaRPr lang="en-US" sz="2200" dirty="0">
              <a:solidFill>
                <a:schemeClr val="accent4"/>
              </a:solidFill>
            </a:endParaRPr>
          </a:p>
          <a:p>
            <a:pPr latinLnBrk="1">
              <a:lnSpc>
                <a:spcPct val="110000"/>
              </a:lnSpc>
            </a:pPr>
            <a:r>
              <a:rPr lang="en-US" sz="2200" dirty="0"/>
              <a:t>Uncle Bob lessons  -</a:t>
            </a:r>
            <a:r>
              <a:rPr lang="en-US" sz="22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https://www.youtube.com/watch?v=7EmboKQH8lM&amp;list=PLmmYSbUCWJ4x1GO839azG_BBw8rkh-zOj</a:t>
            </a:r>
            <a:endParaRPr lang="en-US" sz="2200" dirty="0">
              <a:solidFill>
                <a:schemeClr val="accent4"/>
              </a:solidFill>
            </a:endParaRPr>
          </a:p>
          <a:p>
            <a:pPr latinLnBrk="1">
              <a:lnSpc>
                <a:spcPct val="110000"/>
              </a:lnSpc>
            </a:pPr>
            <a:r>
              <a:rPr lang="en-US" sz="2200" dirty="0"/>
              <a:t>Clean Code: Robert C. Martin - </a:t>
            </a:r>
            <a:r>
              <a:rPr lang="en-US" sz="2200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https://github.com/jnguyen095/clean-code/blob/master/Clean.Code.A.Handbook.of.Agile.Software.Craftsmanship.pdf</a:t>
            </a:r>
            <a:endParaRPr lang="en-US" sz="2200" dirty="0">
              <a:solidFill>
                <a:schemeClr val="accent4"/>
              </a:solidFill>
            </a:endParaRPr>
          </a:p>
          <a:p>
            <a:pPr latinLnBrk="1">
              <a:lnSpc>
                <a:spcPct val="110000"/>
              </a:lnSpc>
            </a:pPr>
            <a:r>
              <a:rPr lang="en-US" sz="2200" dirty="0"/>
              <a:t>Official documentation set for your language/framework/library</a:t>
            </a:r>
          </a:p>
        </p:txBody>
      </p:sp>
    </p:spTree>
    <p:extLst>
      <p:ext uri="{BB962C8B-B14F-4D97-AF65-F5344CB8AC3E}">
        <p14:creationId xmlns:p14="http://schemas.microsoft.com/office/powerpoint/2010/main" val="3987291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7E98-D6BB-29CF-6EF2-0D5254B7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task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619A-7FEC-56D1-4A19-9771277A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Finish </a:t>
            </a:r>
            <a:r>
              <a:rPr lang="en-US" dirty="0" err="1"/>
              <a:t>github</a:t>
            </a:r>
            <a:r>
              <a:rPr lang="en-US" dirty="0"/>
              <a:t> activities, if any left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384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A37E5-0703-CBEB-7256-BC30497D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LT"/>
              <a:t>Disclaimer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7C38-53B9-CC40-537D-A465BE481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LT"/>
              <a:t>Everything said in this cource is based on my personal expirince and collected feedback of my friends and </a:t>
            </a:r>
            <a:r>
              <a:rPr lang="en-US"/>
              <a:t>colleagues</a:t>
            </a:r>
            <a:r>
              <a:rPr lang="en-LT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39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What are Developer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Söhne"/>
              </a:rPr>
              <a:t>E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ssential for streamlining the software development process, improving productivity, and enhancing code quality.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Söhne"/>
              </a:rPr>
              <a:t>F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acilitate collaboration among team members by providing version control systems, code review tools, and project management platforms.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Söhne"/>
              </a:rPr>
              <a:t>Today we have a lot of 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code analysis tools, linters, and static code analysers that help maintain code quality and adhere to coding standards.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Continuous integration and deployment tools like Jenkins enable automating the entire delivery pipeline, ensuring faster and more reliable software releases.</a:t>
            </a:r>
          </a:p>
        </p:txBody>
      </p:sp>
    </p:spTree>
    <p:extLst>
      <p:ext uri="{BB962C8B-B14F-4D97-AF65-F5344CB8AC3E}">
        <p14:creationId xmlns:p14="http://schemas.microsoft.com/office/powerpoint/2010/main" val="351089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</a:t>
            </a:r>
            <a:r>
              <a:rPr lang="en-LT" dirty="0"/>
              <a:t>ersion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Version control is a system that enables developers to manage changes to their codebase over time.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>
                <a:solidFill>
                  <a:srgbClr val="D1D5DB"/>
                </a:solidFill>
                <a:latin typeface="Söhne"/>
              </a:rPr>
              <a:t>Benefits are:</a:t>
            </a:r>
          </a:p>
          <a:p>
            <a:pPr>
              <a:lnSpc>
                <a:spcPct val="110000"/>
              </a:lnSpc>
            </a:pPr>
            <a:r>
              <a:rPr lang="en-GB" dirty="0">
                <a:solidFill>
                  <a:srgbClr val="D1D5DB"/>
                </a:solidFill>
                <a:latin typeface="Söhne"/>
              </a:rPr>
              <a:t>C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apturing a complete history of code changes</a:t>
            </a:r>
          </a:p>
          <a:p>
            <a:pPr>
              <a:lnSpc>
                <a:spcPct val="110000"/>
              </a:lnSpc>
            </a:pPr>
            <a:r>
              <a:rPr lang="en-GB" dirty="0">
                <a:solidFill>
                  <a:srgbClr val="D1D5DB"/>
                </a:solidFill>
                <a:latin typeface="Söhne"/>
              </a:rPr>
              <a:t>C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ollaboration among developers</a:t>
            </a:r>
          </a:p>
          <a:p>
            <a:pPr>
              <a:lnSpc>
                <a:spcPct val="110000"/>
              </a:lnSpc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Code Integrity and Safety</a:t>
            </a:r>
            <a:endParaRPr lang="en-GB" dirty="0">
              <a:solidFill>
                <a:srgbClr val="D1D5DB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GB" dirty="0">
                <a:solidFill>
                  <a:srgbClr val="D1D5DB"/>
                </a:solidFill>
                <a:latin typeface="Söhne"/>
              </a:rPr>
              <a:t>C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ode reusability by enabling the sharing of code between projects, teams, and organizations</a:t>
            </a:r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62647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Types of Version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26417"/>
            <a:ext cx="10682925" cy="3649133"/>
          </a:xfrm>
        </p:spPr>
        <p:txBody>
          <a:bodyPr numCol="2">
            <a:normAutofit/>
          </a:bodyPr>
          <a:lstStyle/>
          <a:p>
            <a:pPr marL="0" indent="0" algn="l">
              <a:buNone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Centralized Version Control (CVCS): </a:t>
            </a:r>
          </a:p>
          <a:p>
            <a:pPr marL="0" indent="0" algn="l">
              <a:buNone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Central server stores the entire codebase, and developers check out files to work on them locally</a:t>
            </a:r>
          </a:p>
          <a:p>
            <a:pPr marL="0" indent="0" algn="l">
              <a:buNone/>
            </a:pPr>
            <a:endParaRPr lang="en-GB" dirty="0">
              <a:solidFill>
                <a:srgbClr val="D1D5DB"/>
              </a:solidFill>
              <a:latin typeface="Söhne"/>
            </a:endParaRPr>
          </a:p>
          <a:p>
            <a:pPr marL="0" indent="0" algn="l">
              <a:buNone/>
            </a:pPr>
            <a:endParaRPr lang="en-GB" dirty="0">
              <a:solidFill>
                <a:srgbClr val="D1D5DB"/>
              </a:solidFill>
              <a:latin typeface="Söhne"/>
            </a:endParaRPr>
          </a:p>
          <a:p>
            <a:pPr marL="0" indent="0" algn="l">
              <a:buNone/>
            </a:pP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GB" dirty="0">
              <a:solidFill>
                <a:srgbClr val="D1D5DB"/>
              </a:solidFill>
              <a:latin typeface="Söhne"/>
            </a:endParaRPr>
          </a:p>
          <a:p>
            <a:pPr marL="0" indent="0" algn="l">
              <a:buNone/>
            </a:pP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Distributed Version Control (DVCS): </a:t>
            </a:r>
          </a:p>
          <a:p>
            <a:pPr marL="0" indent="0" algn="l">
              <a:buNone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DVCS allows each developer to have a complete copy of the codebase, including its history. Changes can be made locally, and repositories can be synchronized with others.</a:t>
            </a:r>
          </a:p>
        </p:txBody>
      </p:sp>
      <p:pic>
        <p:nvPicPr>
          <p:cNvPr id="1032" name="Picture 8" descr="Centralized vs Distributed Version Control System">
            <a:extLst>
              <a:ext uri="{FF2B5EF4-FFF2-40B4-BE49-F238E27FC236}">
                <a16:creationId xmlns:a16="http://schemas.microsoft.com/office/drawing/2014/main" id="{6F06117C-4A38-7320-D570-AC62F85C1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 t="3357" r="1318" b="5834"/>
          <a:stretch/>
        </p:blipFill>
        <p:spPr bwMode="auto">
          <a:xfrm>
            <a:off x="748145" y="3829792"/>
            <a:ext cx="4052049" cy="21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entralized vs Distributed Version Control System">
            <a:extLst>
              <a:ext uri="{FF2B5EF4-FFF2-40B4-BE49-F238E27FC236}">
                <a16:creationId xmlns:a16="http://schemas.microsoft.com/office/drawing/2014/main" id="{CF7CFC4E-2CB4-EEFA-2ADC-22C4E07DC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7" t="3593" r="7391" b="2409"/>
          <a:stretch/>
        </p:blipFill>
        <p:spPr bwMode="auto">
          <a:xfrm>
            <a:off x="6388231" y="3640009"/>
            <a:ext cx="4052048" cy="251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4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78" y="573156"/>
            <a:ext cx="8921406" cy="1453363"/>
          </a:xfrm>
        </p:spPr>
        <p:txBody>
          <a:bodyPr>
            <a:normAutofit/>
          </a:bodyPr>
          <a:lstStyle/>
          <a:p>
            <a:r>
              <a:rPr lang="en-LT" dirty="0"/>
              <a:t>GIT – nothing be loosed</a:t>
            </a:r>
            <a:endParaRPr lang="en-US" dirty="0"/>
          </a:p>
        </p:txBody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E36721C6-A940-F9AA-CC56-1FBB42B7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7" y="2261420"/>
            <a:ext cx="5542061" cy="3637935"/>
          </a:xfrm>
        </p:spPr>
        <p:txBody>
          <a:bodyPr>
            <a:normAutofit/>
          </a:bodyPr>
          <a:lstStyle/>
          <a:p>
            <a:r>
              <a:rPr lang="en-US" dirty="0"/>
              <a:t>Always commit your changes</a:t>
            </a:r>
          </a:p>
          <a:p>
            <a:r>
              <a:rPr lang="en-US" dirty="0"/>
              <a:t>Describe why you did it, not what was done</a:t>
            </a:r>
          </a:p>
          <a:p>
            <a:r>
              <a:rPr lang="en-US" dirty="0"/>
              <a:t>Learn how much to be committed</a:t>
            </a:r>
          </a:p>
          <a:p>
            <a:endParaRPr lang="en-US" dirty="0"/>
          </a:p>
        </p:txBody>
      </p:sp>
      <p:pic>
        <p:nvPicPr>
          <p:cNvPr id="2052" name="Picture 4" descr="GitHub - hendrixroa/in-case-of-fire: Reminder for push changes with git, or  utility in case of FIRE!">
            <a:extLst>
              <a:ext uri="{FF2B5EF4-FFF2-40B4-BE49-F238E27FC236}">
                <a16:creationId xmlns:a16="http://schemas.microsoft.com/office/drawing/2014/main" id="{49798BBF-6340-1F3A-991D-737AA5700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7043" y="2026519"/>
            <a:ext cx="4758302" cy="367578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LT" sz="3300" dirty="0"/>
              <a:t>GIT – more branches to god of branches</a:t>
            </a:r>
            <a:endParaRPr lang="en-US" sz="3300" dirty="0"/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931FFC4C-C630-8389-647C-CD3943BD7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Always must be a stable branch</a:t>
            </a:r>
          </a:p>
          <a:p>
            <a:r>
              <a:rPr lang="en-US" dirty="0"/>
              <a:t>If not sure – branch-out, keep it safe</a:t>
            </a:r>
          </a:p>
          <a:p>
            <a:r>
              <a:rPr lang="en-US" dirty="0"/>
              <a:t>Cherry-pick is your friend, not always</a:t>
            </a:r>
          </a:p>
        </p:txBody>
      </p:sp>
      <p:pic>
        <p:nvPicPr>
          <p:cNvPr id="3074" name="Picture 2" descr="A successful Git branching model » nvie.com">
            <a:extLst>
              <a:ext uri="{FF2B5EF4-FFF2-40B4-BE49-F238E27FC236}">
                <a16:creationId xmlns:a16="http://schemas.microsoft.com/office/drawing/2014/main" id="{C78FD15D-3348-A94A-FCB3-7EFF4F78F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187" y="796413"/>
            <a:ext cx="3852722" cy="510294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82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106F-74FB-59C7-DDEF-EA656B2D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Live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6830-3E5D-932B-2849-B84C6F9A7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Showcase of collaborative work (branching, reviewing, merging, conflict resolving)</a:t>
            </a:r>
          </a:p>
          <a:p>
            <a:pPr marL="0" indent="0">
              <a:buNone/>
            </a:pPr>
            <a:r>
              <a:rPr lang="en-US" dirty="0"/>
              <a:t>To do:</a:t>
            </a:r>
          </a:p>
          <a:p>
            <a:r>
              <a:rPr lang="en-US" dirty="0"/>
              <a:t>Login to </a:t>
            </a:r>
            <a:r>
              <a:rPr lang="en-US" dirty="0" err="1"/>
              <a:t>github.com</a:t>
            </a:r>
            <a:endParaRPr lang="en-US" dirty="0"/>
          </a:p>
          <a:p>
            <a:r>
              <a:rPr lang="en-US" dirty="0"/>
              <a:t>Navigate to SD_L2_live_example repo</a:t>
            </a:r>
          </a:p>
          <a:p>
            <a:r>
              <a:rPr lang="en-US" dirty="0"/>
              <a:t>Create branch</a:t>
            </a:r>
          </a:p>
          <a:p>
            <a:r>
              <a:rPr lang="en-US" dirty="0"/>
              <a:t>Do changes, spawn file or edit any existing one</a:t>
            </a:r>
          </a:p>
          <a:p>
            <a:r>
              <a:rPr lang="en-US" dirty="0"/>
              <a:t>Commit changes</a:t>
            </a:r>
          </a:p>
          <a:p>
            <a:r>
              <a:rPr lang="en-US" dirty="0"/>
              <a:t>Open Pull Request (PR)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4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106F-74FB-59C7-DDEF-EA656B2D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console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6830-3E5D-932B-2849-B84C6F9A7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Only two commands I personally use (rest of things can be done at any GUI):</a:t>
            </a:r>
          </a:p>
          <a:p>
            <a:r>
              <a:rPr lang="en-US" dirty="0"/>
              <a:t>git reset --hard</a:t>
            </a:r>
          </a:p>
          <a:p>
            <a:r>
              <a:rPr lang="en-US" dirty="0"/>
              <a:t>git push -f</a:t>
            </a:r>
          </a:p>
        </p:txBody>
      </p:sp>
    </p:spTree>
    <p:extLst>
      <p:ext uri="{BB962C8B-B14F-4D97-AF65-F5344CB8AC3E}">
        <p14:creationId xmlns:p14="http://schemas.microsoft.com/office/powerpoint/2010/main" val="4137104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{4025313F-25F1-DA40-982F-50DB2DA682A3}tf10001058</Template>
  <TotalTime>1910</TotalTime>
  <Words>656</Words>
  <Application>Microsoft Macintosh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Celestial</vt:lpstr>
      <vt:lpstr>Software development</vt:lpstr>
      <vt:lpstr>Disclaimer</vt:lpstr>
      <vt:lpstr>What are Developer Tools</vt:lpstr>
      <vt:lpstr>Version control</vt:lpstr>
      <vt:lpstr>Types of Version Control</vt:lpstr>
      <vt:lpstr>GIT – nothing be loosed</vt:lpstr>
      <vt:lpstr>GIT – more branches to god of branches</vt:lpstr>
      <vt:lpstr>Git – Live example</vt:lpstr>
      <vt:lpstr>Git – console commands</vt:lpstr>
      <vt:lpstr>Continuous Integration and Build Automation</vt:lpstr>
      <vt:lpstr>CI/CD – SHOWCASE</vt:lpstr>
      <vt:lpstr>Scripting and automation</vt:lpstr>
      <vt:lpstr>Jenkins – automate your daily</vt:lpstr>
      <vt:lpstr>Code quality – the QA</vt:lpstr>
      <vt:lpstr>Containers – hard to start, easy to run</vt:lpstr>
      <vt:lpstr>Sources to study</vt:lpstr>
      <vt:lpstr>The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Oleksandr Hubanov</dc:creator>
  <cp:lastModifiedBy>Oleksandr Hubanov</cp:lastModifiedBy>
  <cp:revision>7</cp:revision>
  <dcterms:created xsi:type="dcterms:W3CDTF">2023-05-13T22:13:26Z</dcterms:created>
  <dcterms:modified xsi:type="dcterms:W3CDTF">2023-05-27T16:38:54Z</dcterms:modified>
</cp:coreProperties>
</file>