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72" r:id="rId6"/>
    <p:sldId id="287" r:id="rId7"/>
    <p:sldId id="282" r:id="rId8"/>
    <p:sldId id="285" r:id="rId9"/>
    <p:sldId id="286" r:id="rId10"/>
    <p:sldId id="28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71573"/>
  </p:normalViewPr>
  <p:slideViewPr>
    <p:cSldViewPr snapToGrid="0">
      <p:cViewPr varScale="1">
        <p:scale>
          <a:sx n="110" d="100"/>
          <a:sy n="110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9:17:40.5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2199 182 24575,'-21'0'0,"-13"0"0,5 0 0,-48 0 0,34 0 0,-33 0 0,15 0 0,7 0 0,-43 0 0,32 0 0,-34-7 0,18 5 0,-9-4 0,39 5 0,1 2 0,-33-1 0,-16 0 0,8 0 0,-2 0 0,42 0 0,1 0 0,-31 0 0,-7 0 0,25 0 0,-13 6 0,24 1 0,-6 12 0,15-6 0,3 9 0,6-5 0,7 5 0,1-1 0,5 4 0,5 3 0,-6 13 0,3 1 0,-1 8 0,-5 8 0,11-6 0,-12 15 0,18-15 0,-11 14 0,18-6 0,-6-10 0,0 1 0,5 35-426,-2-25 0,0 2 426,4-10 0,0-3-214,0 36 214,0 11 0,0-14 0,0 0 0,0 16 0,6-28 0,2 7 0,5-18 0,13 1 0,2-9 0,11-5 0,20 18 0,-18-29 0,23 27 0,-19-22 0,10 8 0,15 8 0,-19-15 842,7 0-842,-16-11 224,-6-14-224,4 1 0,1-7 0,19 3 0,12-7 0,19-1-557,-42-4 1,2-4 556,6-3 0,2-5 0,4-5 0,3-5-963,13-12 1,1-5 962,-7 2 0,0-4 0,-16 8 0,2-2 0,2-1 0,14-5 0,2-2 0,-2 3 0,16-7 0,-2 2 0,-27 9 0,1-2 0,-5 6 0,6 4 0,-8 2-238,14-27 238,20 11 0,-32-7 0,-7 14 0,-26 4 989,-2-5-989,-18 7 2007,0-6-2007,-5-1 280,0-6-280,-7-21 0,-18-34-1436,11 31 0,-1-3 1436,-3-4 0,0-2 0,0-10 0,0-2 0,-1 6 0,1 1 0,4 10 0,-2 1 0,-8-2 0,-1 2-947,12 14 0,0 2 947,-10-1 0,0 1 0,-8-32 0,-3 15 0,11 26 0,0 7 2563,2 9-2563,2 7 2203,-7 3-2203,-2 1 0,-5 9 0,-8 1 0,-2 5 0,-6 0 0,6 0 0,-5 0 0,-3 6 0,-1 7 0,-6 1 0,-1 11 0,-23-5 0,8 2 0,16-4 0,5-1 0,9-6 0,-7 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9:17:55.0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17519,'0'2'0,"0"3"3157,0 22-3157,0 26 1209,0-6-1209,0 20 637,0 1-637,12-5 0,3 15 0,7 1 0,4-8 0,-10 7 0,4-9 0,-5 20 0,-2-31 0,-6-5 0,1-1 0,5-2 0,2 47 0,-2-35 0,2 26 0,-1-17 0,-1-1 0,-5-12 0,3-8 0,-10-7 2053,5-2-2053,-1-8 0,-4-5 0,4-3 0,-5-5 0,0 0 0,0 0 0,0 5 0,0-3 0,0 4 0,0-7 0,0 1 0,0 0 0,0-6 0,0 5 0,0-4 0,0 0 0,0-2 0,0 1 0,0 1 0,0 4 0,0 1 0,0 0 0,0 6 0,0-5 0,0 5 0,0-7 0,0 1 0,0 0 0,0 0 0,0 5 0,0-3 0,0 10 0,-5-5 0,4 7 0,-10 6 0,5-4 0,-1 12 0,-3-13 0,9 0 0,-9-9 0,9-7 0,-3 1 0,0-5 0,3-2 0,-3-4 0,4-11 0,0-5 0,0-2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9:18:01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2755 0 24575,'-26'0'0,"-5"0"0,-19 0 0,-18 14 0,-8 18 0,21-12 0,-3 4-882,-5 13 0,-1 4 882,-15 1 0,-3 4-534,22-11 0,-2 3 0,1 2 534,-3 4 0,0 3 0,1-3 0,1-4 0,0-2 0,1 1 0,-2 5 0,0 2 0,5-5 0,1-3 0,2-2 0,-19 20 0,1-2 0,26-23 0,0 0 0,-11 17 0,0-1 0,9-17 0,2-2 0,-29 38-81,15-23 81,6 4 0,0-6 0,8-1 0,2-1 0,7-1 1190,1-1-1190,6-1 2160,3-7-2160,7-3 97,2-7-97,3 1 0,2-5 0,5 3 0,0-8 0,-1 9 0,-5 2 0,0 0 0,-7 11 0,0-5 0,0 7 0,0-1 0,0-5 0,2-2 0,4-7 0,2-4 0,5-1 0,1-6 0,-1-3 0,5-4 0,0-6 0,4-8 0,0 3 0,0-3 0,0 8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9:18:04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24575,'23'0'0,"2"0"0,16 0 0,1 0 0,8 0 0,0 5 0,8 9 0,12 1 0,10 13 0,10-5-233,-40-8 0,1 1 233,1 4 0,0-1 0,33 7 0,-24-3 0,-3 1 0,2-2 0,-6 1 0,0 1 0,9 10 0,15 3 0,-9 3 0,-1-5 0,-7-1 0,-1 6 0,-17-15 0,10 15 0,-8-8 0,7 2 466,-5 4-466,4-4 0,-14-3 0,16 8 0,-18-14 0,2 4 0,-5-7 0,-11-2 0,5 1 0,-6-1 0,-6-5 0,0 3 0,-5-8 0,5 9 0,-4-9 0,4 8 0,-6-8 0,2 8 0,-1-3 0,1 0 0,-1-1 0,0-1 0,-1-3 0,2 4 0,-6-6 0,4 6 0,-3-4 0,1 8 0,1-8 0,-1 9 0,3-4 0,-4-1 0,4 5 0,-4-9 0,0 3 0,-1-4 0,0 0 0,-3-1 0,6-3 0,-6-1 0,2-4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9:18:17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 22138,'-3'-4'0,"17"0"1180,1 4-1180,26 0 410,9 0-410,20 0 0,-14 0 0,3 0 0,1 0 0,4 0-291,2 0 1,2 0 290,26 0 0,-43 0 0,2 0 0,3 0 0,-1 0 0,38 7 0,-2 1 0,-12 12 0,-1 9 0,2 2 0,1 5 479,-3-8-479,-9-6 0,-9 3 0,-2-11 0,0 11 0,-6-5 0,6 0 0,-8 4 0,8-10 0,-6 10 0,6-10 0,-9 5 0,1-7 0,0 1 0,-8-1 0,-1-1 0,-14-4 809,-1 2-809,0-8 140,-10 7-140,8-7 0,-9 8 0,0-8 0,3 8 0,-8-5 0,3 6 0,1-5 0,-4 2 0,3-2 0,-4 4 0,-1-1 0,6 2 0,0-1 0,6 1 0,0 4 0,5-2 0,3 8 0,-1-4 0,5 6 0,2 0 0,-5-5 0,10 1 0,-11-3 0,-1-3 0,5 4 0,-5-5 0,0-1 0,-1 1 0,0-1 0,-5 0 0,0 0 0,-3-4 0,-8 1 0,3-6 0,-4 3 0,-1-4 0,-3 3 0,-5-2 0,-1 3 0,-3-4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9:18:1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1819 24575,'10'-27'0,"17"-11"0,33-12 0,-22 18 0,3-4-1968,13-11 0,5-3 1968,5-1 0,2-3 0,7-9 0,3 0 0,-20 22 0,2 1 0,-1-1 0,-2 1 0,-1-1 0,1 1-702,2-1 1,0 0 0,0 2 701,22-17 0,-1 2 0,-6 1 0,0 2 0,2 3 0,0 2-310,-7 6 0,1-1 310,7-5 0,0 0 0,-8 9 0,0 1 0,4-4 0,2-1 0,5-1 0,-1 2-670,-14 9 0,-2 0 670,4-2 0,-4 1 318,8-4-318,-11 10 2152,-22 9-2152,-3 6 2097,-13 6-2097,-5 0 1829,-2 5-1829,-4 0 1604,-1 0-1604,-3 4 0,-16 6 0,-11 27 0,2-20 0,2 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1T19:18:28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3573,'0'58,"0"-2,0 3,0-7,12 14,12 4,7 22,-1-40,3 3,-6 8,2 2,14 10,6 1,-2-5,-1 0,-11-2,0-2,11-10,-1-2,-18-1,-1-2,6-2,0-2,-3 0,-3-1,17 32,-10-26,-7-4,-12-27,-4-2,-1-11,3-1,-7-39,7 11,-11-34,4 20,-5 1,0 5,0-3,5 3,2-12,-1 4,7-29,-5 0,7-1,5-8,-3 10,2-4,1-3,9-18,4-5,0-6,-10 24,1-3,1-3,0 0,0-1,2-2,0-1,1-1,0-1,1-2,-3 5,1-2,0-1,1 0,0-1,-1 2,1 0,-1 1,0 1,1-1,1 0,0-1,3-3,1-1,2 0,-1 0,-1 3,-2 3,-1 2,-1 4,-1 1,0 1,2-2,2-6,2-3,1 1,-3 4,-4 9,-1 0,-3 9,1-4,12-21,2-4,-4 8,-5 2,0 6,8-2,-1 5,-16 18,-1 6,13-9,-16 30,-2 10,-7 16,1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41B02-1222-FB4C-93B2-C010EA03EC6B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CEE4B-39C2-D042-B784-CE7E9F78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3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Scrum: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Scrum is an iterative and incremental Agile methodology that focuses on delivering value in short iterations called sprints.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It involves roles such as the Product Owner, Scrum Master, and Development Team.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Scrum artifacts include the Product Backlog, Sprint Backlog, and Increment.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Key practices in Scrum include daily stand-up meetings, sprint planning, sprint reviews, and retrospectives.</a:t>
            </a:r>
          </a:p>
          <a:p>
            <a:pPr algn="l">
              <a:buFont typeface="+mj-lt"/>
              <a:buAutoNum type="arabicPeriod" startAt="2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Kanban: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Kanban is an Agile methodology that visualizes work on a Kanban board to manage workflow and limit work in progress (WIP).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It emphasizes a pull-based system and promotes continuous flow and optimization of the development process.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Kanban boards typically have columns representing various stages of work, such as "To Do," "In Progress," and "Done."</a:t>
            </a:r>
          </a:p>
          <a:p>
            <a:pPr algn="l">
              <a:buFont typeface="+mj-lt"/>
              <a:buAutoNum type="arabicPeriod" startAt="3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Extreme Programming (XP):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Extreme Programming is an Agile methodology that emphasizes close collaboration, fast feedback, and continuous improvement.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Key practices include pair programming, test-driven development (TDD), continuous integration, and regular releases.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XP promotes simplicity, communication, and delivering high-quality software through frequent iterations.</a:t>
            </a:r>
          </a:p>
          <a:p>
            <a:pPr algn="l">
              <a:buFont typeface="+mj-lt"/>
              <a:buAutoNum type="arabicPeriod" startAt="4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Lean Software Development: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Lean Software Development applies principles from Lean manufacturing to software development.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It focuses on eliminating waste, optimizing flow, and delivering value to customers.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Lean practices include value stream mapping, just-in-time development, and continuous improvement.</a:t>
            </a:r>
          </a:p>
          <a:p>
            <a:pPr algn="l">
              <a:buFont typeface="+mj-lt"/>
              <a:buAutoNum type="arabicPeriod" startAt="5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Feature-Driven Development (FDD):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Feature-Driven Development is an Agile methodology that revolves around delivering features incrementally.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It involves domain walkthroughs, feature-based planning, and regular inspections to ensure progress and quality.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FDD emphasizes team collaboration and delivering tangible results.</a:t>
            </a: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User stories and backlog grooming: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User stories are concise descriptions of functionality from the perspective of an end-user.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Backlog grooming involves refining and prioritizing user stories in the product backlog.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This practice ensures that the product backlog is well-defined, detailed, and ready for implementation.</a:t>
            </a:r>
          </a:p>
          <a:p>
            <a:pPr algn="l">
              <a:buFont typeface="+mj-lt"/>
              <a:buAutoNum type="arabicPeriod" startAt="2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Sprint planning and execution: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Agile projects are divided into iterations called sprints.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Sprint planning involves selecting user stories from the product backlog for implementation during the sprint.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The team collaboratively estimates effort, defines tasks, and sets a sprint goal.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During sprint execution, the team works on the selected user stories, frequently collaborating and delivering incremental results.</a:t>
            </a:r>
          </a:p>
          <a:p>
            <a:pPr algn="l">
              <a:buFont typeface="+mj-lt"/>
              <a:buAutoNum type="arabicPeriod" startAt="3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Daily stand-up meetings: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Daily stand-up meetings, also known as daily scrums, are short, focused meetings held by the team.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Team members share updates on their progress, discuss any challenges or blockers, and synchronize their efforts.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The stand-up format encourages quick problem-solving and promotes effective communication among team members.</a:t>
            </a:r>
          </a:p>
          <a:p>
            <a:pPr algn="l">
              <a:buFont typeface="+mj-lt"/>
              <a:buAutoNum type="arabicPeriod" startAt="4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Retrospectives: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Retrospectives are regular meetings held at the end of each sprint to reflect on the team's recent work.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The team discusses what went well, what could be improved, and actions to enhance future sprints.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Retrospectives foster a culture of continuous improvement, allowing the team to adapt and optimize their processes.</a:t>
            </a:r>
          </a:p>
          <a:p>
            <a:pPr algn="l">
              <a:buFont typeface="+mj-lt"/>
              <a:buAutoNum type="arabicPeriod" startAt="5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Continuous integration and continuous delivery (CI/CD):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Continuous integration involves frequently integrating code changes into a shared repository.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It ensures that the changes are tested, and any conflicts or integration issues are detected early.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Continuous delivery focuses on automating the software release process, enabling frequent and reliable deployments.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enjoying Eifel tower, had to fix the bug via editing code on iPhone in </a:t>
            </a:r>
            <a:r>
              <a:rPr lang="en-US" dirty="0" err="1"/>
              <a:t>webrowser</a:t>
            </a:r>
            <a:r>
              <a:rPr lang="en-US" dirty="0"/>
              <a:t>. Mistakes cost you twice or more.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enjoying Eifel tower, had to fix the bug via editing code on iPhone in browser. Mistakes cost you twice or more.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is NOT only about work, we often complain about personal life or </a:t>
            </a:r>
            <a:r>
              <a:rPr lang="en-US" dirty="0" err="1"/>
              <a:t>conratz</a:t>
            </a:r>
            <a:r>
              <a:rPr lang="en-US" dirty="0"/>
              <a:t> with good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69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07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15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79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7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A89FDA-3E53-6248-8D11-1F9DD7D269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93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mboKQH8lM&amp;list=PLmmYSbUCWJ4x1GO839azG_BBw8rkh-zOj" TargetMode="External"/><Relationship Id="rId2" Type="http://schemas.openxmlformats.org/officeDocument/2006/relationships/hyperlink" Target="https://github.com/media-lib/prog_lib/blob/master/general/Steve%20McConnell%20-%20Code%20Complete%20(2nd%20edition)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nguyen095/clean-code/blob/master/Clean.Code.A.Handbook.of.Agile.Software.Craftsmanship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BAF6-F8E2-475F-C9DC-FB58697A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6600" dirty="0"/>
              <a:t>Software development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92518-24B6-D1CB-AADB-9EE4F8B1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Agile – Style of life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7C3C9-FD7E-6425-4708-AC90B5507543}"/>
              </a:ext>
            </a:extLst>
          </p:cNvPr>
          <p:cNvSpPr txBox="1"/>
          <p:nvPr/>
        </p:nvSpPr>
        <p:spPr>
          <a:xfrm>
            <a:off x="3201272" y="556317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Oleksandr (Sasha) </a:t>
            </a:r>
            <a:r>
              <a:rPr lang="en-US" dirty="0" err="1"/>
              <a:t>Hubanov</a:t>
            </a:r>
            <a:endParaRPr lang="en-US" dirty="0"/>
          </a:p>
          <a:p>
            <a:r>
              <a:rPr lang="en-US" dirty="0"/>
              <a:t>alex@0x0h.com</a:t>
            </a:r>
          </a:p>
        </p:txBody>
      </p:sp>
    </p:spTree>
    <p:extLst>
      <p:ext uri="{BB962C8B-B14F-4D97-AF65-F5344CB8AC3E}">
        <p14:creationId xmlns:p14="http://schemas.microsoft.com/office/powerpoint/2010/main" val="184780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Retrospective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6417"/>
            <a:ext cx="10682925" cy="3649133"/>
          </a:xfrm>
        </p:spPr>
        <p:txBody>
          <a:bodyPr numCol="1">
            <a:normAutofit/>
          </a:bodyPr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What went well during the sprint?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What could be improved or done differently?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What action items can we take for the next sprint?</a:t>
            </a:r>
          </a:p>
        </p:txBody>
      </p:sp>
    </p:spTree>
    <p:extLst>
      <p:ext uri="{BB962C8B-B14F-4D97-AF65-F5344CB8AC3E}">
        <p14:creationId xmlns:p14="http://schemas.microsoft.com/office/powerpoint/2010/main" val="39610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EEC7-455F-73A9-787F-B8F113F9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to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8EF-A677-7FB1-7F33-F705A710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10000"/>
              </a:lnSpc>
            </a:pPr>
            <a:r>
              <a:rPr lang="en-US" sz="2200" dirty="0"/>
              <a:t>Code Complete: McConnell, Steve - </a:t>
            </a:r>
            <a:r>
              <a:rPr lang="en-US" sz="2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https://github.com/media-lib/prog_lib/blob/master/general/Steve%20McConnell%20-%20Code%20Complete%20(2nd%20edition).pdf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Uncle Bob lessons  -</a:t>
            </a:r>
            <a:r>
              <a:rPr lang="en-US" sz="2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https://www.youtube.com/watch?v=7EmboKQH8lM&amp;list=PLmmYSbUCWJ4x1GO839azG_BBw8rkh-zOj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Clean Code: Robert C. Martin - </a:t>
            </a:r>
            <a:r>
              <a:rPr lang="en-US" sz="22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https://github.com/jnguyen095/clean-code/blob/master/Clean.Code.A.Handbook.of.Agile.Software.Craftsmanship.pdf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Official documentation set for your language/framework/library</a:t>
            </a:r>
          </a:p>
        </p:txBody>
      </p:sp>
    </p:spTree>
    <p:extLst>
      <p:ext uri="{BB962C8B-B14F-4D97-AF65-F5344CB8AC3E}">
        <p14:creationId xmlns:p14="http://schemas.microsoft.com/office/powerpoint/2010/main" val="398729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7E98-D6BB-29CF-6EF2-0D5254B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task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619A-7FEC-56D1-4A19-9771277A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the literature, watch Uncle Bob on </a:t>
            </a:r>
            <a:r>
              <a:rPr lang="en-US" dirty="0" err="1"/>
              <a:t>youtube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38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A37E5-0703-CBEB-7256-BC30497D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LT"/>
              <a:t>Disclaimer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7C38-53B9-CC40-537D-A465BE48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LT"/>
              <a:t>Everything said in this cource is based on my personal expirince and collected feedback of my friends and </a:t>
            </a:r>
            <a:r>
              <a:rPr lang="en-US"/>
              <a:t>colleagues</a:t>
            </a:r>
            <a:r>
              <a:rPr lang="en-LT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9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b="0" i="0" u="none" strike="noStrike"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1777696"/>
            <a:ext cx="4002936" cy="41216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Agile is a project management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It is a style of life in the software development world</a:t>
            </a:r>
            <a:endParaRPr lang="en-GB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A</a:t>
            </a:r>
            <a:r>
              <a:rPr lang="en-GB" b="0" i="0" u="none" strike="noStrike" dirty="0">
                <a:effectLst/>
                <a:latin typeface="Söhne"/>
              </a:rPr>
              <a:t>daptive planning, early delivery, and continuous improvement</a:t>
            </a:r>
          </a:p>
        </p:txBody>
      </p:sp>
      <p:pic>
        <p:nvPicPr>
          <p:cNvPr id="1028" name="Picture 4" descr="Applying agile thinking to your business - Johnson Consulting Group">
            <a:extLst>
              <a:ext uri="{FF2B5EF4-FFF2-40B4-BE49-F238E27FC236}">
                <a16:creationId xmlns:a16="http://schemas.microsoft.com/office/drawing/2014/main" id="{EE10EEF8-F048-AF60-4D1A-86D9A5B40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2"/>
          <a:stretch/>
        </p:blipFill>
        <p:spPr bwMode="auto">
          <a:xfrm>
            <a:off x="5294229" y="2020765"/>
            <a:ext cx="6095593" cy="330260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9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>
                <a:solidFill>
                  <a:srgbClr val="D1D5DB"/>
                </a:solidFill>
                <a:effectLst/>
                <a:latin typeface="Söhne"/>
              </a:rPr>
              <a:t>Agile Manifesto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D1D5DB"/>
                </a:solidFill>
                <a:effectLst/>
                <a:latin typeface="Söhne"/>
              </a:rPr>
              <a:t>Individuals and interactions over processes and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D1D5DB"/>
                </a:solidFill>
                <a:effectLst/>
                <a:latin typeface="Söhne"/>
              </a:rPr>
              <a:t>Working software over comprehensive documentation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D1D5DB"/>
                </a:solidFill>
                <a:effectLst/>
                <a:latin typeface="Söhne"/>
              </a:rPr>
              <a:t>Customer collaboration over contract negotiation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D1D5DB"/>
                </a:solidFill>
                <a:effectLst/>
                <a:latin typeface="Söhne"/>
              </a:rPr>
              <a:t>Responding to change over following a plan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2054" name="Picture 6" descr="Leadership Compass | Agile Leadership Journey">
            <a:extLst>
              <a:ext uri="{FF2B5EF4-FFF2-40B4-BE49-F238E27FC236}">
                <a16:creationId xmlns:a16="http://schemas.microsoft.com/office/drawing/2014/main" id="{BBFE28E9-AB4B-9896-B48A-9B2F8A3E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6" y="2301192"/>
            <a:ext cx="3290866" cy="3290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7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Agile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6417"/>
            <a:ext cx="10682925" cy="3649133"/>
          </a:xfrm>
        </p:spPr>
        <p:txBody>
          <a:bodyPr numCol="1">
            <a:normAutofit/>
          </a:bodyPr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Scrum (divides projects into small, manageable units called sprints)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Kanban (uses a Kanban board to visualize tasks and their progress, limiting work in progress)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Extreme Programming (test-driven development (TDD), pair programming, and short development iterations)</a:t>
            </a:r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Lean Software Development (adopts principles from Lean manufacturing to eliminate waste and optimize value delivery)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Feature-Driven Development (focuses on building software incrementally by feature)</a:t>
            </a:r>
          </a:p>
        </p:txBody>
      </p:sp>
      <p:pic>
        <p:nvPicPr>
          <p:cNvPr id="3074" name="Picture 2" descr="Scrum - Free arrows icons">
            <a:extLst>
              <a:ext uri="{FF2B5EF4-FFF2-40B4-BE49-F238E27FC236}">
                <a16:creationId xmlns:a16="http://schemas.microsoft.com/office/drawing/2014/main" id="{4A21FBAD-8E03-BBBC-82F3-1F0A6452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23" y="387984"/>
            <a:ext cx="1953264" cy="195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Kanban for DevOps Engineering: From Sense to Predictability">
            <a:extLst>
              <a:ext uri="{FF2B5EF4-FFF2-40B4-BE49-F238E27FC236}">
                <a16:creationId xmlns:a16="http://schemas.microsoft.com/office/drawing/2014/main" id="{31C6CB4E-F2AE-BDD3-08B7-7A9887757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043" y="802815"/>
            <a:ext cx="1864156" cy="145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Extreme, extreme programming, programming icon - Download on Iconfinder">
            <a:extLst>
              <a:ext uri="{FF2B5EF4-FFF2-40B4-BE49-F238E27FC236}">
                <a16:creationId xmlns:a16="http://schemas.microsoft.com/office/drawing/2014/main" id="{0AB9D8D7-44AA-300A-F31E-ED651F972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67" y="5231399"/>
            <a:ext cx="1626600" cy="16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TDD Framework - Overview | OutSystems">
            <a:extLst>
              <a:ext uri="{FF2B5EF4-FFF2-40B4-BE49-F238E27FC236}">
                <a16:creationId xmlns:a16="http://schemas.microsoft.com/office/drawing/2014/main" id="{BCA363FC-53C3-F96F-436F-26486A40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92" y="5265766"/>
            <a:ext cx="1626601" cy="16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Agile Practices -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6417"/>
            <a:ext cx="10682925" cy="3649133"/>
          </a:xfrm>
        </p:spPr>
        <p:txBody>
          <a:bodyPr numCol="1">
            <a:normAutofit/>
          </a:bodyPr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User stories and backlog grooming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Sprint planning and execution</a:t>
            </a:r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Daily stand-up meetings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Retrospectives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Continuous integration/delivery (CI/CD)</a:t>
            </a:r>
          </a:p>
        </p:txBody>
      </p:sp>
      <p:pic>
        <p:nvPicPr>
          <p:cNvPr id="5122" name="Picture 2" descr="Agile Methodology | Stigasoft">
            <a:extLst>
              <a:ext uri="{FF2B5EF4-FFF2-40B4-BE49-F238E27FC236}">
                <a16:creationId xmlns:a16="http://schemas.microsoft.com/office/drawing/2014/main" id="{9E25CA90-D340-F028-C685-672573F7C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288" y="4466246"/>
            <a:ext cx="7759064" cy="221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82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Sprint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6417"/>
            <a:ext cx="10682925" cy="3649133"/>
          </a:xfrm>
        </p:spPr>
        <p:txBody>
          <a:bodyPr numCol="1">
            <a:normAutofit fontScale="92500" lnSpcReduction="10000"/>
          </a:bodyPr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You have a designated time limit for each sprint ~3min.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We have only two roles “Developer” and ”QA”</a:t>
            </a:r>
          </a:p>
          <a:p>
            <a:r>
              <a:rPr lang="en-GB" dirty="0">
                <a:solidFill>
                  <a:srgbClr val="D1D5DB"/>
                </a:solidFill>
                <a:latin typeface="Söhne"/>
              </a:rPr>
              <a:t>Define each member role for upcoming sprint</a:t>
            </a:r>
          </a:p>
          <a:p>
            <a:pPr marL="0" indent="0" algn="l">
              <a:buNone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Workflow: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rgbClr val="D1D5DB"/>
                </a:solidFill>
                <a:latin typeface="Söhne"/>
              </a:rPr>
              <a:t>p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lan upcoming sprint - 30 sec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develop</a:t>
            </a:r>
            <a:r>
              <a:rPr lang="en-GB" dirty="0">
                <a:solidFill>
                  <a:srgbClr val="D1D5DB"/>
                </a:solidFill>
                <a:latin typeface="Söhne"/>
              </a:rPr>
              <a:t> &amp;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test - 1min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grooming - 30sec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develop</a:t>
            </a:r>
            <a:r>
              <a:rPr lang="en-GB" dirty="0">
                <a:solidFill>
                  <a:srgbClr val="D1D5DB"/>
                </a:solidFill>
                <a:latin typeface="Söhne"/>
              </a:rPr>
              <a:t> &amp;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 test - 1min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sprint review – calculate your points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ED73C6-B2A3-ACAE-56FA-7D387DD04AEB}"/>
                  </a:ext>
                </a:extLst>
              </p14:cNvPr>
              <p14:cNvContentPartPr/>
              <p14:nvPr/>
            </p14:nvContentPartPr>
            <p14:xfrm>
              <a:off x="9292297" y="3535437"/>
              <a:ext cx="1011600" cy="92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ED73C6-B2A3-ACAE-56FA-7D387DD04A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3657" y="3526797"/>
                <a:ext cx="102924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7A93CD-B87E-D99D-9825-49E65280205D}"/>
                  </a:ext>
                </a:extLst>
              </p14:cNvPr>
              <p14:cNvContentPartPr/>
              <p14:nvPr/>
            </p14:nvContentPartPr>
            <p14:xfrm>
              <a:off x="9651577" y="4516437"/>
              <a:ext cx="99000" cy="942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7A93CD-B87E-D99D-9825-49E6528020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42577" y="4507437"/>
                <a:ext cx="116640" cy="9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387AC8B-746B-6553-F618-8162FDB01C54}"/>
              </a:ext>
            </a:extLst>
          </p:cNvPr>
          <p:cNvGrpSpPr/>
          <p:nvPr/>
        </p:nvGrpSpPr>
        <p:grpSpPr>
          <a:xfrm>
            <a:off x="8718817" y="5469357"/>
            <a:ext cx="1865520" cy="713880"/>
            <a:chOff x="8718817" y="5469357"/>
            <a:chExt cx="1865520" cy="71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7475D2-A62B-7F1E-ADA1-1D83A6C7B6C2}"/>
                    </a:ext>
                  </a:extLst>
                </p14:cNvPr>
                <p14:cNvContentPartPr/>
                <p14:nvPr/>
              </p14:nvContentPartPr>
              <p14:xfrm>
                <a:off x="8718817" y="5471157"/>
                <a:ext cx="992160" cy="712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7475D2-A62B-7F1E-ADA1-1D83A6C7B6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09817" y="5462157"/>
                  <a:ext cx="100980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B58201-9336-B963-7646-7D863BCFC651}"/>
                    </a:ext>
                  </a:extLst>
                </p14:cNvPr>
                <p14:cNvContentPartPr/>
                <p14:nvPr/>
              </p14:nvContentPartPr>
              <p14:xfrm>
                <a:off x="9758137" y="5469357"/>
                <a:ext cx="826200" cy="472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B58201-9336-B963-7646-7D863BCFC6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49137" y="5460717"/>
                  <a:ext cx="84384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377BC5-5AEC-C7D6-77B6-E59622A05BC6}"/>
              </a:ext>
            </a:extLst>
          </p:cNvPr>
          <p:cNvGrpSpPr/>
          <p:nvPr/>
        </p:nvGrpSpPr>
        <p:grpSpPr>
          <a:xfrm>
            <a:off x="8566537" y="4265877"/>
            <a:ext cx="2189880" cy="655200"/>
            <a:chOff x="8566537" y="4265877"/>
            <a:chExt cx="2189880" cy="6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BF8717-342A-C60D-8A97-4B78AD6255B6}"/>
                    </a:ext>
                  </a:extLst>
                </p14:cNvPr>
                <p14:cNvContentPartPr/>
                <p14:nvPr/>
              </p14:nvContentPartPr>
              <p14:xfrm>
                <a:off x="8566537" y="4576917"/>
                <a:ext cx="1109520" cy="29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BF8717-342A-C60D-8A97-4B78AD6255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57897" y="4568277"/>
                  <a:ext cx="1127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79F9E6-093B-725D-9142-744D0FFC8DB3}"/>
                    </a:ext>
                  </a:extLst>
                </p14:cNvPr>
                <p14:cNvContentPartPr/>
                <p14:nvPr/>
              </p14:nvContentPartPr>
              <p14:xfrm>
                <a:off x="9763897" y="4265877"/>
                <a:ext cx="992520" cy="65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79F9E6-093B-725D-9142-744D0FFC8D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54897" y="4256877"/>
                  <a:ext cx="1010160" cy="67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9B1231-186B-753A-9BE2-BB61DD4D6121}"/>
                  </a:ext>
                </a:extLst>
              </p14:cNvPr>
              <p14:cNvContentPartPr/>
              <p14:nvPr/>
            </p14:nvContentPartPr>
            <p14:xfrm>
              <a:off x="9788017" y="3284877"/>
              <a:ext cx="950400" cy="1922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9B1231-186B-753A-9BE2-BB61DD4D61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34017" y="3177237"/>
                <a:ext cx="1058040" cy="2138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D7AD536-CABC-EB0C-9F4F-312BBA7FEA8D}"/>
              </a:ext>
            </a:extLst>
          </p:cNvPr>
          <p:cNvSpPr/>
          <p:nvPr/>
        </p:nvSpPr>
        <p:spPr>
          <a:xfrm>
            <a:off x="8171727" y="3032567"/>
            <a:ext cx="3078865" cy="358815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Mr. stickman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6417"/>
            <a:ext cx="10682925" cy="4648003"/>
          </a:xfrm>
        </p:spPr>
        <p:txBody>
          <a:bodyPr numCol="1">
            <a:normAutofit/>
          </a:bodyPr>
          <a:lstStyle/>
          <a:p>
            <a:pPr marL="0" indent="0" algn="l">
              <a:buNone/>
            </a:pPr>
            <a:r>
              <a:rPr lang="en-GB" dirty="0">
                <a:solidFill>
                  <a:srgbClr val="D1D5DB"/>
                </a:solidFill>
                <a:latin typeface="Söhne"/>
              </a:rPr>
              <a:t>To pass test, each figure must have: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one head, one body, pair of hand and pair of legs</a:t>
            </a:r>
          </a:p>
          <a:p>
            <a:r>
              <a:rPr lang="en-GB" dirty="0">
                <a:solidFill>
                  <a:srgbClr val="D1D5DB"/>
                </a:solidFill>
                <a:latin typeface="Söhne"/>
              </a:rPr>
              <a:t>each body part must be different </a:t>
            </a:r>
            <a:r>
              <a:rPr lang="en-GB" dirty="0" err="1">
                <a:solidFill>
                  <a:srgbClr val="D1D5DB"/>
                </a:solidFill>
                <a:latin typeface="Söhne"/>
              </a:rPr>
              <a:t>color</a:t>
            </a:r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figures shall not touch other figures, nor borders of space</a:t>
            </a:r>
          </a:p>
          <a:p>
            <a:pPr marL="0" indent="0">
              <a:buNone/>
            </a:pPr>
            <a:endParaRPr lang="en-GB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1D5DB"/>
                </a:solidFill>
                <a:latin typeface="Söhne"/>
              </a:rPr>
              <a:t>QA must be performed  - check mark near by (may touch figure) - figure meets test:</a:t>
            </a:r>
          </a:p>
          <a:p>
            <a:r>
              <a:rPr lang="en-GB" dirty="0">
                <a:solidFill>
                  <a:srgbClr val="D1D5DB"/>
                </a:solidFill>
                <a:latin typeface="Söhne"/>
              </a:rPr>
              <a:t>good figure worth plus 1 point</a:t>
            </a:r>
          </a:p>
          <a:p>
            <a:r>
              <a:rPr lang="en-GB" dirty="0">
                <a:solidFill>
                  <a:srgbClr val="D1D5DB"/>
                </a:solidFill>
                <a:latin typeface="Söhne"/>
              </a:rPr>
              <a:t>bad marked as passed QA worth  minus 2 points</a:t>
            </a:r>
          </a:p>
          <a:p>
            <a:r>
              <a:rPr lang="en-GB" dirty="0">
                <a:solidFill>
                  <a:srgbClr val="D1D5DB"/>
                </a:solidFill>
                <a:latin typeface="Söhne"/>
              </a:rPr>
              <a:t>not tested figure worth minus 1 point</a:t>
            </a:r>
          </a:p>
          <a:p>
            <a:endParaRPr lang="en-GB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718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10203"/>
            </a:gs>
            <a:gs pos="100000">
              <a:srgbClr val="2E2E2E"/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E7FE5A-F1B9-2374-AE6B-C9C25C0BC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5036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9442423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71248964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alpha val="43056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alpha val="43056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9254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alpha val="43056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alpha val="43056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02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{4025313F-25F1-DA40-982F-50DB2DA682A3}tf10001058</Template>
  <TotalTime>2897</TotalTime>
  <Words>1139</Words>
  <Application>Microsoft Macintosh PowerPoint</Application>
  <PresentationFormat>Widescreen</PresentationFormat>
  <Paragraphs>116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Celestial</vt:lpstr>
      <vt:lpstr>Software development</vt:lpstr>
      <vt:lpstr>Disclaimer</vt:lpstr>
      <vt:lpstr>Introduction</vt:lpstr>
      <vt:lpstr>Agile Manifesto</vt:lpstr>
      <vt:lpstr>Agile Methodologies</vt:lpstr>
      <vt:lpstr>Agile Practices - Scrum</vt:lpstr>
      <vt:lpstr>Sprint Simulation</vt:lpstr>
      <vt:lpstr>Mr. stickman game</vt:lpstr>
      <vt:lpstr>PowerPoint Presentation</vt:lpstr>
      <vt:lpstr>Retrospective Simulation</vt:lpstr>
      <vt:lpstr>Sources to study</vt:lpstr>
      <vt:lpstr>The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Oleksandr Hubanov</dc:creator>
  <cp:lastModifiedBy>Oleksandr Hubanov</cp:lastModifiedBy>
  <cp:revision>17</cp:revision>
  <dcterms:created xsi:type="dcterms:W3CDTF">2023-05-13T22:13:26Z</dcterms:created>
  <dcterms:modified xsi:type="dcterms:W3CDTF">2023-06-02T07:14:10Z</dcterms:modified>
</cp:coreProperties>
</file>