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2"/>
  </p:notesMasterIdLst>
  <p:sldIdLst>
    <p:sldId id="256" r:id="rId2"/>
    <p:sldId id="257" r:id="rId3"/>
    <p:sldId id="268" r:id="rId4"/>
    <p:sldId id="269" r:id="rId5"/>
    <p:sldId id="275" r:id="rId6"/>
    <p:sldId id="270" r:id="rId7"/>
    <p:sldId id="271" r:id="rId8"/>
    <p:sldId id="276" r:id="rId9"/>
    <p:sldId id="272" r:id="rId10"/>
    <p:sldId id="273" r:id="rId11"/>
    <p:sldId id="274" r:id="rId12"/>
    <p:sldId id="277" r:id="rId13"/>
    <p:sldId id="278" r:id="rId14"/>
    <p:sldId id="279" r:id="rId15"/>
    <p:sldId id="285" r:id="rId16"/>
    <p:sldId id="286" r:id="rId17"/>
    <p:sldId id="287" r:id="rId18"/>
    <p:sldId id="280" r:id="rId19"/>
    <p:sldId id="266"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1"/>
    <p:restoredTop sz="71576"/>
  </p:normalViewPr>
  <p:slideViewPr>
    <p:cSldViewPr snapToGrid="0">
      <p:cViewPr varScale="1">
        <p:scale>
          <a:sx n="95" d="100"/>
          <a:sy n="95" d="100"/>
        </p:scale>
        <p:origin x="17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41B02-1222-FB4C-93B2-C010EA03EC6B}" type="datetimeFigureOut">
              <a:rPr lang="en-US" smtClean="0"/>
              <a:t>6/9/23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CEE4B-39C2-D042-B784-CE7E9F7876BA}" type="slidenum">
              <a:rPr lang="en-US" smtClean="0"/>
              <a:t>‹#›</a:t>
            </a:fld>
            <a:endParaRPr lang="en-US"/>
          </a:p>
        </p:txBody>
      </p:sp>
    </p:spTree>
    <p:extLst>
      <p:ext uri="{BB962C8B-B14F-4D97-AF65-F5344CB8AC3E}">
        <p14:creationId xmlns:p14="http://schemas.microsoft.com/office/powerpoint/2010/main" val="1832935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u="none" strike="noStrike" dirty="0">
                <a:solidFill>
                  <a:srgbClr val="D1D5DB"/>
                </a:solidFill>
                <a:effectLst/>
                <a:latin typeface="Söhne"/>
              </a:rPr>
              <a:t>Compilation Phase:</a:t>
            </a:r>
          </a:p>
          <a:p>
            <a:pPr algn="l">
              <a:buFont typeface="Arial" panose="020B0604020202020204" pitchFamily="34" charset="0"/>
              <a:buChar char="•"/>
            </a:pPr>
            <a:r>
              <a:rPr lang="en-GB" b="0" i="0" u="none" strike="noStrike" dirty="0">
                <a:solidFill>
                  <a:srgbClr val="D1D5DB"/>
                </a:solidFill>
                <a:effectLst/>
                <a:latin typeface="Söhne"/>
              </a:rPr>
              <a:t>The compilation phase involves translating high-level source code into low-level machine code.</a:t>
            </a:r>
          </a:p>
          <a:p>
            <a:pPr algn="l">
              <a:buFont typeface="Arial" panose="020B0604020202020204" pitchFamily="34" charset="0"/>
              <a:buChar char="•"/>
            </a:pPr>
            <a:r>
              <a:rPr lang="en-GB" b="0" i="0" u="none" strike="noStrike" dirty="0">
                <a:solidFill>
                  <a:srgbClr val="D1D5DB"/>
                </a:solidFill>
                <a:effectLst/>
                <a:latin typeface="Söhne"/>
              </a:rPr>
              <a:t>Compiler programs, such as GCC (GNU Compiler Collection) or Clang, are responsible for this translation process.</a:t>
            </a:r>
          </a:p>
          <a:p>
            <a:pPr algn="l">
              <a:buFont typeface="Arial" panose="020B0604020202020204" pitchFamily="34" charset="0"/>
              <a:buChar char="•"/>
            </a:pPr>
            <a:r>
              <a:rPr lang="en-GB" b="0" i="0" u="none" strike="noStrike" dirty="0">
                <a:solidFill>
                  <a:srgbClr val="D1D5DB"/>
                </a:solidFill>
                <a:effectLst/>
                <a:latin typeface="Söhne"/>
              </a:rPr>
              <a:t>During compilation, the source code is checked for syntax errors and </a:t>
            </a:r>
            <a:r>
              <a:rPr lang="en-GB" b="0" i="0" u="none" strike="noStrike" dirty="0" err="1">
                <a:solidFill>
                  <a:srgbClr val="D1D5DB"/>
                </a:solidFill>
                <a:effectLst/>
                <a:latin typeface="Söhne"/>
              </a:rPr>
              <a:t>analyzed</a:t>
            </a:r>
            <a:r>
              <a:rPr lang="en-GB" b="0" i="0" u="none" strike="noStrike" dirty="0">
                <a:solidFill>
                  <a:srgbClr val="D1D5DB"/>
                </a:solidFill>
                <a:effectLst/>
                <a:latin typeface="Söhne"/>
              </a:rPr>
              <a:t> for semantic correctness.</a:t>
            </a:r>
          </a:p>
          <a:p>
            <a:pPr algn="l">
              <a:buFont typeface="Arial" panose="020B0604020202020204" pitchFamily="34" charset="0"/>
              <a:buChar char="•"/>
            </a:pPr>
            <a:r>
              <a:rPr lang="en-GB" b="0" i="0" u="none" strike="noStrike" dirty="0">
                <a:solidFill>
                  <a:srgbClr val="D1D5DB"/>
                </a:solidFill>
                <a:effectLst/>
                <a:latin typeface="Söhne"/>
              </a:rPr>
              <a:t>The output of this phase is typically object code, which represents the compiled version of individual source files.</a:t>
            </a:r>
          </a:p>
          <a:p>
            <a:pPr algn="l">
              <a:buFont typeface="+mj-lt"/>
              <a:buAutoNum type="arabicPeriod" startAt="2"/>
            </a:pPr>
            <a:r>
              <a:rPr lang="en-GB" b="0" i="0" u="none" strike="noStrike" dirty="0">
                <a:solidFill>
                  <a:srgbClr val="D1D5DB"/>
                </a:solidFill>
                <a:effectLst/>
                <a:latin typeface="Söhne"/>
              </a:rPr>
              <a:t>Assembly Phase:</a:t>
            </a:r>
          </a:p>
          <a:p>
            <a:pPr algn="l">
              <a:buFont typeface="Arial" panose="020B0604020202020204" pitchFamily="34" charset="0"/>
              <a:buChar char="•"/>
            </a:pPr>
            <a:r>
              <a:rPr lang="en-GB" b="0" i="0" u="none" strike="noStrike" dirty="0">
                <a:solidFill>
                  <a:srgbClr val="D1D5DB"/>
                </a:solidFill>
                <a:effectLst/>
                <a:latin typeface="Söhne"/>
              </a:rPr>
              <a:t>In the assembly phase, the object code produced during compilation is converted into machine code.</a:t>
            </a:r>
          </a:p>
          <a:p>
            <a:pPr algn="l">
              <a:buFont typeface="Arial" panose="020B0604020202020204" pitchFamily="34" charset="0"/>
              <a:buChar char="•"/>
            </a:pPr>
            <a:r>
              <a:rPr lang="en-GB" b="0" i="0" u="none" strike="noStrike" dirty="0">
                <a:solidFill>
                  <a:srgbClr val="D1D5DB"/>
                </a:solidFill>
                <a:effectLst/>
                <a:latin typeface="Söhne"/>
              </a:rPr>
              <a:t>The assembler, a specialized program, is responsible for this translation process.</a:t>
            </a:r>
          </a:p>
          <a:p>
            <a:pPr algn="l">
              <a:buFont typeface="Arial" panose="020B0604020202020204" pitchFamily="34" charset="0"/>
              <a:buChar char="•"/>
            </a:pPr>
            <a:r>
              <a:rPr lang="en-GB" b="0" i="0" u="none" strike="noStrike" dirty="0">
                <a:solidFill>
                  <a:srgbClr val="D1D5DB"/>
                </a:solidFill>
                <a:effectLst/>
                <a:latin typeface="Söhne"/>
              </a:rPr>
              <a:t>Assembly code, written using mnemonic instructions specific to the target architecture, is transformed into machine instructions.</a:t>
            </a:r>
          </a:p>
          <a:p>
            <a:pPr algn="l">
              <a:buFont typeface="Arial" panose="020B0604020202020204" pitchFamily="34" charset="0"/>
              <a:buChar char="•"/>
            </a:pPr>
            <a:r>
              <a:rPr lang="en-GB" b="0" i="0" u="none" strike="noStrike" dirty="0">
                <a:solidFill>
                  <a:srgbClr val="D1D5DB"/>
                </a:solidFill>
                <a:effectLst/>
                <a:latin typeface="Söhne"/>
              </a:rPr>
              <a:t>The output of this phase is typically object files, which contain the machine code representation of the program.</a:t>
            </a:r>
          </a:p>
          <a:p>
            <a:pPr algn="l">
              <a:buFont typeface="+mj-lt"/>
              <a:buAutoNum type="arabicPeriod" startAt="3"/>
            </a:pPr>
            <a:r>
              <a:rPr lang="en-GB" b="0" i="0" u="none" strike="noStrike" dirty="0">
                <a:solidFill>
                  <a:srgbClr val="D1D5DB"/>
                </a:solidFill>
                <a:effectLst/>
                <a:latin typeface="Söhne"/>
              </a:rPr>
              <a:t>Linkage Phase:</a:t>
            </a:r>
          </a:p>
          <a:p>
            <a:pPr algn="l">
              <a:buFont typeface="Arial" panose="020B0604020202020204" pitchFamily="34" charset="0"/>
              <a:buChar char="•"/>
            </a:pPr>
            <a:r>
              <a:rPr lang="en-GB" b="0" i="0" u="none" strike="noStrike" dirty="0">
                <a:solidFill>
                  <a:srgbClr val="D1D5DB"/>
                </a:solidFill>
                <a:effectLst/>
                <a:latin typeface="Söhne"/>
              </a:rPr>
              <a:t>The linkage phase involves combining multiple object files and libraries to create a single executable program.</a:t>
            </a:r>
          </a:p>
          <a:p>
            <a:pPr algn="l">
              <a:buFont typeface="Arial" panose="020B0604020202020204" pitchFamily="34" charset="0"/>
              <a:buChar char="•"/>
            </a:pPr>
            <a:r>
              <a:rPr lang="en-GB" b="0" i="0" u="none" strike="noStrike" dirty="0">
                <a:solidFill>
                  <a:srgbClr val="D1D5DB"/>
                </a:solidFill>
                <a:effectLst/>
                <a:latin typeface="Söhne"/>
              </a:rPr>
              <a:t>The linker, a program included in the build toolchain, performs this task.</a:t>
            </a:r>
          </a:p>
          <a:p>
            <a:pPr algn="l">
              <a:buFont typeface="Arial" panose="020B0604020202020204" pitchFamily="34" charset="0"/>
              <a:buChar char="•"/>
            </a:pPr>
            <a:r>
              <a:rPr lang="en-GB" b="0" i="0" u="none" strike="noStrike" dirty="0">
                <a:solidFill>
                  <a:srgbClr val="D1D5DB"/>
                </a:solidFill>
                <a:effectLst/>
                <a:latin typeface="Söhne"/>
              </a:rPr>
              <a:t>During linkage, unresolved symbols and references are resolved, and memory addresses are assigned.</a:t>
            </a:r>
          </a:p>
          <a:p>
            <a:pPr algn="l">
              <a:buFont typeface="Arial" panose="020B0604020202020204" pitchFamily="34" charset="0"/>
              <a:buChar char="•"/>
            </a:pPr>
            <a:r>
              <a:rPr lang="en-GB" b="0" i="0" u="none" strike="noStrike" dirty="0">
                <a:solidFill>
                  <a:srgbClr val="D1D5DB"/>
                </a:solidFill>
                <a:effectLst/>
                <a:latin typeface="Söhne"/>
              </a:rPr>
              <a:t>The output of this phase is an executable file that can be run on the target platform.</a:t>
            </a:r>
          </a:p>
          <a:p>
            <a:pPr algn="l">
              <a:buFont typeface="Arial" panose="020B0604020202020204" pitchFamily="34" charset="0"/>
              <a:buChar char="•"/>
            </a:pPr>
            <a:r>
              <a:rPr lang="en-GB" b="0" i="0" u="none" strike="noStrike" dirty="0">
                <a:solidFill>
                  <a:srgbClr val="D1D5DB"/>
                </a:solidFill>
                <a:effectLst/>
                <a:latin typeface="Söhne"/>
              </a:rPr>
              <a:t>By understanding the build process's three phases, developers can gain insights into the transformation of their code from source to executable, ensuring a smooth and successful build.</a:t>
            </a:r>
          </a:p>
          <a:p>
            <a:endParaRPr lang="en-US" dirty="0"/>
          </a:p>
        </p:txBody>
      </p:sp>
      <p:sp>
        <p:nvSpPr>
          <p:cNvPr id="4" name="Slide Number Placeholder 3"/>
          <p:cNvSpPr>
            <a:spLocks noGrp="1"/>
          </p:cNvSpPr>
          <p:nvPr>
            <p:ph type="sldNum" sz="quarter" idx="5"/>
          </p:nvPr>
        </p:nvSpPr>
        <p:spPr/>
        <p:txBody>
          <a:bodyPr/>
          <a:lstStyle/>
          <a:p>
            <a:fld id="{970CEE4B-39C2-D042-B784-CE7E9F7876BA}" type="slidenum">
              <a:rPr lang="en-US" smtClean="0"/>
              <a:t>3</a:t>
            </a:fld>
            <a:endParaRPr lang="en-US"/>
          </a:p>
        </p:txBody>
      </p:sp>
    </p:spTree>
    <p:extLst>
      <p:ext uri="{BB962C8B-B14F-4D97-AF65-F5344CB8AC3E}">
        <p14:creationId xmlns:p14="http://schemas.microsoft.com/office/powerpoint/2010/main" val="2878794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u="none" strike="noStrike" dirty="0">
                <a:solidFill>
                  <a:srgbClr val="D1D5DB"/>
                </a:solidFill>
                <a:effectLst/>
                <a:latin typeface="Söhne"/>
              </a:rPr>
              <a:t>Low-Level Control: Assembly language provides direct control over the hardware, allowing developers to manipulate registers, memory, and other system components at a granular level. This level of control is beneficial in scenarios that require precise hardware interactions or performance optimizations.</a:t>
            </a:r>
          </a:p>
          <a:p>
            <a:pPr algn="l">
              <a:buFont typeface="+mj-lt"/>
              <a:buAutoNum type="arabicPeriod"/>
            </a:pPr>
            <a:r>
              <a:rPr lang="en-GB" b="0" i="0" u="none" strike="noStrike" dirty="0">
                <a:solidFill>
                  <a:srgbClr val="D1D5DB"/>
                </a:solidFill>
                <a:effectLst/>
                <a:latin typeface="Söhne"/>
              </a:rPr>
              <a:t>Efficiency: Assembly language programs can be highly optimized for performance. By working at a low-level, developers can fine-tune code to minimize resource usage and maximize execution speed. This efficiency is especially crucial in areas such as embedded systems or real-time applications.</a:t>
            </a:r>
          </a:p>
          <a:p>
            <a:pPr algn="l">
              <a:buFont typeface="+mj-lt"/>
              <a:buAutoNum type="arabicPeriod"/>
            </a:pPr>
            <a:r>
              <a:rPr lang="en-GB" b="0" i="0" u="none" strike="noStrike" dirty="0">
                <a:solidFill>
                  <a:srgbClr val="D1D5DB"/>
                </a:solidFill>
                <a:effectLst/>
                <a:latin typeface="Söhne"/>
              </a:rPr>
              <a:t>Portability: Assembly language programs can be written to be platform-specific, leveraging the unique features and capabilities of a particular hardware architecture. While this may seem limiting, it can also lead to highly efficient code that fully exploits the capabilities of the target system.</a:t>
            </a:r>
          </a:p>
          <a:p>
            <a:pPr algn="l">
              <a:buFont typeface="+mj-lt"/>
              <a:buAutoNum type="arabicPeriod"/>
            </a:pPr>
            <a:r>
              <a:rPr lang="en-GB" b="0" i="0" u="none" strike="noStrike" dirty="0">
                <a:solidFill>
                  <a:srgbClr val="D1D5DB"/>
                </a:solidFill>
                <a:effectLst/>
                <a:latin typeface="Söhne"/>
              </a:rPr>
              <a:t>Debugging Capabilities: Assembly language allows for more detailed debugging and troubleshooting. Developers have direct visibility into the low-level execution and can closely </a:t>
            </a:r>
            <a:r>
              <a:rPr lang="en-GB" b="0" i="0" u="none" strike="noStrike" dirty="0" err="1">
                <a:solidFill>
                  <a:srgbClr val="D1D5DB"/>
                </a:solidFill>
                <a:effectLst/>
                <a:latin typeface="Söhne"/>
              </a:rPr>
              <a:t>analyze</a:t>
            </a:r>
            <a:r>
              <a:rPr lang="en-GB" b="0" i="0" u="none" strike="noStrike" dirty="0">
                <a:solidFill>
                  <a:srgbClr val="D1D5DB"/>
                </a:solidFill>
                <a:effectLst/>
                <a:latin typeface="Söhne"/>
              </a:rPr>
              <a:t> and track the program's </a:t>
            </a:r>
            <a:r>
              <a:rPr lang="en-GB" b="0" i="0" u="none" strike="noStrike" dirty="0" err="1">
                <a:solidFill>
                  <a:srgbClr val="D1D5DB"/>
                </a:solidFill>
                <a:effectLst/>
                <a:latin typeface="Söhne"/>
              </a:rPr>
              <a:t>behavior</a:t>
            </a:r>
            <a:r>
              <a:rPr lang="en-GB" b="0" i="0" u="none" strike="noStrike" dirty="0">
                <a:solidFill>
                  <a:srgbClr val="D1D5DB"/>
                </a:solidFill>
                <a:effectLst/>
                <a:latin typeface="Söhne"/>
              </a:rPr>
              <a:t>, making it easier to identify and fix issues.</a:t>
            </a:r>
          </a:p>
          <a:p>
            <a:endParaRPr lang="en-US" dirty="0"/>
          </a:p>
        </p:txBody>
      </p:sp>
      <p:sp>
        <p:nvSpPr>
          <p:cNvPr id="4" name="Slide Number Placeholder 3"/>
          <p:cNvSpPr>
            <a:spLocks noGrp="1"/>
          </p:cNvSpPr>
          <p:nvPr>
            <p:ph type="sldNum" sz="quarter" idx="5"/>
          </p:nvPr>
        </p:nvSpPr>
        <p:spPr/>
        <p:txBody>
          <a:bodyPr/>
          <a:lstStyle/>
          <a:p>
            <a:fld id="{970CEE4B-39C2-D042-B784-CE7E9F7876BA}" type="slidenum">
              <a:rPr lang="en-US" smtClean="0"/>
              <a:t>12</a:t>
            </a:fld>
            <a:endParaRPr lang="en-US"/>
          </a:p>
        </p:txBody>
      </p:sp>
    </p:spTree>
    <p:extLst>
      <p:ext uri="{BB962C8B-B14F-4D97-AF65-F5344CB8AC3E}">
        <p14:creationId xmlns:p14="http://schemas.microsoft.com/office/powerpoint/2010/main" val="660151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CEE4B-39C2-D042-B784-CE7E9F7876BA}" type="slidenum">
              <a:rPr lang="en-US" smtClean="0"/>
              <a:t>13</a:t>
            </a:fld>
            <a:endParaRPr lang="en-US"/>
          </a:p>
        </p:txBody>
      </p:sp>
    </p:spTree>
    <p:extLst>
      <p:ext uri="{BB962C8B-B14F-4D97-AF65-F5344CB8AC3E}">
        <p14:creationId xmlns:p14="http://schemas.microsoft.com/office/powerpoint/2010/main" val="3806142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CEE4B-39C2-D042-B784-CE7E9F7876BA}" type="slidenum">
              <a:rPr lang="en-US" smtClean="0"/>
              <a:t>14</a:t>
            </a:fld>
            <a:endParaRPr lang="en-US"/>
          </a:p>
        </p:txBody>
      </p:sp>
    </p:spTree>
    <p:extLst>
      <p:ext uri="{BB962C8B-B14F-4D97-AF65-F5344CB8AC3E}">
        <p14:creationId xmlns:p14="http://schemas.microsoft.com/office/powerpoint/2010/main" val="1990142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CEE4B-39C2-D042-B784-CE7E9F7876BA}" type="slidenum">
              <a:rPr lang="en-US" smtClean="0"/>
              <a:t>15</a:t>
            </a:fld>
            <a:endParaRPr lang="en-US"/>
          </a:p>
        </p:txBody>
      </p:sp>
    </p:spTree>
    <p:extLst>
      <p:ext uri="{BB962C8B-B14F-4D97-AF65-F5344CB8AC3E}">
        <p14:creationId xmlns:p14="http://schemas.microsoft.com/office/powerpoint/2010/main" val="2864188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CEE4B-39C2-D042-B784-CE7E9F7876BA}" type="slidenum">
              <a:rPr lang="en-US" smtClean="0"/>
              <a:t>16</a:t>
            </a:fld>
            <a:endParaRPr lang="en-US"/>
          </a:p>
        </p:txBody>
      </p:sp>
    </p:spTree>
    <p:extLst>
      <p:ext uri="{BB962C8B-B14F-4D97-AF65-F5344CB8AC3E}">
        <p14:creationId xmlns:p14="http://schemas.microsoft.com/office/powerpoint/2010/main" val="4112537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CEE4B-39C2-D042-B784-CE7E9F7876BA}" type="slidenum">
              <a:rPr lang="en-US" smtClean="0"/>
              <a:t>17</a:t>
            </a:fld>
            <a:endParaRPr lang="en-US"/>
          </a:p>
        </p:txBody>
      </p:sp>
    </p:spTree>
    <p:extLst>
      <p:ext uri="{BB962C8B-B14F-4D97-AF65-F5344CB8AC3E}">
        <p14:creationId xmlns:p14="http://schemas.microsoft.com/office/powerpoint/2010/main" val="378867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CEE4B-39C2-D042-B784-CE7E9F7876BA}" type="slidenum">
              <a:rPr lang="en-US" smtClean="0"/>
              <a:t>18</a:t>
            </a:fld>
            <a:endParaRPr lang="en-US"/>
          </a:p>
        </p:txBody>
      </p:sp>
    </p:spTree>
    <p:extLst>
      <p:ext uri="{BB962C8B-B14F-4D97-AF65-F5344CB8AC3E}">
        <p14:creationId xmlns:p14="http://schemas.microsoft.com/office/powerpoint/2010/main" val="1647145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CEE4B-39C2-D042-B784-CE7E9F7876BA}" type="slidenum">
              <a:rPr lang="en-US" smtClean="0"/>
              <a:t>20</a:t>
            </a:fld>
            <a:endParaRPr lang="en-US"/>
          </a:p>
        </p:txBody>
      </p:sp>
    </p:spTree>
    <p:extLst>
      <p:ext uri="{BB962C8B-B14F-4D97-AF65-F5344CB8AC3E}">
        <p14:creationId xmlns:p14="http://schemas.microsoft.com/office/powerpoint/2010/main" val="335645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CEE4B-39C2-D042-B784-CE7E9F7876BA}" type="slidenum">
              <a:rPr lang="en-US" smtClean="0"/>
              <a:t>4</a:t>
            </a:fld>
            <a:endParaRPr lang="en-US"/>
          </a:p>
        </p:txBody>
      </p:sp>
    </p:spTree>
    <p:extLst>
      <p:ext uri="{BB962C8B-B14F-4D97-AF65-F5344CB8AC3E}">
        <p14:creationId xmlns:p14="http://schemas.microsoft.com/office/powerpoint/2010/main" val="1078589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CEE4B-39C2-D042-B784-CE7E9F7876BA}" type="slidenum">
              <a:rPr lang="en-US" smtClean="0"/>
              <a:t>5</a:t>
            </a:fld>
            <a:endParaRPr lang="en-US"/>
          </a:p>
        </p:txBody>
      </p:sp>
    </p:spTree>
    <p:extLst>
      <p:ext uri="{BB962C8B-B14F-4D97-AF65-F5344CB8AC3E}">
        <p14:creationId xmlns:p14="http://schemas.microsoft.com/office/powerpoint/2010/main" val="877548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CEE4B-39C2-D042-B784-CE7E9F7876BA}" type="slidenum">
              <a:rPr lang="en-US" smtClean="0"/>
              <a:t>6</a:t>
            </a:fld>
            <a:endParaRPr lang="en-US"/>
          </a:p>
        </p:txBody>
      </p:sp>
    </p:spTree>
    <p:extLst>
      <p:ext uri="{BB962C8B-B14F-4D97-AF65-F5344CB8AC3E}">
        <p14:creationId xmlns:p14="http://schemas.microsoft.com/office/powerpoint/2010/main" val="1636264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CEE4B-39C2-D042-B784-CE7E9F7876BA}" type="slidenum">
              <a:rPr lang="en-US" smtClean="0"/>
              <a:t>7</a:t>
            </a:fld>
            <a:endParaRPr lang="en-US"/>
          </a:p>
        </p:txBody>
      </p:sp>
    </p:spTree>
    <p:extLst>
      <p:ext uri="{BB962C8B-B14F-4D97-AF65-F5344CB8AC3E}">
        <p14:creationId xmlns:p14="http://schemas.microsoft.com/office/powerpoint/2010/main" val="2797541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CEE4B-39C2-D042-B784-CE7E9F7876BA}" type="slidenum">
              <a:rPr lang="en-US" smtClean="0"/>
              <a:t>8</a:t>
            </a:fld>
            <a:endParaRPr lang="en-US"/>
          </a:p>
        </p:txBody>
      </p:sp>
    </p:spTree>
    <p:extLst>
      <p:ext uri="{BB962C8B-B14F-4D97-AF65-F5344CB8AC3E}">
        <p14:creationId xmlns:p14="http://schemas.microsoft.com/office/powerpoint/2010/main" val="2166469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D1D5DB"/>
                </a:solidFill>
                <a:effectLst/>
                <a:latin typeface="Söhne"/>
              </a:rPr>
              <a:t>The purpose of the linkage phase is to resolve references and dependencies between object files and libraries. It ensures that all necessary components are brought together to create a functional and executable program.</a:t>
            </a:r>
          </a:p>
          <a:p>
            <a:endParaRPr lang="en-US" dirty="0"/>
          </a:p>
          <a:p>
            <a:endParaRPr lang="en-US" dirty="0"/>
          </a:p>
        </p:txBody>
      </p:sp>
      <p:sp>
        <p:nvSpPr>
          <p:cNvPr id="4" name="Slide Number Placeholder 3"/>
          <p:cNvSpPr>
            <a:spLocks noGrp="1"/>
          </p:cNvSpPr>
          <p:nvPr>
            <p:ph type="sldNum" sz="quarter" idx="5"/>
          </p:nvPr>
        </p:nvSpPr>
        <p:spPr/>
        <p:txBody>
          <a:bodyPr/>
          <a:lstStyle/>
          <a:p>
            <a:fld id="{970CEE4B-39C2-D042-B784-CE7E9F7876BA}" type="slidenum">
              <a:rPr lang="en-US" smtClean="0"/>
              <a:t>9</a:t>
            </a:fld>
            <a:endParaRPr lang="en-US"/>
          </a:p>
        </p:txBody>
      </p:sp>
    </p:spTree>
    <p:extLst>
      <p:ext uri="{BB962C8B-B14F-4D97-AF65-F5344CB8AC3E}">
        <p14:creationId xmlns:p14="http://schemas.microsoft.com/office/powerpoint/2010/main" val="4148087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CEE4B-39C2-D042-B784-CE7E9F7876BA}" type="slidenum">
              <a:rPr lang="en-US" smtClean="0"/>
              <a:t>10</a:t>
            </a:fld>
            <a:endParaRPr lang="en-US"/>
          </a:p>
        </p:txBody>
      </p:sp>
    </p:spTree>
    <p:extLst>
      <p:ext uri="{BB962C8B-B14F-4D97-AF65-F5344CB8AC3E}">
        <p14:creationId xmlns:p14="http://schemas.microsoft.com/office/powerpoint/2010/main" val="139240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CEE4B-39C2-D042-B784-CE7E9F7876BA}" type="slidenum">
              <a:rPr lang="en-US" smtClean="0"/>
              <a:t>11</a:t>
            </a:fld>
            <a:endParaRPr lang="en-US"/>
          </a:p>
        </p:txBody>
      </p:sp>
    </p:spTree>
    <p:extLst>
      <p:ext uri="{BB962C8B-B14F-4D97-AF65-F5344CB8AC3E}">
        <p14:creationId xmlns:p14="http://schemas.microsoft.com/office/powerpoint/2010/main" val="3785277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7A89FDA-3E53-6248-8D11-1F9DD7D2697A}" type="datetimeFigureOut">
              <a:rPr lang="en-US" smtClean="0"/>
              <a:t>6/9/23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2D6740F9-B008-B24A-85BD-DC8926AD6CCD}" type="slidenum">
              <a:rPr lang="en-US" smtClean="0"/>
              <a:t>‹#›</a:t>
            </a:fld>
            <a:endParaRPr lang="en-US"/>
          </a:p>
        </p:txBody>
      </p:sp>
    </p:spTree>
    <p:extLst>
      <p:ext uri="{BB962C8B-B14F-4D97-AF65-F5344CB8AC3E}">
        <p14:creationId xmlns:p14="http://schemas.microsoft.com/office/powerpoint/2010/main" val="38110476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7A89FDA-3E53-6248-8D11-1F9DD7D2697A}" type="datetimeFigureOut">
              <a:rPr lang="en-US" smtClean="0"/>
              <a:t>6/9/23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740F9-B008-B24A-85BD-DC8926AD6CCD}" type="slidenum">
              <a:rPr lang="en-US" smtClean="0"/>
              <a:t>‹#›</a:t>
            </a:fld>
            <a:endParaRPr lang="en-US"/>
          </a:p>
        </p:txBody>
      </p:sp>
    </p:spTree>
    <p:extLst>
      <p:ext uri="{BB962C8B-B14F-4D97-AF65-F5344CB8AC3E}">
        <p14:creationId xmlns:p14="http://schemas.microsoft.com/office/powerpoint/2010/main" val="3672600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7A89FDA-3E53-6248-8D11-1F9DD7D2697A}" type="datetimeFigureOut">
              <a:rPr lang="en-US" smtClean="0"/>
              <a:t>6/9/23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40F9-B008-B24A-85BD-DC8926AD6CCD}" type="slidenum">
              <a:rPr lang="en-US" smtClean="0"/>
              <a:t>‹#›</a:t>
            </a:fld>
            <a:endParaRPr lang="en-US"/>
          </a:p>
        </p:txBody>
      </p:sp>
    </p:spTree>
    <p:extLst>
      <p:ext uri="{BB962C8B-B14F-4D97-AF65-F5344CB8AC3E}">
        <p14:creationId xmlns:p14="http://schemas.microsoft.com/office/powerpoint/2010/main" val="3472807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7A89FDA-3E53-6248-8D11-1F9DD7D2697A}" type="datetimeFigureOut">
              <a:rPr lang="en-US" smtClean="0"/>
              <a:t>6/9/23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40F9-B008-B24A-85BD-DC8926AD6CCD}" type="slidenum">
              <a:rPr lang="en-US" smtClean="0"/>
              <a:t>‹#›</a:t>
            </a:fld>
            <a:endParaRPr lang="en-US"/>
          </a:p>
        </p:txBody>
      </p:sp>
    </p:spTree>
    <p:extLst>
      <p:ext uri="{BB962C8B-B14F-4D97-AF65-F5344CB8AC3E}">
        <p14:creationId xmlns:p14="http://schemas.microsoft.com/office/powerpoint/2010/main" val="3735932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7A89FDA-3E53-6248-8D11-1F9DD7D2697A}" type="datetimeFigureOut">
              <a:rPr lang="en-US" smtClean="0"/>
              <a:t>6/9/23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40F9-B008-B24A-85BD-DC8926AD6CCD}" type="slidenum">
              <a:rPr lang="en-US" smtClean="0"/>
              <a:t>‹#›</a:t>
            </a:fld>
            <a:endParaRPr lang="en-US"/>
          </a:p>
        </p:txBody>
      </p:sp>
    </p:spTree>
    <p:extLst>
      <p:ext uri="{BB962C8B-B14F-4D97-AF65-F5344CB8AC3E}">
        <p14:creationId xmlns:p14="http://schemas.microsoft.com/office/powerpoint/2010/main" val="2028215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7A89FDA-3E53-6248-8D11-1F9DD7D2697A}" type="datetimeFigureOut">
              <a:rPr lang="en-US" smtClean="0"/>
              <a:t>6/9/23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40F9-B008-B24A-85BD-DC8926AD6CCD}" type="slidenum">
              <a:rPr lang="en-US" smtClean="0"/>
              <a:t>‹#›</a:t>
            </a:fld>
            <a:endParaRPr lang="en-US"/>
          </a:p>
        </p:txBody>
      </p:sp>
    </p:spTree>
    <p:extLst>
      <p:ext uri="{BB962C8B-B14F-4D97-AF65-F5344CB8AC3E}">
        <p14:creationId xmlns:p14="http://schemas.microsoft.com/office/powerpoint/2010/main" val="1631787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7A89FDA-3E53-6248-8D11-1F9DD7D2697A}" type="datetimeFigureOut">
              <a:rPr lang="en-US" smtClean="0"/>
              <a:t>6/9/23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40F9-B008-B24A-85BD-DC8926AD6CCD}" type="slidenum">
              <a:rPr lang="en-US" smtClean="0"/>
              <a:t>‹#›</a:t>
            </a:fld>
            <a:endParaRPr lang="en-US"/>
          </a:p>
        </p:txBody>
      </p:sp>
    </p:spTree>
    <p:extLst>
      <p:ext uri="{BB962C8B-B14F-4D97-AF65-F5344CB8AC3E}">
        <p14:creationId xmlns:p14="http://schemas.microsoft.com/office/powerpoint/2010/main" val="2944779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7A89FDA-3E53-6248-8D11-1F9DD7D2697A}" type="datetimeFigureOut">
              <a:rPr lang="en-US" smtClean="0"/>
              <a:t>6/9/23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40F9-B008-B24A-85BD-DC8926AD6CCD}"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1060175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7A89FDA-3E53-6248-8D11-1F9DD7D2697A}" type="datetimeFigureOut">
              <a:rPr lang="en-US" smtClean="0"/>
              <a:t>6/9/23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40F9-B008-B24A-85BD-DC8926AD6CCD}" type="slidenum">
              <a:rPr lang="en-US" smtClean="0"/>
              <a:t>‹#›</a:t>
            </a:fld>
            <a:endParaRPr lang="en-US"/>
          </a:p>
        </p:txBody>
      </p:sp>
    </p:spTree>
    <p:extLst>
      <p:ext uri="{BB962C8B-B14F-4D97-AF65-F5344CB8AC3E}">
        <p14:creationId xmlns:p14="http://schemas.microsoft.com/office/powerpoint/2010/main" val="3839353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7A89FDA-3E53-6248-8D11-1F9DD7D2697A}" type="datetimeFigureOut">
              <a:rPr lang="en-US" smtClean="0"/>
              <a:t>6/9/23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40F9-B008-B24A-85BD-DC8926AD6CCD}" type="slidenum">
              <a:rPr lang="en-US" smtClean="0"/>
              <a:t>‹#›</a:t>
            </a:fld>
            <a:endParaRPr lang="en-US"/>
          </a:p>
        </p:txBody>
      </p:sp>
    </p:spTree>
    <p:extLst>
      <p:ext uri="{BB962C8B-B14F-4D97-AF65-F5344CB8AC3E}">
        <p14:creationId xmlns:p14="http://schemas.microsoft.com/office/powerpoint/2010/main" val="156765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7A89FDA-3E53-6248-8D11-1F9DD7D2697A}" type="datetimeFigureOut">
              <a:rPr lang="en-US" smtClean="0"/>
              <a:t>6/9/23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40F9-B008-B24A-85BD-DC8926AD6CCD}" type="slidenum">
              <a:rPr lang="en-US" smtClean="0"/>
              <a:t>‹#›</a:t>
            </a:fld>
            <a:endParaRPr lang="en-US"/>
          </a:p>
        </p:txBody>
      </p:sp>
    </p:spTree>
    <p:extLst>
      <p:ext uri="{BB962C8B-B14F-4D97-AF65-F5344CB8AC3E}">
        <p14:creationId xmlns:p14="http://schemas.microsoft.com/office/powerpoint/2010/main" val="34057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7A89FDA-3E53-6248-8D11-1F9DD7D2697A}" type="datetimeFigureOut">
              <a:rPr lang="en-US" smtClean="0"/>
              <a:t>6/9/23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740F9-B008-B24A-85BD-DC8926AD6CCD}" type="slidenum">
              <a:rPr lang="en-US" smtClean="0"/>
              <a:t>‹#›</a:t>
            </a:fld>
            <a:endParaRPr lang="en-US"/>
          </a:p>
        </p:txBody>
      </p:sp>
    </p:spTree>
    <p:extLst>
      <p:ext uri="{BB962C8B-B14F-4D97-AF65-F5344CB8AC3E}">
        <p14:creationId xmlns:p14="http://schemas.microsoft.com/office/powerpoint/2010/main" val="322946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7A89FDA-3E53-6248-8D11-1F9DD7D2697A}" type="datetimeFigureOut">
              <a:rPr lang="en-US" smtClean="0"/>
              <a:t>6/9/23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40F9-B008-B24A-85BD-DC8926AD6CCD}" type="slidenum">
              <a:rPr lang="en-US" smtClean="0"/>
              <a:t>‹#›</a:t>
            </a:fld>
            <a:endParaRPr lang="en-US"/>
          </a:p>
        </p:txBody>
      </p:sp>
    </p:spTree>
    <p:extLst>
      <p:ext uri="{BB962C8B-B14F-4D97-AF65-F5344CB8AC3E}">
        <p14:creationId xmlns:p14="http://schemas.microsoft.com/office/powerpoint/2010/main" val="98347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7A89FDA-3E53-6248-8D11-1F9DD7D2697A}" type="datetimeFigureOut">
              <a:rPr lang="en-US" smtClean="0"/>
              <a:t>6/9/23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6740F9-B008-B24A-85BD-DC8926AD6CCD}" type="slidenum">
              <a:rPr lang="en-US" smtClean="0"/>
              <a:t>‹#›</a:t>
            </a:fld>
            <a:endParaRPr lang="en-US"/>
          </a:p>
        </p:txBody>
      </p:sp>
    </p:spTree>
    <p:extLst>
      <p:ext uri="{BB962C8B-B14F-4D97-AF65-F5344CB8AC3E}">
        <p14:creationId xmlns:p14="http://schemas.microsoft.com/office/powerpoint/2010/main" val="424194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7A89FDA-3E53-6248-8D11-1F9DD7D2697A}" type="datetimeFigureOut">
              <a:rPr lang="en-US" smtClean="0"/>
              <a:t>6/9/23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6740F9-B008-B24A-85BD-DC8926AD6CCD}" type="slidenum">
              <a:rPr lang="en-US" smtClean="0"/>
              <a:t>‹#›</a:t>
            </a:fld>
            <a:endParaRPr lang="en-US"/>
          </a:p>
        </p:txBody>
      </p:sp>
    </p:spTree>
    <p:extLst>
      <p:ext uri="{BB962C8B-B14F-4D97-AF65-F5344CB8AC3E}">
        <p14:creationId xmlns:p14="http://schemas.microsoft.com/office/powerpoint/2010/main" val="378650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7A89FDA-3E53-6248-8D11-1F9DD7D2697A}" type="datetimeFigureOut">
              <a:rPr lang="en-US" smtClean="0"/>
              <a:t>6/9/23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740F9-B008-B24A-85BD-DC8926AD6CCD}" type="slidenum">
              <a:rPr lang="en-US" smtClean="0"/>
              <a:t>‹#›</a:t>
            </a:fld>
            <a:endParaRPr lang="en-US"/>
          </a:p>
        </p:txBody>
      </p:sp>
    </p:spTree>
    <p:extLst>
      <p:ext uri="{BB962C8B-B14F-4D97-AF65-F5344CB8AC3E}">
        <p14:creationId xmlns:p14="http://schemas.microsoft.com/office/powerpoint/2010/main" val="84050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7A89FDA-3E53-6248-8D11-1F9DD7D2697A}" type="datetimeFigureOut">
              <a:rPr lang="en-US" smtClean="0"/>
              <a:t>6/9/23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6740F9-B008-B24A-85BD-DC8926AD6CCD}" type="slidenum">
              <a:rPr lang="en-US" smtClean="0"/>
              <a:t>‹#›</a:t>
            </a:fld>
            <a:endParaRPr lang="en-US"/>
          </a:p>
        </p:txBody>
      </p:sp>
    </p:spTree>
    <p:extLst>
      <p:ext uri="{BB962C8B-B14F-4D97-AF65-F5344CB8AC3E}">
        <p14:creationId xmlns:p14="http://schemas.microsoft.com/office/powerpoint/2010/main" val="164458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A89FDA-3E53-6248-8D11-1F9DD7D2697A}" type="datetimeFigureOut">
              <a:rPr lang="en-US" smtClean="0"/>
              <a:t>6/9/23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6740F9-B008-B24A-85BD-DC8926AD6CCD}" type="slidenum">
              <a:rPr lang="en-US" smtClean="0"/>
              <a:t>‹#›</a:t>
            </a:fld>
            <a:endParaRPr lang="en-US"/>
          </a:p>
        </p:txBody>
      </p:sp>
    </p:spTree>
    <p:extLst>
      <p:ext uri="{BB962C8B-B14F-4D97-AF65-F5344CB8AC3E}">
        <p14:creationId xmlns:p14="http://schemas.microsoft.com/office/powerpoint/2010/main" val="122999317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7EmboKQH8lM&amp;list=PLmmYSbUCWJ4x1GO839azG_BBw8rkh-zOj" TargetMode="External"/><Relationship Id="rId2" Type="http://schemas.openxmlformats.org/officeDocument/2006/relationships/hyperlink" Target="https://github.com/media-lib/prog_lib/blob/master/general/Steve%20McConnell%20-%20Code%20Complete%20(2nd%20edition).pdf" TargetMode="External"/><Relationship Id="rId1" Type="http://schemas.openxmlformats.org/officeDocument/2006/relationships/slideLayout" Target="../slideLayouts/slideLayout2.xml"/><Relationship Id="rId4" Type="http://schemas.openxmlformats.org/officeDocument/2006/relationships/hyperlink" Target="https://github.com/jnguyen095/clean-code/blob/master/Clean.Code.A.Handbook.of.Agile.Software.Craftsmanship.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1BAF6-F8E2-475F-C9DC-FB58697AC296}"/>
              </a:ext>
            </a:extLst>
          </p:cNvPr>
          <p:cNvSpPr>
            <a:spLocks noGrp="1"/>
          </p:cNvSpPr>
          <p:nvPr>
            <p:ph type="ctrTitle"/>
          </p:nvPr>
        </p:nvSpPr>
        <p:spPr>
          <a:xfrm>
            <a:off x="3108960" y="1122363"/>
            <a:ext cx="7559039" cy="3027360"/>
          </a:xfrm>
        </p:spPr>
        <p:txBody>
          <a:bodyPr>
            <a:normAutofit/>
          </a:bodyPr>
          <a:lstStyle/>
          <a:p>
            <a:r>
              <a:rPr lang="en-US" sz="6600" dirty="0"/>
              <a:t>Software development</a:t>
            </a:r>
            <a:endParaRPr lang="en-US" sz="5400" dirty="0"/>
          </a:p>
        </p:txBody>
      </p:sp>
      <p:sp>
        <p:nvSpPr>
          <p:cNvPr id="3" name="Subtitle 2">
            <a:extLst>
              <a:ext uri="{FF2B5EF4-FFF2-40B4-BE49-F238E27FC236}">
                <a16:creationId xmlns:a16="http://schemas.microsoft.com/office/drawing/2014/main" id="{EE192518-24B6-D1CB-AADB-9EE4F8B13554}"/>
              </a:ext>
            </a:extLst>
          </p:cNvPr>
          <p:cNvSpPr>
            <a:spLocks noGrp="1"/>
          </p:cNvSpPr>
          <p:nvPr>
            <p:ph type="subTitle" idx="1"/>
          </p:nvPr>
        </p:nvSpPr>
        <p:spPr>
          <a:xfrm>
            <a:off x="3128010" y="4149724"/>
            <a:ext cx="7539989" cy="1108075"/>
          </a:xfrm>
        </p:spPr>
        <p:txBody>
          <a:bodyPr>
            <a:normAutofit/>
          </a:bodyPr>
          <a:lstStyle/>
          <a:p>
            <a:pPr>
              <a:lnSpc>
                <a:spcPct val="110000"/>
              </a:lnSpc>
            </a:pPr>
            <a:r>
              <a:rPr lang="en-US" sz="2400" dirty="0"/>
              <a:t>APPLICATION – From design to running process</a:t>
            </a:r>
          </a:p>
        </p:txBody>
      </p:sp>
      <p:sp>
        <p:nvSpPr>
          <p:cNvPr id="4" name="TextBox 3">
            <a:extLst>
              <a:ext uri="{FF2B5EF4-FFF2-40B4-BE49-F238E27FC236}">
                <a16:creationId xmlns:a16="http://schemas.microsoft.com/office/drawing/2014/main" id="{0057C3C9-FD7E-6425-4708-AC90B5507543}"/>
              </a:ext>
            </a:extLst>
          </p:cNvPr>
          <p:cNvSpPr txBox="1"/>
          <p:nvPr/>
        </p:nvSpPr>
        <p:spPr>
          <a:xfrm>
            <a:off x="3201272" y="5563175"/>
            <a:ext cx="2749471" cy="646331"/>
          </a:xfrm>
          <a:prstGeom prst="rect">
            <a:avLst/>
          </a:prstGeom>
          <a:noFill/>
        </p:spPr>
        <p:txBody>
          <a:bodyPr wrap="none" rtlCol="0">
            <a:spAutoFit/>
          </a:bodyPr>
          <a:lstStyle/>
          <a:p>
            <a:r>
              <a:rPr lang="en-US" dirty="0"/>
              <a:t>Oleksandr (Sasha) </a:t>
            </a:r>
            <a:r>
              <a:rPr lang="en-US" dirty="0" err="1"/>
              <a:t>Hubanov</a:t>
            </a:r>
            <a:endParaRPr lang="en-US" dirty="0"/>
          </a:p>
          <a:p>
            <a:r>
              <a:rPr lang="en-US" dirty="0"/>
              <a:t>alex@0x0h.com</a:t>
            </a:r>
          </a:p>
        </p:txBody>
      </p:sp>
    </p:spTree>
    <p:extLst>
      <p:ext uri="{BB962C8B-B14F-4D97-AF65-F5344CB8AC3E}">
        <p14:creationId xmlns:p14="http://schemas.microsoft.com/office/powerpoint/2010/main" val="1847809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9381-2DC9-0C2B-5F06-449AF11834EC}"/>
              </a:ext>
            </a:extLst>
          </p:cNvPr>
          <p:cNvSpPr>
            <a:spLocks noGrp="1"/>
          </p:cNvSpPr>
          <p:nvPr>
            <p:ph type="title"/>
          </p:nvPr>
        </p:nvSpPr>
        <p:spPr/>
        <p:txBody>
          <a:bodyPr>
            <a:normAutofit/>
          </a:bodyPr>
          <a:lstStyle/>
          <a:p>
            <a:r>
              <a:rPr lang="en-GB" dirty="0">
                <a:latin typeface="Söhne"/>
              </a:rPr>
              <a:t>Live Demo</a:t>
            </a:r>
            <a:endParaRPr lang="en-US" dirty="0"/>
          </a:p>
        </p:txBody>
      </p:sp>
      <p:sp>
        <p:nvSpPr>
          <p:cNvPr id="3" name="Content Placeholder 2">
            <a:extLst>
              <a:ext uri="{FF2B5EF4-FFF2-40B4-BE49-F238E27FC236}">
                <a16:creationId xmlns:a16="http://schemas.microsoft.com/office/drawing/2014/main" id="{25D737B6-A6A6-E716-0E4C-758DDDC97D49}"/>
              </a:ext>
            </a:extLst>
          </p:cNvPr>
          <p:cNvSpPr>
            <a:spLocks noGrp="1"/>
          </p:cNvSpPr>
          <p:nvPr>
            <p:ph idx="1"/>
          </p:nvPr>
        </p:nvSpPr>
        <p:spPr/>
        <p:txBody>
          <a:bodyPr>
            <a:normAutofit/>
          </a:bodyPr>
          <a:lstStyle/>
          <a:p>
            <a:pPr algn="l">
              <a:buFont typeface="Arial" panose="020B0604020202020204" pitchFamily="34" charset="0"/>
              <a:buChar char="•"/>
            </a:pPr>
            <a:r>
              <a:rPr lang="en-GB" b="0" i="0" u="none" strike="noStrike" dirty="0">
                <a:solidFill>
                  <a:srgbClr val="D1D5DB"/>
                </a:solidFill>
                <a:effectLst/>
                <a:latin typeface="Söhne"/>
              </a:rPr>
              <a:t>review </a:t>
            </a:r>
            <a:r>
              <a:rPr lang="en-GB" b="0" i="0" u="none" strike="noStrike" dirty="0" err="1">
                <a:solidFill>
                  <a:srgbClr val="D1D5DB"/>
                </a:solidFill>
                <a:effectLst/>
                <a:latin typeface="Söhne"/>
              </a:rPr>
              <a:t>makefile</a:t>
            </a:r>
            <a:endParaRPr lang="en-GB" b="0" i="0" u="none" strike="noStrike" dirty="0">
              <a:solidFill>
                <a:srgbClr val="D1D5DB"/>
              </a:solidFill>
              <a:effectLst/>
              <a:latin typeface="Söhne"/>
            </a:endParaRPr>
          </a:p>
          <a:p>
            <a:pPr algn="l">
              <a:buFont typeface="Arial" panose="020B0604020202020204" pitchFamily="34" charset="0"/>
              <a:buChar char="•"/>
            </a:pPr>
            <a:r>
              <a:rPr lang="en-GB" b="0" i="0" u="none" strike="noStrike" dirty="0">
                <a:solidFill>
                  <a:srgbClr val="D1D5DB"/>
                </a:solidFill>
                <a:effectLst/>
                <a:latin typeface="Söhne"/>
              </a:rPr>
              <a:t>run make</a:t>
            </a:r>
          </a:p>
          <a:p>
            <a:pPr algn="l">
              <a:buFont typeface="Arial" panose="020B0604020202020204" pitchFamily="34" charset="0"/>
              <a:buChar char="•"/>
            </a:pPr>
            <a:r>
              <a:rPr lang="en-GB" dirty="0">
                <a:solidFill>
                  <a:srgbClr val="D1D5DB"/>
                </a:solidFill>
                <a:latin typeface="Söhne"/>
              </a:rPr>
              <a:t>observe object files and resulted exe</a:t>
            </a:r>
            <a:endParaRPr lang="en-GB" b="0" i="0" u="none" strike="noStrike" dirty="0">
              <a:solidFill>
                <a:srgbClr val="D1D5DB"/>
              </a:solidFill>
              <a:effectLst/>
              <a:latin typeface="Söhne"/>
            </a:endParaRPr>
          </a:p>
          <a:p>
            <a:pPr algn="l">
              <a:buFont typeface="Arial" panose="020B0604020202020204" pitchFamily="34" charset="0"/>
              <a:buChar char="•"/>
            </a:pPr>
            <a:endParaRPr lang="en-GB" b="0" i="0" u="none" strike="noStrike" dirty="0">
              <a:solidFill>
                <a:srgbClr val="D1D5DB"/>
              </a:solidFill>
              <a:effectLst/>
              <a:latin typeface="Söhne"/>
            </a:endParaRPr>
          </a:p>
        </p:txBody>
      </p:sp>
    </p:spTree>
    <p:extLst>
      <p:ext uri="{BB962C8B-B14F-4D97-AF65-F5344CB8AC3E}">
        <p14:creationId xmlns:p14="http://schemas.microsoft.com/office/powerpoint/2010/main" val="2134748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9381-2DC9-0C2B-5F06-449AF11834EC}"/>
              </a:ext>
            </a:extLst>
          </p:cNvPr>
          <p:cNvSpPr>
            <a:spLocks noGrp="1"/>
          </p:cNvSpPr>
          <p:nvPr>
            <p:ph type="title"/>
          </p:nvPr>
        </p:nvSpPr>
        <p:spPr/>
        <p:txBody>
          <a:bodyPr>
            <a:normAutofit/>
          </a:bodyPr>
          <a:lstStyle/>
          <a:p>
            <a:r>
              <a:rPr lang="en-GB" dirty="0">
                <a:latin typeface="Söhne"/>
              </a:rPr>
              <a:t>Assembler vs High-Level Languages</a:t>
            </a:r>
            <a:endParaRPr lang="en-US" dirty="0"/>
          </a:p>
        </p:txBody>
      </p:sp>
      <p:sp>
        <p:nvSpPr>
          <p:cNvPr id="3" name="Content Placeholder 2">
            <a:extLst>
              <a:ext uri="{FF2B5EF4-FFF2-40B4-BE49-F238E27FC236}">
                <a16:creationId xmlns:a16="http://schemas.microsoft.com/office/drawing/2014/main" id="{25D737B6-A6A6-E716-0E4C-758DDDC97D49}"/>
              </a:ext>
            </a:extLst>
          </p:cNvPr>
          <p:cNvSpPr>
            <a:spLocks noGrp="1"/>
          </p:cNvSpPr>
          <p:nvPr>
            <p:ph idx="1"/>
          </p:nvPr>
        </p:nvSpPr>
        <p:spPr/>
        <p:txBody>
          <a:bodyPr>
            <a:normAutofit/>
          </a:bodyPr>
          <a:lstStyle/>
          <a:p>
            <a:pPr algn="l">
              <a:buFont typeface="Arial" panose="020B0604020202020204" pitchFamily="34" charset="0"/>
              <a:buChar char="•"/>
            </a:pPr>
            <a:r>
              <a:rPr lang="en-GB" b="0" i="0" u="none" strike="noStrike" dirty="0">
                <a:solidFill>
                  <a:srgbClr val="D1D5DB"/>
                </a:solidFill>
                <a:effectLst/>
                <a:latin typeface="Söhne"/>
              </a:rPr>
              <a:t>Abstraction Level: Assembly language operates at a lower level of abstraction, providing direct control over hardware, while high-level languages abstract away hardware details.</a:t>
            </a:r>
          </a:p>
          <a:p>
            <a:pPr algn="l">
              <a:buFont typeface="Arial" panose="020B0604020202020204" pitchFamily="34" charset="0"/>
              <a:buChar char="•"/>
            </a:pPr>
            <a:r>
              <a:rPr lang="en-GB" b="0" i="0" u="none" strike="noStrike" dirty="0">
                <a:solidFill>
                  <a:srgbClr val="D1D5DB"/>
                </a:solidFill>
                <a:effectLst/>
                <a:latin typeface="Söhne"/>
              </a:rPr>
              <a:t>Readability and Expressiveness: High-level languages are generally more readable and expressive due to their human-friendly syntax and built-in abstractions.</a:t>
            </a:r>
          </a:p>
          <a:p>
            <a:pPr algn="l">
              <a:buFont typeface="Arial" panose="020B0604020202020204" pitchFamily="34" charset="0"/>
              <a:buChar char="•"/>
            </a:pPr>
            <a:r>
              <a:rPr lang="en-GB" b="0" i="0" u="none" strike="noStrike" dirty="0">
                <a:solidFill>
                  <a:srgbClr val="D1D5DB"/>
                </a:solidFill>
                <a:effectLst/>
                <a:latin typeface="Söhne"/>
              </a:rPr>
              <a:t>Portability: High-level languages are more portable as they can be compiled or interpreted on different platforms without requiring extensive modifications.</a:t>
            </a:r>
          </a:p>
          <a:p>
            <a:pPr algn="l">
              <a:buFont typeface="Arial" panose="020B0604020202020204" pitchFamily="34" charset="0"/>
              <a:buChar char="•"/>
            </a:pPr>
            <a:r>
              <a:rPr lang="en-GB" b="0" i="0" u="none" strike="noStrike" dirty="0">
                <a:solidFill>
                  <a:srgbClr val="D1D5DB"/>
                </a:solidFill>
                <a:effectLst/>
                <a:latin typeface="Söhne"/>
              </a:rPr>
              <a:t>Development Time: High-level languages often result in shorter development time due to their high-level abstractions, libraries, and productivity tools.</a:t>
            </a:r>
          </a:p>
          <a:p>
            <a:pPr algn="l">
              <a:buFont typeface="Arial" panose="020B0604020202020204" pitchFamily="34" charset="0"/>
              <a:buChar char="•"/>
            </a:pPr>
            <a:r>
              <a:rPr lang="en-GB" b="0" i="0" u="none" strike="noStrike" dirty="0">
                <a:solidFill>
                  <a:srgbClr val="D1D5DB"/>
                </a:solidFill>
                <a:effectLst/>
                <a:latin typeface="Söhne"/>
              </a:rPr>
              <a:t>Performance: Assembly language programs can be highly optimized and offer better performance control, while high-level languages provide a trade-off between ease of development and performance.</a:t>
            </a:r>
          </a:p>
        </p:txBody>
      </p:sp>
    </p:spTree>
    <p:extLst>
      <p:ext uri="{BB962C8B-B14F-4D97-AF65-F5344CB8AC3E}">
        <p14:creationId xmlns:p14="http://schemas.microsoft.com/office/powerpoint/2010/main" val="654789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9381-2DC9-0C2B-5F06-449AF11834EC}"/>
              </a:ext>
            </a:extLst>
          </p:cNvPr>
          <p:cNvSpPr>
            <a:spLocks noGrp="1"/>
          </p:cNvSpPr>
          <p:nvPr>
            <p:ph type="title"/>
          </p:nvPr>
        </p:nvSpPr>
        <p:spPr/>
        <p:txBody>
          <a:bodyPr>
            <a:normAutofit/>
          </a:bodyPr>
          <a:lstStyle/>
          <a:p>
            <a:r>
              <a:rPr lang="en-GB" dirty="0">
                <a:latin typeface="Söhne"/>
              </a:rPr>
              <a:t>PROS of Assembler</a:t>
            </a:r>
            <a:endParaRPr lang="en-US" dirty="0"/>
          </a:p>
        </p:txBody>
      </p:sp>
      <p:sp>
        <p:nvSpPr>
          <p:cNvPr id="3" name="Content Placeholder 2">
            <a:extLst>
              <a:ext uri="{FF2B5EF4-FFF2-40B4-BE49-F238E27FC236}">
                <a16:creationId xmlns:a16="http://schemas.microsoft.com/office/drawing/2014/main" id="{25D737B6-A6A6-E716-0E4C-758DDDC97D49}"/>
              </a:ext>
            </a:extLst>
          </p:cNvPr>
          <p:cNvSpPr>
            <a:spLocks noGrp="1"/>
          </p:cNvSpPr>
          <p:nvPr>
            <p:ph idx="1"/>
          </p:nvPr>
        </p:nvSpPr>
        <p:spPr>
          <a:xfrm>
            <a:off x="685801" y="2142067"/>
            <a:ext cx="10394575" cy="4554568"/>
          </a:xfrm>
        </p:spPr>
        <p:txBody>
          <a:bodyPr>
            <a:normAutofit/>
          </a:bodyPr>
          <a:lstStyle/>
          <a:p>
            <a:r>
              <a:rPr lang="en-GB" sz="2000" b="0" i="0" u="none" strike="noStrike" dirty="0">
                <a:solidFill>
                  <a:srgbClr val="D1D5DB"/>
                </a:solidFill>
                <a:effectLst/>
                <a:latin typeface="Söhne"/>
              </a:rPr>
              <a:t>Low-Level Control: Assembly language provides direct control over the hardware, allowing developers to manipulate registers, memory, and other system components at a granular level</a:t>
            </a:r>
          </a:p>
          <a:p>
            <a:r>
              <a:rPr lang="en-GB" sz="2000" b="0" i="0" u="none" strike="noStrike" dirty="0">
                <a:solidFill>
                  <a:srgbClr val="D1D5DB"/>
                </a:solidFill>
                <a:effectLst/>
                <a:latin typeface="Söhne"/>
              </a:rPr>
              <a:t>Efficiency: Assembly language programs can be highly optimized for performance. By working at a low-level, developers can fine-tune code to minimize resource usage and maximize execution speed. </a:t>
            </a:r>
          </a:p>
          <a:p>
            <a:r>
              <a:rPr lang="en-GB" sz="2000" b="0" i="0" u="none" strike="noStrike" dirty="0">
                <a:solidFill>
                  <a:srgbClr val="D1D5DB"/>
                </a:solidFill>
                <a:effectLst/>
                <a:latin typeface="Söhne"/>
              </a:rPr>
              <a:t>Debugging Capabilities: Assembly language allows for more detailed debugging and troubleshooting. Developers have direct visibility into the low-level execution and can closely </a:t>
            </a:r>
            <a:r>
              <a:rPr lang="en-GB" sz="2000" b="0" i="0" u="none" strike="noStrike" dirty="0" err="1">
                <a:solidFill>
                  <a:srgbClr val="D1D5DB"/>
                </a:solidFill>
                <a:effectLst/>
                <a:latin typeface="Söhne"/>
              </a:rPr>
              <a:t>analyze</a:t>
            </a:r>
            <a:r>
              <a:rPr lang="en-GB" sz="2000" b="0" i="0" u="none" strike="noStrike" dirty="0">
                <a:solidFill>
                  <a:srgbClr val="D1D5DB"/>
                </a:solidFill>
                <a:effectLst/>
                <a:latin typeface="Söhne"/>
              </a:rPr>
              <a:t> and track the program's </a:t>
            </a:r>
            <a:r>
              <a:rPr lang="en-GB" sz="2000" b="0" i="0" u="none" strike="noStrike" dirty="0" err="1">
                <a:solidFill>
                  <a:srgbClr val="D1D5DB"/>
                </a:solidFill>
                <a:effectLst/>
                <a:latin typeface="Söhne"/>
              </a:rPr>
              <a:t>behavior</a:t>
            </a:r>
            <a:r>
              <a:rPr lang="en-GB" sz="2000" b="0" i="0" u="none" strike="noStrike" dirty="0">
                <a:solidFill>
                  <a:srgbClr val="D1D5DB"/>
                </a:solidFill>
                <a:effectLst/>
                <a:latin typeface="Söhne"/>
              </a:rPr>
              <a:t>, making it easier to identify and fix issues.</a:t>
            </a:r>
          </a:p>
        </p:txBody>
      </p:sp>
    </p:spTree>
    <p:extLst>
      <p:ext uri="{BB962C8B-B14F-4D97-AF65-F5344CB8AC3E}">
        <p14:creationId xmlns:p14="http://schemas.microsoft.com/office/powerpoint/2010/main" val="1006701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9381-2DC9-0C2B-5F06-449AF11834EC}"/>
              </a:ext>
            </a:extLst>
          </p:cNvPr>
          <p:cNvSpPr>
            <a:spLocks noGrp="1"/>
          </p:cNvSpPr>
          <p:nvPr>
            <p:ph type="title"/>
          </p:nvPr>
        </p:nvSpPr>
        <p:spPr/>
        <p:txBody>
          <a:bodyPr>
            <a:normAutofit/>
          </a:bodyPr>
          <a:lstStyle/>
          <a:p>
            <a:r>
              <a:rPr lang="en-GB" dirty="0">
                <a:latin typeface="Söhne"/>
              </a:rPr>
              <a:t>CONS of Assembler</a:t>
            </a:r>
            <a:endParaRPr lang="en-US" dirty="0"/>
          </a:p>
        </p:txBody>
      </p:sp>
      <p:sp>
        <p:nvSpPr>
          <p:cNvPr id="3" name="Content Placeholder 2">
            <a:extLst>
              <a:ext uri="{FF2B5EF4-FFF2-40B4-BE49-F238E27FC236}">
                <a16:creationId xmlns:a16="http://schemas.microsoft.com/office/drawing/2014/main" id="{25D737B6-A6A6-E716-0E4C-758DDDC97D49}"/>
              </a:ext>
            </a:extLst>
          </p:cNvPr>
          <p:cNvSpPr>
            <a:spLocks noGrp="1"/>
          </p:cNvSpPr>
          <p:nvPr>
            <p:ph idx="1"/>
          </p:nvPr>
        </p:nvSpPr>
        <p:spPr/>
        <p:txBody>
          <a:bodyPr>
            <a:normAutofit fontScale="77500" lnSpcReduction="20000"/>
          </a:bodyPr>
          <a:lstStyle/>
          <a:p>
            <a:r>
              <a:rPr lang="en-GB" b="0" i="0" u="none" strike="noStrike" dirty="0">
                <a:solidFill>
                  <a:srgbClr val="D1D5DB"/>
                </a:solidFill>
                <a:effectLst/>
                <a:latin typeface="Söhne"/>
              </a:rPr>
              <a:t>Steeper Learning Curve: Learning assembly language requires a deeper understanding of computer architecture and low-level programming concepts. It can be more challenging for developers accustomed to high-level languages, as it involves working directly with registers, memory addresses, and low-level instructions.</a:t>
            </a:r>
          </a:p>
          <a:p>
            <a:r>
              <a:rPr lang="en-GB" b="0" i="0" u="none" strike="noStrike" dirty="0">
                <a:solidFill>
                  <a:srgbClr val="D1D5DB"/>
                </a:solidFill>
                <a:effectLst/>
                <a:latin typeface="Söhne"/>
              </a:rPr>
              <a:t>Lack of Portability: Assembly language programs are often platform-specific, written to target a specific hardware architecture. This lack of portability can make it difficult to migrate code between different platforms or architectures without significant modifications.</a:t>
            </a:r>
          </a:p>
          <a:p>
            <a:r>
              <a:rPr lang="en-GB" b="0" i="0" u="none" strike="noStrike" dirty="0">
                <a:solidFill>
                  <a:srgbClr val="D1D5DB"/>
                </a:solidFill>
                <a:effectLst/>
                <a:latin typeface="Söhne"/>
              </a:rPr>
              <a:t>Reduced Maintainability: Assembly language code tends to be more complex and harder to read and understand compared to high-level languages. As a result, maintaining and updating assembly code can be more challenging and error-prone, especially as the size and complexity of the codebase increase.</a:t>
            </a:r>
          </a:p>
          <a:p>
            <a:r>
              <a:rPr lang="en-GB" b="0" i="0" u="none" strike="noStrike" dirty="0">
                <a:solidFill>
                  <a:srgbClr val="D1D5DB"/>
                </a:solidFill>
                <a:effectLst/>
                <a:latin typeface="Söhne"/>
              </a:rPr>
              <a:t>Time-Intensive Development: Writing code in assembly language can be a time-consuming process compared to high-level languages. The need for fine-grained control and optimization requires developers to spend more time on code development, debugging, and performance tuning.</a:t>
            </a:r>
          </a:p>
          <a:p>
            <a:r>
              <a:rPr lang="en-GB" b="0" i="0" u="none" strike="noStrike" dirty="0">
                <a:solidFill>
                  <a:srgbClr val="D1D5DB"/>
                </a:solidFill>
                <a:effectLst/>
                <a:latin typeface="Söhne"/>
              </a:rPr>
              <a:t>Limited Abstractions and Productivity Tools: Assembly language lacks the high-level abstractions, libraries, and productivity tools available in modern high-level languages. This can lead to longer development cycles and increased development effort for implementing common programming tasks.</a:t>
            </a:r>
          </a:p>
          <a:p>
            <a:r>
              <a:rPr lang="en-GB" b="0" i="0" u="none" strike="noStrike" dirty="0">
                <a:solidFill>
                  <a:srgbClr val="D1D5DB"/>
                </a:solidFill>
                <a:effectLst/>
                <a:latin typeface="Söhne"/>
              </a:rPr>
              <a:t>Reduced Community Support: Assembly language has a smaller community and fewer resources compared to popular high-level languages. Finding help, support, or ready-made solutions for specific assembly language challenges may be more difficult.</a:t>
            </a:r>
          </a:p>
        </p:txBody>
      </p:sp>
    </p:spTree>
    <p:extLst>
      <p:ext uri="{BB962C8B-B14F-4D97-AF65-F5344CB8AC3E}">
        <p14:creationId xmlns:p14="http://schemas.microsoft.com/office/powerpoint/2010/main" val="141765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9381-2DC9-0C2B-5F06-449AF11834EC}"/>
              </a:ext>
            </a:extLst>
          </p:cNvPr>
          <p:cNvSpPr>
            <a:spLocks noGrp="1"/>
          </p:cNvSpPr>
          <p:nvPr>
            <p:ph type="title"/>
          </p:nvPr>
        </p:nvSpPr>
        <p:spPr/>
        <p:txBody>
          <a:bodyPr>
            <a:normAutofit/>
          </a:bodyPr>
          <a:lstStyle/>
          <a:p>
            <a:r>
              <a:rPr lang="en-GB" dirty="0">
                <a:latin typeface="Söhne"/>
              </a:rPr>
              <a:t>PROS OF High-Level Languages</a:t>
            </a:r>
            <a:endParaRPr lang="en-US" dirty="0"/>
          </a:p>
        </p:txBody>
      </p:sp>
      <p:sp>
        <p:nvSpPr>
          <p:cNvPr id="3" name="Content Placeholder 2">
            <a:extLst>
              <a:ext uri="{FF2B5EF4-FFF2-40B4-BE49-F238E27FC236}">
                <a16:creationId xmlns:a16="http://schemas.microsoft.com/office/drawing/2014/main" id="{25D737B6-A6A6-E716-0E4C-758DDDC97D49}"/>
              </a:ext>
            </a:extLst>
          </p:cNvPr>
          <p:cNvSpPr>
            <a:spLocks noGrp="1"/>
          </p:cNvSpPr>
          <p:nvPr>
            <p:ph idx="1"/>
          </p:nvPr>
        </p:nvSpPr>
        <p:spPr>
          <a:xfrm>
            <a:off x="685801" y="2142067"/>
            <a:ext cx="10131425" cy="4406651"/>
          </a:xfrm>
        </p:spPr>
        <p:txBody>
          <a:bodyPr>
            <a:normAutofit fontScale="85000" lnSpcReduction="20000"/>
          </a:bodyPr>
          <a:lstStyle/>
          <a:p>
            <a:r>
              <a:rPr lang="en-GB" b="0" i="0" u="none" strike="noStrike" dirty="0">
                <a:solidFill>
                  <a:srgbClr val="D1D5DB"/>
                </a:solidFill>
                <a:effectLst/>
                <a:latin typeface="Söhne"/>
              </a:rPr>
              <a:t>Productivity: High-level languages are designed to increase developer productivity. They provide a more expressive and readable syntax, along with built-in abstractions and libraries. This allows developers to write code more quickly and with fewer lines of code compared to assembly language.</a:t>
            </a:r>
          </a:p>
          <a:p>
            <a:r>
              <a:rPr lang="en-GB" b="0" i="0" u="none" strike="noStrike" dirty="0">
                <a:solidFill>
                  <a:srgbClr val="D1D5DB"/>
                </a:solidFill>
                <a:effectLst/>
                <a:latin typeface="Söhne"/>
              </a:rPr>
              <a:t>Abstractions: High-level languages offer powerful abstractions that simplify complex operations. These abstractions, such as classes, functions, and data structures, enable developers to modularize code, reuse components, and improve code organization and maintainability.</a:t>
            </a:r>
          </a:p>
          <a:p>
            <a:r>
              <a:rPr lang="en-GB" b="0" i="0" u="none" strike="noStrike" dirty="0">
                <a:solidFill>
                  <a:srgbClr val="D1D5DB"/>
                </a:solidFill>
                <a:effectLst/>
                <a:latin typeface="Söhne"/>
              </a:rPr>
              <a:t>Portability: High-level languages are typically platform-independent or have extensive cross-platform support. This means that code written in a high-level language can be executed on different platforms with minimal or no modifications, providing greater flexibility and portability.</a:t>
            </a:r>
          </a:p>
          <a:p>
            <a:r>
              <a:rPr lang="en-GB" b="0" i="0" u="none" strike="noStrike" dirty="0">
                <a:solidFill>
                  <a:srgbClr val="D1D5DB"/>
                </a:solidFill>
                <a:effectLst/>
                <a:latin typeface="Söhne"/>
              </a:rPr>
              <a:t>Rapid Development: High-level languages provide a wide range of productivity tools, integrated development environments (IDEs), and frameworks that facilitate rapid development. These tools include features like automated code completion, debugging support, testing frameworks, and package managers.</a:t>
            </a:r>
          </a:p>
          <a:p>
            <a:r>
              <a:rPr lang="en-GB" b="0" i="0" u="none" strike="noStrike" dirty="0">
                <a:solidFill>
                  <a:srgbClr val="D1D5DB"/>
                </a:solidFill>
                <a:effectLst/>
                <a:latin typeface="Söhne"/>
              </a:rPr>
              <a:t>Community and Resources: High-level languages have large and active developer communities, offering extensive resources, online forums, and libraries. This community support enables developers to find solutions, share knowledge, and leverage existing code libraries, accelerating development and problem-solving.</a:t>
            </a:r>
          </a:p>
          <a:p>
            <a:r>
              <a:rPr lang="en-GB" b="0" i="0" u="none" strike="noStrike" dirty="0">
                <a:solidFill>
                  <a:srgbClr val="D1D5DB"/>
                </a:solidFill>
                <a:effectLst/>
                <a:latin typeface="Söhne"/>
              </a:rPr>
              <a:t>Readability and Maintainability: High-level languages prioritize code readability, making it easier for developers to understand and maintain code over time. This improves code maintainability, reduces the chance of introducing bugs, and enhances collaboration among team members.</a:t>
            </a:r>
          </a:p>
        </p:txBody>
      </p:sp>
    </p:spTree>
    <p:extLst>
      <p:ext uri="{BB962C8B-B14F-4D97-AF65-F5344CB8AC3E}">
        <p14:creationId xmlns:p14="http://schemas.microsoft.com/office/powerpoint/2010/main" val="2242720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9381-2DC9-0C2B-5F06-449AF11834EC}"/>
              </a:ext>
            </a:extLst>
          </p:cNvPr>
          <p:cNvSpPr>
            <a:spLocks noGrp="1"/>
          </p:cNvSpPr>
          <p:nvPr>
            <p:ph type="title"/>
          </p:nvPr>
        </p:nvSpPr>
        <p:spPr/>
        <p:txBody>
          <a:bodyPr>
            <a:normAutofit/>
          </a:bodyPr>
          <a:lstStyle/>
          <a:p>
            <a:r>
              <a:rPr lang="en-GB" dirty="0">
                <a:latin typeface="Söhne"/>
              </a:rPr>
              <a:t>CONS OF High-Level Languages</a:t>
            </a:r>
            <a:endParaRPr lang="en-US" dirty="0"/>
          </a:p>
        </p:txBody>
      </p:sp>
      <p:sp>
        <p:nvSpPr>
          <p:cNvPr id="3" name="Content Placeholder 2">
            <a:extLst>
              <a:ext uri="{FF2B5EF4-FFF2-40B4-BE49-F238E27FC236}">
                <a16:creationId xmlns:a16="http://schemas.microsoft.com/office/drawing/2014/main" id="{25D737B6-A6A6-E716-0E4C-758DDDC97D49}"/>
              </a:ext>
            </a:extLst>
          </p:cNvPr>
          <p:cNvSpPr>
            <a:spLocks noGrp="1"/>
          </p:cNvSpPr>
          <p:nvPr>
            <p:ph idx="1"/>
          </p:nvPr>
        </p:nvSpPr>
        <p:spPr>
          <a:xfrm>
            <a:off x="685801" y="2142067"/>
            <a:ext cx="10131425" cy="4406651"/>
          </a:xfrm>
        </p:spPr>
        <p:txBody>
          <a:bodyPr>
            <a:normAutofit/>
          </a:bodyPr>
          <a:lstStyle/>
          <a:p>
            <a:r>
              <a:rPr lang="en-GB" b="0" i="0" u="none" strike="noStrike" dirty="0">
                <a:solidFill>
                  <a:srgbClr val="D1D5DB"/>
                </a:solidFill>
                <a:effectLst/>
                <a:latin typeface="Söhne"/>
              </a:rPr>
              <a:t>Performance Overhead - due to the additional layers of abstraction, runtime environments, and automatic memory management, which can impact the execution speed and resource usage.</a:t>
            </a:r>
          </a:p>
          <a:p>
            <a:r>
              <a:rPr lang="en-GB" b="0" i="0" u="none" strike="noStrike" dirty="0">
                <a:solidFill>
                  <a:srgbClr val="D1D5DB"/>
                </a:solidFill>
                <a:effectLst/>
                <a:latin typeface="Söhne"/>
              </a:rPr>
              <a:t>Less Control over Hardware: High-level languages abstract away hardware details, limiting the developer's direct control over low-level system resources.</a:t>
            </a:r>
          </a:p>
          <a:p>
            <a:r>
              <a:rPr lang="en-GB" b="0" i="0" u="none" strike="noStrike" dirty="0">
                <a:solidFill>
                  <a:srgbClr val="D1D5DB"/>
                </a:solidFill>
                <a:effectLst/>
                <a:latin typeface="Söhne"/>
              </a:rPr>
              <a:t>Execution Environment Dependencies: High-level languages may have dependencies on specific runtime environments, libraries, or frameworks. This can introduce compatibility issues when deploying the code on different platforms or ensuring consistent execution across different environments.</a:t>
            </a:r>
          </a:p>
          <a:p>
            <a:endParaRPr lang="en-GB" b="0" i="0" u="none" strike="noStrike" dirty="0">
              <a:solidFill>
                <a:srgbClr val="D1D5DB"/>
              </a:solidFill>
              <a:effectLst/>
              <a:latin typeface="Söhne"/>
            </a:endParaRPr>
          </a:p>
        </p:txBody>
      </p:sp>
    </p:spTree>
    <p:extLst>
      <p:ext uri="{BB962C8B-B14F-4D97-AF65-F5344CB8AC3E}">
        <p14:creationId xmlns:p14="http://schemas.microsoft.com/office/powerpoint/2010/main" val="3621969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9381-2DC9-0C2B-5F06-449AF11834EC}"/>
              </a:ext>
            </a:extLst>
          </p:cNvPr>
          <p:cNvSpPr>
            <a:spLocks noGrp="1"/>
          </p:cNvSpPr>
          <p:nvPr>
            <p:ph type="title"/>
          </p:nvPr>
        </p:nvSpPr>
        <p:spPr/>
        <p:txBody>
          <a:bodyPr>
            <a:normAutofit/>
          </a:bodyPr>
          <a:lstStyle/>
          <a:p>
            <a:r>
              <a:rPr lang="en-GB" dirty="0">
                <a:latin typeface="Söhne"/>
              </a:rPr>
              <a:t>JIT Languages</a:t>
            </a:r>
            <a:endParaRPr lang="en-US" dirty="0"/>
          </a:p>
        </p:txBody>
      </p:sp>
      <p:sp>
        <p:nvSpPr>
          <p:cNvPr id="3" name="Content Placeholder 2">
            <a:extLst>
              <a:ext uri="{FF2B5EF4-FFF2-40B4-BE49-F238E27FC236}">
                <a16:creationId xmlns:a16="http://schemas.microsoft.com/office/drawing/2014/main" id="{25D737B6-A6A6-E716-0E4C-758DDDC97D49}"/>
              </a:ext>
            </a:extLst>
          </p:cNvPr>
          <p:cNvSpPr>
            <a:spLocks noGrp="1"/>
          </p:cNvSpPr>
          <p:nvPr>
            <p:ph idx="1"/>
          </p:nvPr>
        </p:nvSpPr>
        <p:spPr>
          <a:xfrm>
            <a:off x="685801" y="2142067"/>
            <a:ext cx="10131425" cy="4406651"/>
          </a:xfrm>
        </p:spPr>
        <p:txBody>
          <a:bodyPr>
            <a:normAutofit/>
          </a:bodyPr>
          <a:lstStyle/>
          <a:p>
            <a:pPr algn="l">
              <a:buFont typeface="Arial" panose="020B0604020202020204" pitchFamily="34" charset="0"/>
              <a:buChar char="•"/>
            </a:pPr>
            <a:r>
              <a:rPr lang="en-GB" b="0" i="0" u="none" strike="noStrike" dirty="0">
                <a:solidFill>
                  <a:srgbClr val="D1D5DB"/>
                </a:solidFill>
                <a:effectLst/>
                <a:latin typeface="Söhne"/>
              </a:rPr>
              <a:t>JIT languages, such as Java, C#, and JavaScript, utilize a Just-In-Time compilation approach.</a:t>
            </a:r>
          </a:p>
          <a:p>
            <a:pPr algn="l">
              <a:buFont typeface="Arial" panose="020B0604020202020204" pitchFamily="34" charset="0"/>
              <a:buChar char="•"/>
            </a:pPr>
            <a:r>
              <a:rPr lang="en-GB" b="0" i="0" u="none" strike="noStrike" dirty="0">
                <a:solidFill>
                  <a:srgbClr val="D1D5DB"/>
                </a:solidFill>
                <a:effectLst/>
                <a:latin typeface="Söhne"/>
              </a:rPr>
              <a:t>In JIT languages, the source code is initially translated into an intermediate representation, often bytecode, which is not directly executable by the hardware.</a:t>
            </a:r>
          </a:p>
          <a:p>
            <a:pPr algn="l">
              <a:buFont typeface="Arial" panose="020B0604020202020204" pitchFamily="34" charset="0"/>
              <a:buChar char="•"/>
            </a:pPr>
            <a:r>
              <a:rPr lang="en-GB" b="0" i="0" u="none" strike="noStrike" dirty="0">
                <a:solidFill>
                  <a:srgbClr val="D1D5DB"/>
                </a:solidFill>
                <a:effectLst/>
                <a:latin typeface="Söhne"/>
              </a:rPr>
              <a:t>During runtime, a Just-In-Time compiler dynamically translates the bytecode into machine code just before it is executed, optimizing it for the specific hardware and current program state.</a:t>
            </a:r>
          </a:p>
        </p:txBody>
      </p:sp>
    </p:spTree>
    <p:extLst>
      <p:ext uri="{BB962C8B-B14F-4D97-AF65-F5344CB8AC3E}">
        <p14:creationId xmlns:p14="http://schemas.microsoft.com/office/powerpoint/2010/main" val="3411045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9381-2DC9-0C2B-5F06-449AF11834EC}"/>
              </a:ext>
            </a:extLst>
          </p:cNvPr>
          <p:cNvSpPr>
            <a:spLocks noGrp="1"/>
          </p:cNvSpPr>
          <p:nvPr>
            <p:ph type="title"/>
          </p:nvPr>
        </p:nvSpPr>
        <p:spPr/>
        <p:txBody>
          <a:bodyPr>
            <a:normAutofit/>
          </a:bodyPr>
          <a:lstStyle/>
          <a:p>
            <a:r>
              <a:rPr lang="en-GB" dirty="0">
                <a:latin typeface="Söhne"/>
              </a:rPr>
              <a:t>Interpreted Languages</a:t>
            </a:r>
            <a:endParaRPr lang="en-US" dirty="0"/>
          </a:p>
        </p:txBody>
      </p:sp>
      <p:sp>
        <p:nvSpPr>
          <p:cNvPr id="3" name="Content Placeholder 2">
            <a:extLst>
              <a:ext uri="{FF2B5EF4-FFF2-40B4-BE49-F238E27FC236}">
                <a16:creationId xmlns:a16="http://schemas.microsoft.com/office/drawing/2014/main" id="{25D737B6-A6A6-E716-0E4C-758DDDC97D49}"/>
              </a:ext>
            </a:extLst>
          </p:cNvPr>
          <p:cNvSpPr>
            <a:spLocks noGrp="1"/>
          </p:cNvSpPr>
          <p:nvPr>
            <p:ph idx="1"/>
          </p:nvPr>
        </p:nvSpPr>
        <p:spPr>
          <a:xfrm>
            <a:off x="685801" y="2142067"/>
            <a:ext cx="10131425" cy="4406651"/>
          </a:xfrm>
        </p:spPr>
        <p:txBody>
          <a:bodyPr>
            <a:normAutofit/>
          </a:bodyPr>
          <a:lstStyle/>
          <a:p>
            <a:pPr algn="l">
              <a:buFont typeface="Arial" panose="020B0604020202020204" pitchFamily="34" charset="0"/>
              <a:buChar char="•"/>
            </a:pPr>
            <a:r>
              <a:rPr lang="en-GB" b="0" i="0" u="none" strike="noStrike" dirty="0">
                <a:solidFill>
                  <a:srgbClr val="D1D5DB"/>
                </a:solidFill>
                <a:effectLst/>
                <a:latin typeface="Söhne"/>
              </a:rPr>
              <a:t>In an interpreted language, the source code is executed directly by an interpreter without prior compilation to machine code.</a:t>
            </a:r>
          </a:p>
          <a:p>
            <a:pPr algn="l">
              <a:buFont typeface="Arial" panose="020B0604020202020204" pitchFamily="34" charset="0"/>
              <a:buChar char="•"/>
            </a:pPr>
            <a:r>
              <a:rPr lang="en-GB" b="0" i="0" u="none" strike="noStrike" dirty="0">
                <a:solidFill>
                  <a:srgbClr val="D1D5DB"/>
                </a:solidFill>
                <a:effectLst/>
                <a:latin typeface="Söhne"/>
              </a:rPr>
              <a:t>The interpreter reads and executes the code line by line during runtime, performing operations such as lexical analysis and parsing on the fly.</a:t>
            </a:r>
          </a:p>
          <a:p>
            <a:pPr algn="l">
              <a:buFont typeface="Arial" panose="020B0604020202020204" pitchFamily="34" charset="0"/>
              <a:buChar char="•"/>
            </a:pPr>
            <a:r>
              <a:rPr lang="en-GB" b="0" i="0" u="none" strike="noStrike" dirty="0">
                <a:solidFill>
                  <a:srgbClr val="D1D5DB"/>
                </a:solidFill>
                <a:effectLst/>
                <a:latin typeface="Söhne"/>
              </a:rPr>
              <a:t>Interpreted languages offer simplicity and ease of use, as there is no need for a separate compilation step.</a:t>
            </a:r>
          </a:p>
          <a:p>
            <a:pPr algn="l">
              <a:buFont typeface="Arial" panose="020B0604020202020204" pitchFamily="34" charset="0"/>
              <a:buChar char="•"/>
            </a:pPr>
            <a:r>
              <a:rPr lang="en-GB" b="0" i="0" u="none" strike="noStrike" dirty="0">
                <a:solidFill>
                  <a:srgbClr val="D1D5DB"/>
                </a:solidFill>
                <a:effectLst/>
                <a:latin typeface="Söhne"/>
              </a:rPr>
              <a:t>Examples of interpreted languages include Python, Bash, JavaScript, Ruby, and Perl.</a:t>
            </a:r>
          </a:p>
        </p:txBody>
      </p:sp>
    </p:spTree>
    <p:extLst>
      <p:ext uri="{BB962C8B-B14F-4D97-AF65-F5344CB8AC3E}">
        <p14:creationId xmlns:p14="http://schemas.microsoft.com/office/powerpoint/2010/main" val="3290051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9381-2DC9-0C2B-5F06-449AF11834EC}"/>
              </a:ext>
            </a:extLst>
          </p:cNvPr>
          <p:cNvSpPr>
            <a:spLocks noGrp="1"/>
          </p:cNvSpPr>
          <p:nvPr>
            <p:ph type="title"/>
          </p:nvPr>
        </p:nvSpPr>
        <p:spPr/>
        <p:txBody>
          <a:bodyPr>
            <a:normAutofit/>
          </a:bodyPr>
          <a:lstStyle/>
          <a:p>
            <a:r>
              <a:rPr lang="en-GB" dirty="0">
                <a:latin typeface="Söhne"/>
              </a:rPr>
              <a:t>BONUS – </a:t>
            </a:r>
            <a:r>
              <a:rPr lang="en-GB" dirty="0" err="1">
                <a:latin typeface="Söhne"/>
              </a:rPr>
              <a:t>Compilable</a:t>
            </a:r>
            <a:r>
              <a:rPr lang="en-GB" dirty="0">
                <a:latin typeface="Söhne"/>
              </a:rPr>
              <a:t> VS JIT</a:t>
            </a:r>
            <a:endParaRPr lang="en-US" dirty="0"/>
          </a:p>
        </p:txBody>
      </p:sp>
      <p:sp>
        <p:nvSpPr>
          <p:cNvPr id="3" name="Content Placeholder 2">
            <a:extLst>
              <a:ext uri="{FF2B5EF4-FFF2-40B4-BE49-F238E27FC236}">
                <a16:creationId xmlns:a16="http://schemas.microsoft.com/office/drawing/2014/main" id="{25D737B6-A6A6-E716-0E4C-758DDDC97D49}"/>
              </a:ext>
            </a:extLst>
          </p:cNvPr>
          <p:cNvSpPr>
            <a:spLocks noGrp="1"/>
          </p:cNvSpPr>
          <p:nvPr>
            <p:ph idx="1"/>
          </p:nvPr>
        </p:nvSpPr>
        <p:spPr>
          <a:xfrm>
            <a:off x="685801" y="2142067"/>
            <a:ext cx="10131425" cy="4487333"/>
          </a:xfrm>
        </p:spPr>
        <p:txBody>
          <a:bodyPr numCol="1">
            <a:normAutofit/>
          </a:bodyPr>
          <a:lstStyle/>
          <a:p>
            <a:pPr algn="l">
              <a:buFont typeface="Arial" panose="020B0604020202020204" pitchFamily="34" charset="0"/>
              <a:buChar char="•"/>
            </a:pPr>
            <a:r>
              <a:rPr lang="en-GB" b="0" i="0" u="none" strike="noStrike" dirty="0">
                <a:solidFill>
                  <a:srgbClr val="D1D5DB"/>
                </a:solidFill>
                <a:effectLst/>
                <a:latin typeface="Söhne"/>
              </a:rPr>
              <a:t>Performance - </a:t>
            </a:r>
            <a:r>
              <a:rPr lang="en-GB" b="0" i="0" u="none" strike="noStrike" dirty="0" err="1">
                <a:solidFill>
                  <a:srgbClr val="D1D5DB"/>
                </a:solidFill>
                <a:effectLst/>
                <a:latin typeface="Söhne"/>
              </a:rPr>
              <a:t>Compilable</a:t>
            </a:r>
            <a:r>
              <a:rPr lang="en-GB" b="0" i="0" u="none" strike="noStrike" dirty="0">
                <a:solidFill>
                  <a:srgbClr val="D1D5DB"/>
                </a:solidFill>
                <a:effectLst/>
                <a:latin typeface="Söhne"/>
              </a:rPr>
              <a:t> languages often provide faster </a:t>
            </a:r>
            <a:r>
              <a:rPr lang="en-GB" b="0" i="0" u="none" strike="noStrike" dirty="0" err="1">
                <a:solidFill>
                  <a:srgbClr val="D1D5DB"/>
                </a:solidFill>
                <a:effectLst/>
                <a:latin typeface="Söhne"/>
              </a:rPr>
              <a:t>startup</a:t>
            </a:r>
            <a:r>
              <a:rPr lang="en-GB" b="0" i="0" u="none" strike="noStrike" dirty="0">
                <a:solidFill>
                  <a:srgbClr val="D1D5DB"/>
                </a:solidFill>
                <a:effectLst/>
                <a:latin typeface="Söhne"/>
              </a:rPr>
              <a:t> times and optimized performance. Since the code is fully compiled before execution, there is minimal runtime overhead. JIT languages may have slower </a:t>
            </a:r>
            <a:r>
              <a:rPr lang="en-GB" b="0" i="0" u="none" strike="noStrike" dirty="0" err="1">
                <a:solidFill>
                  <a:srgbClr val="D1D5DB"/>
                </a:solidFill>
                <a:effectLst/>
                <a:latin typeface="Söhne"/>
              </a:rPr>
              <a:t>startup</a:t>
            </a:r>
            <a:r>
              <a:rPr lang="en-GB" b="0" i="0" u="none" strike="noStrike" dirty="0">
                <a:solidFill>
                  <a:srgbClr val="D1D5DB"/>
                </a:solidFill>
                <a:effectLst/>
                <a:latin typeface="Söhne"/>
              </a:rPr>
              <a:t> times due to the initial interpretation and JIT compilation overhead. However, JIT compilers can dynamically optimize the code during runtime based on runtime profiling and information, potentially achieving better overall performance in long-running applications. </a:t>
            </a:r>
          </a:p>
          <a:p>
            <a:pPr algn="l">
              <a:buFont typeface="Arial" panose="020B0604020202020204" pitchFamily="34" charset="0"/>
              <a:buChar char="•"/>
            </a:pPr>
            <a:r>
              <a:rPr lang="en-GB" b="0" i="0" u="none" strike="noStrike" dirty="0">
                <a:solidFill>
                  <a:srgbClr val="D1D5DB"/>
                </a:solidFill>
                <a:effectLst/>
                <a:latin typeface="Söhne"/>
              </a:rPr>
              <a:t>Control and Optimization - </a:t>
            </a:r>
            <a:r>
              <a:rPr lang="en-GB" b="0" i="0" u="none" strike="noStrike" dirty="0" err="1">
                <a:solidFill>
                  <a:srgbClr val="D1D5DB"/>
                </a:solidFill>
                <a:effectLst/>
                <a:latin typeface="Söhne"/>
              </a:rPr>
              <a:t>Compilable</a:t>
            </a:r>
            <a:r>
              <a:rPr lang="en-GB" b="0" i="0" u="none" strike="noStrike" dirty="0">
                <a:solidFill>
                  <a:srgbClr val="D1D5DB"/>
                </a:solidFill>
                <a:effectLst/>
                <a:latin typeface="Söhne"/>
              </a:rPr>
              <a:t> languages provide low-level control over hardware resources, allowing for fine-grained optimization and efficient resource utilization. JIT provide less control over hardware, they offer higher-level abstractions and dynamic features that facilitate rapid development and ease of use.</a:t>
            </a:r>
          </a:p>
          <a:p>
            <a:pPr algn="l">
              <a:buFont typeface="Arial" panose="020B0604020202020204" pitchFamily="34" charset="0"/>
              <a:buChar char="•"/>
            </a:pPr>
            <a:r>
              <a:rPr lang="en-GB" b="0" i="0" u="none" strike="noStrike" dirty="0">
                <a:solidFill>
                  <a:srgbClr val="D1D5DB"/>
                </a:solidFill>
                <a:effectLst/>
                <a:latin typeface="Söhne"/>
              </a:rPr>
              <a:t>Portability and Platform Independence  - </a:t>
            </a:r>
            <a:r>
              <a:rPr lang="en-GB" b="0" i="0" u="none" strike="noStrike" dirty="0" err="1">
                <a:solidFill>
                  <a:srgbClr val="D1D5DB"/>
                </a:solidFill>
                <a:effectLst/>
                <a:latin typeface="Söhne"/>
              </a:rPr>
              <a:t>Compilable</a:t>
            </a:r>
            <a:r>
              <a:rPr lang="en-GB" b="0" i="0" u="none" strike="noStrike" dirty="0">
                <a:solidFill>
                  <a:srgbClr val="D1D5DB"/>
                </a:solidFill>
                <a:effectLst/>
                <a:latin typeface="Söhne"/>
              </a:rPr>
              <a:t> languages may require recompilation or modification to support different hardware architectures or operating systems. JIT languages – the same bytecode can be executed on different platforms with the appropriate JIT compiler, reducing the need for platform-specific modifications.</a:t>
            </a:r>
          </a:p>
          <a:p>
            <a:pPr algn="l">
              <a:buFont typeface="Arial" panose="020B0604020202020204" pitchFamily="34" charset="0"/>
              <a:buChar char="•"/>
            </a:pPr>
            <a:endParaRPr lang="en-GB" b="0" i="0" u="none" strike="noStrike" dirty="0">
              <a:solidFill>
                <a:srgbClr val="D1D5DB"/>
              </a:solidFill>
              <a:effectLst/>
              <a:latin typeface="Söhne"/>
            </a:endParaRPr>
          </a:p>
        </p:txBody>
      </p:sp>
    </p:spTree>
    <p:extLst>
      <p:ext uri="{BB962C8B-B14F-4D97-AF65-F5344CB8AC3E}">
        <p14:creationId xmlns:p14="http://schemas.microsoft.com/office/powerpoint/2010/main" val="1939300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EEC7-455F-73A9-787F-B8F113F969D1}"/>
              </a:ext>
            </a:extLst>
          </p:cNvPr>
          <p:cNvSpPr>
            <a:spLocks noGrp="1"/>
          </p:cNvSpPr>
          <p:nvPr>
            <p:ph type="title"/>
          </p:nvPr>
        </p:nvSpPr>
        <p:spPr/>
        <p:txBody>
          <a:bodyPr>
            <a:normAutofit/>
          </a:bodyPr>
          <a:lstStyle/>
          <a:p>
            <a:r>
              <a:rPr lang="en-US" dirty="0"/>
              <a:t>Sources to study</a:t>
            </a:r>
          </a:p>
        </p:txBody>
      </p:sp>
      <p:sp>
        <p:nvSpPr>
          <p:cNvPr id="3" name="Content Placeholder 2">
            <a:extLst>
              <a:ext uri="{FF2B5EF4-FFF2-40B4-BE49-F238E27FC236}">
                <a16:creationId xmlns:a16="http://schemas.microsoft.com/office/drawing/2014/main" id="{E05AB8EF-A677-7FB1-7F33-F705A710430F}"/>
              </a:ext>
            </a:extLst>
          </p:cNvPr>
          <p:cNvSpPr>
            <a:spLocks noGrp="1"/>
          </p:cNvSpPr>
          <p:nvPr>
            <p:ph idx="1"/>
          </p:nvPr>
        </p:nvSpPr>
        <p:spPr/>
        <p:txBody>
          <a:bodyPr>
            <a:normAutofit/>
          </a:bodyPr>
          <a:lstStyle/>
          <a:p>
            <a:pPr latinLnBrk="1">
              <a:lnSpc>
                <a:spcPct val="110000"/>
              </a:lnSpc>
            </a:pPr>
            <a:r>
              <a:rPr lang="en-US" sz="2200" dirty="0"/>
              <a:t>Code Complete: McConnell, Steve - </a:t>
            </a:r>
            <a:r>
              <a:rPr lang="en-US" sz="2200" dirty="0">
                <a:solidFill>
                  <a:schemeClr val="accent4"/>
                </a:solidFill>
                <a:hlinkClick r:id="rId2">
                  <a:extLst>
                    <a:ext uri="{A12FA001-AC4F-418D-AE19-62706E023703}">
                      <ahyp:hlinkClr xmlns:ahyp="http://schemas.microsoft.com/office/drawing/2018/hyperlinkcolor" val="tx"/>
                    </a:ext>
                  </a:extLst>
                </a:hlinkClick>
              </a:rPr>
              <a:t>https://github.com/media-lib/prog_lib/blob/master/general/Steve%20McConnell%20-%20Code%20Complete%20(2nd%20edition).pdf</a:t>
            </a:r>
            <a:endParaRPr lang="en-US" sz="2200" dirty="0">
              <a:solidFill>
                <a:schemeClr val="accent4"/>
              </a:solidFill>
            </a:endParaRPr>
          </a:p>
          <a:p>
            <a:pPr latinLnBrk="1">
              <a:lnSpc>
                <a:spcPct val="110000"/>
              </a:lnSpc>
            </a:pPr>
            <a:r>
              <a:rPr lang="en-US" sz="2200" dirty="0"/>
              <a:t>Uncle Bob lessons  -</a:t>
            </a:r>
            <a:r>
              <a:rPr lang="en-US" sz="2200" dirty="0">
                <a:solidFill>
                  <a:schemeClr val="accent4"/>
                </a:solidFill>
                <a:hlinkClick r:id="rId3">
                  <a:extLst>
                    <a:ext uri="{A12FA001-AC4F-418D-AE19-62706E023703}">
                      <ahyp:hlinkClr xmlns:ahyp="http://schemas.microsoft.com/office/drawing/2018/hyperlinkcolor" val="tx"/>
                    </a:ext>
                  </a:extLst>
                </a:hlinkClick>
              </a:rPr>
              <a:t>https://www.youtube.com/watch?v=7EmboKQH8lM&amp;list=PLmmYSbUCWJ4x1GO839azG_BBw8rkh-zOj</a:t>
            </a:r>
            <a:endParaRPr lang="en-US" sz="2200" dirty="0">
              <a:solidFill>
                <a:schemeClr val="accent4"/>
              </a:solidFill>
            </a:endParaRPr>
          </a:p>
          <a:p>
            <a:pPr latinLnBrk="1">
              <a:lnSpc>
                <a:spcPct val="110000"/>
              </a:lnSpc>
            </a:pPr>
            <a:r>
              <a:rPr lang="en-US" sz="2200" dirty="0"/>
              <a:t>Clean Code: Robert C. Martin - </a:t>
            </a:r>
            <a:r>
              <a:rPr lang="en-US" sz="2200" dirty="0">
                <a:solidFill>
                  <a:schemeClr val="accent4"/>
                </a:solidFill>
                <a:hlinkClick r:id="rId4">
                  <a:extLst>
                    <a:ext uri="{A12FA001-AC4F-418D-AE19-62706E023703}">
                      <ahyp:hlinkClr xmlns:ahyp="http://schemas.microsoft.com/office/drawing/2018/hyperlinkcolor" val="tx"/>
                    </a:ext>
                  </a:extLst>
                </a:hlinkClick>
              </a:rPr>
              <a:t>https://github.com/jnguyen095/clean-code/blob/master/Clean.Code.A.Handbook.of.Agile.Software.Craftsmanship.pdf</a:t>
            </a:r>
            <a:endParaRPr lang="en-US" sz="2200" dirty="0">
              <a:solidFill>
                <a:schemeClr val="accent4"/>
              </a:solidFill>
            </a:endParaRPr>
          </a:p>
          <a:p>
            <a:pPr latinLnBrk="1">
              <a:lnSpc>
                <a:spcPct val="110000"/>
              </a:lnSpc>
            </a:pPr>
            <a:r>
              <a:rPr lang="en-US" sz="2200" dirty="0"/>
              <a:t>Official documentation set for your language/framework/library</a:t>
            </a:r>
          </a:p>
        </p:txBody>
      </p:sp>
    </p:spTree>
    <p:extLst>
      <p:ext uri="{BB962C8B-B14F-4D97-AF65-F5344CB8AC3E}">
        <p14:creationId xmlns:p14="http://schemas.microsoft.com/office/powerpoint/2010/main" val="398729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A37E5-0703-CBEB-7256-BC30497DAC45}"/>
              </a:ext>
            </a:extLst>
          </p:cNvPr>
          <p:cNvSpPr>
            <a:spLocks noGrp="1"/>
          </p:cNvSpPr>
          <p:nvPr>
            <p:ph type="title"/>
          </p:nvPr>
        </p:nvSpPr>
        <p:spPr>
          <a:xfrm>
            <a:off x="685799" y="1150076"/>
            <a:ext cx="3659389" cy="4557849"/>
          </a:xfrm>
        </p:spPr>
        <p:txBody>
          <a:bodyPr>
            <a:normAutofit/>
          </a:bodyPr>
          <a:lstStyle/>
          <a:p>
            <a:pPr algn="r"/>
            <a:r>
              <a:rPr lang="en-LT"/>
              <a:t>Disclaimer</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AD7C38-53B9-CC40-537D-A465BE4818DC}"/>
              </a:ext>
            </a:extLst>
          </p:cNvPr>
          <p:cNvSpPr>
            <a:spLocks noGrp="1"/>
          </p:cNvSpPr>
          <p:nvPr>
            <p:ph idx="1"/>
          </p:nvPr>
        </p:nvSpPr>
        <p:spPr>
          <a:xfrm>
            <a:off x="4988658" y="1150076"/>
            <a:ext cx="6517543" cy="4557849"/>
          </a:xfrm>
        </p:spPr>
        <p:txBody>
          <a:bodyPr>
            <a:normAutofit/>
          </a:bodyPr>
          <a:lstStyle/>
          <a:p>
            <a:pPr marL="0" indent="0">
              <a:buNone/>
            </a:pPr>
            <a:r>
              <a:rPr lang="en-LT"/>
              <a:t>Everything said in this cource is based on my personal expirince and collected feedback of my friends and </a:t>
            </a:r>
            <a:r>
              <a:rPr lang="en-US"/>
              <a:t>colleagues</a:t>
            </a:r>
            <a:r>
              <a:rPr lang="en-LT"/>
              <a:t>.</a:t>
            </a:r>
          </a:p>
          <a:p>
            <a:endParaRPr lang="en-US" b="1" dirty="0"/>
          </a:p>
        </p:txBody>
      </p:sp>
    </p:spTree>
    <p:extLst>
      <p:ext uri="{BB962C8B-B14F-4D97-AF65-F5344CB8AC3E}">
        <p14:creationId xmlns:p14="http://schemas.microsoft.com/office/powerpoint/2010/main" val="893964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7E98-D6BB-29CF-6EF2-0D5254B74F02}"/>
              </a:ext>
            </a:extLst>
          </p:cNvPr>
          <p:cNvSpPr>
            <a:spLocks noGrp="1"/>
          </p:cNvSpPr>
          <p:nvPr>
            <p:ph type="title"/>
          </p:nvPr>
        </p:nvSpPr>
        <p:spPr/>
        <p:txBody>
          <a:bodyPr>
            <a:normAutofit/>
          </a:bodyPr>
          <a:lstStyle/>
          <a:p>
            <a:r>
              <a:rPr lang="en-US" dirty="0"/>
              <a:t>The task</a:t>
            </a:r>
            <a:endParaRPr lang="en-US" b="1" dirty="0"/>
          </a:p>
        </p:txBody>
      </p:sp>
      <p:sp>
        <p:nvSpPr>
          <p:cNvPr id="3" name="Content Placeholder 2">
            <a:extLst>
              <a:ext uri="{FF2B5EF4-FFF2-40B4-BE49-F238E27FC236}">
                <a16:creationId xmlns:a16="http://schemas.microsoft.com/office/drawing/2014/main" id="{7773619A-7FEC-56D1-4A19-9771277AFA35}"/>
              </a:ext>
            </a:extLst>
          </p:cNvPr>
          <p:cNvSpPr>
            <a:spLocks noGrp="1"/>
          </p:cNvSpPr>
          <p:nvPr>
            <p:ph idx="1"/>
          </p:nvPr>
        </p:nvSpPr>
        <p:spPr/>
        <p:txBody>
          <a:bodyPr>
            <a:normAutofit/>
          </a:bodyPr>
          <a:lstStyle/>
          <a:p>
            <a:pPr marL="457200" indent="-457200">
              <a:buFont typeface="+mj-lt"/>
              <a:buAutoNum type="arabicPeriod"/>
            </a:pPr>
            <a:r>
              <a:rPr lang="en-US" dirty="0"/>
              <a:t>Read the literature, watch Uncle Bob on </a:t>
            </a:r>
            <a:r>
              <a:rPr lang="en-US" dirty="0" err="1"/>
              <a:t>youtube</a:t>
            </a:r>
            <a:endParaRPr lang="en-US" dirty="0"/>
          </a:p>
          <a:p>
            <a:endParaRPr lang="en-US" b="1" dirty="0"/>
          </a:p>
        </p:txBody>
      </p:sp>
    </p:spTree>
    <p:extLst>
      <p:ext uri="{BB962C8B-B14F-4D97-AF65-F5344CB8AC3E}">
        <p14:creationId xmlns:p14="http://schemas.microsoft.com/office/powerpoint/2010/main" val="3433840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9381-2DC9-0C2B-5F06-449AF11834EC}"/>
              </a:ext>
            </a:extLst>
          </p:cNvPr>
          <p:cNvSpPr>
            <a:spLocks noGrp="1"/>
          </p:cNvSpPr>
          <p:nvPr>
            <p:ph type="title"/>
          </p:nvPr>
        </p:nvSpPr>
        <p:spPr>
          <a:xfrm>
            <a:off x="825909" y="808055"/>
            <a:ext cx="3979205" cy="1453363"/>
          </a:xfrm>
        </p:spPr>
        <p:txBody>
          <a:bodyPr>
            <a:normAutofit/>
          </a:bodyPr>
          <a:lstStyle/>
          <a:p>
            <a:r>
              <a:rPr lang="en-GB" dirty="0">
                <a:latin typeface="Söhne"/>
              </a:rPr>
              <a:t>Build Process Overview</a:t>
            </a:r>
            <a:endParaRPr lang="en-US" dirty="0"/>
          </a:p>
        </p:txBody>
      </p:sp>
      <p:sp>
        <p:nvSpPr>
          <p:cNvPr id="3" name="Content Placeholder 2">
            <a:extLst>
              <a:ext uri="{FF2B5EF4-FFF2-40B4-BE49-F238E27FC236}">
                <a16:creationId xmlns:a16="http://schemas.microsoft.com/office/drawing/2014/main" id="{25D737B6-A6A6-E716-0E4C-758DDDC97D49}"/>
              </a:ext>
            </a:extLst>
          </p:cNvPr>
          <p:cNvSpPr>
            <a:spLocks noGrp="1"/>
          </p:cNvSpPr>
          <p:nvPr>
            <p:ph idx="1"/>
          </p:nvPr>
        </p:nvSpPr>
        <p:spPr>
          <a:xfrm>
            <a:off x="802178" y="1777696"/>
            <a:ext cx="5563898" cy="4121659"/>
          </a:xfrm>
        </p:spPr>
        <p:txBody>
          <a:bodyPr>
            <a:normAutofit/>
          </a:bodyPr>
          <a:lstStyle/>
          <a:p>
            <a:pPr>
              <a:buFont typeface="Arial" panose="020B0604020202020204" pitchFamily="34" charset="0"/>
              <a:buChar char="•"/>
            </a:pPr>
            <a:r>
              <a:rPr lang="en-GB" b="0" i="0" u="none" strike="noStrike" dirty="0">
                <a:effectLst/>
                <a:latin typeface="Söhne"/>
              </a:rPr>
              <a:t>Design</a:t>
            </a:r>
          </a:p>
          <a:p>
            <a:pPr>
              <a:buFont typeface="Arial" panose="020B0604020202020204" pitchFamily="34" charset="0"/>
              <a:buChar char="•"/>
            </a:pPr>
            <a:r>
              <a:rPr lang="en-GB" dirty="0">
                <a:latin typeface="Söhne"/>
              </a:rPr>
              <a:t>Write code</a:t>
            </a:r>
          </a:p>
          <a:p>
            <a:pPr>
              <a:buFont typeface="Arial" panose="020B0604020202020204" pitchFamily="34" charset="0"/>
              <a:buChar char="•"/>
            </a:pPr>
            <a:endParaRPr lang="en-GB" dirty="0">
              <a:latin typeface="Söhne"/>
            </a:endParaRPr>
          </a:p>
          <a:p>
            <a:pPr>
              <a:buFont typeface="Arial" panose="020B0604020202020204" pitchFamily="34" charset="0"/>
              <a:buChar char="•"/>
            </a:pPr>
            <a:r>
              <a:rPr lang="en-GB" b="0" i="0" u="none" strike="noStrike" dirty="0">
                <a:effectLst/>
                <a:latin typeface="Söhne"/>
              </a:rPr>
              <a:t>Compile - </a:t>
            </a:r>
            <a:r>
              <a:rPr lang="en-GB" dirty="0">
                <a:latin typeface="Söhne"/>
              </a:rPr>
              <a:t>in</a:t>
            </a:r>
            <a:r>
              <a:rPr lang="en-GB" b="0" i="0" u="none" strike="noStrike" dirty="0">
                <a:effectLst/>
                <a:latin typeface="Söhne"/>
              </a:rPr>
              <a:t>volves translating high-level source code into low-level machine code</a:t>
            </a:r>
          </a:p>
          <a:p>
            <a:pPr>
              <a:buFont typeface="Arial" panose="020B0604020202020204" pitchFamily="34" charset="0"/>
              <a:buChar char="•"/>
            </a:pPr>
            <a:r>
              <a:rPr lang="en-GB" dirty="0">
                <a:latin typeface="Söhne"/>
              </a:rPr>
              <a:t>Assemble - the object code produced during compilation is converted into machine code</a:t>
            </a:r>
          </a:p>
          <a:p>
            <a:pPr>
              <a:buFont typeface="Arial" panose="020B0604020202020204" pitchFamily="34" charset="0"/>
              <a:buChar char="•"/>
            </a:pPr>
            <a:r>
              <a:rPr lang="en-GB" dirty="0">
                <a:latin typeface="Söhne"/>
              </a:rPr>
              <a:t>Linkage - combining multiple object files and libraries to create a single executable program</a:t>
            </a:r>
          </a:p>
        </p:txBody>
      </p:sp>
      <p:pic>
        <p:nvPicPr>
          <p:cNvPr id="1026" name="Picture 2" descr="Compilation process in C:. The purpose of this article we are… | by Aura  Margarita Zambrano | Medium">
            <a:extLst>
              <a:ext uri="{FF2B5EF4-FFF2-40B4-BE49-F238E27FC236}">
                <a16:creationId xmlns:a16="http://schemas.microsoft.com/office/drawing/2014/main" id="{5A6312E0-E2D7-952A-4E7C-C3077FBBF9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783" b="4135"/>
          <a:stretch/>
        </p:blipFill>
        <p:spPr bwMode="auto">
          <a:xfrm>
            <a:off x="6096000" y="808055"/>
            <a:ext cx="4848225" cy="5766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897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9381-2DC9-0C2B-5F06-449AF11834EC}"/>
              </a:ext>
            </a:extLst>
          </p:cNvPr>
          <p:cNvSpPr>
            <a:spLocks noGrp="1"/>
          </p:cNvSpPr>
          <p:nvPr>
            <p:ph type="title"/>
          </p:nvPr>
        </p:nvSpPr>
        <p:spPr/>
        <p:txBody>
          <a:bodyPr>
            <a:normAutofit/>
          </a:bodyPr>
          <a:lstStyle/>
          <a:p>
            <a:r>
              <a:rPr lang="en-GB" dirty="0">
                <a:latin typeface="Söhne"/>
              </a:rPr>
              <a:t>Build TOOLS</a:t>
            </a:r>
            <a:endParaRPr lang="en-US" dirty="0"/>
          </a:p>
        </p:txBody>
      </p:sp>
      <p:sp>
        <p:nvSpPr>
          <p:cNvPr id="3" name="Content Placeholder 2">
            <a:extLst>
              <a:ext uri="{FF2B5EF4-FFF2-40B4-BE49-F238E27FC236}">
                <a16:creationId xmlns:a16="http://schemas.microsoft.com/office/drawing/2014/main" id="{25D737B6-A6A6-E716-0E4C-758DDDC97D49}"/>
              </a:ext>
            </a:extLst>
          </p:cNvPr>
          <p:cNvSpPr>
            <a:spLocks noGrp="1"/>
          </p:cNvSpPr>
          <p:nvPr>
            <p:ph idx="1"/>
          </p:nvPr>
        </p:nvSpPr>
        <p:spPr/>
        <p:txBody>
          <a:bodyPr>
            <a:normAutofit/>
          </a:bodyPr>
          <a:lstStyle/>
          <a:p>
            <a:pPr algn="l">
              <a:buFont typeface="Arial" panose="020B0604020202020204" pitchFamily="34" charset="0"/>
              <a:buChar char="•"/>
            </a:pPr>
            <a:r>
              <a:rPr lang="en-GB" dirty="0">
                <a:solidFill>
                  <a:srgbClr val="D1D5DB"/>
                </a:solidFill>
                <a:latin typeface="Söhne"/>
              </a:rPr>
              <a:t>m</a:t>
            </a:r>
            <a:r>
              <a:rPr lang="en-GB" b="0" i="0" u="none" strike="noStrike" dirty="0">
                <a:solidFill>
                  <a:srgbClr val="D1D5DB"/>
                </a:solidFill>
                <a:effectLst/>
                <a:latin typeface="Söhne"/>
              </a:rPr>
              <a:t>ake / </a:t>
            </a:r>
            <a:r>
              <a:rPr lang="en-GB" b="0" i="0" u="none" strike="noStrike" dirty="0" err="1">
                <a:solidFill>
                  <a:srgbClr val="D1D5DB"/>
                </a:solidFill>
                <a:effectLst/>
                <a:latin typeface="Söhne"/>
              </a:rPr>
              <a:t>Cmake</a:t>
            </a:r>
            <a:r>
              <a:rPr lang="en-GB" b="0" i="0" u="none" strike="noStrike" dirty="0">
                <a:solidFill>
                  <a:srgbClr val="D1D5DB"/>
                </a:solidFill>
                <a:effectLst/>
                <a:latin typeface="Söhne"/>
              </a:rPr>
              <a:t> – any language, but best for C/C++</a:t>
            </a:r>
          </a:p>
          <a:p>
            <a:pPr algn="l">
              <a:buFont typeface="Arial" panose="020B0604020202020204" pitchFamily="34" charset="0"/>
              <a:buChar char="•"/>
            </a:pPr>
            <a:r>
              <a:rPr lang="en-GB" dirty="0">
                <a:solidFill>
                  <a:srgbClr val="D1D5DB"/>
                </a:solidFill>
                <a:latin typeface="Söhne"/>
              </a:rPr>
              <a:t>maven / </a:t>
            </a:r>
            <a:r>
              <a:rPr lang="en-GB" dirty="0" err="1">
                <a:solidFill>
                  <a:srgbClr val="D1D5DB"/>
                </a:solidFill>
                <a:latin typeface="Söhne"/>
              </a:rPr>
              <a:t>gradle</a:t>
            </a:r>
            <a:r>
              <a:rPr lang="en-GB" dirty="0">
                <a:solidFill>
                  <a:srgbClr val="D1D5DB"/>
                </a:solidFill>
                <a:latin typeface="Söhne"/>
              </a:rPr>
              <a:t> – mostly for Java</a:t>
            </a:r>
          </a:p>
          <a:p>
            <a:pPr algn="l">
              <a:buFont typeface="Arial" panose="020B0604020202020204" pitchFamily="34" charset="0"/>
              <a:buChar char="•"/>
            </a:pPr>
            <a:r>
              <a:rPr lang="en-GB" dirty="0">
                <a:solidFill>
                  <a:srgbClr val="D1D5DB"/>
                </a:solidFill>
                <a:latin typeface="Söhne"/>
              </a:rPr>
              <a:t>dotnet – C# and other Microsoft…</a:t>
            </a:r>
          </a:p>
          <a:p>
            <a:pPr algn="l">
              <a:buFont typeface="Arial" panose="020B0604020202020204" pitchFamily="34" charset="0"/>
              <a:buChar char="•"/>
            </a:pPr>
            <a:r>
              <a:rPr lang="en-GB" dirty="0">
                <a:solidFill>
                  <a:srgbClr val="D1D5DB"/>
                </a:solidFill>
                <a:latin typeface="Söhne"/>
              </a:rPr>
              <a:t>custom script based builds</a:t>
            </a:r>
          </a:p>
          <a:p>
            <a:pPr algn="l">
              <a:buFont typeface="Arial" panose="020B0604020202020204" pitchFamily="34" charset="0"/>
              <a:buChar char="•"/>
            </a:pPr>
            <a:endParaRPr lang="en-GB" b="0" i="0" u="none" strike="noStrike" dirty="0">
              <a:solidFill>
                <a:srgbClr val="D1D5DB"/>
              </a:solidFill>
              <a:effectLst/>
              <a:latin typeface="Söhne"/>
            </a:endParaRPr>
          </a:p>
        </p:txBody>
      </p:sp>
    </p:spTree>
    <p:extLst>
      <p:ext uri="{BB962C8B-B14F-4D97-AF65-F5344CB8AC3E}">
        <p14:creationId xmlns:p14="http://schemas.microsoft.com/office/powerpoint/2010/main" val="3626471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9381-2DC9-0C2B-5F06-449AF11834EC}"/>
              </a:ext>
            </a:extLst>
          </p:cNvPr>
          <p:cNvSpPr>
            <a:spLocks noGrp="1"/>
          </p:cNvSpPr>
          <p:nvPr>
            <p:ph type="title"/>
          </p:nvPr>
        </p:nvSpPr>
        <p:spPr/>
        <p:txBody>
          <a:bodyPr>
            <a:normAutofit/>
          </a:bodyPr>
          <a:lstStyle/>
          <a:p>
            <a:r>
              <a:rPr lang="en-GB" dirty="0">
                <a:latin typeface="Söhne"/>
              </a:rPr>
              <a:t>Compilation Phase</a:t>
            </a:r>
            <a:endParaRPr lang="en-US" dirty="0"/>
          </a:p>
        </p:txBody>
      </p:sp>
      <p:sp>
        <p:nvSpPr>
          <p:cNvPr id="3" name="Content Placeholder 2">
            <a:extLst>
              <a:ext uri="{FF2B5EF4-FFF2-40B4-BE49-F238E27FC236}">
                <a16:creationId xmlns:a16="http://schemas.microsoft.com/office/drawing/2014/main" id="{25D737B6-A6A6-E716-0E4C-758DDDC97D49}"/>
              </a:ext>
            </a:extLst>
          </p:cNvPr>
          <p:cNvSpPr>
            <a:spLocks noGrp="1"/>
          </p:cNvSpPr>
          <p:nvPr>
            <p:ph idx="1"/>
          </p:nvPr>
        </p:nvSpPr>
        <p:spPr/>
        <p:txBody>
          <a:bodyPr>
            <a:normAutofit/>
          </a:bodyPr>
          <a:lstStyle/>
          <a:p>
            <a:pPr marL="0" indent="0">
              <a:buNone/>
            </a:pPr>
            <a:r>
              <a:rPr lang="en-GB" b="0" i="0" u="none" strike="noStrike" dirty="0">
                <a:solidFill>
                  <a:srgbClr val="D1D5DB"/>
                </a:solidFill>
                <a:effectLst/>
                <a:latin typeface="Söhne"/>
              </a:rPr>
              <a:t>The purpose of compilation is to convert human-readable source code written in high-level programming languages (such as C, C++, Java) into machine-readable object code or machine code.</a:t>
            </a:r>
            <a:endParaRPr lang="en-GB" dirty="0">
              <a:solidFill>
                <a:srgbClr val="D1D5DB"/>
              </a:solidFill>
              <a:latin typeface="Söhne"/>
            </a:endParaRPr>
          </a:p>
          <a:p>
            <a:pPr marL="0" indent="0" algn="l">
              <a:buNone/>
            </a:pPr>
            <a:endParaRPr lang="en-GB" dirty="0">
              <a:solidFill>
                <a:srgbClr val="D1D5DB"/>
              </a:solidFill>
              <a:latin typeface="Söhne"/>
            </a:endParaRPr>
          </a:p>
          <a:p>
            <a:pPr marL="0" indent="0" algn="l">
              <a:buNone/>
            </a:pPr>
            <a:r>
              <a:rPr lang="en-GB" dirty="0" err="1">
                <a:solidFill>
                  <a:srgbClr val="D1D5DB"/>
                </a:solidFill>
                <a:latin typeface="Söhne"/>
              </a:rPr>
              <a:t>Precompiler</a:t>
            </a:r>
            <a:r>
              <a:rPr lang="en-GB" dirty="0">
                <a:solidFill>
                  <a:srgbClr val="D1D5DB"/>
                </a:solidFill>
                <a:latin typeface="Söhne"/>
              </a:rPr>
              <a:t>:</a:t>
            </a:r>
          </a:p>
          <a:p>
            <a:pPr algn="l">
              <a:buFont typeface="Arial" panose="020B0604020202020204" pitchFamily="34" charset="0"/>
              <a:buChar char="•"/>
            </a:pPr>
            <a:r>
              <a:rPr lang="en-GB" b="0" i="0" u="none" strike="noStrike" dirty="0">
                <a:solidFill>
                  <a:srgbClr val="D1D5DB"/>
                </a:solidFill>
                <a:effectLst/>
                <a:latin typeface="Söhne"/>
              </a:rPr>
              <a:t>Lexical Analysis – the source code is divided into individual tokens (keywords, identifiers, literals, operators) during lexical analysis. This step also eliminates white spaces and comments.</a:t>
            </a:r>
          </a:p>
          <a:p>
            <a:pPr algn="l">
              <a:buFont typeface="Arial" panose="020B0604020202020204" pitchFamily="34" charset="0"/>
              <a:buChar char="•"/>
            </a:pPr>
            <a:r>
              <a:rPr lang="en-GB" b="0" i="0" u="none" strike="noStrike" dirty="0">
                <a:solidFill>
                  <a:srgbClr val="D1D5DB"/>
                </a:solidFill>
                <a:effectLst/>
                <a:latin typeface="Söhne"/>
              </a:rPr>
              <a:t>Syntax Analysis – the tokens are </a:t>
            </a:r>
            <a:r>
              <a:rPr lang="en-GB" b="0" i="0" u="none" strike="noStrike" dirty="0" err="1">
                <a:solidFill>
                  <a:srgbClr val="D1D5DB"/>
                </a:solidFill>
                <a:effectLst/>
                <a:latin typeface="Söhne"/>
              </a:rPr>
              <a:t>analyzed</a:t>
            </a:r>
            <a:r>
              <a:rPr lang="en-GB" b="0" i="0" u="none" strike="noStrike" dirty="0">
                <a:solidFill>
                  <a:srgbClr val="D1D5DB"/>
                </a:solidFill>
                <a:effectLst/>
                <a:latin typeface="Söhne"/>
              </a:rPr>
              <a:t> based on the language's grammar rules to build a syntax tree or parse tree. This tree represents the hierarchical structure of the source code.</a:t>
            </a:r>
          </a:p>
          <a:p>
            <a:pPr algn="l">
              <a:buFont typeface="Arial" panose="020B0604020202020204" pitchFamily="34" charset="0"/>
              <a:buChar char="•"/>
            </a:pPr>
            <a:r>
              <a:rPr lang="en-GB" b="0" i="0" u="none" strike="noStrike" dirty="0">
                <a:solidFill>
                  <a:srgbClr val="D1D5DB"/>
                </a:solidFill>
                <a:effectLst/>
                <a:latin typeface="Söhne"/>
              </a:rPr>
              <a:t>Semantic Analysis – the syntax tree is further </a:t>
            </a:r>
            <a:r>
              <a:rPr lang="en-GB" b="0" i="0" u="none" strike="noStrike" dirty="0" err="1">
                <a:solidFill>
                  <a:srgbClr val="D1D5DB"/>
                </a:solidFill>
                <a:effectLst/>
                <a:latin typeface="Söhne"/>
              </a:rPr>
              <a:t>analyzed</a:t>
            </a:r>
            <a:r>
              <a:rPr lang="en-GB" b="0" i="0" u="none" strike="noStrike" dirty="0">
                <a:solidFill>
                  <a:srgbClr val="D1D5DB"/>
                </a:solidFill>
                <a:effectLst/>
                <a:latin typeface="Söhne"/>
              </a:rPr>
              <a:t> to ensure semantic correctness. This step checks for type compatibility, variable declarations, function signatures, and other language-specific rules.</a:t>
            </a:r>
          </a:p>
          <a:p>
            <a:pPr algn="l">
              <a:buFont typeface="Arial" panose="020B0604020202020204" pitchFamily="34" charset="0"/>
              <a:buChar char="•"/>
            </a:pPr>
            <a:endParaRPr lang="en-GB" b="0" i="0" u="none" strike="noStrike" dirty="0">
              <a:solidFill>
                <a:srgbClr val="D1D5DB"/>
              </a:solidFill>
              <a:effectLst/>
              <a:latin typeface="Söhne"/>
            </a:endParaRPr>
          </a:p>
        </p:txBody>
      </p:sp>
    </p:spTree>
    <p:extLst>
      <p:ext uri="{BB962C8B-B14F-4D97-AF65-F5344CB8AC3E}">
        <p14:creationId xmlns:p14="http://schemas.microsoft.com/office/powerpoint/2010/main" val="39328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9381-2DC9-0C2B-5F06-449AF11834EC}"/>
              </a:ext>
            </a:extLst>
          </p:cNvPr>
          <p:cNvSpPr>
            <a:spLocks noGrp="1"/>
          </p:cNvSpPr>
          <p:nvPr>
            <p:ph type="title"/>
          </p:nvPr>
        </p:nvSpPr>
        <p:spPr/>
        <p:txBody>
          <a:bodyPr>
            <a:normAutofit/>
          </a:bodyPr>
          <a:lstStyle/>
          <a:p>
            <a:r>
              <a:rPr lang="en-GB" dirty="0">
                <a:latin typeface="Söhne"/>
              </a:rPr>
              <a:t>Compilation Phase</a:t>
            </a:r>
            <a:endParaRPr lang="en-US" dirty="0"/>
          </a:p>
        </p:txBody>
      </p:sp>
      <p:sp>
        <p:nvSpPr>
          <p:cNvPr id="3" name="Content Placeholder 2">
            <a:extLst>
              <a:ext uri="{FF2B5EF4-FFF2-40B4-BE49-F238E27FC236}">
                <a16:creationId xmlns:a16="http://schemas.microsoft.com/office/drawing/2014/main" id="{25D737B6-A6A6-E716-0E4C-758DDDC97D49}"/>
              </a:ext>
            </a:extLst>
          </p:cNvPr>
          <p:cNvSpPr>
            <a:spLocks noGrp="1"/>
          </p:cNvSpPr>
          <p:nvPr>
            <p:ph idx="1"/>
          </p:nvPr>
        </p:nvSpPr>
        <p:spPr>
          <a:xfrm>
            <a:off x="685801" y="2142067"/>
            <a:ext cx="10599515" cy="3649133"/>
          </a:xfrm>
        </p:spPr>
        <p:txBody>
          <a:bodyPr>
            <a:normAutofit/>
          </a:bodyPr>
          <a:lstStyle/>
          <a:p>
            <a:pPr marL="0" indent="0" algn="l">
              <a:buNone/>
            </a:pPr>
            <a:r>
              <a:rPr lang="en-GB" dirty="0">
                <a:solidFill>
                  <a:srgbClr val="D1D5DB"/>
                </a:solidFill>
                <a:latin typeface="Söhne"/>
              </a:rPr>
              <a:t>Compiler:</a:t>
            </a:r>
          </a:p>
          <a:p>
            <a:pPr algn="l">
              <a:buFont typeface="Arial" panose="020B0604020202020204" pitchFamily="34" charset="0"/>
              <a:buChar char="•"/>
            </a:pPr>
            <a:r>
              <a:rPr lang="en-GB" b="0" i="0" u="none" strike="noStrike" dirty="0">
                <a:solidFill>
                  <a:srgbClr val="D1D5DB"/>
                </a:solidFill>
                <a:effectLst/>
                <a:latin typeface="Söhne"/>
              </a:rPr>
              <a:t>Intermediate Code Generation – an abstract representation of the program, often in a lower-level language like three-address code or bytecode.</a:t>
            </a:r>
          </a:p>
          <a:p>
            <a:pPr algn="l">
              <a:buFont typeface="Arial" panose="020B0604020202020204" pitchFamily="34" charset="0"/>
              <a:buChar char="•"/>
            </a:pPr>
            <a:r>
              <a:rPr lang="en-GB" b="0" i="0" u="none" strike="noStrike" dirty="0">
                <a:solidFill>
                  <a:srgbClr val="D1D5DB"/>
                </a:solidFill>
                <a:effectLst/>
                <a:latin typeface="Söhne"/>
              </a:rPr>
              <a:t>Optimization – aim to reduce code size, improve execution speed, and eliminate redundancies.</a:t>
            </a:r>
          </a:p>
          <a:p>
            <a:pPr algn="l">
              <a:buFont typeface="Arial" panose="020B0604020202020204" pitchFamily="34" charset="0"/>
              <a:buChar char="•"/>
            </a:pPr>
            <a:r>
              <a:rPr lang="en-GB" b="0" i="0" u="none" strike="noStrike" dirty="0">
                <a:solidFill>
                  <a:srgbClr val="D1D5DB"/>
                </a:solidFill>
                <a:effectLst/>
                <a:latin typeface="Söhne"/>
              </a:rPr>
              <a:t>Code Generation – the intermediate code is transformed into target-specific machine code or object code</a:t>
            </a:r>
          </a:p>
          <a:p>
            <a:pPr algn="l">
              <a:buFont typeface="Arial" panose="020B0604020202020204" pitchFamily="34" charset="0"/>
              <a:buChar char="•"/>
            </a:pPr>
            <a:r>
              <a:rPr lang="en-GB" b="0" i="0" u="none" strike="noStrike" dirty="0">
                <a:solidFill>
                  <a:srgbClr val="D1D5DB"/>
                </a:solidFill>
                <a:effectLst/>
                <a:latin typeface="Söhne"/>
              </a:rPr>
              <a:t>Symbol Table Management – stores information about variables, functions, and other program entities</a:t>
            </a:r>
          </a:p>
          <a:p>
            <a:pPr algn="l">
              <a:buFont typeface="Arial" panose="020B0604020202020204" pitchFamily="34" charset="0"/>
              <a:buChar char="•"/>
            </a:pPr>
            <a:r>
              <a:rPr lang="en-GB" b="0" i="0" u="none" strike="noStrike" dirty="0">
                <a:solidFill>
                  <a:srgbClr val="D1D5DB"/>
                </a:solidFill>
                <a:effectLst/>
                <a:latin typeface="Söhne"/>
              </a:rPr>
              <a:t>Error Handling – Identifies and reports any syntax errors, semantic errors, or warnings in the source code</a:t>
            </a:r>
          </a:p>
        </p:txBody>
      </p:sp>
    </p:spTree>
    <p:extLst>
      <p:ext uri="{BB962C8B-B14F-4D97-AF65-F5344CB8AC3E}">
        <p14:creationId xmlns:p14="http://schemas.microsoft.com/office/powerpoint/2010/main" val="3362346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9381-2DC9-0C2B-5F06-449AF11834EC}"/>
              </a:ext>
            </a:extLst>
          </p:cNvPr>
          <p:cNvSpPr>
            <a:spLocks noGrp="1"/>
          </p:cNvSpPr>
          <p:nvPr>
            <p:ph type="title"/>
          </p:nvPr>
        </p:nvSpPr>
        <p:spPr/>
        <p:txBody>
          <a:bodyPr>
            <a:normAutofit/>
          </a:bodyPr>
          <a:lstStyle/>
          <a:p>
            <a:r>
              <a:rPr lang="en-GB" dirty="0">
                <a:latin typeface="Söhne"/>
              </a:rPr>
              <a:t>Assembly Phase</a:t>
            </a:r>
            <a:endParaRPr lang="en-US" dirty="0"/>
          </a:p>
        </p:txBody>
      </p:sp>
      <p:sp>
        <p:nvSpPr>
          <p:cNvPr id="3" name="Content Placeholder 2">
            <a:extLst>
              <a:ext uri="{FF2B5EF4-FFF2-40B4-BE49-F238E27FC236}">
                <a16:creationId xmlns:a16="http://schemas.microsoft.com/office/drawing/2014/main" id="{25D737B6-A6A6-E716-0E4C-758DDDC97D49}"/>
              </a:ext>
            </a:extLst>
          </p:cNvPr>
          <p:cNvSpPr>
            <a:spLocks noGrp="1"/>
          </p:cNvSpPr>
          <p:nvPr>
            <p:ph idx="1"/>
          </p:nvPr>
        </p:nvSpPr>
        <p:spPr/>
        <p:txBody>
          <a:bodyPr>
            <a:normAutofit/>
          </a:bodyPr>
          <a:lstStyle/>
          <a:p>
            <a:pPr marL="0" indent="0" algn="l">
              <a:buNone/>
            </a:pPr>
            <a:r>
              <a:rPr lang="en-GB" b="0" i="0" u="none" strike="noStrike" dirty="0">
                <a:solidFill>
                  <a:srgbClr val="D1D5DB"/>
                </a:solidFill>
                <a:effectLst/>
                <a:latin typeface="Söhne"/>
              </a:rPr>
              <a:t>The assembler is a specialized program that translates assembly code into machine code.</a:t>
            </a:r>
            <a:endParaRPr lang="en-GB" dirty="0">
              <a:solidFill>
                <a:srgbClr val="D1D5DB"/>
              </a:solidFill>
              <a:latin typeface="Söhne"/>
            </a:endParaRPr>
          </a:p>
          <a:p>
            <a:pPr algn="l">
              <a:buFont typeface="Arial" panose="020B0604020202020204" pitchFamily="34" charset="0"/>
              <a:buChar char="•"/>
            </a:pPr>
            <a:endParaRPr lang="en-GB" dirty="0">
              <a:solidFill>
                <a:srgbClr val="D1D5DB"/>
              </a:solidFill>
              <a:latin typeface="Söhne"/>
            </a:endParaRPr>
          </a:p>
          <a:p>
            <a:pPr algn="l">
              <a:buFont typeface="Arial" panose="020B0604020202020204" pitchFamily="34" charset="0"/>
              <a:buChar char="•"/>
            </a:pPr>
            <a:r>
              <a:rPr lang="en-GB" b="0" i="0" u="none" strike="noStrike" dirty="0">
                <a:solidFill>
                  <a:srgbClr val="D1D5DB"/>
                </a:solidFill>
                <a:effectLst/>
                <a:latin typeface="Söhne"/>
              </a:rPr>
              <a:t>Lexical Analysis – identifies tokens such as labels, instructions, operands, and comments.</a:t>
            </a:r>
          </a:p>
          <a:p>
            <a:pPr algn="l">
              <a:buFont typeface="Arial" panose="020B0604020202020204" pitchFamily="34" charset="0"/>
              <a:buChar char="•"/>
            </a:pPr>
            <a:r>
              <a:rPr lang="en-GB" b="0" i="0" u="none" strike="noStrike" dirty="0">
                <a:solidFill>
                  <a:srgbClr val="D1D5DB"/>
                </a:solidFill>
                <a:effectLst/>
                <a:latin typeface="Söhne"/>
              </a:rPr>
              <a:t>Symbol Resolution – symbols can represent memory addresses, constants, or labels defined in the code.</a:t>
            </a:r>
          </a:p>
          <a:p>
            <a:pPr algn="l">
              <a:buFont typeface="Arial" panose="020B0604020202020204" pitchFamily="34" charset="0"/>
              <a:buChar char="•"/>
            </a:pPr>
            <a:r>
              <a:rPr lang="en-GB" b="0" i="0" u="none" strike="noStrike" dirty="0">
                <a:solidFill>
                  <a:srgbClr val="D1D5DB"/>
                </a:solidFill>
                <a:effectLst/>
                <a:latin typeface="Söhne"/>
              </a:rPr>
              <a:t>Instruction Translation – translates assembly instructions into their binary machine code counterparts. </a:t>
            </a:r>
          </a:p>
          <a:p>
            <a:pPr algn="l">
              <a:buFont typeface="Arial" panose="020B0604020202020204" pitchFamily="34" charset="0"/>
              <a:buChar char="•"/>
            </a:pPr>
            <a:r>
              <a:rPr lang="en-GB" b="0" i="0" u="none" strike="noStrike" dirty="0">
                <a:solidFill>
                  <a:srgbClr val="D1D5DB"/>
                </a:solidFill>
                <a:effectLst/>
                <a:latin typeface="Söhne"/>
              </a:rPr>
              <a:t>Memory Allocation – assigns memory addresses to variables, labels, and other program entities defined in the assembly code. It determines the appropriate memory locations for data and instructions.</a:t>
            </a:r>
          </a:p>
          <a:p>
            <a:pPr algn="l">
              <a:buFont typeface="Arial" panose="020B0604020202020204" pitchFamily="34" charset="0"/>
              <a:buChar char="•"/>
            </a:pPr>
            <a:r>
              <a:rPr lang="en-GB" b="0" i="0" u="none" strike="noStrike" dirty="0">
                <a:solidFill>
                  <a:srgbClr val="D1D5DB"/>
                </a:solidFill>
                <a:effectLst/>
                <a:latin typeface="Söhne"/>
              </a:rPr>
              <a:t>Object Code Generation – the output of the assembly phase is typically object code. </a:t>
            </a:r>
          </a:p>
          <a:p>
            <a:pPr algn="l">
              <a:buFont typeface="Arial" panose="020B0604020202020204" pitchFamily="34" charset="0"/>
              <a:buChar char="•"/>
            </a:pPr>
            <a:endParaRPr lang="en-GB" b="0" i="0" u="none" strike="noStrike" dirty="0">
              <a:solidFill>
                <a:srgbClr val="D1D5DB"/>
              </a:solidFill>
              <a:effectLst/>
              <a:latin typeface="Söhne"/>
            </a:endParaRPr>
          </a:p>
        </p:txBody>
      </p:sp>
    </p:spTree>
    <p:extLst>
      <p:ext uri="{BB962C8B-B14F-4D97-AF65-F5344CB8AC3E}">
        <p14:creationId xmlns:p14="http://schemas.microsoft.com/office/powerpoint/2010/main" val="460310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9381-2DC9-0C2B-5F06-449AF11834EC}"/>
              </a:ext>
            </a:extLst>
          </p:cNvPr>
          <p:cNvSpPr>
            <a:spLocks noGrp="1"/>
          </p:cNvSpPr>
          <p:nvPr>
            <p:ph type="title"/>
          </p:nvPr>
        </p:nvSpPr>
        <p:spPr/>
        <p:txBody>
          <a:bodyPr>
            <a:normAutofit/>
          </a:bodyPr>
          <a:lstStyle/>
          <a:p>
            <a:r>
              <a:rPr lang="en-GB" dirty="0">
                <a:latin typeface="Söhne"/>
              </a:rPr>
              <a:t>Object Files</a:t>
            </a:r>
            <a:endParaRPr lang="en-US" dirty="0"/>
          </a:p>
        </p:txBody>
      </p:sp>
      <p:sp>
        <p:nvSpPr>
          <p:cNvPr id="3" name="Content Placeholder 2">
            <a:extLst>
              <a:ext uri="{FF2B5EF4-FFF2-40B4-BE49-F238E27FC236}">
                <a16:creationId xmlns:a16="http://schemas.microsoft.com/office/drawing/2014/main" id="{25D737B6-A6A6-E716-0E4C-758DDDC97D49}"/>
              </a:ext>
            </a:extLst>
          </p:cNvPr>
          <p:cNvSpPr>
            <a:spLocks noGrp="1"/>
          </p:cNvSpPr>
          <p:nvPr>
            <p:ph idx="1"/>
          </p:nvPr>
        </p:nvSpPr>
        <p:spPr/>
        <p:txBody>
          <a:bodyPr>
            <a:normAutofit/>
          </a:bodyPr>
          <a:lstStyle/>
          <a:p>
            <a:pPr algn="l">
              <a:buFont typeface="Arial" panose="020B0604020202020204" pitchFamily="34" charset="0"/>
              <a:buChar char="•"/>
            </a:pPr>
            <a:r>
              <a:rPr lang="en-GB" b="0" i="0" u="none" strike="noStrike" dirty="0">
                <a:solidFill>
                  <a:srgbClr val="D1D5DB"/>
                </a:solidFill>
                <a:effectLst/>
                <a:latin typeface="Söhne"/>
              </a:rPr>
              <a:t>Object files contain the translated machine code, symbol tables, relocation information, and other necessary metadata.</a:t>
            </a:r>
          </a:p>
          <a:p>
            <a:pPr algn="l">
              <a:buFont typeface="Arial" panose="020B0604020202020204" pitchFamily="34" charset="0"/>
              <a:buChar char="•"/>
            </a:pPr>
            <a:r>
              <a:rPr lang="en-GB" b="0" i="0" u="none" strike="noStrike" dirty="0">
                <a:solidFill>
                  <a:srgbClr val="D1D5DB"/>
                </a:solidFill>
                <a:effectLst/>
                <a:latin typeface="Söhne"/>
              </a:rPr>
              <a:t>Object files serve as building blocks for the final executable during the linkage phase. </a:t>
            </a:r>
          </a:p>
          <a:p>
            <a:pPr algn="l">
              <a:buFont typeface="Arial" panose="020B0604020202020204" pitchFamily="34" charset="0"/>
              <a:buChar char="•"/>
            </a:pPr>
            <a:r>
              <a:rPr lang="en-GB" b="0" i="0" u="none" strike="noStrike" dirty="0">
                <a:solidFill>
                  <a:srgbClr val="D1D5DB"/>
                </a:solidFill>
                <a:effectLst/>
                <a:latin typeface="Söhne"/>
              </a:rPr>
              <a:t>They can be combined with other object files and libraries to create a complete and executable program.</a:t>
            </a:r>
          </a:p>
        </p:txBody>
      </p:sp>
    </p:spTree>
    <p:extLst>
      <p:ext uri="{BB962C8B-B14F-4D97-AF65-F5344CB8AC3E}">
        <p14:creationId xmlns:p14="http://schemas.microsoft.com/office/powerpoint/2010/main" val="3280776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9381-2DC9-0C2B-5F06-449AF11834EC}"/>
              </a:ext>
            </a:extLst>
          </p:cNvPr>
          <p:cNvSpPr>
            <a:spLocks noGrp="1"/>
          </p:cNvSpPr>
          <p:nvPr>
            <p:ph type="title"/>
          </p:nvPr>
        </p:nvSpPr>
        <p:spPr/>
        <p:txBody>
          <a:bodyPr>
            <a:normAutofit/>
          </a:bodyPr>
          <a:lstStyle/>
          <a:p>
            <a:r>
              <a:rPr lang="en-GB" dirty="0">
                <a:latin typeface="Söhne"/>
              </a:rPr>
              <a:t>Linkage Phase</a:t>
            </a:r>
            <a:endParaRPr lang="en-US" dirty="0"/>
          </a:p>
        </p:txBody>
      </p:sp>
      <p:sp>
        <p:nvSpPr>
          <p:cNvPr id="3" name="Content Placeholder 2">
            <a:extLst>
              <a:ext uri="{FF2B5EF4-FFF2-40B4-BE49-F238E27FC236}">
                <a16:creationId xmlns:a16="http://schemas.microsoft.com/office/drawing/2014/main" id="{25D737B6-A6A6-E716-0E4C-758DDDC97D49}"/>
              </a:ext>
            </a:extLst>
          </p:cNvPr>
          <p:cNvSpPr>
            <a:spLocks noGrp="1"/>
          </p:cNvSpPr>
          <p:nvPr>
            <p:ph idx="1"/>
          </p:nvPr>
        </p:nvSpPr>
        <p:spPr>
          <a:xfrm>
            <a:off x="685801" y="2142067"/>
            <a:ext cx="10333298" cy="4106333"/>
          </a:xfrm>
        </p:spPr>
        <p:txBody>
          <a:bodyPr>
            <a:normAutofit/>
          </a:bodyPr>
          <a:lstStyle/>
          <a:p>
            <a:pPr marL="0" indent="0">
              <a:buNone/>
            </a:pPr>
            <a:r>
              <a:rPr lang="en-GB" sz="1600" b="0" i="0" u="none" strike="noStrike" dirty="0">
                <a:solidFill>
                  <a:srgbClr val="D1D5DB"/>
                </a:solidFill>
                <a:effectLst/>
                <a:latin typeface="Söhne"/>
              </a:rPr>
              <a:t>The purpose of the linkage phase is to resolve references and dependencies between object files and libraries. It ensures that all necessary components are brought together to create a functional and executable program.</a:t>
            </a:r>
            <a:endParaRPr lang="en-GB" sz="1600" dirty="0">
              <a:solidFill>
                <a:srgbClr val="D1D5DB"/>
              </a:solidFill>
              <a:latin typeface="Söhne"/>
            </a:endParaRPr>
          </a:p>
          <a:p>
            <a:pPr marL="0" indent="0" algn="l">
              <a:buNone/>
            </a:pPr>
            <a:endParaRPr lang="en-GB" sz="1600" dirty="0">
              <a:solidFill>
                <a:srgbClr val="D1D5DB"/>
              </a:solidFill>
              <a:latin typeface="Söhne"/>
            </a:endParaRPr>
          </a:p>
          <a:p>
            <a:pPr algn="l">
              <a:buFont typeface="Arial" panose="020B0604020202020204" pitchFamily="34" charset="0"/>
              <a:buChar char="•"/>
            </a:pPr>
            <a:r>
              <a:rPr lang="en-GB" sz="1600" b="0" i="0" u="none" strike="noStrike" dirty="0">
                <a:solidFill>
                  <a:srgbClr val="D1D5DB"/>
                </a:solidFill>
                <a:effectLst/>
                <a:latin typeface="Söhne"/>
              </a:rPr>
              <a:t>Symbol Resolution – looks for definitions of symbols and updates the references accordingly</a:t>
            </a:r>
          </a:p>
          <a:p>
            <a:pPr algn="l">
              <a:buFont typeface="Arial" panose="020B0604020202020204" pitchFamily="34" charset="0"/>
              <a:buChar char="•"/>
            </a:pPr>
            <a:r>
              <a:rPr lang="en-GB" sz="1600" b="0" i="0" u="none" strike="noStrike" dirty="0">
                <a:solidFill>
                  <a:srgbClr val="D1D5DB"/>
                </a:solidFill>
                <a:effectLst/>
                <a:latin typeface="Söhne"/>
              </a:rPr>
              <a:t>Relocation – adjusting memory addresses and references within the object code. It ensures that the final executable can be loaded and executed correctly at the target memory location.</a:t>
            </a:r>
          </a:p>
          <a:p>
            <a:pPr algn="l">
              <a:buFont typeface="Arial" panose="020B0604020202020204" pitchFamily="34" charset="0"/>
              <a:buChar char="•"/>
            </a:pPr>
            <a:r>
              <a:rPr lang="en-GB" sz="1600" b="0" i="0" u="none" strike="noStrike" dirty="0">
                <a:solidFill>
                  <a:srgbClr val="D1D5DB"/>
                </a:solidFill>
                <a:effectLst/>
                <a:latin typeface="Söhne"/>
              </a:rPr>
              <a:t>Symbol Table Management – contains information about symbols used in the program. It tracks the definitions and references to symbols across different object files.</a:t>
            </a:r>
          </a:p>
          <a:p>
            <a:pPr algn="l">
              <a:buFont typeface="Arial" panose="020B0604020202020204" pitchFamily="34" charset="0"/>
              <a:buChar char="•"/>
            </a:pPr>
            <a:r>
              <a:rPr lang="en-GB" sz="1600" b="0" i="0" u="none" strike="noStrike" dirty="0">
                <a:solidFill>
                  <a:srgbClr val="D1D5DB"/>
                </a:solidFill>
                <a:effectLst/>
                <a:latin typeface="Söhne"/>
              </a:rPr>
              <a:t>Library Management – searches for functions or code that are referenced but not defined in the object files and links them with the appropriate library.</a:t>
            </a:r>
          </a:p>
          <a:p>
            <a:pPr algn="l">
              <a:buFont typeface="Arial" panose="020B0604020202020204" pitchFamily="34" charset="0"/>
              <a:buChar char="•"/>
            </a:pPr>
            <a:r>
              <a:rPr lang="en-GB" sz="1600" b="0" i="0" u="none" strike="noStrike" dirty="0">
                <a:solidFill>
                  <a:srgbClr val="D1D5DB"/>
                </a:solidFill>
                <a:effectLst/>
                <a:latin typeface="Söhne"/>
              </a:rPr>
              <a:t>Executable File Generation: The linker combines the resolved object files, libraries, and other necessary components to create an executable file. The executable file is ready to be loaded into memory and executed by the target platform.</a:t>
            </a:r>
          </a:p>
          <a:p>
            <a:pPr algn="l">
              <a:buFont typeface="Arial" panose="020B0604020202020204" pitchFamily="34" charset="0"/>
              <a:buChar char="•"/>
            </a:pPr>
            <a:endParaRPr lang="en-GB" sz="1600" b="0" i="0" u="none" strike="noStrike" dirty="0">
              <a:solidFill>
                <a:srgbClr val="D1D5DB"/>
              </a:solidFill>
              <a:effectLst/>
              <a:latin typeface="Söhne"/>
            </a:endParaRPr>
          </a:p>
        </p:txBody>
      </p:sp>
    </p:spTree>
    <p:extLst>
      <p:ext uri="{BB962C8B-B14F-4D97-AF65-F5344CB8AC3E}">
        <p14:creationId xmlns:p14="http://schemas.microsoft.com/office/powerpoint/2010/main" val="170436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{4025313F-25F1-DA40-982F-50DB2DA682A3}tf10001058</Template>
  <TotalTime>7144</TotalTime>
  <Words>2467</Words>
  <Application>Microsoft Macintosh PowerPoint</Application>
  <PresentationFormat>Widescreen</PresentationFormat>
  <Paragraphs>142</Paragraphs>
  <Slides>20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Söhne</vt:lpstr>
      <vt:lpstr>Celestial</vt:lpstr>
      <vt:lpstr>Software development</vt:lpstr>
      <vt:lpstr>Disclaimer</vt:lpstr>
      <vt:lpstr>Build Process Overview</vt:lpstr>
      <vt:lpstr>Build TOOLS</vt:lpstr>
      <vt:lpstr>Compilation Phase</vt:lpstr>
      <vt:lpstr>Compilation Phase</vt:lpstr>
      <vt:lpstr>Assembly Phase</vt:lpstr>
      <vt:lpstr>Object Files</vt:lpstr>
      <vt:lpstr>Linkage Phase</vt:lpstr>
      <vt:lpstr>Live Demo</vt:lpstr>
      <vt:lpstr>Assembler vs High-Level Languages</vt:lpstr>
      <vt:lpstr>PROS of Assembler</vt:lpstr>
      <vt:lpstr>CONS of Assembler</vt:lpstr>
      <vt:lpstr>PROS OF High-Level Languages</vt:lpstr>
      <vt:lpstr>CONS OF High-Level Languages</vt:lpstr>
      <vt:lpstr>JIT Languages</vt:lpstr>
      <vt:lpstr>Interpreted Languages</vt:lpstr>
      <vt:lpstr>BONUS – Compilable VS JIT</vt:lpstr>
      <vt:lpstr>Sources to study</vt:lpstr>
      <vt:lpstr>The 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dc:title>
  <dc:creator>Oleksandr Hubanov</dc:creator>
  <cp:lastModifiedBy>Oleksandr Hubanov</cp:lastModifiedBy>
  <cp:revision>21</cp:revision>
  <dcterms:created xsi:type="dcterms:W3CDTF">2023-05-13T22:13:26Z</dcterms:created>
  <dcterms:modified xsi:type="dcterms:W3CDTF">2023-06-12T07:30:52Z</dcterms:modified>
</cp:coreProperties>
</file>