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notesMasterIdLst>
    <p:notesMasterId r:id="rId14"/>
  </p:notesMasterIdLst>
  <p:sldIdLst>
    <p:sldId id="256" r:id="rId2"/>
    <p:sldId id="257" r:id="rId3"/>
    <p:sldId id="268" r:id="rId4"/>
    <p:sldId id="269" r:id="rId5"/>
    <p:sldId id="275" r:id="rId6"/>
    <p:sldId id="270" r:id="rId7"/>
    <p:sldId id="288" r:id="rId8"/>
    <p:sldId id="276" r:id="rId9"/>
    <p:sldId id="272" r:id="rId10"/>
    <p:sldId id="273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81"/>
    <p:restoredTop sz="71576"/>
  </p:normalViewPr>
  <p:slideViewPr>
    <p:cSldViewPr snapToGrid="0">
      <p:cViewPr varScale="1">
        <p:scale>
          <a:sx n="115" d="100"/>
          <a:sy n="115" d="100"/>
        </p:scale>
        <p:origin x="23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441B02-1222-FB4C-93B2-C010EA03EC6B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0CEE4B-39C2-D042-B784-CE7E9F787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935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CEE4B-39C2-D042-B784-CE7E9F7876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94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CEE4B-39C2-D042-B784-CE7E9F7876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89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CEE4B-39C2-D042-B784-CE7E9F7876B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48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CEE4B-39C2-D042-B784-CE7E9F7876B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64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CEE4B-39C2-D042-B784-CE7E9F7876B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55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CEE4B-39C2-D042-B784-CE7E9F7876B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69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CEE4B-39C2-D042-B784-CE7E9F7876B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0878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CEE4B-39C2-D042-B784-CE7E9F7876B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0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CEE4B-39C2-D042-B784-CE7E9F7876B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454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7A89FDA-3E53-6248-8D11-1F9DD7D2697A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2D6740F9-B008-B24A-85BD-DC8926AD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475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9FDA-3E53-6248-8D11-1F9DD7D2697A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40F9-B008-B24A-85BD-DC8926AD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78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9FDA-3E53-6248-8D11-1F9DD7D2697A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40F9-B008-B24A-85BD-DC8926AD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94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9FDA-3E53-6248-8D11-1F9DD7D2697A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40F9-B008-B24A-85BD-DC8926AD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0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9FDA-3E53-6248-8D11-1F9DD7D2697A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40F9-B008-B24A-85BD-DC8926AD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7863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9FDA-3E53-6248-8D11-1F9DD7D2697A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40F9-B008-B24A-85BD-DC8926AD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75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9FDA-3E53-6248-8D11-1F9DD7D2697A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40F9-B008-B24A-85BD-DC8926AD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6020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9FDA-3E53-6248-8D11-1F9DD7D2697A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40F9-B008-B24A-85BD-DC8926AD6CC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8910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9FDA-3E53-6248-8D11-1F9DD7D2697A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40F9-B008-B24A-85BD-DC8926AD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637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9FDA-3E53-6248-8D11-1F9DD7D2697A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40F9-B008-B24A-85BD-DC8926AD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72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9FDA-3E53-6248-8D11-1F9DD7D2697A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40F9-B008-B24A-85BD-DC8926AD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71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9FDA-3E53-6248-8D11-1F9DD7D2697A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40F9-B008-B24A-85BD-DC8926AD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24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9FDA-3E53-6248-8D11-1F9DD7D2697A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40F9-B008-B24A-85BD-DC8926AD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55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9FDA-3E53-6248-8D11-1F9DD7D2697A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40F9-B008-B24A-85BD-DC8926AD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77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9FDA-3E53-6248-8D11-1F9DD7D2697A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40F9-B008-B24A-85BD-DC8926AD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6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9FDA-3E53-6248-8D11-1F9DD7D2697A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40F9-B008-B24A-85BD-DC8926AD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485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9FDA-3E53-6248-8D11-1F9DD7D2697A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40F9-B008-B24A-85BD-DC8926AD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343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7A89FDA-3E53-6248-8D11-1F9DD7D2697A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D6740F9-B008-B24A-85BD-DC8926AD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8017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7EmboKQH8lM&amp;list=PLmmYSbUCWJ4x1GO839azG_BBw8rkh-zOj" TargetMode="External"/><Relationship Id="rId2" Type="http://schemas.openxmlformats.org/officeDocument/2006/relationships/hyperlink" Target="https://github.com/media-lib/prog_lib/blob/master/general/Steve%20McConnell%20-%20Code%20Complete%20(2nd%20edition)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nguyen095/clean-code/blob/master/Clean.Code.A.Handbook.of.Agile.Software.Craftsmanship.pdf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1BAF6-F8E2-475F-C9DC-FB58697AC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8960" y="1122363"/>
            <a:ext cx="7559039" cy="3027360"/>
          </a:xfrm>
        </p:spPr>
        <p:txBody>
          <a:bodyPr>
            <a:normAutofit/>
          </a:bodyPr>
          <a:lstStyle/>
          <a:p>
            <a:r>
              <a:rPr lang="en-US" sz="6600" dirty="0"/>
              <a:t>Software development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192518-24B6-D1CB-AADB-9EE4F8B135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8010" y="4149724"/>
            <a:ext cx="7539989" cy="110807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Library and Application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57C3C9-FD7E-6425-4708-AC90B5507543}"/>
              </a:ext>
            </a:extLst>
          </p:cNvPr>
          <p:cNvSpPr txBox="1"/>
          <p:nvPr/>
        </p:nvSpPr>
        <p:spPr>
          <a:xfrm>
            <a:off x="3201272" y="5563175"/>
            <a:ext cx="2749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Oleksandr (Sasha) </a:t>
            </a:r>
            <a:r>
              <a:rPr lang="en-US" dirty="0" err="1"/>
              <a:t>Hubanov</a:t>
            </a:r>
            <a:endParaRPr lang="en-US" dirty="0"/>
          </a:p>
          <a:p>
            <a:r>
              <a:rPr lang="en-US" dirty="0"/>
              <a:t>alex@0x0h.com</a:t>
            </a:r>
          </a:p>
        </p:txBody>
      </p:sp>
    </p:spTree>
    <p:extLst>
      <p:ext uri="{BB962C8B-B14F-4D97-AF65-F5344CB8AC3E}">
        <p14:creationId xmlns:p14="http://schemas.microsoft.com/office/powerpoint/2010/main" val="1847809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A9381-2DC9-0C2B-5F06-449AF1183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Söhne"/>
              </a:rPr>
              <a:t>Live Demo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737B6-A6A6-E716-0E4C-758DDDC97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D1D5DB"/>
                </a:solidFill>
                <a:effectLst/>
                <a:latin typeface="Söhne"/>
              </a:rPr>
              <a:t>review </a:t>
            </a:r>
            <a:r>
              <a:rPr lang="en-GB" b="0" i="0" u="none" strike="noStrike" dirty="0" err="1">
                <a:solidFill>
                  <a:srgbClr val="D1D5DB"/>
                </a:solidFill>
                <a:effectLst/>
                <a:latin typeface="Söhne"/>
              </a:rPr>
              <a:t>makefile</a:t>
            </a:r>
            <a:endParaRPr lang="en-GB" b="0" i="0" u="none" strike="noStrike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D1D5DB"/>
                </a:solidFill>
                <a:effectLst/>
                <a:latin typeface="Söhne"/>
              </a:rPr>
              <a:t>run make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D1D5DB"/>
                </a:solidFill>
                <a:latin typeface="Söhne"/>
              </a:rPr>
              <a:t>observe object files and resulted exe</a:t>
            </a:r>
            <a:endParaRPr lang="en-GB" b="0" i="0" u="none" strike="noStrike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GB" b="0" i="0" u="none" strike="noStrike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134748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6EEC7-455F-73A9-787F-B8F113F96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Sources to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AB8EF-A677-7FB1-7F33-F705A7104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1">
              <a:lnSpc>
                <a:spcPct val="110000"/>
              </a:lnSpc>
            </a:pPr>
            <a:r>
              <a:rPr lang="en-US" sz="2200" dirty="0"/>
              <a:t>Code Complete: McConnell, Steve - </a:t>
            </a:r>
            <a:r>
              <a:rPr lang="en-US" sz="2200" dirty="0">
                <a:solidFill>
                  <a:schemeClr val="accent4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https://github.com/media-lib/prog_lib/blob/master/general/Steve%20McConnell%20-%20Code%20Complete%20(2nd%20edition).pdf</a:t>
            </a:r>
            <a:endParaRPr lang="en-US" sz="2200" dirty="0">
              <a:solidFill>
                <a:schemeClr val="accent4"/>
              </a:solidFill>
            </a:endParaRPr>
          </a:p>
          <a:p>
            <a:pPr latinLnBrk="1">
              <a:lnSpc>
                <a:spcPct val="110000"/>
              </a:lnSpc>
            </a:pPr>
            <a:r>
              <a:rPr lang="en-US" sz="2200" dirty="0"/>
              <a:t>Uncle Bob lessons  -</a:t>
            </a:r>
            <a:r>
              <a:rPr lang="en-US" sz="2200" dirty="0">
                <a:solidFill>
                  <a:schemeClr val="accent4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https://www.youtube.com/watch?v=7EmboKQH8lM&amp;list=PLmmYSbUCWJ4x1GO839azG_BBw8rkh-zOj</a:t>
            </a:r>
            <a:endParaRPr lang="en-US" sz="2200" dirty="0">
              <a:solidFill>
                <a:schemeClr val="accent4"/>
              </a:solidFill>
            </a:endParaRPr>
          </a:p>
          <a:p>
            <a:pPr latinLnBrk="1">
              <a:lnSpc>
                <a:spcPct val="110000"/>
              </a:lnSpc>
            </a:pPr>
            <a:r>
              <a:rPr lang="en-US" sz="2200" dirty="0"/>
              <a:t>Clean Code: Robert C. Martin - </a:t>
            </a:r>
            <a:r>
              <a:rPr lang="en-US" sz="2200" dirty="0">
                <a:solidFill>
                  <a:schemeClr val="accent4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https://github.com/jnguyen095/clean-code/blob/master/Clean.Code.A.Handbook.of.Agile.Software.Craftsmanship.pdf</a:t>
            </a:r>
            <a:endParaRPr lang="en-US" sz="2200" dirty="0">
              <a:solidFill>
                <a:schemeClr val="accent4"/>
              </a:solidFill>
            </a:endParaRPr>
          </a:p>
          <a:p>
            <a:pPr latinLnBrk="1">
              <a:lnSpc>
                <a:spcPct val="110000"/>
              </a:lnSpc>
            </a:pPr>
            <a:r>
              <a:rPr lang="en-US" sz="2200" dirty="0"/>
              <a:t>Official documentation set for your language/framework/library</a:t>
            </a:r>
          </a:p>
        </p:txBody>
      </p:sp>
    </p:spTree>
    <p:extLst>
      <p:ext uri="{BB962C8B-B14F-4D97-AF65-F5344CB8AC3E}">
        <p14:creationId xmlns:p14="http://schemas.microsoft.com/office/powerpoint/2010/main" val="3987291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C7E98-D6BB-29CF-6EF2-0D5254B74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task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3619A-7FEC-56D1-4A19-9771277AF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Read the literature, watch Uncle Bob on </a:t>
            </a:r>
            <a:r>
              <a:rPr lang="en-US" dirty="0" err="1"/>
              <a:t>youtube</a:t>
            </a:r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33840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A37E5-0703-CBEB-7256-BC30497DA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en-LT"/>
              <a:t>Disclaimer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D7C38-53B9-CC40-537D-A465BE481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LT"/>
              <a:t>Everything said in this cource is based on my personal expirince and collected feedback of my friends and </a:t>
            </a:r>
            <a:r>
              <a:rPr lang="en-US"/>
              <a:t>colleagues</a:t>
            </a:r>
            <a:r>
              <a:rPr lang="en-LT"/>
              <a:t>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93964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A9381-2DC9-0C2B-5F06-449AF1183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What is a Library?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737B6-A6A6-E716-0E4C-758DDDC97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1777696"/>
            <a:ext cx="9896302" cy="412165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Libraries are reusable collections of code and resources that provide specific functionality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Libraries are designed to be used by multiple applications or projects to avoid code duplication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Libraries encapsulate complex logic and provide a higher-level interface for developers to interact with</a:t>
            </a:r>
            <a:endParaRPr lang="en-US" dirty="0">
              <a:solidFill>
                <a:srgbClr val="D1D5DB"/>
              </a:solidFill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Libraries are typically compiled separately from the application code and linked during the build process</a:t>
            </a:r>
            <a:endParaRPr lang="en-GB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510897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A9381-2DC9-0C2B-5F06-449AF1183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Advantages of Using Libraries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737B6-A6A6-E716-0E4C-758DDDC97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Reusability – enable code reuse across multiple projects, reducing development effort and improving productivity.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Modularity - encapsulates related functionality into separate components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Collaboration –provides a standardized interface and shared codebase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Specialized Functionality – offers specialized functionality that may be complex or time-consuming to implement from scratch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Ecosystem – contribute to a rich development ecosystem, where developers can leverage a wide range of existing tools and libraries</a:t>
            </a:r>
          </a:p>
        </p:txBody>
      </p:sp>
    </p:spTree>
    <p:extLst>
      <p:ext uri="{BB962C8B-B14F-4D97-AF65-F5344CB8AC3E}">
        <p14:creationId xmlns:p14="http://schemas.microsoft.com/office/powerpoint/2010/main" val="3626471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A9381-2DC9-0C2B-5F06-449AF1183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Types of Libraries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737B6-A6A6-E716-0E4C-758DDDC97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D1D5DB"/>
                </a:solidFill>
                <a:effectLst/>
                <a:latin typeface="Söhne"/>
              </a:rPr>
              <a:t>Static Libraries - are collections of precompiled object code that are linked directly into an application at compile-time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D1D5DB"/>
                </a:solidFill>
                <a:effectLst/>
                <a:latin typeface="Söhne"/>
              </a:rPr>
              <a:t>Dynamic Libraries - are separate files that are loaded and linked to an application during runtime</a:t>
            </a:r>
          </a:p>
          <a:p>
            <a:pPr marL="0" indent="0" algn="l">
              <a:buNone/>
            </a:pPr>
            <a:endParaRPr lang="en-US" b="0" i="0" u="none" strike="noStrike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D1D5DB"/>
                </a:solidFill>
                <a:effectLst/>
                <a:latin typeface="Söhne"/>
              </a:rPr>
              <a:t>Frameworks - are comprehensive sets of libraries, tools, and utilities that provide a complete software development environment for a specific platform or domain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D1D5DB"/>
                </a:solidFill>
                <a:effectLst/>
                <a:latin typeface="Söhne"/>
              </a:rPr>
              <a:t>Package Managers - are tools that simplify the process of managing and installing libraries and dependencies.</a:t>
            </a:r>
            <a:endParaRPr lang="en-GB" b="0" i="0" u="none" strike="noStrike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93288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A9381-2DC9-0C2B-5F06-449AF1183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Static Libraries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737B6-A6A6-E716-0E4C-758DDDC97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599515" cy="364913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Advantages of static libraries: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Improved performance: Since the library code is directly linked into the application, there is no overhead of dynamic loading.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Easier distribution: The resulting executable is standalone and does not have external dependencies on the library files.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Simplified deployment: It's easier to distribute a single executable file instead of managing separate library files</a:t>
            </a:r>
            <a:r>
              <a:rPr lang="en-GB" b="0" i="0" u="none" strike="noStrike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marL="0" indent="0" algn="l">
              <a:buNone/>
            </a:pPr>
            <a:endParaRPr lang="en-GB" dirty="0">
              <a:solidFill>
                <a:srgbClr val="D1D5DB"/>
              </a:solidFill>
              <a:latin typeface="Söhne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Use case – often used when you want to create self-contained applications or when the library code is unlikely to change frequently.</a:t>
            </a:r>
            <a:endParaRPr lang="en-GB" b="0" i="0" u="none" strike="noStrike" dirty="0">
              <a:solidFill>
                <a:srgbClr val="D1D5DB"/>
              </a:solidFill>
              <a:effectLst/>
              <a:latin typeface="Söhne"/>
            </a:endParaRPr>
          </a:p>
          <a:p>
            <a:pPr marL="0" indent="0" algn="l">
              <a:buNone/>
            </a:pPr>
            <a:endParaRPr lang="en-GB" b="0" i="0" u="none" strike="noStrike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362346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A9381-2DC9-0C2B-5F06-449AF1183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Dynamic Libraries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737B6-A6A6-E716-0E4C-758DDDC97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599515" cy="364913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Dynamic libraries are compiled separately and exist as separate files, usually with a ".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dll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" (Windows) or ".so" (Unix/Linux) extension.</a:t>
            </a:r>
            <a:endParaRPr lang="en-GB" dirty="0">
              <a:solidFill>
                <a:srgbClr val="D1D5DB"/>
              </a:solidFill>
              <a:latin typeface="Söhne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Advantages of static libraries: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Memory sharing: Multiple applications can share the same instance of a dynamic library, reducing memory usage.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Easy updates: Dynamic libraries can be updated without recompiling or relinking the application, simplifying maintenance.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Reduced executable size: The application executable is smaller as it doesn't contain the entire library code.</a:t>
            </a:r>
          </a:p>
          <a:p>
            <a:pPr marL="0" indent="0" algn="l">
              <a:buNone/>
            </a:pPr>
            <a:endParaRPr lang="en-GB" dirty="0">
              <a:solidFill>
                <a:srgbClr val="D1D5DB"/>
              </a:solidFill>
              <a:latin typeface="Söhne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Use case – commonly used when you want to share code across multiple applications or when the library code needs to be updated independently.</a:t>
            </a:r>
            <a:endParaRPr lang="en-GB" b="0" i="0" u="none" strike="noStrike" dirty="0">
              <a:solidFill>
                <a:srgbClr val="D1D5DB"/>
              </a:solidFill>
              <a:effectLst/>
              <a:latin typeface="Söhne"/>
            </a:endParaRPr>
          </a:p>
          <a:p>
            <a:pPr marL="0" indent="0" algn="l">
              <a:buNone/>
            </a:pPr>
            <a:endParaRPr lang="en-GB" b="0" i="0" u="none" strike="noStrike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455919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A9381-2DC9-0C2B-5F06-449AF1183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When to Create a Library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737B6-A6A6-E716-0E4C-758DDDC97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10212184" cy="364913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Evaluate whether the code or functionality has the potential to be reused in multiple projects.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Consider if the code or functionality is complex and can benefit from encapsulation and abstraction.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Assess whether the code or functionality can function independently without tight coupling to a specific application.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Determine if the code or functionality represents a distinct and standalone module that can be separated from the main application.</a:t>
            </a:r>
            <a:endParaRPr lang="en-US" dirty="0">
              <a:solidFill>
                <a:srgbClr val="D1D5DB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280776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A9381-2DC9-0C2B-5F06-449AF1183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Designing a Library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737B6-A6A6-E716-0E4C-758DDDC97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333298" cy="410633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D1D5DB"/>
                </a:solidFill>
                <a:effectLst/>
                <a:latin typeface="Söhne"/>
              </a:rPr>
              <a:t>Modularity: Encourage designing libraries with a modular approach, breaking down functionality into separate components or modules.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D1D5DB"/>
                </a:solidFill>
                <a:effectLst/>
                <a:latin typeface="Söhne"/>
              </a:rPr>
              <a:t>Abstraction: Use abstraction to hide implementation details and expose only the necessary interfaces to enhance usability and maintainability.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D1D5DB"/>
                </a:solidFill>
                <a:effectLst/>
                <a:latin typeface="Söhne"/>
              </a:rPr>
              <a:t>Encapsulation: Apply encapsulation to encapsulate related functionality and data, providing a clear separation of concerns.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D1D5DB"/>
                </a:solidFill>
                <a:effectLst/>
                <a:latin typeface="Söhne"/>
              </a:rPr>
              <a:t>Clear API Design: Emphasize the importance of designing a clear and well-documented API for the library, promoting ease of use and reducing errors.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D1D5DB"/>
                </a:solidFill>
                <a:effectLst/>
                <a:latin typeface="Söhne"/>
              </a:rPr>
              <a:t>Error Handling: Implement proper error handling mechanisms, such as return codes, exceptions, or error callbacks, to provide meaningful feedback to library users. </a:t>
            </a:r>
          </a:p>
        </p:txBody>
      </p:sp>
    </p:spTree>
    <p:extLst>
      <p:ext uri="{BB962C8B-B14F-4D97-AF65-F5344CB8AC3E}">
        <p14:creationId xmlns:p14="http://schemas.microsoft.com/office/powerpoint/2010/main" val="170436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7257</TotalTime>
  <Words>793</Words>
  <Application>Microsoft Office PowerPoint</Application>
  <PresentationFormat>Widescreen</PresentationFormat>
  <Paragraphs>70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Söhne</vt:lpstr>
      <vt:lpstr>Celestial</vt:lpstr>
      <vt:lpstr>Software development</vt:lpstr>
      <vt:lpstr>Disclaimer</vt:lpstr>
      <vt:lpstr>What is a Library?</vt:lpstr>
      <vt:lpstr>Advantages of Using Libraries</vt:lpstr>
      <vt:lpstr>Types of Libraries</vt:lpstr>
      <vt:lpstr>Static Libraries</vt:lpstr>
      <vt:lpstr>Dynamic Libraries</vt:lpstr>
      <vt:lpstr>When to Create a Library</vt:lpstr>
      <vt:lpstr>Designing a Library</vt:lpstr>
      <vt:lpstr>Live Demo</vt:lpstr>
      <vt:lpstr>Sources to study</vt:lpstr>
      <vt:lpstr>The task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</dc:title>
  <dc:creator>Oleksandr Hubanov</dc:creator>
  <cp:lastModifiedBy>Oleksandr Hubanov</cp:lastModifiedBy>
  <cp:revision>24</cp:revision>
  <dcterms:created xsi:type="dcterms:W3CDTF">2023-05-13T22:13:26Z</dcterms:created>
  <dcterms:modified xsi:type="dcterms:W3CDTF">2023-06-15T20:46:18Z</dcterms:modified>
</cp:coreProperties>
</file>