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6"/>
  </p:notesMasterIdLst>
  <p:sldIdLst>
    <p:sldId id="283" r:id="rId2"/>
    <p:sldId id="273" r:id="rId3"/>
    <p:sldId id="267" r:id="rId4"/>
    <p:sldId id="268" r:id="rId5"/>
    <p:sldId id="269" r:id="rId6"/>
    <p:sldId id="270" r:id="rId7"/>
    <p:sldId id="280" r:id="rId8"/>
    <p:sldId id="275" r:id="rId9"/>
    <p:sldId id="274" r:id="rId10"/>
    <p:sldId id="276" r:id="rId11"/>
    <p:sldId id="284" r:id="rId12"/>
    <p:sldId id="285" r:id="rId13"/>
    <p:sldId id="277" r:id="rId14"/>
    <p:sldId id="281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EDEDED"/>
    <a:srgbClr val="E6E6E6"/>
    <a:srgbClr val="F5F5F5"/>
    <a:srgbClr val="F2F2F2"/>
    <a:srgbClr val="D2D2D2"/>
    <a:srgbClr val="D6D6D6"/>
    <a:srgbClr val="D9D9D9"/>
    <a:srgbClr val="31859C"/>
    <a:srgbClr val="BB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4820" autoAdjust="0"/>
  </p:normalViewPr>
  <p:slideViewPr>
    <p:cSldViewPr>
      <p:cViewPr>
        <p:scale>
          <a:sx n="50" d="100"/>
          <a:sy n="50" d="100"/>
        </p:scale>
        <p:origin x="-2310" y="-1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8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4B89-D19D-4BBF-A171-5CFEE05D8080}" type="datetimeFigureOut">
              <a:rPr lang="de-CH" smtClean="0"/>
              <a:t>19.02.2013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2FED2-0A4E-4250-920B-6CFC1638296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84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Tx/>
              <a:buNone/>
              <a:defRPr lang="de-CH" sz="1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CH" dirty="0"/>
          </a:p>
        </p:txBody>
      </p:sp>
      <p:pic>
        <p:nvPicPr>
          <p:cNvPr id="8" name="Picture 2" descr="C:\Users\rschilling\Dropbox\2_ZHAW\Seminare\Handheld\Dokumentation\LaTex\graphics\retroKeyU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42" y="44624"/>
            <a:ext cx="1707670" cy="17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arallelogramm 8"/>
          <p:cNvSpPr/>
          <p:nvPr userDrawn="1"/>
        </p:nvSpPr>
        <p:spPr>
          <a:xfrm>
            <a:off x="1475656" y="0"/>
            <a:ext cx="1440160" cy="1700808"/>
          </a:xfrm>
          <a:prstGeom prst="parallelogram">
            <a:avLst>
              <a:gd name="adj" fmla="val 692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2627784" y="274638"/>
            <a:ext cx="5184576" cy="1143000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23" name="Fußzeilenplatzhalter 8"/>
          <p:cNvSpPr txBox="1">
            <a:spLocks/>
          </p:cNvSpPr>
          <p:nvPr userDrawn="1"/>
        </p:nvSpPr>
        <p:spPr>
          <a:xfrm>
            <a:off x="459904" y="6356350"/>
            <a:ext cx="584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>
                <a:latin typeface="Arial" pitchFamily="34" charset="0"/>
                <a:cs typeface="Arial" pitchFamily="34" charset="0"/>
              </a:rPr>
              <a:t>Seminararbeit, Alexander Gustafson &amp; Ramon Schilling, 20.02.2013</a:t>
            </a:r>
            <a:endParaRPr lang="de-C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feld 25"/>
          <p:cNvSpPr txBox="1"/>
          <p:nvPr userDrawn="1"/>
        </p:nvSpPr>
        <p:spPr>
          <a:xfrm>
            <a:off x="7753915" y="64444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26A2FC-7477-4A2A-8DA3-04DC87AE6B53}" type="slidenum">
              <a:rPr lang="de-CH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‹Nr.›</a:t>
            </a:fld>
            <a:r>
              <a: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/12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Inhaltsplatzhalt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194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219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738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51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180000" y="216000"/>
            <a:ext cx="1800000" cy="1368000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Tx/>
              <a:buNone/>
              <a:defRPr lang="de-CH" sz="1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CH" dirty="0"/>
          </a:p>
        </p:txBody>
      </p:sp>
      <p:pic>
        <p:nvPicPr>
          <p:cNvPr id="8" name="Picture 2" descr="C:\Users\rschilling\Dropbox\2_ZHAW\Seminare\Handheld\Dokumentation\LaTex\graphics\retroKeyUp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42" y="44624"/>
            <a:ext cx="1707670" cy="17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arallelogramm 8"/>
          <p:cNvSpPr/>
          <p:nvPr userDrawn="1"/>
        </p:nvSpPr>
        <p:spPr>
          <a:xfrm>
            <a:off x="1475656" y="0"/>
            <a:ext cx="1440160" cy="1700808"/>
          </a:xfrm>
          <a:prstGeom prst="parallelogram">
            <a:avLst>
              <a:gd name="adj" fmla="val 692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2627784" y="274638"/>
            <a:ext cx="5184576" cy="1143000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23" name="Fußzeilenplatzhalter 8"/>
          <p:cNvSpPr txBox="1">
            <a:spLocks/>
          </p:cNvSpPr>
          <p:nvPr userDrawn="1"/>
        </p:nvSpPr>
        <p:spPr>
          <a:xfrm>
            <a:off x="459904" y="6356350"/>
            <a:ext cx="5840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>
                <a:latin typeface="Arial" pitchFamily="34" charset="0"/>
                <a:cs typeface="Arial" pitchFamily="34" charset="0"/>
              </a:rPr>
              <a:t>Seminararbeit, Alexander Gustafson &amp; Ramon Schilling, 20.02.2013</a:t>
            </a:r>
            <a:endParaRPr lang="de-CH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Inhaltsplatzhalt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5290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24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964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230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70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87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311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  <a:prstGeom prst="rect">
            <a:avLst/>
          </a:prstGeom>
        </p:spPr>
        <p:txBody>
          <a:bodyPr/>
          <a:lstStyle/>
          <a:p>
            <a:fld id="{996AA2E2-E175-408B-A7BE-0E013952123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6447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43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8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ainstyou.net/handheld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ite.org/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://www.jetbrains.com/phpstorm/" TargetMode="External"/><Relationship Id="rId2" Type="http://schemas.openxmlformats.org/officeDocument/2006/relationships/hyperlink" Target="http://elfind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hp.net/" TargetMode="External"/><Relationship Id="rId5" Type="http://schemas.openxmlformats.org/officeDocument/2006/relationships/hyperlink" Target="https://wrapbootstrap.com/theme/optimus-dashboard-admin-template-WB0016FX5/" TargetMode="External"/><Relationship Id="rId10" Type="http://schemas.openxmlformats.org/officeDocument/2006/relationships/hyperlink" Target="http://www.latex-project.org/" TargetMode="External"/><Relationship Id="rId4" Type="http://schemas.openxmlformats.org/officeDocument/2006/relationships/hyperlink" Target="https://github.com/" TargetMode="External"/><Relationship Id="rId9" Type="http://schemas.openxmlformats.org/officeDocument/2006/relationships/hyperlink" Target="https://developer.apple.com/technologies/too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atex-project.org/" TargetMode="External"/><Relationship Id="rId13" Type="http://schemas.openxmlformats.org/officeDocument/2006/relationships/image" Target="../media/image17.gif"/><Relationship Id="rId18" Type="http://schemas.openxmlformats.org/officeDocument/2006/relationships/hyperlink" Target="http://php.net/" TargetMode="Externa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hyperlink" Target="http://www.sqlite.org/" TargetMode="External"/><Relationship Id="rId17" Type="http://schemas.openxmlformats.org/officeDocument/2006/relationships/image" Target="../media/image19.png"/><Relationship Id="rId2" Type="http://schemas.openxmlformats.org/officeDocument/2006/relationships/hyperlink" Target="http://ellislab.com/codeigniter" TargetMode="External"/><Relationship Id="rId16" Type="http://schemas.openxmlformats.org/officeDocument/2006/relationships/hyperlink" Target="https://wrapbootstrap.com/theme/optimus-dashboard-admin-template-WB0016FX5/" TargetMode="External"/><Relationship Id="rId20" Type="http://schemas.openxmlformats.org/officeDocument/2006/relationships/hyperlink" Target="http://elfinder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it-scm.com/" TargetMode="External"/><Relationship Id="rId11" Type="http://schemas.openxmlformats.org/officeDocument/2006/relationships/image" Target="../media/image16.gif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www.jetbrains.com/phpstorm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s://github.com/" TargetMode="External"/><Relationship Id="rId9" Type="http://schemas.openxmlformats.org/officeDocument/2006/relationships/image" Target="../media/image15.jpeg"/><Relationship Id="rId14" Type="http://schemas.openxmlformats.org/officeDocument/2006/relationships/hyperlink" Target="https://developer.apple.com/technologies/tool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ainstyou.net/handheld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" name="Picture 2" descr="C:\Users\rschilling\Dropbox\2_ZHAW\Seminare\Handheld\Dokumentation\Misc\iphone-5-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346" y="4672553"/>
            <a:ext cx="732719" cy="73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rschilling\Dropbox\2_ZHAW\Seminare\Handheld\Dokumentation\Misc\icons\database-developer-Eastbourne-Brighton-Suss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90" y="4695994"/>
            <a:ext cx="988687" cy="109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4722026" y="5132938"/>
            <a:ext cx="435038" cy="457506"/>
            <a:chOff x="3271838" y="3700463"/>
            <a:chExt cx="2438400" cy="2438400"/>
          </a:xfrm>
        </p:grpSpPr>
        <p:pic>
          <p:nvPicPr>
            <p:cNvPr id="1035" name="Picture 11" descr="C:\Users\rschilling\Dropbox\2_ZHAW\Seminare\Handheld\Dokumentation\Misc\icons\av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1838" y="370046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hteck 2"/>
            <p:cNvSpPr/>
            <p:nvPr/>
          </p:nvSpPr>
          <p:spPr>
            <a:xfrm>
              <a:off x="4000646" y="5589240"/>
              <a:ext cx="1003402" cy="341184"/>
            </a:xfrm>
            <a:prstGeom prst="rect">
              <a:avLst/>
            </a:prstGeom>
            <a:gradFill>
              <a:gsLst>
                <a:gs pos="0">
                  <a:srgbClr val="EBEBEB"/>
                </a:gs>
                <a:gs pos="100000">
                  <a:srgbClr val="E6E6E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59" name="Picture 2" descr="C:\Users\rschilling\Dropbox\2_ZHAW\Seminare\Handheld\Dokumentation\Misc\icons\File-Adobe-Dreamweaver-XML-01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503" y="4423549"/>
            <a:ext cx="328460" cy="32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schilling\Dropbox\2_ZHAW\Seminare\Handheld\Dokumentation\Misc\icons\txt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86" y="4672553"/>
            <a:ext cx="403671" cy="40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rschilling\Dropbox\2_ZHAW\Seminare\Handheld\Dokumentation\Misc\icons\File-Adobe-Dreamweaver-XML-01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96" y="5996878"/>
            <a:ext cx="328460" cy="32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2702024" y="1484784"/>
            <a:ext cx="4390256" cy="4032448"/>
          </a:xfrm>
        </p:spPr>
        <p:txBody>
          <a:bodyPr anchor="t">
            <a:normAutofit/>
          </a:bodyPr>
          <a:lstStyle/>
          <a:p>
            <a:pPr algn="l"/>
            <a:r>
              <a:rPr lang="de-CH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Contentübergabe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an 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eine</a:t>
            </a:r>
            <a:b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Mobile </a:t>
            </a:r>
            <a:r>
              <a:rPr lang="de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App ü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ber </a:t>
            </a:r>
            <a:r>
              <a:rPr lang="de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ein </a:t>
            </a: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CMS</a:t>
            </a:r>
            <a:b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CH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Alex Gustafson &amp; </a:t>
            </a:r>
            <a:b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Ramon Schilling</a:t>
            </a:r>
            <a:b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CH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20.02.2013</a:t>
            </a:r>
            <a:endParaRPr lang="de-CH" sz="2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 descr="C:\Users\rschilling\Dropbox\2_ZHAW\Seminare\Handheld\Dokumentation\LaTex\graphics\retroKeyUp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42" y="44624"/>
            <a:ext cx="1707670" cy="17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8"/>
          <p:cNvSpPr txBox="1">
            <a:spLocks/>
          </p:cNvSpPr>
          <p:nvPr/>
        </p:nvSpPr>
        <p:spPr>
          <a:xfrm>
            <a:off x="2627784" y="274638"/>
            <a:ext cx="51845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dirty="0" smtClean="0"/>
              <a:t>Seminar Handheld</a:t>
            </a:r>
            <a:endParaRPr lang="de-CH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2817990" y="4079790"/>
            <a:ext cx="5858466" cy="2733586"/>
            <a:chOff x="1060318" y="1659578"/>
            <a:chExt cx="7184090" cy="3352128"/>
          </a:xfrm>
        </p:grpSpPr>
        <p:sp>
          <p:nvSpPr>
            <p:cNvPr id="20" name="Textfeld 19"/>
            <p:cNvSpPr txBox="1"/>
            <p:nvPr/>
          </p:nvSpPr>
          <p:spPr>
            <a:xfrm>
              <a:off x="1761833" y="3721416"/>
              <a:ext cx="409264" cy="301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  <a:endParaRPr lang="de-CH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702023" y="4257414"/>
              <a:ext cx="630666" cy="41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 Delta</a:t>
              </a:r>
              <a:endParaRPr lang="de-CH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060318" y="1998132"/>
              <a:ext cx="3046590" cy="27517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24" name="Picture 13" descr="https://encrypted-tbn3.gstatic.com/images?q=tbn:ANd9GcQaDGADs7EhCnAmBi2RhucGAj5n99eyo37rzDp5Bow-lG1YyP0p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61" t="2104" r="32199" b="3181"/>
            <a:stretch/>
          </p:blipFill>
          <p:spPr bwMode="auto">
            <a:xfrm>
              <a:off x="7412368" y="2462590"/>
              <a:ext cx="472000" cy="894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5" descr="https://encrypted-tbn0.gstatic.com/images?q=tbn:ANd9GcSmNmvTIiOS2P9c9ofv-KVNpj-U2PB-q5UXKh09soIpCCLi5zwh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3502615"/>
              <a:ext cx="1308295" cy="93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hteck 25"/>
            <p:cNvSpPr/>
            <p:nvPr/>
          </p:nvSpPr>
          <p:spPr>
            <a:xfrm>
              <a:off x="6448774" y="1998132"/>
              <a:ext cx="1795634" cy="27517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060318" y="1659578"/>
              <a:ext cx="690362" cy="41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CMS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443334" y="1659578"/>
              <a:ext cx="1166066" cy="41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App User</a:t>
              </a:r>
              <a:endParaRPr lang="de-CH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Bogen 29"/>
            <p:cNvSpPr/>
            <p:nvPr/>
          </p:nvSpPr>
          <p:spPr>
            <a:xfrm rot="16630159">
              <a:off x="4684255" y="1707307"/>
              <a:ext cx="575075" cy="2169944"/>
            </a:xfrm>
            <a:prstGeom prst="arc">
              <a:avLst>
                <a:gd name="adj1" fmla="val 18050627"/>
                <a:gd name="adj2" fmla="val 4920068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5589240" y="2123564"/>
              <a:ext cx="358156" cy="452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  <a:endParaRPr lang="de-CH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360052" y="3879309"/>
              <a:ext cx="358156" cy="452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  <a:endParaRPr lang="de-CH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Bogen 32"/>
            <p:cNvSpPr/>
            <p:nvPr/>
          </p:nvSpPr>
          <p:spPr>
            <a:xfrm rot="15607913">
              <a:off x="4884208" y="3430275"/>
              <a:ext cx="575075" cy="2587787"/>
            </a:xfrm>
            <a:prstGeom prst="arc">
              <a:avLst>
                <a:gd name="adj1" fmla="val 18050627"/>
                <a:gd name="adj2" fmla="val 4473342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360052" y="3020180"/>
              <a:ext cx="358156" cy="452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  <a:endParaRPr lang="de-CH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Bogen 35"/>
            <p:cNvSpPr/>
            <p:nvPr/>
          </p:nvSpPr>
          <p:spPr>
            <a:xfrm rot="16200000">
              <a:off x="4711659" y="2704561"/>
              <a:ext cx="575075" cy="2169946"/>
            </a:xfrm>
            <a:prstGeom prst="arc">
              <a:avLst>
                <a:gd name="adj1" fmla="val 18050627"/>
                <a:gd name="adj2" fmla="val 4759538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40" name="Parallelogramm 39"/>
          <p:cNvSpPr>
            <a:spLocks noChangeAspect="1"/>
          </p:cNvSpPr>
          <p:nvPr/>
        </p:nvSpPr>
        <p:spPr>
          <a:xfrm>
            <a:off x="-468560" y="0"/>
            <a:ext cx="3384376" cy="5003482"/>
          </a:xfrm>
          <a:prstGeom prst="parallelogram">
            <a:avLst>
              <a:gd name="adj" fmla="val 8683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9" name="Picture 5" descr="C:\Users\rschilling\Dropbox\2_ZHAW\Seminare\Handheld\Dokumentation\Misc\icons\Pdf_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95" y="5517232"/>
            <a:ext cx="327487" cy="35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rschilling\Dropbox\2_ZHAW\Seminare\Handheld\Dokumentation\Misc\icons\file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998" y="5155286"/>
            <a:ext cx="345079" cy="3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2"/>
          <p:cNvGrpSpPr/>
          <p:nvPr/>
        </p:nvGrpSpPr>
        <p:grpSpPr>
          <a:xfrm>
            <a:off x="5720227" y="5846888"/>
            <a:ext cx="649156" cy="408627"/>
            <a:chOff x="4447219" y="4269921"/>
            <a:chExt cx="988877" cy="622473"/>
          </a:xfrm>
        </p:grpSpPr>
        <p:pic>
          <p:nvPicPr>
            <p:cNvPr id="47" name="Picture 3" descr="C:\Users\rschilling\Dropbox\2_ZHAW\Seminare\Handheld\Dokumentation\Misc\icons\database-developer-Eastbourne-Brighton-Sussex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960"/>
            <a:stretch/>
          </p:blipFill>
          <p:spPr bwMode="auto">
            <a:xfrm>
              <a:off x="4447219" y="4269921"/>
              <a:ext cx="988687" cy="372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rschilling\Dropbox\2_ZHAW\Seminare\Handheld\Dokumentation\Misc\icons\database-developer-Eastbourne-Brighton-Sussex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390"/>
            <a:stretch/>
          </p:blipFill>
          <p:spPr bwMode="auto">
            <a:xfrm>
              <a:off x="4447409" y="4578970"/>
              <a:ext cx="988687" cy="31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bgerundetes Rechteck 14"/>
          <p:cNvSpPr/>
          <p:nvPr/>
        </p:nvSpPr>
        <p:spPr>
          <a:xfrm>
            <a:off x="7977188" y="4722019"/>
            <a:ext cx="426243" cy="741974"/>
          </a:xfrm>
          <a:prstGeom prst="roundRect">
            <a:avLst>
              <a:gd name="adj" fmla="val 24091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Abgerundetes Rechteck 41"/>
          <p:cNvSpPr/>
          <p:nvPr/>
        </p:nvSpPr>
        <p:spPr>
          <a:xfrm>
            <a:off x="7369969" y="5564980"/>
            <a:ext cx="1092994" cy="785813"/>
          </a:xfrm>
          <a:prstGeom prst="roundRect">
            <a:avLst>
              <a:gd name="adj" fmla="val 11571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04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dirty="0"/>
              <a:t>Recherche</a:t>
            </a:r>
          </a:p>
          <a:p>
            <a:r>
              <a:rPr lang="de-CH" dirty="0"/>
              <a:t>Umsetzung</a:t>
            </a:r>
          </a:p>
          <a:p>
            <a:r>
              <a:rPr lang="de-CH" sz="1900" b="1" dirty="0"/>
              <a:t>Beispielapp</a:t>
            </a:r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Field </a:t>
            </a:r>
            <a:r>
              <a:rPr lang="de-CH" dirty="0" err="1" smtClean="0"/>
              <a:t>Types</a:t>
            </a:r>
            <a:endParaRPr lang="de-CH" dirty="0"/>
          </a:p>
        </p:txBody>
      </p:sp>
      <p:pic>
        <p:nvPicPr>
          <p:cNvPr id="6146" name="Picture 2" descr="C:\Users\rschilling\Dropbox\2_ZHAW\Seminare\Handheld\Dokumentation\LaTex\graphics\app\ComputerMuseumCo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88840"/>
            <a:ext cx="313634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748085"/>
              </p:ext>
            </p:extLst>
          </p:nvPr>
        </p:nvGraphicFramePr>
        <p:xfrm>
          <a:off x="3779912" y="2132856"/>
          <a:ext cx="48965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118"/>
                <a:gridCol w="2846426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Field Type</a:t>
                      </a:r>
                      <a:endParaRPr lang="de-CH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 smtClean="0"/>
                        <a:t>Beschreibung</a:t>
                      </a:r>
                      <a:endParaRPr lang="de-CH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text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Normaler Text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html_text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HTML Code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resource_path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Pafad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zu Bilder, Videos, etc.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link_to_article</a:t>
                      </a:r>
                      <a:endParaRPr lang="de-CH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Link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zum Artikel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url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URL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number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Zahl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color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Farbe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3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dirty="0"/>
              <a:t>Recherche</a:t>
            </a:r>
          </a:p>
          <a:p>
            <a:r>
              <a:rPr lang="de-CH" dirty="0"/>
              <a:t>Umsetzung</a:t>
            </a:r>
          </a:p>
          <a:p>
            <a:r>
              <a:rPr lang="de-CH" sz="1900" b="1" dirty="0"/>
              <a:t>Beispielapp</a:t>
            </a:r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Einfache Templates</a:t>
            </a:r>
            <a:endParaRPr lang="de-CH" dirty="0"/>
          </a:p>
        </p:txBody>
      </p:sp>
      <p:graphicFrame>
        <p:nvGraphicFramePr>
          <p:cNvPr id="7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35980"/>
              </p:ext>
            </p:extLst>
          </p:nvPr>
        </p:nvGraphicFramePr>
        <p:xfrm>
          <a:off x="3131840" y="2204864"/>
          <a:ext cx="547260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308"/>
                <a:gridCol w="3181300"/>
              </a:tblGrid>
              <a:tr h="216024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Name</a:t>
                      </a:r>
                      <a:endParaRPr lang="de-CH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600" dirty="0" smtClean="0"/>
                        <a:t>Field Type</a:t>
                      </a:r>
                      <a:endParaRPr lang="de-CH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de-CH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Label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Text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de-CH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Article</a:t>
                      </a:r>
                      <a:r>
                        <a:rPr lang="de-CH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Link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link_to_article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de-CH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Background</a:t>
                      </a:r>
                      <a:r>
                        <a:rPr lang="de-CH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Color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Color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de-CH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Button Image</a:t>
                      </a:r>
                      <a:r>
                        <a:rPr lang="de-CH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Normal</a:t>
                      </a:r>
                      <a:endParaRPr lang="de-CH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resource_path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de-CH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Button Image </a:t>
                      </a:r>
                      <a:r>
                        <a:rPr lang="de-CH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Pressed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resource_path</a:t>
                      </a:r>
                      <a:endParaRPr lang="de-CH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131840" y="1844824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 Menu Item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385802"/>
              </p:ext>
            </p:extLst>
          </p:nvPr>
        </p:nvGraphicFramePr>
        <p:xfrm>
          <a:off x="3156418" y="4752176"/>
          <a:ext cx="547260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308"/>
                <a:gridCol w="3181300"/>
              </a:tblGrid>
              <a:tr h="28083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Name</a:t>
                      </a:r>
                      <a:endParaRPr lang="de-CH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600" dirty="0" smtClean="0"/>
                        <a:t>Field Type</a:t>
                      </a:r>
                      <a:endParaRPr lang="de-CH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1976">
                <a:tc>
                  <a:txBody>
                    <a:bodyPr/>
                    <a:lstStyle/>
                    <a:p>
                      <a:r>
                        <a:rPr lang="de-CH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Icon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resource_path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280830">
                <a:tc>
                  <a:txBody>
                    <a:bodyPr/>
                    <a:lstStyle/>
                    <a:p>
                      <a:r>
                        <a:rPr lang="de-CH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Label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text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0830">
                <a:tc>
                  <a:txBody>
                    <a:bodyPr/>
                    <a:lstStyle/>
                    <a:p>
                      <a:r>
                        <a:rPr lang="de-CH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Link </a:t>
                      </a:r>
                      <a:r>
                        <a:rPr lang="de-CH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</a:t>
                      </a:r>
                      <a:r>
                        <a:rPr lang="de-CH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CH" sz="16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Article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link_to_article</a:t>
                      </a:r>
                      <a:endParaRPr lang="de-CH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3131840" y="4382844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Tabbar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Item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67544" y="1916832"/>
            <a:ext cx="2259536" cy="4417987"/>
            <a:chOff x="467544" y="2064712"/>
            <a:chExt cx="2259536" cy="4417987"/>
          </a:xfrm>
        </p:grpSpPr>
        <p:pic>
          <p:nvPicPr>
            <p:cNvPr id="1026" name="Picture 2" descr="C:\Users\rschilling\Dropbox\2_ZHAW\Seminare\Handheld\Dokumentation\LaTex\graphics\app\mainmenu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064712"/>
              <a:ext cx="2259536" cy="4417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hteck 2"/>
            <p:cNvSpPr/>
            <p:nvPr/>
          </p:nvSpPr>
          <p:spPr>
            <a:xfrm>
              <a:off x="669279" y="3249738"/>
              <a:ext cx="1872208" cy="467294"/>
            </a:xfrm>
            <a:prstGeom prst="rect">
              <a:avLst/>
            </a:pr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738909" y="5286056"/>
              <a:ext cx="475200" cy="288000"/>
            </a:xfrm>
            <a:prstGeom prst="rect">
              <a:avLst/>
            </a:prstGeom>
            <a:noFill/>
            <a:ln w="317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7347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>
            <a:hlinkClick r:id="rId2"/>
          </p:cNvPr>
          <p:cNvSpPr/>
          <p:nvPr/>
        </p:nvSpPr>
        <p:spPr>
          <a:xfrm>
            <a:off x="2985091" y="3415145"/>
            <a:ext cx="2664296" cy="1219855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dirty="0"/>
              <a:t>Recherche</a:t>
            </a:r>
          </a:p>
          <a:p>
            <a:r>
              <a:rPr lang="de-CH" dirty="0"/>
              <a:t>Umsetzung</a:t>
            </a:r>
          </a:p>
          <a:p>
            <a:r>
              <a:rPr lang="de-CH" sz="1900" b="1" dirty="0"/>
              <a:t>Beispielapp</a:t>
            </a:r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Einfache Templates</a:t>
            </a:r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3059832" y="3488343"/>
            <a:ext cx="2520280" cy="10801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 Demo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dirty="0"/>
              <a:t>Recherche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Beispielapp</a:t>
            </a:r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082652" y="2803748"/>
            <a:ext cx="2857500" cy="2857500"/>
            <a:chOff x="6081713" y="3425825"/>
            <a:chExt cx="2857500" cy="2857500"/>
          </a:xfrm>
        </p:grpSpPr>
        <p:pic>
          <p:nvPicPr>
            <p:cNvPr id="1026" name="Picture 2" descr="C:\Users\rschilling\Dropbox\2_ZHAW\Seminare\Handheld\Dokumentation\LaTex\graphics\retroKeyUp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1713" y="3425825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6948264" y="4365037"/>
              <a:ext cx="108012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5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7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Appendix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Links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600" dirty="0">
                <a:hlinkClick r:id="rId2"/>
              </a:rPr>
              <a:t>http://ellislab.com/codeigniter</a:t>
            </a:r>
          </a:p>
          <a:p>
            <a:r>
              <a:rPr lang="de-CH" sz="1600" dirty="0" smtClean="0">
                <a:hlinkClick r:id="rId2"/>
              </a:rPr>
              <a:t>http</a:t>
            </a:r>
            <a:r>
              <a:rPr lang="de-CH" sz="1600" dirty="0">
                <a:hlinkClick r:id="rId2"/>
              </a:rPr>
              <a:t>://</a:t>
            </a:r>
            <a:r>
              <a:rPr lang="de-CH" sz="1600" dirty="0" smtClean="0">
                <a:hlinkClick r:id="rId2"/>
              </a:rPr>
              <a:t>elfinder.org/</a:t>
            </a:r>
            <a:endParaRPr lang="de-CH" sz="1600" dirty="0" smtClean="0"/>
          </a:p>
          <a:p>
            <a:r>
              <a:rPr lang="de-CH" sz="1600" dirty="0" smtClean="0">
                <a:hlinkClick r:id="rId3"/>
              </a:rPr>
              <a:t>http://git-scm.com/</a:t>
            </a:r>
            <a:endParaRPr lang="de-CH" sz="1600" dirty="0" smtClean="0"/>
          </a:p>
          <a:p>
            <a:r>
              <a:rPr lang="de-CH" sz="1600" dirty="0" smtClean="0">
                <a:hlinkClick r:id="rId4"/>
              </a:rPr>
              <a:t>https://github.com/</a:t>
            </a:r>
            <a:endParaRPr lang="de-CH" sz="1600" dirty="0" smtClean="0"/>
          </a:p>
          <a:p>
            <a:r>
              <a:rPr lang="de-CH" sz="1600" dirty="0">
                <a:hlinkClick r:id="rId5"/>
              </a:rPr>
              <a:t>https://</a:t>
            </a:r>
            <a:r>
              <a:rPr lang="de-CH" sz="1600" dirty="0" smtClean="0">
                <a:hlinkClick r:id="rId5"/>
              </a:rPr>
              <a:t>wrapbootstrap.com/theme/optimus-dashboard-admin-template-WB0016FX5/</a:t>
            </a:r>
            <a:endParaRPr lang="de-CH" sz="1600" dirty="0" smtClean="0"/>
          </a:p>
          <a:p>
            <a:r>
              <a:rPr lang="de-CH" sz="1600" dirty="0" smtClean="0">
                <a:hlinkClick r:id="rId6"/>
              </a:rPr>
              <a:t>http://php.net/</a:t>
            </a:r>
            <a:endParaRPr lang="de-CH" sz="1600" dirty="0" smtClean="0"/>
          </a:p>
          <a:p>
            <a:r>
              <a:rPr lang="de-CH" sz="1600" dirty="0" smtClean="0">
                <a:hlinkClick r:id="rId7"/>
              </a:rPr>
              <a:t>http://www.jetbrains.com/phpstorm/</a:t>
            </a:r>
            <a:endParaRPr lang="de-CH" sz="1600" dirty="0" smtClean="0"/>
          </a:p>
          <a:p>
            <a:r>
              <a:rPr lang="de-CH" sz="1600" dirty="0" smtClean="0">
                <a:hlinkClick r:id="rId8"/>
              </a:rPr>
              <a:t>http://www.sqlite.org</a:t>
            </a:r>
            <a:endParaRPr lang="de-CH" sz="1600" dirty="0" smtClean="0"/>
          </a:p>
          <a:p>
            <a:r>
              <a:rPr lang="de-CH" sz="1600" dirty="0" smtClean="0">
                <a:hlinkClick r:id="rId9"/>
              </a:rPr>
              <a:t>https://developer.apple.com/technologies/tools/</a:t>
            </a:r>
            <a:endParaRPr lang="de-CH" sz="1600" dirty="0" smtClean="0"/>
          </a:p>
          <a:p>
            <a:r>
              <a:rPr lang="de-CH" sz="1600" dirty="0">
                <a:hlinkClick r:id="rId10"/>
              </a:rPr>
              <a:t>http://www.latex-project.org</a:t>
            </a:r>
            <a:r>
              <a:rPr lang="de-CH" sz="1600" dirty="0" smtClean="0">
                <a:hlinkClick r:id="rId10"/>
              </a:rPr>
              <a:t>/</a:t>
            </a:r>
            <a:endParaRPr lang="de-CH" sz="1600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667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sz="1900" b="1" dirty="0" smtClean="0"/>
              <a:t>Einleitung</a:t>
            </a:r>
          </a:p>
          <a:p>
            <a:r>
              <a:rPr lang="de-CH" dirty="0" smtClean="0"/>
              <a:t>Projektplanung</a:t>
            </a:r>
          </a:p>
          <a:p>
            <a:r>
              <a:rPr lang="de-CH" dirty="0" smtClean="0"/>
              <a:t>Recherche</a:t>
            </a:r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Beispielapp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Seminararbeit</a:t>
            </a:r>
            <a:endParaRPr lang="de-CH" dirty="0"/>
          </a:p>
        </p:txBody>
      </p:sp>
      <p:sp>
        <p:nvSpPr>
          <p:cNvPr id="11" name="Legende mit Pfeil nach unten 10"/>
          <p:cNvSpPr/>
          <p:nvPr/>
        </p:nvSpPr>
        <p:spPr>
          <a:xfrm>
            <a:off x="107504" y="1927718"/>
            <a:ext cx="8928992" cy="2869434"/>
          </a:xfrm>
          <a:prstGeom prst="downArrowCallout">
            <a:avLst>
              <a:gd name="adj1" fmla="val 19194"/>
              <a:gd name="adj2" fmla="val 20208"/>
              <a:gd name="adj3" fmla="val 14478"/>
              <a:gd name="adj4" fmla="val 76374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107504" y="4797152"/>
            <a:ext cx="8928992" cy="151216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Aufgabenstellung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Bereits bestehende Lösungen suchen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Lösungsvarianten aufzeigen.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Einarbeiten in die Handheld Programmierung.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Auswahl von Techniken für die eigene Implementation.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2071734"/>
            <a:ext cx="4032448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Ausgangslage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Immer mehr Mobile Apps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Einfache Content Verwaltung gewünscht (vorzugsweise CMS)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Automatische Übermittlung der Inhalte an die 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Beachtung von Kosten (z.B. Roaming)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860032" y="2062538"/>
            <a:ext cx="4032448" cy="1952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Zielsetzung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Prozesse 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 Möglichkeiten suchen, um effiziente Übermittlung an eine Mobile App zu ermöglichen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CMS 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bereitstellen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Beispiel App </a:t>
            </a:r>
            <a:r>
              <a:rPr lang="de-CH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entwickeln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Dokumentation, Präsentation</a:t>
            </a:r>
          </a:p>
        </p:txBody>
      </p:sp>
      <p:sp>
        <p:nvSpPr>
          <p:cNvPr id="15" name="Kreuz 14"/>
          <p:cNvSpPr/>
          <p:nvPr/>
        </p:nvSpPr>
        <p:spPr>
          <a:xfrm>
            <a:off x="4395366" y="2863822"/>
            <a:ext cx="360000" cy="360000"/>
          </a:xfrm>
          <a:prstGeom prst="plus">
            <a:avLst>
              <a:gd name="adj" fmla="val 3255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74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sz="1900" b="1" dirty="0"/>
              <a:t>Projektplanung</a:t>
            </a:r>
          </a:p>
          <a:p>
            <a:r>
              <a:rPr lang="de-CH" dirty="0"/>
              <a:t>Recherche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Beispielapp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Aufwand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455163"/>
              </p:ext>
            </p:extLst>
          </p:nvPr>
        </p:nvGraphicFramePr>
        <p:xfrm>
          <a:off x="457200" y="2132856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024"/>
                <a:gridCol w="1080120"/>
                <a:gridCol w="1018456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Beschreibung</a:t>
                      </a:r>
                      <a:endParaRPr lang="de-CH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/>
                        <a:t>Soll</a:t>
                      </a:r>
                      <a:endParaRPr lang="de-CH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/>
                        <a:t>Ist</a:t>
                      </a:r>
                      <a:endParaRPr lang="de-CH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Recherche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von möglichen Synchronisationsabläufen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Recherche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bereits erhältlicher Lösungen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Testen verschiedener Synchronisationsabläufe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Einrichten der Entwicklungsumgebung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Programmieren / Testen CMS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35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Programmieren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CH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iPhone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App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42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38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Beispiel App erstellen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Dokumentation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r>
                        <a:rPr lang="de-CH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</a:t>
                      </a:r>
                      <a:endParaRPr lang="de-CH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Total</a:t>
                      </a:r>
                      <a:endParaRPr lang="de-CH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154</a:t>
                      </a:r>
                      <a:r>
                        <a:rPr lang="de-CH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</a:t>
                      </a:r>
                      <a:endParaRPr lang="de-CH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158 h</a:t>
                      </a:r>
                      <a:endParaRPr lang="de-CH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7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schilling\Dropbox\2_ZHAW\Seminare\Handheld\Dokumentation\Misc\codeigniter-log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91" y="1556792"/>
            <a:ext cx="2164617" cy="24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sz="1900" b="1" dirty="0"/>
              <a:t>Projektplanung</a:t>
            </a:r>
          </a:p>
          <a:p>
            <a:r>
              <a:rPr lang="de-CH" dirty="0"/>
              <a:t>Recherche</a:t>
            </a:r>
          </a:p>
          <a:p>
            <a:r>
              <a:rPr lang="de-CH" dirty="0"/>
              <a:t>Umsetzung</a:t>
            </a:r>
          </a:p>
          <a:p>
            <a:r>
              <a:rPr lang="de-CH" dirty="0"/>
              <a:t>Beispielapp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Hilfsmittel</a:t>
            </a:r>
            <a:endParaRPr lang="de-CH" dirty="0"/>
          </a:p>
        </p:txBody>
      </p:sp>
      <p:pic>
        <p:nvPicPr>
          <p:cNvPr id="4098" name="Picture 2" descr="C:\Users\rschilling\Dropbox\2_ZHAW\Seminare\Handheld\Dokumentation\Misc\github-log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965" y="2060848"/>
            <a:ext cx="3365474" cy="133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schilling\Dropbox\2_ZHAW\Seminare\Handheld\Dokumentation\Misc\Git-Logo-2Color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12466"/>
            <a:ext cx="1619623" cy="67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rschilling\Dropbox\2_ZHAW\Seminare\Handheld\Dokumentation\Misc\Logo LaTeX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482063"/>
            <a:ext cx="1466960" cy="61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rschilling\Dropbox\2_ZHAW\Seminare\Handheld\Dokumentation\Misc\phpstorm_logo.gif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10" y="3813101"/>
            <a:ext cx="2538104" cy="57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rschilling\Dropbox\2_ZHAW\Seminare\Handheld\Dokumentation\Misc\sqlite logo.gif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780" y="3907135"/>
            <a:ext cx="2095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rschilling\Dropbox\2_ZHAW\Seminare\Handheld\Dokumentation\Misc\xcodelogo.png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58791"/>
            <a:ext cx="1314657" cy="121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rschilling\Dropbox\2_ZHAW\Seminare\Handheld\Dokumentation\Misc\Logo Optimus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322" y="5002642"/>
            <a:ext cx="802622" cy="80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rschilling\Dropbox\2_ZHAW\Seminare\Handheld\Dokumentation\Misc\php-med-trans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41" y="3717032"/>
            <a:ext cx="12065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schilling\Dropbox\2_ZHAW\Seminare\Handheld\Dokumentation\Misc\elfinder-logo.pn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500" y="5013176"/>
            <a:ext cx="844876" cy="84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8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sz="1900" b="1" dirty="0"/>
              <a:t>Recherche</a:t>
            </a:r>
          </a:p>
          <a:p>
            <a:r>
              <a:rPr lang="de-CH" dirty="0"/>
              <a:t>Umsetzung</a:t>
            </a:r>
          </a:p>
          <a:p>
            <a:r>
              <a:rPr lang="de-CH" dirty="0" smtClean="0"/>
              <a:t>Beispielapp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55776" y="274638"/>
            <a:ext cx="5184576" cy="1143000"/>
          </a:xfrm>
        </p:spPr>
        <p:txBody>
          <a:bodyPr/>
          <a:lstStyle/>
          <a:p>
            <a:r>
              <a:rPr lang="de-CH" dirty="0" smtClean="0"/>
              <a:t>Content </a:t>
            </a:r>
            <a:r>
              <a:rPr lang="de-CH" dirty="0" err="1" smtClean="0"/>
              <a:t>Deployment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11560" y="2532037"/>
            <a:ext cx="8229600" cy="3777283"/>
          </a:xfrm>
        </p:spPr>
        <p:txBody>
          <a:bodyPr/>
          <a:lstStyle/>
          <a:p>
            <a:r>
              <a:rPr lang="de-CH" dirty="0" smtClean="0"/>
              <a:t>Ganze App aktualisieren</a:t>
            </a:r>
          </a:p>
          <a:p>
            <a:endParaRPr lang="de-CH" dirty="0"/>
          </a:p>
          <a:p>
            <a:r>
              <a:rPr lang="de-CH" dirty="0" smtClean="0"/>
              <a:t>Web </a:t>
            </a:r>
            <a:r>
              <a:rPr lang="de-CH" dirty="0" err="1" smtClean="0"/>
              <a:t>Application</a:t>
            </a:r>
            <a:r>
              <a:rPr lang="de-CH" dirty="0" smtClean="0"/>
              <a:t> (Inhalt immer bei Bedarf anfordern)</a:t>
            </a:r>
          </a:p>
          <a:p>
            <a:endParaRPr lang="de-CH" dirty="0"/>
          </a:p>
          <a:p>
            <a:r>
              <a:rPr lang="de-CH" dirty="0" smtClean="0"/>
              <a:t>Nur Inhalte aktualisieren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5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467544" y="1988840"/>
            <a:ext cx="8208912" cy="1584176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CH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  <a:p>
            <a:pPr algn="ctr"/>
            <a:r>
              <a: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Datenspeicherung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sz="1900" b="1" dirty="0"/>
              <a:t>Recherche</a:t>
            </a:r>
          </a:p>
          <a:p>
            <a:r>
              <a:rPr lang="de-CH" dirty="0"/>
              <a:t>Umsetzung</a:t>
            </a:r>
          </a:p>
          <a:p>
            <a:r>
              <a:rPr lang="de-CH" dirty="0" smtClean="0"/>
              <a:t>Beispielapp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Datenspeicherung</a:t>
            </a:r>
            <a:endParaRPr lang="de-CH" dirty="0"/>
          </a:p>
        </p:txBody>
      </p:sp>
      <p:sp>
        <p:nvSpPr>
          <p:cNvPr id="2" name="Rechteck 1"/>
          <p:cNvSpPr/>
          <p:nvPr/>
        </p:nvSpPr>
        <p:spPr>
          <a:xfrm>
            <a:off x="467544" y="3861048"/>
            <a:ext cx="8208912" cy="223224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CH" sz="1050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algn="ctr"/>
            <a:r>
              <a: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Datenübermittlung</a:t>
            </a:r>
          </a:p>
        </p:txBody>
      </p:sp>
      <p:sp>
        <p:nvSpPr>
          <p:cNvPr id="3" name="Rechteck 2"/>
          <p:cNvSpPr/>
          <p:nvPr/>
        </p:nvSpPr>
        <p:spPr>
          <a:xfrm>
            <a:off x="964382" y="2708920"/>
            <a:ext cx="3024336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Textbasierte </a:t>
            </a:r>
            <a:r>
              <a:rPr lang="de-CH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Speicherung</a:t>
            </a:r>
          </a:p>
          <a:p>
            <a:pPr algn="ctr"/>
            <a:r>
              <a: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XML 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Files</a:t>
            </a:r>
          </a:p>
        </p:txBody>
      </p:sp>
      <p:sp>
        <p:nvSpPr>
          <p:cNvPr id="8" name="Rechteck 7"/>
          <p:cNvSpPr/>
          <p:nvPr/>
        </p:nvSpPr>
        <p:spPr>
          <a:xfrm>
            <a:off x="4993839" y="2708920"/>
            <a:ext cx="3015580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Binäre Daten </a:t>
            </a:r>
            <a:r>
              <a:rPr lang="de-CH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speichern</a:t>
            </a:r>
          </a:p>
          <a:p>
            <a:pPr algn="ctr"/>
            <a:r>
              <a: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Datenbank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26" name="Picture 2" descr="C:\Users\rschilling\Dropbox\2_ZHAW\Seminare\Handheld\Dokumentation\Misc\diskette-speichern-clip-art_4352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411" y="2060848"/>
            <a:ext cx="506477" cy="51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770519" y="4484784"/>
            <a:ext cx="7545897" cy="672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Ziel</a:t>
            </a:r>
          </a:p>
          <a:p>
            <a:r>
              <a:rPr lang="de-CH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Nur 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die nötigen Daten (Änderungen) übermitteln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274482" y="558924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prstClr val="black">
                    <a:lumMod val="65000"/>
                    <a:lumOff val="35000"/>
                  </a:prstClr>
                </a:solidFill>
                <a:cs typeface="Arial" pitchFamily="34" charset="0"/>
              </a:rPr>
              <a:t>oder</a:t>
            </a:r>
            <a:endParaRPr lang="de-CH" sz="1600" dirty="0"/>
          </a:p>
        </p:txBody>
      </p:sp>
      <p:sp>
        <p:nvSpPr>
          <p:cNvPr id="16" name="Legende mit Pfeil nach oben 15"/>
          <p:cNvSpPr/>
          <p:nvPr/>
        </p:nvSpPr>
        <p:spPr>
          <a:xfrm>
            <a:off x="5148064" y="5157192"/>
            <a:ext cx="2088232" cy="797036"/>
          </a:xfrm>
          <a:prstGeom prst="upArrow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DB Change Log</a:t>
            </a:r>
          </a:p>
        </p:txBody>
      </p:sp>
      <p:pic>
        <p:nvPicPr>
          <p:cNvPr id="1027" name="Picture 3" descr="C:\Users\rschilling\Dropbox\2_ZHAW\Seminare\Handheld\Dokumentation\Misc\data_transf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411" y="3933056"/>
            <a:ext cx="507305" cy="5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egende mit Pfeil nach oben 17"/>
          <p:cNvSpPr/>
          <p:nvPr/>
        </p:nvSpPr>
        <p:spPr>
          <a:xfrm>
            <a:off x="1900486" y="5157192"/>
            <a:ext cx="2088232" cy="797036"/>
          </a:xfrm>
          <a:prstGeom prst="upArrow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git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72120" y="4149080"/>
            <a:ext cx="7593928" cy="216024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Pfeil nach unten 1"/>
          <p:cNvSpPr/>
          <p:nvPr/>
        </p:nvSpPr>
        <p:spPr>
          <a:xfrm>
            <a:off x="772120" y="2026568"/>
            <a:ext cx="7593928" cy="2088232"/>
          </a:xfrm>
          <a:prstGeom prst="downArrow">
            <a:avLst>
              <a:gd name="adj1" fmla="val 60829"/>
              <a:gd name="adj2" fmla="val 42847"/>
            </a:avLst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dirty="0"/>
              <a:t>Recherche</a:t>
            </a:r>
          </a:p>
          <a:p>
            <a:r>
              <a:rPr lang="de-CH" sz="1900" b="1" dirty="0" smtClean="0"/>
              <a:t>Umsetzung</a:t>
            </a:r>
            <a:endParaRPr lang="de-CH" sz="1900" b="1" dirty="0"/>
          </a:p>
          <a:p>
            <a:r>
              <a:rPr lang="de-CH" dirty="0" smtClean="0"/>
              <a:t>Beispielapp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Datenstruktur</a:t>
            </a:r>
            <a:endParaRPr lang="de-CH" dirty="0"/>
          </a:p>
        </p:txBody>
      </p:sp>
      <p:pic>
        <p:nvPicPr>
          <p:cNvPr id="1040" name="Picture 16" descr="C:\Users\rschilling\Dropbox\2_ZHAW\Seminare\Handheld\Dokumentation\Misc\d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1" t="5663" r="6132" b="5337"/>
          <a:stretch/>
        </p:blipFill>
        <p:spPr bwMode="auto">
          <a:xfrm>
            <a:off x="899592" y="4221088"/>
            <a:ext cx="7272745" cy="20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rschilling\Dropbox\2_ZHAW\Seminare\Handheld\Dokumentation\Misc\EntityMode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 t="3475" r="4992" b="4268"/>
          <a:stretch/>
        </p:blipFill>
        <p:spPr bwMode="auto">
          <a:xfrm>
            <a:off x="2305050" y="2026568"/>
            <a:ext cx="4467225" cy="154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hlinkClick r:id="rId2"/>
          </p:cNvPr>
          <p:cNvSpPr/>
          <p:nvPr/>
        </p:nvSpPr>
        <p:spPr>
          <a:xfrm>
            <a:off x="3059832" y="3488343"/>
            <a:ext cx="2520280" cy="10801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CMS Demo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dirty="0"/>
              <a:t>Recherche</a:t>
            </a:r>
          </a:p>
          <a:p>
            <a:r>
              <a:rPr lang="de-CH" sz="1900" b="1" dirty="0" smtClean="0"/>
              <a:t>Umsetzung</a:t>
            </a:r>
            <a:endParaRPr lang="de-CH" sz="1900" b="1" dirty="0"/>
          </a:p>
          <a:p>
            <a:r>
              <a:rPr lang="de-CH" dirty="0" smtClean="0"/>
              <a:t>Beispielapp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CMS</a:t>
            </a:r>
            <a:endParaRPr lang="de-CH" dirty="0"/>
          </a:p>
        </p:txBody>
      </p:sp>
      <p:sp>
        <p:nvSpPr>
          <p:cNvPr id="8" name="Abgerundetes Rechteck 7">
            <a:hlinkClick r:id="rId2"/>
          </p:cNvPr>
          <p:cNvSpPr/>
          <p:nvPr/>
        </p:nvSpPr>
        <p:spPr>
          <a:xfrm>
            <a:off x="2985091" y="3415145"/>
            <a:ext cx="2664296" cy="1219855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  <a:p>
            <a:r>
              <a:rPr lang="de-CH" dirty="0"/>
              <a:t>Projektplanung</a:t>
            </a:r>
          </a:p>
          <a:p>
            <a:r>
              <a:rPr lang="de-CH" dirty="0"/>
              <a:t>Recherche</a:t>
            </a:r>
          </a:p>
          <a:p>
            <a:r>
              <a:rPr lang="de-CH" sz="1900" b="1" dirty="0" smtClean="0"/>
              <a:t>Umsetzung</a:t>
            </a:r>
            <a:endParaRPr lang="de-CH" sz="1900" b="1" dirty="0"/>
          </a:p>
          <a:p>
            <a:r>
              <a:rPr lang="de-CH" dirty="0" smtClean="0"/>
              <a:t>Beispielapp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 Inhalte prüfen</a:t>
            </a:r>
            <a:endParaRPr lang="de-CH" dirty="0"/>
          </a:p>
        </p:txBody>
      </p:sp>
      <p:pic>
        <p:nvPicPr>
          <p:cNvPr id="5123" name="Picture 3" descr="C:\Users\rschilling\Dropbox\2_ZHAW\Seminare\Handheld\Dokumentation\Misc\NW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23" y="1744349"/>
            <a:ext cx="468095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0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379</Words>
  <Application>Microsoft Office PowerPoint</Application>
  <PresentationFormat>Bildschirmpräsentation (4:3)</PresentationFormat>
  <Paragraphs>200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Contentübergabe an eine Mobile App über ein CMS  Alex Gustafson &amp;  Ramon Schilling 20.02.2013</vt:lpstr>
      <vt:lpstr>Seminararbeit</vt:lpstr>
      <vt:lpstr>Aufwand</vt:lpstr>
      <vt:lpstr>Hilfsmittel</vt:lpstr>
      <vt:lpstr>Content Deployment</vt:lpstr>
      <vt:lpstr>Datenspeicherung</vt:lpstr>
      <vt:lpstr>Datenstruktur</vt:lpstr>
      <vt:lpstr>CMS</vt:lpstr>
      <vt:lpstr>Auf Inhalte prüfen</vt:lpstr>
      <vt:lpstr>Field Types</vt:lpstr>
      <vt:lpstr>Einfache Templates</vt:lpstr>
      <vt:lpstr>Einfache Templates</vt:lpstr>
      <vt:lpstr>Fragen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rschilling</dc:creator>
  <cp:lastModifiedBy>rschilling</cp:lastModifiedBy>
  <cp:revision>124</cp:revision>
  <dcterms:created xsi:type="dcterms:W3CDTF">2013-02-17T13:42:15Z</dcterms:created>
  <dcterms:modified xsi:type="dcterms:W3CDTF">2013-02-19T11:23:49Z</dcterms:modified>
</cp:coreProperties>
</file>