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5" r:id="rId7"/>
    <p:sldId id="4274" r:id="rId8"/>
    <p:sldId id="654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94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4/24/2021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reimbursement, which varies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After three iterations, we created a parsimonious data set that only needed four features (manufacturer, contract, customer, and rejection reason) which didn’t sacrifice too much accuracy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In our data set, false negatives are actually the most damaging. We want to avoid suggesting a write off should be taken, when we actually should have resubmitted the claim for payment.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So we want a good recall score for our write off activity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to keep scaling 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E6E978-30DC-3E4F-AEEA-15C5B55C775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4/24/2021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4/24/2021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4/24/2021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4/24/2021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4/24/2021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3" r:id="rId24"/>
    <p:sldLayoutId id="2147483754" r:id="rId25"/>
    <p:sldLayoutId id="2147483756" r:id="rId26"/>
    <p:sldLayoutId id="2147483757" r:id="rId27"/>
    <p:sldLayoutId id="2147483758" r:id="rId2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 After Three Iterations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1582"/>
              </p:ext>
            </p:extLst>
          </p:nvPr>
        </p:nvGraphicFramePr>
        <p:xfrm>
          <a:off x="357352" y="1573874"/>
          <a:ext cx="4653921" cy="17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7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235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4807"/>
              </p:ext>
            </p:extLst>
          </p:nvPr>
        </p:nvGraphicFramePr>
        <p:xfrm>
          <a:off x="357348" y="3837276"/>
          <a:ext cx="5461939" cy="255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83851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172832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275294" y="4036014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B72FC-37AD-46B1-BEEC-8AD3027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47" y="992285"/>
            <a:ext cx="6429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04FD-E082-4A49-9D1C-0E61921312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9FA595-83A4-2245-B6BB-EBDF031C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3EA57-4006-394D-A349-C808D9964188}"/>
              </a:ext>
            </a:extLst>
          </p:cNvPr>
          <p:cNvGrpSpPr/>
          <p:nvPr/>
        </p:nvGrpSpPr>
        <p:grpSpPr>
          <a:xfrm>
            <a:off x="356616" y="1069848"/>
            <a:ext cx="11477685" cy="4865917"/>
            <a:chOff x="356616" y="1106424"/>
            <a:chExt cx="11477685" cy="4865917"/>
          </a:xfrm>
        </p:grpSpPr>
        <p:sp>
          <p:nvSpPr>
            <p:cNvPr id="38" name="Isosceles Triangle 52">
              <a:extLst>
                <a:ext uri="{FF2B5EF4-FFF2-40B4-BE49-F238E27FC236}">
                  <a16:creationId xmlns:a16="http://schemas.microsoft.com/office/drawing/2014/main" id="{CCDC4B98-B1B9-8B4F-A179-A7CBBA0C86D0}"/>
                </a:ext>
              </a:extLst>
            </p:cNvPr>
            <p:cNvSpPr/>
            <p:nvPr/>
          </p:nvSpPr>
          <p:spPr>
            <a:xfrm rot="5400000">
              <a:off x="4630146" y="3716250"/>
              <a:ext cx="2774909" cy="335116"/>
            </a:xfrm>
            <a:prstGeom prst="triangle">
              <a:avLst/>
            </a:prstGeom>
            <a:solidFill>
              <a:srgbClr val="CC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6BBA13-3CB8-044C-A8DB-9240D18B89C3}"/>
                </a:ext>
              </a:extLst>
            </p:cNvPr>
            <p:cNvSpPr txBox="1"/>
            <p:nvPr/>
          </p:nvSpPr>
          <p:spPr>
            <a:xfrm>
              <a:off x="356616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Our Visuals and Models Enable Meaningful 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E22D18-4887-E840-94CD-D813C4B62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9C74D-346C-B847-9396-7ECF640FA6C0}"/>
                </a:ext>
              </a:extLst>
            </p:cNvPr>
            <p:cNvSpPr txBox="1"/>
            <p:nvPr/>
          </p:nvSpPr>
          <p:spPr>
            <a:xfrm>
              <a:off x="6300718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Working Capital Improvement Can Easily be Made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2D66C4-B64D-B246-8D7C-758ECE17B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5690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3815D6-706E-9647-AD97-7D37C83E8C70}"/>
                </a:ext>
              </a:extLst>
            </p:cNvPr>
            <p:cNvSpPr/>
            <p:nvPr/>
          </p:nvSpPr>
          <p:spPr>
            <a:xfrm>
              <a:off x="356616" y="1820464"/>
              <a:ext cx="5300140" cy="4126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F69F7902-EEA1-D44A-A93B-FFEA5869587D}"/>
                </a:ext>
              </a:extLst>
            </p:cNvPr>
            <p:cNvSpPr txBox="1">
              <a:spLocks/>
            </p:cNvSpPr>
            <p:nvPr/>
          </p:nvSpPr>
          <p:spPr>
            <a:xfrm>
              <a:off x="603787" y="2014143"/>
              <a:ext cx="4806997" cy="3617377"/>
            </a:xfrm>
            <a:prstGeom prst="rect">
              <a:avLst/>
            </a:prstGeom>
          </p:spPr>
          <p:txBody>
            <a:bodyPr anchor="t"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2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20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18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/>
              <a:r>
                <a:rPr lang="en-US" sz="2000" dirty="0"/>
                <a:t>Management can quickly see which manufacturers are driving the most write offs, and which are needlessly delaying payment</a:t>
              </a:r>
            </a:p>
            <a:p>
              <a:pPr marL="182880" indent="-182880"/>
              <a:r>
                <a:rPr lang="en-US" sz="2000" dirty="0"/>
                <a:t>Our model allows for faster resubmissions of incorrectly denied payments</a:t>
              </a:r>
            </a:p>
            <a:p>
              <a:pPr marL="182880" indent="-182880"/>
              <a:r>
                <a:rPr lang="en-US" sz="2000" dirty="0"/>
                <a:t>Contracts that have reimbursement discrepancies can be quickly identified and corrected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912073-D4FC-9C4C-A9E8-6696D6AA9EA7}"/>
                </a:ext>
              </a:extLst>
            </p:cNvPr>
            <p:cNvGrpSpPr/>
            <p:nvPr/>
          </p:nvGrpSpPr>
          <p:grpSpPr>
            <a:xfrm>
              <a:off x="6300971" y="1805903"/>
              <a:ext cx="5533330" cy="2025282"/>
              <a:chOff x="6300971" y="2032840"/>
              <a:chExt cx="5487988" cy="2025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C37463B-11CA-FA46-A86A-13C8EDDBDD72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FA5E62-8027-654D-8966-E7921961FAB4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Using Our Model, With 96% Certainty...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F12C6D76-4BF1-8B42-A228-99418FFE8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7207" y="2603386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can resubmit $3.9M in quarterly denied claims at Day 1 vs. an average current resolution timeframe of 35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Manufacturers take an average of 5 days to respond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could improve its cash conversion cycle by </a:t>
                </a:r>
                <a:r>
                  <a:rPr lang="en-US" sz="1400" b="1" dirty="0"/>
                  <a:t>30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An improvement of </a:t>
                </a:r>
                <a:r>
                  <a:rPr lang="en-US" sz="1400" b="1" dirty="0"/>
                  <a:t>86%</a:t>
                </a:r>
              </a:p>
              <a:p>
                <a:pPr>
                  <a:spcAft>
                    <a:spcPts val="0"/>
                  </a:spcAft>
                </a:pPr>
                <a:endParaRPr lang="en-US" sz="14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163C74-DAFC-724A-BEA0-6F8F308B48E5}"/>
                </a:ext>
              </a:extLst>
            </p:cNvPr>
            <p:cNvGrpSpPr/>
            <p:nvPr/>
          </p:nvGrpSpPr>
          <p:grpSpPr>
            <a:xfrm>
              <a:off x="6300971" y="3947059"/>
              <a:ext cx="5533330" cy="2025282"/>
              <a:chOff x="6300971" y="2032840"/>
              <a:chExt cx="5487988" cy="202528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6F8A5-E2BA-E04A-B3BD-A2E20100CADD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6A0F6D-F4DE-0C42-8E19-43F24C6A4B60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If We Had More Time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ontent Placeholder 1">
                <a:extLst>
                  <a:ext uri="{FF2B5EF4-FFF2-40B4-BE49-F238E27FC236}">
                    <a16:creationId xmlns:a16="http://schemas.microsoft.com/office/drawing/2014/main" id="{BFAA09AD-EE3C-E540-B306-25F23E345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0065" y="2609611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Apply our visualizations and models to other business units (one of four represented)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See if our model accuracy remains high across different time periods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4C573-8C38-3C47-9518-F21A06F931F9}"/>
                </a:ext>
              </a:extLst>
            </p:cNvPr>
            <p:cNvSpPr txBox="1"/>
            <p:nvPr/>
          </p:nvSpPr>
          <p:spPr>
            <a:xfrm>
              <a:off x="5169877" y="1901237"/>
              <a:ext cx="0" cy="0"/>
            </a:xfrm>
            <a:prstGeom prst="rect">
              <a:avLst/>
            </a:prstGeom>
            <a:solidFill>
              <a:srgbClr val="DEE8D3"/>
            </a:solidFill>
            <a:ln w="38100">
              <a:noFill/>
              <a:round/>
            </a:ln>
          </p:spPr>
          <p:txBody>
            <a:bodyPr wrap="none" lIns="91440" tIns="91440" rIns="91440" bIns="91440" rtlCol="0" anchor="ctr">
              <a:noAutofit/>
            </a:bodyPr>
            <a:lstStyle/>
            <a:p>
              <a:pPr marL="0" algn="l">
                <a:spcAft>
                  <a:spcPts val="600"/>
                </a:spcAft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37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14864</TotalTime>
  <Words>803</Words>
  <Application>Microsoft Office PowerPoint</Application>
  <PresentationFormat>Widescreen</PresentationFormat>
  <Paragraphs>192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Classifier Model After Three Iterations</vt:lpstr>
      <vt:lpstr>Placeholder – Visualizing the Data</vt:lpstr>
      <vt:lpstr>Conclusions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215</cp:revision>
  <dcterms:created xsi:type="dcterms:W3CDTF">2017-02-23T22:52:18Z</dcterms:created>
  <dcterms:modified xsi:type="dcterms:W3CDTF">2021-04-24T18:29:18Z</dcterms:modified>
  <cp:category/>
  <cp:contentStatus>DRAFT - DO NOT DISTRIBUTE</cp:contentStatus>
</cp:coreProperties>
</file>