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11"/>
  </p:notesMasterIdLst>
  <p:handoutMasterIdLst>
    <p:handoutMasterId r:id="rId12"/>
  </p:handoutMasterIdLst>
  <p:sldIdLst>
    <p:sldId id="256" r:id="rId2"/>
    <p:sldId id="4255" r:id="rId3"/>
    <p:sldId id="318" r:id="rId4"/>
    <p:sldId id="319" r:id="rId5"/>
    <p:sldId id="1457" r:id="rId6"/>
    <p:sldId id="4275" r:id="rId7"/>
    <p:sldId id="4274" r:id="rId8"/>
    <p:sldId id="654" r:id="rId9"/>
    <p:sldId id="4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1E00"/>
    <a:srgbClr val="E5EEF3"/>
    <a:srgbClr val="789AB4"/>
    <a:srgbClr val="669CBA"/>
    <a:srgbClr val="EF8200"/>
    <a:srgbClr val="702C6A"/>
    <a:srgbClr val="5A8E22"/>
    <a:srgbClr val="33333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094" autoAdjust="0"/>
  </p:normalViewPr>
  <p:slideViewPr>
    <p:cSldViewPr snapToGrid="0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 snapToGrid="0">
      <p:cViewPr varScale="1">
        <p:scale>
          <a:sx n="69" d="100"/>
          <a:sy n="69" d="100"/>
        </p:scale>
        <p:origin x="241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17E96-041F-4A33-AF3A-275096350F24}" type="datetime1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4/26/2021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McKesson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42BF5-BA91-4F70-95E8-DACF8CF6183C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0202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B8CD-F4D7-423F-966E-8A058DF60DF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F14C7-72B9-1B46-9114-4453611BBF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344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5409AE7-6877-4C14-86F0-BB63E25A6E0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4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0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A contract is entered into between a customer and manufacturer, however the product is purchased from McKesson. The contract price is less than McKesson’s acquisition cost, leading to the need for a reimbursement. The reimbursement amount can vary from customer to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1F3745-21A8-454A-AB32-6BAF5B65ED5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55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Reimbursements are created at time of customer purchase. ~99% of the time, the reimbursement is paid without issue, but sometimes they are denied.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072E59-2F8B-461A-9CDC-D10CC495342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2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$5.6M in denied claims</a:t>
            </a:r>
          </a:p>
          <a:p>
            <a:r>
              <a:rPr lang="en-US" dirty="0"/>
              <a:t>$3.9M in resubmissions</a:t>
            </a:r>
          </a:p>
          <a:p>
            <a:r>
              <a:rPr lang="en-US" dirty="0"/>
              <a:t>$1.7M in write offs </a:t>
            </a:r>
          </a:p>
          <a:p>
            <a:r>
              <a:rPr lang="en-US" dirty="0"/>
              <a:t>Spend ~$250k </a:t>
            </a:r>
            <a:r>
              <a:rPr lang="en-US"/>
              <a:t>in annual </a:t>
            </a:r>
            <a:r>
              <a:rPr lang="en-US" dirty="0"/>
              <a:t>labor to reconcile </a:t>
            </a:r>
            <a:r>
              <a:rPr lang="en-US"/>
              <a:t>these transactions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2C0EDC-BB15-456C-9B8A-5DBA9FA20762}"/>
              </a:ext>
            </a:extLst>
          </p:cNvPr>
          <p:cNvSpPr txBox="1">
            <a:spLocks/>
          </p:cNvSpPr>
          <p:nvPr/>
        </p:nvSpPr>
        <p:spPr>
          <a:xfrm>
            <a:off x="3970942" y="8829967"/>
            <a:ext cx="3037840" cy="466433"/>
          </a:xfrm>
          <a:prstGeom prst="rect">
            <a:avLst/>
          </a:prstGeom>
        </p:spPr>
        <p:txBody>
          <a:bodyPr vert="horz" lIns="93153" tIns="46574" rIns="93153" bIns="46574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982009-74FC-4E18-8BF5-11BFC2323FF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252266-3CFA-4CD9-8C7E-C0CF0C4A7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6433"/>
          </a:xfrm>
        </p:spPr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C2754D-65DE-44B1-BDFD-3478F866CD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942" y="2"/>
            <a:ext cx="3037840" cy="466434"/>
          </a:xfrm>
        </p:spPr>
        <p:txBody>
          <a:bodyPr/>
          <a:lstStyle/>
          <a:p>
            <a:fld id="{EE032E31-25FA-5843-9B22-66794CE8E083}" type="datetime1">
              <a:rPr lang="en-US" smtClean="0"/>
              <a:t>4/26/2021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04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/>
              <a:t>After three iterations, we created a parsimonious data set that only needed four features (manufacturer, contract, customer, and rejection reason) which didn’t sacrifice too much accuracy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/>
              <a:t>In our data set, false negatives are actually the most damaging. We want to avoid suggesting a write off should be taken, when we actually should have resubmitted the claim for payment.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/>
              <a:t>So we want a good recall score for our write off activity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Precision – What proportion of positive identifications were actually correct?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Recall – What proportion of actual positives were identified correctly?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Didn’t use PCA to make sure data is easy to interpret by management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Used feature importance to keep scaling 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8B8B8CD-F4D7-423F-966E-8A058DF60DF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McKesson Proprietary and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9E6E978-30DC-3E4F-AEEA-15C5B55C775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04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032E31-25FA-5843-9B22-66794CE8E083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F14C7-72B9-1B46-9114-4453611BBF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5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 - Triangl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99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exagon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CA356C-3E76-4361-8A29-C4D3A3799A48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1" cy="68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777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Hexagon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1" cy="685457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6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Hexagon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9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00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Curv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1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30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Curv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116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9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urv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95C05F-96E7-4A44-BBF7-5CCA7ADEC19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884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urv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D0804D-3253-4D0C-8E4C-04BBAE4EBC7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4"/>
            <a:ext cx="12181169" cy="68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343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Curve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4"/>
            <a:ext cx="12181169" cy="6854571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Curve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3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E81DC0-083F-46F7-A159-A864F704612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8132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Triangl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40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1527"/>
            <a:ext cx="11582400" cy="427578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92100" y="6019800"/>
            <a:ext cx="5801784" cy="457200"/>
          </a:xfrm>
        </p:spPr>
        <p:txBody>
          <a:bodyPr anchor="b"/>
          <a:lstStyle>
            <a:lvl1pPr>
              <a:lnSpc>
                <a:spcPts val="1000"/>
              </a:lnSpc>
              <a:defRPr sz="9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DBBF9-841E-4DBE-9D68-070720FCDF71}" type="datetime1">
              <a:rPr lang="en-US" smtClean="0"/>
              <a:t>4/26/2021</a:t>
            </a:fld>
            <a:endParaRPr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McKesson Proprietary and Confidential</a:t>
            </a:r>
            <a:endParaRPr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F8A63-BEFA-4113-BAB7-0C57610C953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895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09E2-6948-4DB6-8642-3F4966292C18}" type="datetime1">
              <a:rPr lang="en-US" smtClean="0">
                <a:solidFill>
                  <a:srgbClr val="005A8C"/>
                </a:solidFill>
              </a:rPr>
              <a:t>4/26/2021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ts val="1164"/>
              </a:lnSpc>
              <a:defRPr/>
            </a:lvl1pPr>
          </a:lstStyle>
          <a:p>
            <a:r>
              <a:rPr lang="en-US" dirty="0">
                <a:solidFill>
                  <a:srgbClr val="005A8C"/>
                </a:solidFill>
              </a:rPr>
              <a:t>McKesson Proprietary and Confidential</a:t>
            </a:r>
            <a:endParaRPr dirty="0">
              <a:solidFill>
                <a:srgbClr val="005A8C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E8F2-FE9F-4322-A945-8EFB995C108B}" type="slidenum">
              <a:rPr>
                <a:solidFill>
                  <a:srgbClr val="005A8C"/>
                </a:solidFill>
              </a:rPr>
              <a:pPr/>
              <a:t>‹#›</a:t>
            </a:fld>
            <a:endParaRPr dirty="0">
              <a:solidFill>
                <a:srgbClr val="005A8C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04800" y="685800"/>
            <a:ext cx="11582400" cy="457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dirty="0"/>
            </a:lvl1pPr>
          </a:lstStyle>
          <a:p>
            <a:pPr lvl="0">
              <a:lnSpc>
                <a:spcPts val="3954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04800" y="1143000"/>
            <a:ext cx="11582400" cy="4572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2755" dirty="0">
                <a:solidFill>
                  <a:schemeClr val="bg2"/>
                </a:solidFill>
                <a:ea typeface="+mj-ea"/>
              </a:defRPr>
            </a:lvl1pPr>
          </a:lstStyle>
          <a:p>
            <a:pPr lvl="0">
              <a:lnSpc>
                <a:spcPts val="3954"/>
              </a:lnSpc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la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8746A"/>
                </a:solidFill>
              </a:defRPr>
            </a:lvl1pPr>
          </a:lstStyle>
          <a:p>
            <a:fld id="{0F8E20AF-A5CA-449B-87BE-6387B4C6D14D}" type="datetime1">
              <a:rPr lang="en-US" smtClean="0"/>
              <a:t>4/26/2021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8746A"/>
                </a:solidFill>
              </a:defRPr>
            </a:lvl1pPr>
          </a:lstStyle>
          <a:p>
            <a:fld id="{B52DE8F2-FE9F-4322-A945-8EFB995C108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100" y="704090"/>
            <a:ext cx="7693152" cy="3803517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ts val="3954"/>
              </a:lnSpc>
            </a:pPr>
            <a:r>
              <a:rPr lang="en-US" dirty="0"/>
              <a:t>Click to edit Master title style Arial 32/34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878"/>
            <a:ext cx="8851392" cy="365125"/>
          </a:xfrm>
          <a:prstGeom prst="rect">
            <a:avLst/>
          </a:prstGeom>
        </p:spPr>
        <p:txBody>
          <a:bodyPr vert="horz" lIns="57898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rgbClr val="88746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/>
              <a:t>McKesson Proprietary and Confidential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068623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lay Slide color">
    <p:bg>
      <p:bgPr>
        <a:gradFill>
          <a:gsLst>
            <a:gs pos="0">
              <a:schemeClr val="tx2"/>
            </a:gs>
            <a:gs pos="50000">
              <a:schemeClr val="tx2"/>
            </a:gs>
            <a:gs pos="100000">
              <a:srgbClr val="00AAD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B168FD-5764-4D0B-9135-5498DBDCFE87}" type="datetime1">
              <a:rPr lang="en-US" smtClean="0">
                <a:solidFill>
                  <a:prstClr val="white"/>
                </a:solidFill>
              </a:rPr>
              <a:t>4/26/2021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2DE8F2-FE9F-4322-A945-8EFB995C108B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688858"/>
            <a:ext cx="7988299" cy="4092575"/>
          </a:xfrm>
        </p:spPr>
        <p:txBody>
          <a:bodyPr anchor="t" anchorCtr="0"/>
          <a:lstStyle>
            <a:lvl1pPr>
              <a:lnSpc>
                <a:spcPts val="4651"/>
              </a:lnSpc>
              <a:defRPr sz="440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Arial 32/34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2100" y="530352"/>
            <a:ext cx="1160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ck_logo_rgb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917"/>
            <a:ext cx="8851392" cy="365125"/>
          </a:xfrm>
          <a:prstGeom prst="rect">
            <a:avLst/>
          </a:prstGeom>
        </p:spPr>
        <p:txBody>
          <a:bodyPr vert="horz" lIns="57562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>
                <a:solidFill>
                  <a:prstClr val="white"/>
                </a:solidFill>
              </a:rPr>
              <a:t>McKesson Proprietary and Confidential</a:t>
            </a:r>
            <a:endParaRPr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33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bg>
      <p:bgPr>
        <a:gradFill>
          <a:gsLst>
            <a:gs pos="0">
              <a:schemeClr val="tx2"/>
            </a:gs>
            <a:gs pos="50000">
              <a:schemeClr val="tx2"/>
            </a:gs>
            <a:gs pos="100000">
              <a:srgbClr val="00AAD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134" y="2807209"/>
            <a:ext cx="11607799" cy="981075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 Arial 32/34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E243C-0963-41B8-B4C8-E347E8CA3A8A}" type="datetime1">
              <a:rPr lang="en-US" smtClean="0">
                <a:solidFill>
                  <a:prstClr val="white"/>
                </a:solidFill>
              </a:rPr>
              <a:t>4/26/2021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2DE8F2-FE9F-4322-A945-8EFB995C108B}" type="slidenum">
              <a:rPr smtClean="0"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2100" y="530352"/>
            <a:ext cx="11607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ck_logo_rgb_rev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492917"/>
            <a:ext cx="8851392" cy="365125"/>
          </a:xfrm>
          <a:prstGeom prst="rect">
            <a:avLst/>
          </a:prstGeom>
        </p:spPr>
        <p:txBody>
          <a:bodyPr vert="horz" lIns="57562" tIns="0" rIns="0" bIns="0" rtlCol="0" anchor="ctr"/>
          <a:lstStyle>
            <a:lvl1pPr>
              <a:lnSpc>
                <a:spcPts val="1164"/>
              </a:lnSpc>
              <a:defRPr lang="en-US" sz="1010" b="1" baseline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286" dirty="0">
                <a:solidFill>
                  <a:prstClr val="white"/>
                </a:solidFill>
              </a:rPr>
              <a:t>McKesson Proprietary and Confidential</a:t>
            </a:r>
            <a:endParaRPr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13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04" y="2130049"/>
            <a:ext cx="10362594" cy="1471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406" y="3886783"/>
            <a:ext cx="8533190" cy="1752406"/>
          </a:xfrm>
        </p:spPr>
        <p:txBody>
          <a:bodyPr/>
          <a:lstStyle>
            <a:lvl1pPr marL="0" indent="0" algn="ctr">
              <a:buNone/>
              <a:defRPr/>
            </a:lvl1pPr>
            <a:lvl2pPr marL="417207" indent="0" algn="ctr">
              <a:buNone/>
              <a:defRPr/>
            </a:lvl2pPr>
            <a:lvl3pPr marL="834410" indent="0" algn="ctr">
              <a:buNone/>
              <a:defRPr/>
            </a:lvl3pPr>
            <a:lvl4pPr marL="1251614" indent="0" algn="ctr">
              <a:buNone/>
              <a:defRPr/>
            </a:lvl4pPr>
            <a:lvl5pPr marL="1668817" indent="0" algn="ctr">
              <a:buNone/>
              <a:defRPr/>
            </a:lvl5pPr>
            <a:lvl6pPr marL="2086023" indent="0" algn="ctr">
              <a:buNone/>
              <a:defRPr/>
            </a:lvl6pPr>
            <a:lvl7pPr marL="2503224" indent="0" algn="ctr">
              <a:buNone/>
              <a:defRPr/>
            </a:lvl7pPr>
            <a:lvl8pPr marL="2920431" indent="0" algn="ctr">
              <a:buNone/>
              <a:defRPr/>
            </a:lvl8pPr>
            <a:lvl9pPr marL="333763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93554-6F59-4CDE-943A-B5ECBD7D7E8C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McKesson Proprietary and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1EE97-B81A-48F0-8702-ABE7174DF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mck_logo_rgb_po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56032"/>
            <a:ext cx="1536192" cy="1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28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97-5126-42B4-979F-10E2B637584F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  <a:prstGeom prst="rect">
            <a:avLst/>
          </a:prstGeo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head"/>
          <p:cNvSpPr>
            <a:spLocks noGrp="1"/>
          </p:cNvSpPr>
          <p:nvPr>
            <p:ph type="body" sz="quarter" idx="14"/>
          </p:nvPr>
        </p:nvSpPr>
        <p:spPr>
          <a:xfrm>
            <a:off x="357188" y="895350"/>
            <a:ext cx="11483975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5403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12536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16" imgH="216" progId="TCLayout.ActiveDocument.1">
                  <p:embed/>
                </p:oleObj>
              </mc:Choice>
              <mc:Fallback>
                <p:oleObj name="think-cell Slid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323AAB-B6A8-489B-9563-6C5CA35ECA06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866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riangle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64B447-1BE3-4665-82DA-5995DB4C2E29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McKesson-Triangle-Pattern_Text Slide-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riangle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4506C6D-77F3-418D-BF81-DBBF9FBEF6CB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2" cy="685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53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 - Triangle Patter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81172" cy="685457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range - Triangle Patter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Kesson-Triangle-Pattern_Divider Slide-Oran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324768" y="2529590"/>
            <a:ext cx="7542465" cy="1810062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100000"/>
              </a:lnSpc>
              <a:defRPr sz="3600" b="0" i="1" baseline="0"/>
            </a:lvl1pPr>
          </a:lstStyle>
          <a:p>
            <a:r>
              <a:rPr lang="en-US" dirty="0"/>
              <a:t>Divider Slide Title </a:t>
            </a:r>
            <a:br>
              <a:rPr lang="en-US" dirty="0"/>
            </a:br>
            <a:r>
              <a:rPr lang="en-US" dirty="0"/>
              <a:t>Georgia Italic 36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5" name="McKesson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3650" y="347661"/>
            <a:ext cx="1685763" cy="2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58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Hexagon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26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848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 - Hexagon Orang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644" y="327876"/>
            <a:ext cx="1787843" cy="279837"/>
          </a:xfrm>
          <a:prstGeom prst="rect">
            <a:avLst/>
          </a:prstGeom>
        </p:spPr>
      </p:pic>
      <p:sp>
        <p:nvSpPr>
          <p:cNvPr id="8" name="Presenter 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5099051"/>
            <a:ext cx="7542212" cy="3319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title: Arial 18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Presente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357350" y="4692650"/>
            <a:ext cx="7542465" cy="31345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Presenter Name: Arial Bold 18/single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57351" y="2529590"/>
            <a:ext cx="7542465" cy="18100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dirty="0"/>
              <a:t>Presentation Title Georgia Bold 36 pt. single spaced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306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4">
          <p15:clr>
            <a:srgbClr val="FBAE40"/>
          </p15:clr>
        </p15:guide>
        <p15:guide id="4" pos="448">
          <p15:clr>
            <a:srgbClr val="FBAE40"/>
          </p15:clr>
        </p15:guide>
        <p15:guide id="5" pos="620">
          <p15:clr>
            <a:srgbClr val="FBAE40"/>
          </p15:clr>
        </p15:guide>
        <p15:guide id="6" pos="844">
          <p15:clr>
            <a:srgbClr val="FBAE40"/>
          </p15:clr>
        </p15:guide>
        <p15:guide id="7" pos="1240">
          <p15:clr>
            <a:srgbClr val="FBAE40"/>
          </p15:clr>
        </p15:guide>
        <p15:guide id="8" pos="1464">
          <p15:clr>
            <a:srgbClr val="FBAE40"/>
          </p15:clr>
        </p15:guide>
        <p15:guide id="9" pos="1864">
          <p15:clr>
            <a:srgbClr val="FBAE40"/>
          </p15:clr>
        </p15:guide>
        <p15:guide id="10" pos="2088">
          <p15:clr>
            <a:srgbClr val="FBAE40"/>
          </p15:clr>
        </p15:guide>
        <p15:guide id="11" pos="3724">
          <p15:clr>
            <a:srgbClr val="FBAE40"/>
          </p15:clr>
        </p15:guide>
        <p15:guide id="12" pos="3331">
          <p15:clr>
            <a:srgbClr val="FBAE40"/>
          </p15:clr>
        </p15:guide>
        <p15:guide id="13" pos="3104">
          <p15:clr>
            <a:srgbClr val="FBAE40"/>
          </p15:clr>
        </p15:guide>
        <p15:guide id="14" pos="2708">
          <p15:clr>
            <a:srgbClr val="FBAE40"/>
          </p15:clr>
        </p15:guide>
        <p15:guide id="15" pos="2484">
          <p15:clr>
            <a:srgbClr val="FBAE40"/>
          </p15:clr>
        </p15:guide>
        <p15:guide id="16" pos="3948">
          <p15:clr>
            <a:srgbClr val="FBAE40"/>
          </p15:clr>
        </p15:guide>
        <p15:guide id="17" pos="4348">
          <p15:clr>
            <a:srgbClr val="FBAE40"/>
          </p15:clr>
        </p15:guide>
        <p15:guide id="18" pos="4571">
          <p15:clr>
            <a:srgbClr val="FBAE40"/>
          </p15:clr>
        </p15:guide>
        <p15:guide id="19" pos="4968">
          <p15:clr>
            <a:srgbClr val="FBAE40"/>
          </p15:clr>
        </p15:guide>
        <p15:guide id="20" pos="5188">
          <p15:clr>
            <a:srgbClr val="FBAE40"/>
          </p15:clr>
        </p15:guide>
        <p15:guide id="21" pos="5588">
          <p15:clr>
            <a:srgbClr val="FBAE40"/>
          </p15:clr>
        </p15:guide>
        <p15:guide id="22" pos="5811">
          <p15:clr>
            <a:srgbClr val="FBAE40"/>
          </p15:clr>
        </p15:guide>
        <p15:guide id="23" pos="6208">
          <p15:clr>
            <a:srgbClr val="FBAE40"/>
          </p15:clr>
        </p15:guide>
        <p15:guide id="24" pos="6435">
          <p15:clr>
            <a:srgbClr val="FBAE40"/>
          </p15:clr>
        </p15:guide>
        <p15:guide id="25" pos="6831">
          <p15:clr>
            <a:srgbClr val="FBAE40"/>
          </p15:clr>
        </p15:guide>
        <p15:guide id="26" pos="7055">
          <p15:clr>
            <a:srgbClr val="FBAE40"/>
          </p15:clr>
        </p15:guide>
        <p15:guide id="27" pos="7228">
          <p15:clr>
            <a:srgbClr val="FBAE40"/>
          </p15:clr>
        </p15:guide>
        <p15:guide id="28" pos="74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exagon Blue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McKesson Proprietary and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7F4066-49E4-414A-90B2-7ABE78478270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7188" y="1795463"/>
            <a:ext cx="11483975" cy="3966359"/>
          </a:xfrm>
        </p:spPr>
        <p:txBody>
          <a:bodyPr/>
          <a:lstStyle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11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401295" y="6344338"/>
            <a:ext cx="411480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McKesson Proprietary and Confidential</a:t>
            </a:r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743193" y="6344338"/>
            <a:ext cx="627380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B35E-DF6A-4AB5-9B94-DD24C8388384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57351" y="6344338"/>
            <a:ext cx="355119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1C27-C87E-45F4-8EEB-007BFB32C23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McK Logo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482263" y="6308367"/>
            <a:ext cx="1398205" cy="2188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351" y="1794511"/>
            <a:ext cx="11484129" cy="39800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bullet: Arial 22/single, 6 pt. paragraph spacing</a:t>
            </a:r>
          </a:p>
          <a:p>
            <a:pPr lvl="1"/>
            <a:r>
              <a:rPr lang="en-US" dirty="0"/>
              <a:t>Level 2 bullet: Arial 20/single 6 pt. paragraph spacing</a:t>
            </a:r>
          </a:p>
          <a:p>
            <a:pPr lvl="2"/>
            <a:r>
              <a:rPr lang="en-US" dirty="0"/>
              <a:t>Level 3 bullet: Arial 18/single, 6 pt. paragraph spacing</a:t>
            </a:r>
          </a:p>
          <a:p>
            <a:pPr lvl="3"/>
            <a:r>
              <a:rPr lang="en-US" dirty="0"/>
              <a:t>Level 4 bullet: Arial 16/single, 6 pt. paragraph spacing</a:t>
            </a:r>
          </a:p>
          <a:p>
            <a:pPr lvl="4"/>
            <a:r>
              <a:rPr lang="en-US" dirty="0"/>
              <a:t>Level 5 bullet: Arial 14/single, 6 pt. paragraph spacing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351" y="346075"/>
            <a:ext cx="11484129" cy="3634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Title, Georgia Bold 34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9" r:id="rId2"/>
    <p:sldLayoutId id="2147483721" r:id="rId3"/>
    <p:sldLayoutId id="2147483730" r:id="rId4"/>
    <p:sldLayoutId id="2147483667" r:id="rId5"/>
    <p:sldLayoutId id="2147483727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28" r:id="rId19"/>
    <p:sldLayoutId id="2147483744" r:id="rId20"/>
    <p:sldLayoutId id="2147483749" r:id="rId21"/>
    <p:sldLayoutId id="2147483750" r:id="rId22"/>
    <p:sldLayoutId id="2147483751" r:id="rId23"/>
    <p:sldLayoutId id="2147483753" r:id="rId24"/>
    <p:sldLayoutId id="2147483754" r:id="rId25"/>
    <p:sldLayoutId id="2147483756" r:id="rId26"/>
    <p:sldLayoutId id="2147483757" r:id="rId27"/>
    <p:sldLayoutId id="2147483758" r:id="rId28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724">
          <p15:clr>
            <a:srgbClr val="F26B43"/>
          </p15:clr>
        </p15:guide>
        <p15:guide id="4" pos="3328">
          <p15:clr>
            <a:srgbClr val="F26B43"/>
          </p15:clr>
        </p15:guide>
        <p15:guide id="5" pos="3104">
          <p15:clr>
            <a:srgbClr val="F26B43"/>
          </p15:clr>
        </p15:guide>
        <p15:guide id="6" pos="2708">
          <p15:clr>
            <a:srgbClr val="F26B43"/>
          </p15:clr>
        </p15:guide>
        <p15:guide id="7" pos="2484">
          <p15:clr>
            <a:srgbClr val="F26B43"/>
          </p15:clr>
        </p15:guide>
        <p15:guide id="8" pos="2088">
          <p15:clr>
            <a:srgbClr val="F26B43"/>
          </p15:clr>
        </p15:guide>
        <p15:guide id="9" pos="1864">
          <p15:clr>
            <a:srgbClr val="F26B43"/>
          </p15:clr>
        </p15:guide>
        <p15:guide id="10" pos="1464">
          <p15:clr>
            <a:srgbClr val="F26B43"/>
          </p15:clr>
        </p15:guide>
        <p15:guide id="11" pos="1240">
          <p15:clr>
            <a:srgbClr val="F26B43"/>
          </p15:clr>
        </p15:guide>
        <p15:guide id="12" pos="844">
          <p15:clr>
            <a:srgbClr val="F26B43"/>
          </p15:clr>
        </p15:guide>
        <p15:guide id="13" pos="620">
          <p15:clr>
            <a:srgbClr val="F26B43"/>
          </p15:clr>
        </p15:guide>
        <p15:guide id="14" pos="448">
          <p15:clr>
            <a:srgbClr val="F26B43"/>
          </p15:clr>
        </p15:guide>
        <p15:guide id="15" pos="220">
          <p15:clr>
            <a:srgbClr val="F26B43"/>
          </p15:clr>
        </p15:guide>
        <p15:guide id="16" pos="3951">
          <p15:clr>
            <a:srgbClr val="F26B43"/>
          </p15:clr>
        </p15:guide>
        <p15:guide id="17" pos="4344">
          <p15:clr>
            <a:srgbClr val="F26B43"/>
          </p15:clr>
        </p15:guide>
        <p15:guide id="18" pos="4571">
          <p15:clr>
            <a:srgbClr val="F26B43"/>
          </p15:clr>
        </p15:guide>
        <p15:guide id="19" pos="4968">
          <p15:clr>
            <a:srgbClr val="F26B43"/>
          </p15:clr>
        </p15:guide>
        <p15:guide id="20" pos="5188">
          <p15:clr>
            <a:srgbClr val="F26B43"/>
          </p15:clr>
        </p15:guide>
        <p15:guide id="21" pos="5592">
          <p15:clr>
            <a:srgbClr val="F26B43"/>
          </p15:clr>
        </p15:guide>
        <p15:guide id="22" pos="5811">
          <p15:clr>
            <a:srgbClr val="F26B43"/>
          </p15:clr>
        </p15:guide>
        <p15:guide id="23" pos="6208">
          <p15:clr>
            <a:srgbClr val="F26B43"/>
          </p15:clr>
        </p15:guide>
        <p15:guide id="24" pos="6435">
          <p15:clr>
            <a:srgbClr val="F26B43"/>
          </p15:clr>
        </p15:guide>
        <p15:guide id="25" pos="6831">
          <p15:clr>
            <a:srgbClr val="F26B43"/>
          </p15:clr>
        </p15:guide>
        <p15:guide id="26" pos="7055">
          <p15:clr>
            <a:srgbClr val="F26B43"/>
          </p15:clr>
        </p15:guide>
        <p15:guide id="27" pos="7228">
          <p15:clr>
            <a:srgbClr val="F26B43"/>
          </p15:clr>
        </p15:guide>
        <p15:guide id="28" pos="7455">
          <p15:clr>
            <a:srgbClr val="F26B43"/>
          </p15:clr>
        </p15:guide>
        <p15:guide id="29" orient="horz" pos="2047">
          <p15:clr>
            <a:srgbClr val="F26B43"/>
          </p15:clr>
        </p15:guide>
        <p15:guide id="30" orient="horz" pos="1584">
          <p15:clr>
            <a:srgbClr val="F26B43"/>
          </p15:clr>
        </p15:guide>
        <p15:guide id="31" orient="horz" pos="1365">
          <p15:clr>
            <a:srgbClr val="F26B43"/>
          </p15:clr>
        </p15:guide>
        <p15:guide id="32" orient="horz" pos="1130">
          <p15:clr>
            <a:srgbClr val="F26B43"/>
          </p15:clr>
        </p15:guide>
        <p15:guide id="33" orient="horz" pos="903">
          <p15:clr>
            <a:srgbClr val="F26B43"/>
          </p15:clr>
        </p15:guide>
        <p15:guide id="34" orient="horz" pos="682">
          <p15:clr>
            <a:srgbClr val="F26B43"/>
          </p15:clr>
        </p15:guide>
        <p15:guide id="35" orient="horz" pos="558">
          <p15:clr>
            <a:srgbClr val="F26B43"/>
          </p15:clr>
        </p15:guide>
        <p15:guide id="36" orient="horz" pos="448">
          <p15:clr>
            <a:srgbClr val="F26B43"/>
          </p15:clr>
        </p15:guide>
        <p15:guide id="37" orient="horz" pos="216">
          <p15:clr>
            <a:srgbClr val="F26B43"/>
          </p15:clr>
        </p15:guide>
        <p15:guide id="38" orient="horz" pos="2267">
          <p15:clr>
            <a:srgbClr val="F26B43"/>
          </p15:clr>
        </p15:guide>
        <p15:guide id="39" orient="horz" pos="2730">
          <p15:clr>
            <a:srgbClr val="F26B43"/>
          </p15:clr>
        </p15:guide>
        <p15:guide id="40" orient="horz" pos="2950">
          <p15:clr>
            <a:srgbClr val="F26B43"/>
          </p15:clr>
        </p15:guide>
        <p15:guide id="41" orient="horz" pos="3412">
          <p15:clr>
            <a:srgbClr val="F26B43"/>
          </p15:clr>
        </p15:guide>
        <p15:guide id="42" orient="horz" pos="3636">
          <p15:clr>
            <a:srgbClr val="F26B43"/>
          </p15:clr>
        </p15:guide>
        <p15:guide id="43" orient="horz" pos="3871">
          <p15:clr>
            <a:srgbClr val="F26B43"/>
          </p15:clr>
        </p15:guide>
        <p15:guide id="44" orient="horz" pos="409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91B9-89EF-40F4-AF0F-EDA6BB354E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28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2DE6AE-4D72-4533-8A2A-B626E2516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350" y="4692650"/>
            <a:ext cx="7542465" cy="313459"/>
          </a:xfrm>
        </p:spPr>
        <p:txBody>
          <a:bodyPr/>
          <a:lstStyle/>
          <a:p>
            <a:r>
              <a:rPr lang="en-US" dirty="0"/>
              <a:t>Connor Dunn, Devinaa Mangal, Alex Wise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7351" y="1253684"/>
            <a:ext cx="7542465" cy="1810062"/>
          </a:xfrm>
        </p:spPr>
        <p:txBody>
          <a:bodyPr/>
          <a:lstStyle/>
          <a:p>
            <a:r>
              <a:rPr lang="en-US" dirty="0"/>
              <a:t>Turning Data Into Information:</a:t>
            </a:r>
            <a:br>
              <a:rPr lang="en-US" dirty="0"/>
            </a:br>
            <a:r>
              <a:rPr lang="en-US" dirty="0"/>
              <a:t>Examining Reimbursements</a:t>
            </a:r>
          </a:p>
        </p:txBody>
      </p:sp>
    </p:spTree>
    <p:extLst>
      <p:ext uri="{BB962C8B-B14F-4D97-AF65-F5344CB8AC3E}">
        <p14:creationId xmlns:p14="http://schemas.microsoft.com/office/powerpoint/2010/main" val="11961680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7AEE-F543-554C-B3C5-1F00B1669A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98F3C-D1E4-144A-9D35-C02A1904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This Topic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CA79E5-6189-4BA9-B3BF-16EDDE13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21891"/>
              </p:ext>
            </p:extLst>
          </p:nvPr>
        </p:nvGraphicFramePr>
        <p:xfrm>
          <a:off x="248188" y="2381305"/>
          <a:ext cx="5522988" cy="231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3139">
                  <a:extLst>
                    <a:ext uri="{9D8B030D-6E8A-4147-A177-3AD203B41FA5}">
                      <a16:colId xmlns:a16="http://schemas.microsoft.com/office/drawing/2014/main" val="362242409"/>
                    </a:ext>
                  </a:extLst>
                </a:gridCol>
                <a:gridCol w="4929849">
                  <a:extLst>
                    <a:ext uri="{9D8B030D-6E8A-4147-A177-3AD203B41FA5}">
                      <a16:colId xmlns:a16="http://schemas.microsoft.com/office/drawing/2014/main" val="2084393889"/>
                    </a:ext>
                  </a:extLst>
                </a:gridCol>
              </a:tblGrid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Every day, manufacturers deny ~1% of reimbursement claims</a:t>
                      </a:r>
                      <a:endParaRPr lang="en-US" sz="1600" baseline="30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248651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Denial data is available in the form of a flat table extracted from SAP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317972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defTabSz="685773"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data would be more useable with the help of visualizations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83528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 can even try to see what predictions can be made from the data with classifier models</a:t>
                      </a:r>
                    </a:p>
                  </a:txBody>
                  <a:tcPr marL="18288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454551"/>
                  </a:ext>
                </a:extLst>
              </a:tr>
            </a:tbl>
          </a:graphicData>
        </a:graphic>
      </p:graphicFrame>
      <p:sp>
        <p:nvSpPr>
          <p:cNvPr id="12" name="Rectangle 5">
            <a:extLst>
              <a:ext uri="{FF2B5EF4-FFF2-40B4-BE49-F238E27FC236}">
                <a16:creationId xmlns:a16="http://schemas.microsoft.com/office/drawing/2014/main" id="{A1A4C787-0638-438F-A61F-6F4161A5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16" y="1069848"/>
            <a:ext cx="5306132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Opportunity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8B1A302-375D-417F-B1C9-48A92213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797" y="1069848"/>
            <a:ext cx="5355014" cy="359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0" tIns="91440" rIns="0" bIns="91440" anchor="t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The Solution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9AC496-79F9-44D6-9447-3448AA5D6867}"/>
              </a:ext>
            </a:extLst>
          </p:cNvPr>
          <p:cNvCxnSpPr>
            <a:cxnSpLocks/>
          </p:cNvCxnSpPr>
          <p:nvPr/>
        </p:nvCxnSpPr>
        <p:spPr>
          <a:xfrm flipV="1">
            <a:off x="356616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C10E91-7910-4BEF-B39F-056E42C68CD7}"/>
              </a:ext>
            </a:extLst>
          </p:cNvPr>
          <p:cNvCxnSpPr>
            <a:cxnSpLocks/>
          </p:cNvCxnSpPr>
          <p:nvPr/>
        </p:nvCxnSpPr>
        <p:spPr>
          <a:xfrm flipV="1">
            <a:off x="6295690" y="1535427"/>
            <a:ext cx="5522989" cy="0"/>
          </a:xfrm>
          <a:prstGeom prst="line">
            <a:avLst/>
          </a:prstGeom>
          <a:ln w="2857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94A936-80BE-4DC2-8B5C-B0389ACE6F1F}"/>
              </a:ext>
            </a:extLst>
          </p:cNvPr>
          <p:cNvSpPr/>
          <p:nvPr/>
        </p:nvSpPr>
        <p:spPr>
          <a:xfrm>
            <a:off x="7324268" y="3271798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visualizations using HV Plot, Plotly Express, and other Python packages</a:t>
            </a:r>
          </a:p>
        </p:txBody>
      </p:sp>
      <p:sp>
        <p:nvSpPr>
          <p:cNvPr id="20" name="Isosceles Triangle 52">
            <a:extLst>
              <a:ext uri="{FF2B5EF4-FFF2-40B4-BE49-F238E27FC236}">
                <a16:creationId xmlns:a16="http://schemas.microsoft.com/office/drawing/2014/main" id="{7C16EED8-DEE0-4A70-954F-08CBED810B8A}"/>
              </a:ext>
            </a:extLst>
          </p:cNvPr>
          <p:cNvSpPr/>
          <p:nvPr/>
        </p:nvSpPr>
        <p:spPr>
          <a:xfrm rot="5400000">
            <a:off x="4737348" y="3615827"/>
            <a:ext cx="2774909" cy="335116"/>
          </a:xfrm>
          <a:prstGeom prst="triangle">
            <a:avLst/>
          </a:prstGeom>
          <a:solidFill>
            <a:srgbClr val="CCD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186DA3-E131-412E-8F9B-9B134DEB00A9}"/>
              </a:ext>
            </a:extLst>
          </p:cNvPr>
          <p:cNvSpPr/>
          <p:nvPr/>
        </p:nvSpPr>
        <p:spPr>
          <a:xfrm>
            <a:off x="7315205" y="2375647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and clean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data set that contains sufficient records for training and testing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71739B-8F3D-4F76-BD80-4E6B8FBFEE77}"/>
              </a:ext>
            </a:extLst>
          </p:cNvPr>
          <p:cNvSpPr/>
          <p:nvPr/>
        </p:nvSpPr>
        <p:spPr>
          <a:xfrm>
            <a:off x="7315205" y="4175632"/>
            <a:ext cx="4649921" cy="6629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685773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 models that can possibly predict write offs and identify the most important feature indicators  </a:t>
            </a:r>
          </a:p>
        </p:txBody>
      </p:sp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2E78A9AC-937B-4BC8-AF7B-E57BD54F8C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203" y="3292373"/>
            <a:ext cx="640080" cy="640080"/>
          </a:xfrm>
          <a:prstGeom prst="rect">
            <a:avLst/>
          </a:prstGeom>
        </p:spPr>
      </p:pic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F1ED8F50-9A1B-4789-9101-3CA6296EE1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197" y="2417830"/>
            <a:ext cx="640080" cy="640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43F41-29A6-4F43-8CDD-3E59FD9D47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6203" y="4198494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399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almart's Modern Logo Adds Trust And Friendliness To The Major Retailer  Through Welcoming Shapes &amp; Colors">
            <a:extLst>
              <a:ext uri="{FF2B5EF4-FFF2-40B4-BE49-F238E27FC236}">
                <a16:creationId xmlns:a16="http://schemas.microsoft.com/office/drawing/2014/main" id="{7E683301-BE30-4121-B601-E2CFFABC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87" y="4104319"/>
            <a:ext cx="1758845" cy="105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/>
          <p:cNvSpPr>
            <a:spLocks noChangeArrowheads="1"/>
          </p:cNvSpPr>
          <p:nvPr/>
        </p:nvSpPr>
        <p:spPr bwMode="auto">
          <a:xfrm rot="5400000">
            <a:off x="5462665" y="965571"/>
            <a:ext cx="1371600" cy="9349735"/>
          </a:xfrm>
          <a:prstGeom prst="roundRect">
            <a:avLst>
              <a:gd name="adj" fmla="val 9769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106225" tIns="53109" rIns="106225" bIns="53109" anchor="ctr"/>
          <a:lstStyle/>
          <a:p>
            <a:pPr algn="ctr" defTabSz="1062274">
              <a:defRPr/>
            </a:pPr>
            <a:endParaRPr lang="en-US" sz="2112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5213057" y="-3726239"/>
            <a:ext cx="1535592" cy="11007154"/>
          </a:xfrm>
          <a:prstGeom prst="roundRect">
            <a:avLst>
              <a:gd name="adj" fmla="val 9769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rot="10800000" vert="eaVert" wrap="none" lIns="106225" tIns="53109" rIns="106225" bIns="53109" anchor="ctr"/>
          <a:lstStyle/>
          <a:p>
            <a:pPr algn="ctr" defTabSz="1062274">
              <a:defRPr/>
            </a:pPr>
            <a:endParaRPr lang="en-US" sz="2112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9140" y="1009546"/>
            <a:ext cx="5085603" cy="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837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Customer</a:t>
            </a:r>
          </a:p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Prices, items, customers dates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06417" y="1009546"/>
            <a:ext cx="3165654" cy="64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837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Supplier</a:t>
            </a:r>
            <a:endParaRPr lang="en-US" sz="1837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Prices, items, customers, dates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038600" y="2957412"/>
            <a:ext cx="3918857" cy="38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837" dirty="0">
                <a:solidFill>
                  <a:srgbClr val="443A35"/>
                </a:solidFill>
                <a:latin typeface="Arial" pitchFamily="34" charset="0"/>
                <a:cs typeface="Arial" pitchFamily="34" charset="0"/>
              </a:rPr>
              <a:t>McKesson Contracts Team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199748" y="4995582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3373234" y="49546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6957420" y="4966514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8862142" y="49546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7" name="Picture 2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33841" y="1694073"/>
            <a:ext cx="3708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9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266974" y="1748046"/>
            <a:ext cx="582804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9374523" y="2157484"/>
            <a:ext cx="1958503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Hard Copies</a:t>
            </a:r>
          </a:p>
        </p:txBody>
      </p:sp>
      <p:pic>
        <p:nvPicPr>
          <p:cNvPr id="20" name="Picture 3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883312" y="1678991"/>
            <a:ext cx="39812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6831706" y="2157484"/>
            <a:ext cx="56718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</a:t>
            </a:r>
          </a:p>
        </p:txBody>
      </p:sp>
      <p:pic>
        <p:nvPicPr>
          <p:cNvPr id="22" name="Picture 34" descr="Untitled-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49394"/>
          <a:stretch>
            <a:fillRect/>
          </a:stretch>
        </p:blipFill>
        <p:spPr bwMode="auto">
          <a:xfrm>
            <a:off x="5585732" y="3374312"/>
            <a:ext cx="88174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8112978" y="2157484"/>
            <a:ext cx="919847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E-mails</a:t>
            </a:r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>
            <a:off x="5998029" y="1005581"/>
            <a:ext cx="0" cy="1447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43" name="AutoShape 76"/>
          <p:cNvSpPr>
            <a:spLocks noChangeArrowheads="1"/>
          </p:cNvSpPr>
          <p:nvPr/>
        </p:nvSpPr>
        <p:spPr bwMode="auto">
          <a:xfrm rot="5400000">
            <a:off x="5623154" y="2329661"/>
            <a:ext cx="762000" cy="506186"/>
          </a:xfrm>
          <a:prstGeom prst="rightArrow">
            <a:avLst>
              <a:gd name="adj1" fmla="val 50000"/>
              <a:gd name="adj2" fmla="val 49937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106225" tIns="53109" rIns="106225" bIns="53109" anchor="ctr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6" name="Picture 2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26429" y="1694073"/>
            <a:ext cx="37087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9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714013" y="1748046"/>
            <a:ext cx="582804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829494" y="2157484"/>
            <a:ext cx="196112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Hard Copies</a:t>
            </a:r>
          </a:p>
        </p:txBody>
      </p:sp>
      <p:pic>
        <p:nvPicPr>
          <p:cNvPr id="49" name="Picture 3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59144" y="1678991"/>
            <a:ext cx="398122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1271410" y="2157484"/>
            <a:ext cx="567186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</a:t>
            </a:r>
          </a:p>
        </p:txBody>
      </p: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2583217" y="2157484"/>
            <a:ext cx="919847" cy="3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6225" tIns="53109" rIns="106225" bIns="53109">
            <a:spAutoFit/>
          </a:bodyPr>
          <a:lstStyle/>
          <a:p>
            <a:pPr algn="ctr" defTabSz="1062274"/>
            <a:r>
              <a:rPr lang="en-US" sz="1653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E-mails</a:t>
            </a:r>
          </a:p>
        </p:txBody>
      </p:sp>
      <p:sp>
        <p:nvSpPr>
          <p:cNvPr id="52" name="Left-Right Arrow 80"/>
          <p:cNvSpPr>
            <a:spLocks noChangeArrowheads="1"/>
          </p:cNvSpPr>
          <p:nvPr/>
        </p:nvSpPr>
        <p:spPr bwMode="auto">
          <a:xfrm>
            <a:off x="5116298" y="1151211"/>
            <a:ext cx="1743075" cy="484188"/>
          </a:xfrm>
          <a:prstGeom prst="leftRightArrow">
            <a:avLst>
              <a:gd name="adj1" fmla="val 50000"/>
              <a:gd name="adj2" fmla="val 50024"/>
            </a:avLst>
          </a:prstGeom>
          <a:solidFill>
            <a:schemeClr val="tx2"/>
          </a:solidFill>
          <a:ln w="9525" algn="ctr">
            <a:noFill/>
            <a:round/>
            <a:headEnd/>
            <a:tailEnd/>
          </a:ln>
        </p:spPr>
        <p:txBody>
          <a:bodyPr lIns="106225" tIns="53109" rIns="106225" bIns="53109" anchor="ctr" anchorCtr="1"/>
          <a:lstStyle/>
          <a:p>
            <a:pPr defTabSz="1062274"/>
            <a:r>
              <a:rPr lang="en-US" sz="1378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negotiations</a:t>
            </a: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5187570" y="4964539"/>
            <a:ext cx="0" cy="1371600"/>
          </a:xfrm>
          <a:prstGeom prst="line">
            <a:avLst/>
          </a:prstGeom>
          <a:noFill/>
          <a:ln w="19050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lIns="106225" tIns="53109" rIns="106225" bIns="53109"/>
          <a:lstStyle/>
          <a:p>
            <a:pPr defTabSz="1062274"/>
            <a:endParaRPr lang="en-US" sz="2112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1549939" y="5287373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Rite Aid Cost: $90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$10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9F98EC11-B5C0-4DEA-AB20-D5F7CFEF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Reimbursements Exist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00CDBB-B710-45B4-862F-8CD1279F75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87D92332-84F5-4883-90E0-D5B9247C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510" y="4989730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CB504738-41BA-4B2A-BEF4-82404FAC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701" y="5281521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Walmart Cost: $85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$15</a:t>
            </a:r>
          </a:p>
        </p:txBody>
      </p:sp>
      <p:sp>
        <p:nvSpPr>
          <p:cNvPr id="86" name="Rectangle 20">
            <a:extLst>
              <a:ext uri="{FF2B5EF4-FFF2-40B4-BE49-F238E27FC236}">
                <a16:creationId xmlns:a16="http://schemas.microsoft.com/office/drawing/2014/main" id="{21FCE4CB-1B27-4A6D-8090-8F0A190B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412" y="4989730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87" name="Rectangle 20">
            <a:extLst>
              <a:ext uri="{FF2B5EF4-FFF2-40B4-BE49-F238E27FC236}">
                <a16:creationId xmlns:a16="http://schemas.microsoft.com/office/drawing/2014/main" id="{F47D42A4-9EB0-4B98-84A6-6412E6DD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603" y="5281521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HEB Cost: $91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$9</a:t>
            </a:r>
          </a:p>
        </p:txBody>
      </p:sp>
      <p:sp>
        <p:nvSpPr>
          <p:cNvPr id="89" name="Rectangle 20">
            <a:extLst>
              <a:ext uri="{FF2B5EF4-FFF2-40B4-BE49-F238E27FC236}">
                <a16:creationId xmlns:a16="http://schemas.microsoft.com/office/drawing/2014/main" id="{14BBA793-9644-4243-8B1E-64C88231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066" y="4982129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90" name="Rectangle 20">
            <a:extLst>
              <a:ext uri="{FF2B5EF4-FFF2-40B4-BE49-F238E27FC236}">
                <a16:creationId xmlns:a16="http://schemas.microsoft.com/office/drawing/2014/main" id="{98B33B18-110D-4E30-A0CC-19A9B8B8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257" y="5273920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Costco Cost: $88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$12</a:t>
            </a:r>
          </a:p>
        </p:txBody>
      </p:sp>
      <p:sp>
        <p:nvSpPr>
          <p:cNvPr id="92" name="Rectangle 20">
            <a:extLst>
              <a:ext uri="{FF2B5EF4-FFF2-40B4-BE49-F238E27FC236}">
                <a16:creationId xmlns:a16="http://schemas.microsoft.com/office/drawing/2014/main" id="{C2798597-3625-421C-9F48-4EBD9742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877" y="4999719"/>
            <a:ext cx="2351314" cy="31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225" tIns="53109" rIns="106225" bIns="53109">
            <a:spAutoFit/>
          </a:bodyPr>
          <a:lstStyle/>
          <a:p>
            <a:pPr algn="ctr" defTabSz="1062274"/>
            <a:r>
              <a:rPr lang="en-US" sz="1378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Drug A:</a:t>
            </a:r>
          </a:p>
        </p:txBody>
      </p:sp>
      <p:sp>
        <p:nvSpPr>
          <p:cNvPr id="93" name="Rectangle 20">
            <a:extLst>
              <a:ext uri="{FF2B5EF4-FFF2-40B4-BE49-F238E27FC236}">
                <a16:creationId xmlns:a16="http://schemas.microsoft.com/office/drawing/2014/main" id="{2F17D27A-E408-4AEA-82A0-70E983DD2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068" y="5291510"/>
            <a:ext cx="1837645" cy="103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225" tIns="53109" rIns="106225" bIns="53109">
            <a:spAutoFit/>
          </a:bodyPr>
          <a:lstStyle/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Wholesale Cost: $100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VA Cost: $70</a:t>
            </a:r>
          </a:p>
          <a:p>
            <a:pPr defTabSz="1062274"/>
            <a:endParaRPr lang="en-US" sz="12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defTabSz="1062274"/>
            <a:r>
              <a:rPr 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Reimbursement: $30</a:t>
            </a:r>
          </a:p>
        </p:txBody>
      </p:sp>
      <p:pic>
        <p:nvPicPr>
          <p:cNvPr id="1026" name="Picture 2" descr="Rite Aid - Wikipedia">
            <a:extLst>
              <a:ext uri="{FF2B5EF4-FFF2-40B4-BE49-F238E27FC236}">
                <a16:creationId xmlns:a16="http://schemas.microsoft.com/office/drawing/2014/main" id="{E7669883-D4C9-49EA-9E34-91A702E4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09" y="4409585"/>
            <a:ext cx="1133557" cy="54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-E-B - Wikipedia">
            <a:extLst>
              <a:ext uri="{FF2B5EF4-FFF2-40B4-BE49-F238E27FC236}">
                <a16:creationId xmlns:a16="http://schemas.microsoft.com/office/drawing/2014/main" id="{1EF779A5-680C-44A8-98FE-C5588C983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89" y="4407119"/>
            <a:ext cx="1449744" cy="4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lcome to Costco Wholesale">
            <a:extLst>
              <a:ext uri="{FF2B5EF4-FFF2-40B4-BE49-F238E27FC236}">
                <a16:creationId xmlns:a16="http://schemas.microsoft.com/office/drawing/2014/main" id="{4B560496-B3BD-401A-BDD3-55E64F28A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92" y="4429425"/>
            <a:ext cx="1633587" cy="4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eterans Benefits Administration Home">
            <a:extLst>
              <a:ext uri="{FF2B5EF4-FFF2-40B4-BE49-F238E27FC236}">
                <a16:creationId xmlns:a16="http://schemas.microsoft.com/office/drawing/2014/main" id="{BA8F9F39-47AB-4142-95F3-1D21ABC18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380" y="4363603"/>
            <a:ext cx="1623856" cy="55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021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89215" y="5326720"/>
            <a:ext cx="8427584" cy="0"/>
          </a:xfrm>
          <a:prstGeom prst="line">
            <a:avLst/>
          </a:prstGeom>
          <a:noFill/>
          <a:ln w="19050">
            <a:solidFill>
              <a:srgbClr val="9F9F9F"/>
            </a:solidFill>
            <a:prstDash val="dash"/>
            <a:round/>
            <a:headEnd/>
            <a:tailEnd/>
          </a:ln>
        </p:spPr>
        <p:txBody>
          <a:bodyPr lIns="106332" tIns="53165" rIns="106332" bIns="53165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1337387" y="2746018"/>
            <a:ext cx="7809723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lIns="106332" tIns="53165" rIns="106332" bIns="53165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772886" y="4793320"/>
            <a:ext cx="1306286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3025168" y="4853521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5606143" y="4767920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7961697" y="4839172"/>
            <a:ext cx="1502229" cy="1003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06332" tIns="53165" rIns="106332" bIns="53165" anchor="ctr"/>
          <a:lstStyle/>
          <a:p>
            <a:pPr defTabSz="1063362"/>
            <a:endParaRPr lang="en-US" sz="2112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41" name="Picture 18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48258" y="4974298"/>
            <a:ext cx="879693" cy="112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9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387366" y="4929845"/>
            <a:ext cx="664907" cy="13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0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60465" y="2441554"/>
            <a:ext cx="535023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308785" y="2417741"/>
            <a:ext cx="930700" cy="119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3803" y="4977473"/>
            <a:ext cx="653727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3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452577" y="2479651"/>
            <a:ext cx="779107" cy="106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4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324567" y="4998169"/>
            <a:ext cx="1377205" cy="87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5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47531" y="2502416"/>
            <a:ext cx="797562" cy="9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195532" y="3165576"/>
            <a:ext cx="2390333" cy="832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Customer 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Contract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Purchase</a:t>
            </a: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185061" y="5645675"/>
            <a:ext cx="2469696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Vendor</a:t>
            </a:r>
            <a:br>
              <a:rPr lang="en-US" sz="1378" b="1" dirty="0">
                <a:solidFill>
                  <a:srgbClr val="005A8C"/>
                </a:solidFill>
                <a:latin typeface="Georgia"/>
              </a:rPr>
            </a:br>
            <a:r>
              <a:rPr lang="en-US" sz="1378" b="1" dirty="0">
                <a:solidFill>
                  <a:srgbClr val="005A8C"/>
                </a:solidFill>
                <a:latin typeface="Georgia"/>
              </a:rPr>
              <a:t>Denies Initial</a:t>
            </a:r>
            <a:br>
              <a:rPr lang="en-US" sz="1378" b="1" dirty="0">
                <a:solidFill>
                  <a:srgbClr val="005A8C"/>
                </a:solidFill>
                <a:latin typeface="Georgia"/>
              </a:rPr>
            </a:b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</a:t>
            </a: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5035010" y="5674803"/>
            <a:ext cx="2658109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Partner with Suppliers to Resolve Discrepancies</a:t>
            </a: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2595660" y="3156941"/>
            <a:ext cx="2369048" cy="995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 Created (WAC less Contract Cost)</a:t>
            </a:r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5263612" y="3180688"/>
            <a:ext cx="2224768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Reimbursement Transmitted to Supplier</a:t>
            </a: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2415951" y="5670250"/>
            <a:ext cx="2443321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Research Reimbursement Denial</a:t>
            </a: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7680932" y="5671837"/>
            <a:ext cx="2362764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Write off or Resubmit for Payment</a:t>
            </a: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7589269" y="3180688"/>
            <a:ext cx="2344951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6332" tIns="53165" rIns="106332" bIns="53165"/>
          <a:lstStyle/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Supplier </a:t>
            </a:r>
          </a:p>
          <a:p>
            <a:pPr algn="ctr" defTabSz="1063362">
              <a:lnSpc>
                <a:spcPct val="95000"/>
              </a:lnSpc>
            </a:pPr>
            <a:r>
              <a:rPr lang="en-US" sz="1378" b="1" dirty="0">
                <a:solidFill>
                  <a:srgbClr val="005A8C"/>
                </a:solidFill>
                <a:latin typeface="Georgia"/>
              </a:rPr>
              <a:t>Validates and  Pays Reimbursement</a:t>
            </a:r>
          </a:p>
        </p:txBody>
      </p:sp>
      <p:sp>
        <p:nvSpPr>
          <p:cNvPr id="59" name="Bent-Up Arrow 58"/>
          <p:cNvSpPr/>
          <p:nvPr/>
        </p:nvSpPr>
        <p:spPr bwMode="auto">
          <a:xfrm rot="10800000">
            <a:off x="1194908" y="4354367"/>
            <a:ext cx="9634257" cy="498775"/>
          </a:xfrm>
          <a:prstGeom prst="bent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332" tIns="53165" rIns="106332" bIns="53165" numCol="1" rtlCol="0" anchor="t" anchorCtr="0" compatLnSpc="1">
            <a:prstTxWarp prst="textNoShape">
              <a:avLst/>
            </a:prstTxWarp>
          </a:bodyPr>
          <a:lstStyle/>
          <a:p>
            <a:pPr defTabSz="1063362" fontAlgn="base">
              <a:spcBef>
                <a:spcPct val="0"/>
              </a:spcBef>
              <a:spcAft>
                <a:spcPct val="0"/>
              </a:spcAft>
            </a:pPr>
            <a:endParaRPr lang="en-US" sz="2112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0676482" y="3962492"/>
            <a:ext cx="152684" cy="39187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6332" tIns="53165" rIns="106332" bIns="53165" numCol="1" rtlCol="0" anchor="t" anchorCtr="0" compatLnSpc="1">
            <a:prstTxWarp prst="textNoShape">
              <a:avLst/>
            </a:prstTxWarp>
          </a:bodyPr>
          <a:lstStyle/>
          <a:p>
            <a:pPr defTabSz="1063362" fontAlgn="base">
              <a:spcBef>
                <a:spcPct val="0"/>
              </a:spcBef>
              <a:spcAft>
                <a:spcPct val="0"/>
              </a:spcAft>
            </a:pPr>
            <a:endParaRPr lang="en-US" sz="2112" b="1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733880" y="2431245"/>
            <a:ext cx="2018582" cy="15355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332" tIns="53165" rIns="106332" bIns="53165" rtlCol="0" anchor="ctr">
            <a:normAutofit fontScale="92500"/>
          </a:bodyPr>
          <a:lstStyle/>
          <a:p>
            <a:pPr algn="ctr" defTabSz="1063362">
              <a:lnSpc>
                <a:spcPct val="85000"/>
              </a:lnSpc>
              <a:defRPr/>
            </a:pPr>
            <a:r>
              <a:rPr lang="en-US" sz="2400" b="1" dirty="0">
                <a:solidFill>
                  <a:prstClr val="white"/>
                </a:solidFill>
              </a:rPr>
              <a:t>&gt; 99.0%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b="1" dirty="0">
                <a:solidFill>
                  <a:prstClr val="white"/>
                </a:solidFill>
              </a:rPr>
              <a:t>Initial </a:t>
            </a: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Chargeback</a:t>
            </a:r>
            <a:endParaRPr lang="en-US" b="1" dirty="0">
              <a:solidFill>
                <a:prstClr val="white"/>
              </a:solidFill>
            </a:endParaRPr>
          </a:p>
          <a:p>
            <a:pPr algn="ctr" defTabSz="1063362">
              <a:lnSpc>
                <a:spcPct val="85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Accuracy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gray">
          <a:xfrm>
            <a:off x="400939" y="1120441"/>
            <a:ext cx="11451204" cy="907140"/>
          </a:xfrm>
          <a:prstGeom prst="roundRect">
            <a:avLst>
              <a:gd name="adj" fmla="val 2644"/>
            </a:avLst>
          </a:prstGeom>
          <a:solidFill>
            <a:srgbClr val="E5EEF3"/>
          </a:solidFill>
          <a:ln w="9525">
            <a:noFill/>
            <a:round/>
            <a:headEnd/>
            <a:tailEnd/>
          </a:ln>
          <a:effectLst/>
        </p:spPr>
        <p:txBody>
          <a:bodyPr lIns="105671" tIns="52823" rIns="105671" bIns="52823" anchor="ctr"/>
          <a:lstStyle/>
          <a:p>
            <a:pPr algn="ctr" defTabSz="1056655" eaLnBrk="0" hangingPunct="0">
              <a:lnSpc>
                <a:spcPct val="95000"/>
              </a:lnSpc>
              <a:defRPr/>
            </a:pPr>
            <a:r>
              <a:rPr lang="en-US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Reimbursement = Acquisition Cost – Contract Cost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2AB4B-CDA5-41A1-92E4-ADAB939F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Reimbursement Process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E9577-58F2-4474-8443-0E525D48E69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308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EE1850C-EB49-4052-90BD-E4126E6AA6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EE1850C-EB49-4052-90BD-E4126E6AA6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41494D0-4CB5-489C-92BC-70E499CD190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57" name="Title 5">
            <a:extLst>
              <a:ext uri="{FF2B5EF4-FFF2-40B4-BE49-F238E27FC236}">
                <a16:creationId xmlns:a16="http://schemas.microsoft.com/office/drawing/2014/main" id="{61CDF119-F17F-4536-969D-FB9374777174}"/>
              </a:ext>
            </a:extLst>
          </p:cNvPr>
          <p:cNvSpPr txBox="1">
            <a:spLocks/>
          </p:cNvSpPr>
          <p:nvPr/>
        </p:nvSpPr>
        <p:spPr>
          <a:xfrm>
            <a:off x="307111" y="346074"/>
            <a:ext cx="11543899" cy="805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3A1A40F5-D44E-4059-BFEA-38E1E86C96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55A4668-9C7D-CD4D-8E46-10752769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EB37D1-3845-4640-A4A7-38C548DE7914}"/>
              </a:ext>
            </a:extLst>
          </p:cNvPr>
          <p:cNvGrpSpPr/>
          <p:nvPr/>
        </p:nvGrpSpPr>
        <p:grpSpPr>
          <a:xfrm>
            <a:off x="353568" y="4074003"/>
            <a:ext cx="11484864" cy="1944863"/>
            <a:chOff x="958208" y="1776345"/>
            <a:chExt cx="11484864" cy="1944863"/>
          </a:xfrm>
        </p:grpSpPr>
        <p:sp>
          <p:nvSpPr>
            <p:cNvPr id="37" name="Rectangle 110"/>
            <p:cNvSpPr>
              <a:spLocks noChangeArrowheads="1"/>
            </p:cNvSpPr>
            <p:nvPr/>
          </p:nvSpPr>
          <p:spPr bwMode="auto">
            <a:xfrm>
              <a:off x="1484846" y="1868678"/>
              <a:ext cx="10275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7 Rejection Reasons</a:t>
              </a:r>
            </a:p>
          </p:txBody>
        </p:sp>
        <p:sp>
          <p:nvSpPr>
            <p:cNvPr id="99" name="Rectangle 110">
              <a:extLst>
                <a:ext uri="{FF2B5EF4-FFF2-40B4-BE49-F238E27FC236}">
                  <a16:creationId xmlns:a16="http://schemas.microsoft.com/office/drawing/2014/main" id="{08E0150D-A724-465F-81E1-D49CEE03B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930" y="1868678"/>
              <a:ext cx="15431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26 Distribution Centers</a:t>
              </a:r>
            </a:p>
          </p:txBody>
        </p:sp>
        <p:sp>
          <p:nvSpPr>
            <p:cNvPr id="100" name="Rectangle 110">
              <a:extLst>
                <a:ext uri="{FF2B5EF4-FFF2-40B4-BE49-F238E27FC236}">
                  <a16:creationId xmlns:a16="http://schemas.microsoft.com/office/drawing/2014/main" id="{970D0698-F159-470C-BF1E-22787F28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055" y="1868678"/>
              <a:ext cx="131754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79 Manufacturers</a:t>
              </a:r>
            </a:p>
          </p:txBody>
        </p:sp>
        <p:sp>
          <p:nvSpPr>
            <p:cNvPr id="123" name="Rectangle 110">
              <a:extLst>
                <a:ext uri="{FF2B5EF4-FFF2-40B4-BE49-F238E27FC236}">
                  <a16:creationId xmlns:a16="http://schemas.microsoft.com/office/drawing/2014/main" id="{847B7F3F-79FE-4A99-AB8B-296A572B4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924" y="1868678"/>
              <a:ext cx="117271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86 Customer Groups</a:t>
              </a: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D7C0A1F8-4803-477B-9003-4156DF9B2218}"/>
                </a:ext>
              </a:extLst>
            </p:cNvPr>
            <p:cNvSpPr/>
            <p:nvPr/>
          </p:nvSpPr>
          <p:spPr>
            <a:xfrm>
              <a:off x="1730142" y="2283771"/>
              <a:ext cx="10060310" cy="554603"/>
            </a:xfrm>
            <a:prstGeom prst="rightArrow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dirty="0">
                <a:solidFill>
                  <a:schemeClr val="tx2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D30EF0-68F5-4CA3-89E9-84A2A26369F3}"/>
                </a:ext>
              </a:extLst>
            </p:cNvPr>
            <p:cNvCxnSpPr>
              <a:cxnSpLocks/>
            </p:cNvCxnSpPr>
            <p:nvPr/>
          </p:nvCxnSpPr>
          <p:spPr>
            <a:xfrm>
              <a:off x="958208" y="3721208"/>
              <a:ext cx="11484864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AAD75F5-B4BF-BB47-8257-C73EDD54E3C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910744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0D52D9-572E-5240-91DE-4BDAFB769658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3401063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01EDF4B-7DF0-5F4C-B08E-A77C4299981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91382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20538D8-B2E8-DB4F-AD05-4846EF6441C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238266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7" name="Rectangle 110">
              <a:extLst>
                <a:ext uri="{FF2B5EF4-FFF2-40B4-BE49-F238E27FC236}">
                  <a16:creationId xmlns:a16="http://schemas.microsoft.com/office/drawing/2014/main" id="{8DCDBA8B-8176-7F45-89B9-A1C6F12B6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5761" y="1868678"/>
              <a:ext cx="14551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1,264 Pharmaceuticals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4B74359-6C68-4145-A5B1-86A995E935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8750568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  <p:sp>
          <p:nvSpPr>
            <p:cNvPr id="79" name="Rectangle 110">
              <a:extLst>
                <a:ext uri="{FF2B5EF4-FFF2-40B4-BE49-F238E27FC236}">
                  <a16:creationId xmlns:a16="http://schemas.microsoft.com/office/drawing/2014/main" id="{972B5058-EDCD-7A40-948F-CE23DEA91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3884" y="1776345"/>
              <a:ext cx="117271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A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Georgia"/>
                </a:rPr>
                <a:t>17,296 Unique Customers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65C8645-B637-F841-A193-B14A5E59864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0240887" y="2482181"/>
              <a:ext cx="157782" cy="15778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rgbClr val="669C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600"/>
                </a:spcAft>
              </a:pPr>
              <a:r>
                <a:rPr lang="en-AU" sz="1801" dirty="0">
                  <a:solidFill>
                    <a:srgbClr val="26A6CF"/>
                  </a:solidFill>
                </a:rPr>
                <a:t> </a:t>
              </a:r>
              <a:endParaRPr lang="en-US" sz="1801" dirty="0">
                <a:solidFill>
                  <a:srgbClr val="26A6CF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1350E98-8F3E-45E9-A4E3-563A14757860}"/>
              </a:ext>
            </a:extLst>
          </p:cNvPr>
          <p:cNvSpPr/>
          <p:nvPr/>
        </p:nvSpPr>
        <p:spPr>
          <a:xfrm>
            <a:off x="-565081" y="4727925"/>
            <a:ext cx="23008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Low Variability</a:t>
            </a: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55B8F9-C44A-474D-94F8-63CE2791361F}"/>
              </a:ext>
            </a:extLst>
          </p:cNvPr>
          <p:cNvSpPr/>
          <p:nvPr/>
        </p:nvSpPr>
        <p:spPr>
          <a:xfrm>
            <a:off x="10525396" y="4719347"/>
            <a:ext cx="23008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High Variability</a:t>
            </a:r>
            <a:endParaRPr lang="en-US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110">
            <a:extLst>
              <a:ext uri="{FF2B5EF4-FFF2-40B4-BE49-F238E27FC236}">
                <a16:creationId xmlns:a16="http://schemas.microsoft.com/office/drawing/2014/main" id="{69FCCA9E-5F5A-44A4-ADF2-A85C7F28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6976" y="4074003"/>
            <a:ext cx="13467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Georgia"/>
              </a:rPr>
              <a:t>($21,408) - $46,475 Claim Amount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8371047-B9B9-469A-83D9-1914E0C254F5}"/>
              </a:ext>
            </a:extLst>
          </p:cNvPr>
          <p:cNvSpPr>
            <a:spLocks noChangeAspect="1"/>
          </p:cNvSpPr>
          <p:nvPr/>
        </p:nvSpPr>
        <p:spPr>
          <a:xfrm flipV="1">
            <a:off x="10693979" y="4779839"/>
            <a:ext cx="157782" cy="157782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669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AU" sz="1801" dirty="0">
                <a:solidFill>
                  <a:srgbClr val="26A6CF"/>
                </a:solidFill>
              </a:rPr>
              <a:t> </a:t>
            </a:r>
            <a:endParaRPr lang="en-US" sz="1801" dirty="0">
              <a:solidFill>
                <a:srgbClr val="26A6CF"/>
              </a:solidFill>
            </a:endParaRPr>
          </a:p>
        </p:txBody>
      </p:sp>
      <p:sp>
        <p:nvSpPr>
          <p:cNvPr id="58" name="Rectangle 110">
            <a:extLst>
              <a:ext uri="{FF2B5EF4-FFF2-40B4-BE49-F238E27FC236}">
                <a16:creationId xmlns:a16="http://schemas.microsoft.com/office/drawing/2014/main" id="{7E5670D4-DB65-4384-9875-702FA25A7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06" y="4166336"/>
            <a:ext cx="1172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AU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Georgia"/>
              </a:rPr>
              <a:t>2 – 183 Days to Resolve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8042B92-1CD4-48E0-81FD-375E05A6AF45}"/>
              </a:ext>
            </a:extLst>
          </p:cNvPr>
          <p:cNvSpPr>
            <a:spLocks noChangeAspect="1"/>
          </p:cNvSpPr>
          <p:nvPr/>
        </p:nvSpPr>
        <p:spPr>
          <a:xfrm flipV="1">
            <a:off x="6752548" y="4779839"/>
            <a:ext cx="157782" cy="157782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669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600"/>
              </a:spcAft>
            </a:pPr>
            <a:r>
              <a:rPr lang="en-AU" sz="1801" dirty="0">
                <a:solidFill>
                  <a:srgbClr val="26A6CF"/>
                </a:solidFill>
              </a:rPr>
              <a:t> </a:t>
            </a:r>
            <a:endParaRPr lang="en-US" sz="1801" dirty="0">
              <a:solidFill>
                <a:srgbClr val="26A6CF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1B0B8D-668F-42DE-A979-FA50D05B7C2D}"/>
              </a:ext>
            </a:extLst>
          </p:cNvPr>
          <p:cNvSpPr/>
          <p:nvPr/>
        </p:nvSpPr>
        <p:spPr>
          <a:xfrm>
            <a:off x="6293497" y="3774141"/>
            <a:ext cx="5450344" cy="1855694"/>
          </a:xfrm>
          <a:prstGeom prst="roundRect">
            <a:avLst/>
          </a:prstGeom>
          <a:noFill/>
          <a:ln w="38100">
            <a:solidFill>
              <a:srgbClr val="EF1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F966FC4-C5FA-458F-9BB9-0452E2B31A80}"/>
              </a:ext>
            </a:extLst>
          </p:cNvPr>
          <p:cNvSpPr/>
          <p:nvPr/>
        </p:nvSpPr>
        <p:spPr>
          <a:xfrm>
            <a:off x="7971812" y="3412707"/>
            <a:ext cx="28010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Danger… Overfitting Ahead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2A4E25-6B5A-4E01-B00C-D15A7D8D79C9}"/>
              </a:ext>
            </a:extLst>
          </p:cNvPr>
          <p:cNvSpPr/>
          <p:nvPr/>
        </p:nvSpPr>
        <p:spPr>
          <a:xfrm>
            <a:off x="424826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56k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742E5D-B9EE-49C8-B693-EDB233E0CB69}"/>
              </a:ext>
            </a:extLst>
          </p:cNvPr>
          <p:cNvSpPr/>
          <p:nvPr/>
        </p:nvSpPr>
        <p:spPr>
          <a:xfrm>
            <a:off x="2146010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671E752-8868-4B88-A9E7-8B211E4BCE26}"/>
              </a:ext>
            </a:extLst>
          </p:cNvPr>
          <p:cNvSpPr/>
          <p:nvPr/>
        </p:nvSpPr>
        <p:spPr>
          <a:xfrm>
            <a:off x="420568" y="2343317"/>
            <a:ext cx="1634001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Months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Transactions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FEC5F2-A11E-439B-BD57-5B7B9DD2A9F1}"/>
              </a:ext>
            </a:extLst>
          </p:cNvPr>
          <p:cNvSpPr/>
          <p:nvPr/>
        </p:nvSpPr>
        <p:spPr>
          <a:xfrm>
            <a:off x="2146010" y="2343317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9DA04-DBD7-45B6-8F8D-017C87ADDC94}"/>
              </a:ext>
            </a:extLst>
          </p:cNvPr>
          <p:cNvSpPr/>
          <p:nvPr/>
        </p:nvSpPr>
        <p:spPr>
          <a:xfrm>
            <a:off x="3867194" y="1281618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~60/40 split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“zeros and ones”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282FBD-8976-48AB-955F-CA327F288BC1}"/>
              </a:ext>
            </a:extLst>
          </p:cNvPr>
          <p:cNvSpPr/>
          <p:nvPr/>
        </p:nvSpPr>
        <p:spPr>
          <a:xfrm>
            <a:off x="3867194" y="2337060"/>
            <a:ext cx="1629744" cy="9464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Pre-labeled</a:t>
            </a:r>
          </a:p>
        </p:txBody>
      </p:sp>
    </p:spTree>
    <p:extLst>
      <p:ext uri="{BB962C8B-B14F-4D97-AF65-F5344CB8AC3E}">
        <p14:creationId xmlns:p14="http://schemas.microsoft.com/office/powerpoint/2010/main" val="3103422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D8E60-FE2B-45AF-ABB4-232B2C4BF4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5B8B9F-D6E0-40D0-804E-1512F318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Model After Three Iterations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37B4026-DC0E-492A-AB9C-26EC61833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91582"/>
              </p:ext>
            </p:extLst>
          </p:nvPr>
        </p:nvGraphicFramePr>
        <p:xfrm>
          <a:off x="357352" y="1573874"/>
          <a:ext cx="4653921" cy="174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07">
                  <a:extLst>
                    <a:ext uri="{9D8B030D-6E8A-4147-A177-3AD203B41FA5}">
                      <a16:colId xmlns:a16="http://schemas.microsoft.com/office/drawing/2014/main" val="1856198662"/>
                    </a:ext>
                  </a:extLst>
                </a:gridCol>
                <a:gridCol w="1551307">
                  <a:extLst>
                    <a:ext uri="{9D8B030D-6E8A-4147-A177-3AD203B41FA5}">
                      <a16:colId xmlns:a16="http://schemas.microsoft.com/office/drawing/2014/main" val="1943932598"/>
                    </a:ext>
                  </a:extLst>
                </a:gridCol>
                <a:gridCol w="1551307">
                  <a:extLst>
                    <a:ext uri="{9D8B030D-6E8A-4147-A177-3AD203B41FA5}">
                      <a16:colId xmlns:a16="http://schemas.microsoft.com/office/drawing/2014/main" val="4253247503"/>
                    </a:ext>
                  </a:extLst>
                </a:gridCol>
              </a:tblGrid>
              <a:tr h="52356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Resubmit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Write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88527"/>
                  </a:ext>
                </a:extLst>
              </a:tr>
              <a:tr h="582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Resubmit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8,590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74028"/>
                  </a:ext>
                </a:extLst>
              </a:tr>
              <a:tr h="5828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Write Off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4,663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20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6187C-ACBA-4D7C-B2E9-8CCC43487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84807"/>
              </p:ext>
            </p:extLst>
          </p:nvPr>
        </p:nvGraphicFramePr>
        <p:xfrm>
          <a:off x="357348" y="3837276"/>
          <a:ext cx="5461939" cy="255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543">
                  <a:extLst>
                    <a:ext uri="{9D8B030D-6E8A-4147-A177-3AD203B41FA5}">
                      <a16:colId xmlns:a16="http://schemas.microsoft.com/office/drawing/2014/main" val="1856198662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1943932598"/>
                    </a:ext>
                  </a:extLst>
                </a:gridCol>
                <a:gridCol w="838517">
                  <a:extLst>
                    <a:ext uri="{9D8B030D-6E8A-4147-A177-3AD203B41FA5}">
                      <a16:colId xmlns:a16="http://schemas.microsoft.com/office/drawing/2014/main" val="4253247503"/>
                    </a:ext>
                  </a:extLst>
                </a:gridCol>
                <a:gridCol w="1130617">
                  <a:extLst>
                    <a:ext uri="{9D8B030D-6E8A-4147-A177-3AD203B41FA5}">
                      <a16:colId xmlns:a16="http://schemas.microsoft.com/office/drawing/2014/main" val="2296049458"/>
                    </a:ext>
                  </a:extLst>
                </a:gridCol>
                <a:gridCol w="1172832">
                  <a:extLst>
                    <a:ext uri="{9D8B030D-6E8A-4147-A177-3AD203B41FA5}">
                      <a16:colId xmlns:a16="http://schemas.microsoft.com/office/drawing/2014/main" val="1057586314"/>
                    </a:ext>
                  </a:extLst>
                </a:gridCol>
              </a:tblGrid>
              <a:tr h="60106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F1–score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88527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Resubmit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9,078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74028"/>
                  </a:ext>
                </a:extLst>
              </a:tr>
              <a:tr h="635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Write Off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5,022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2008"/>
                  </a:ext>
                </a:extLst>
              </a:tr>
              <a:tr h="6353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760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E6E8EFA-4036-4966-8476-C840C3BC3E9E}"/>
              </a:ext>
            </a:extLst>
          </p:cNvPr>
          <p:cNvSpPr txBox="1"/>
          <p:nvPr/>
        </p:nvSpPr>
        <p:spPr>
          <a:xfrm>
            <a:off x="6275294" y="4036014"/>
            <a:ext cx="37203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A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ccuracy = (True negative + True Positive) / ALL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R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ecall = true positive/(true positive + False negative)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chemeClr val="tx2"/>
                </a:solidFill>
                <a:latin typeface="Calibri" panose="020F0502020204030204" pitchFamily="34" charset="0"/>
              </a:rPr>
              <a:t>P</a:t>
            </a:r>
            <a:r>
              <a:rPr lang="en-US" sz="1800" b="1" i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recision = true positive/ (true positive + false positive)</a:t>
            </a:r>
            <a:endParaRPr lang="en-US" sz="1800" i="1" dirty="0">
              <a:solidFill>
                <a:schemeClr val="tx2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B72FC-37AD-46B1-BEEC-8AD302722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47" y="992285"/>
            <a:ext cx="64293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723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D8E60-FE2B-45AF-ABB4-232B2C4BF4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1B892-AA72-40B9-AC8A-05BE64B021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79985" y="1421297"/>
            <a:ext cx="3256102" cy="434052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800" i="1" dirty="0"/>
              <a:t>Visualizations across four feature categories were created</a:t>
            </a:r>
          </a:p>
          <a:p>
            <a:pPr>
              <a:spcBef>
                <a:spcPts val="600"/>
              </a:spcBef>
            </a:pPr>
            <a:r>
              <a:rPr lang="en-US" sz="1800" i="1" dirty="0"/>
              <a:t>Each tab provides quick insight into </a:t>
            </a:r>
          </a:p>
          <a:p>
            <a:pPr lvl="1">
              <a:spcBef>
                <a:spcPts val="600"/>
              </a:spcBef>
            </a:pPr>
            <a:r>
              <a:rPr lang="en-US" sz="1600" i="1" dirty="0"/>
              <a:t>How quickly reimbursements are being resolved</a:t>
            </a:r>
          </a:p>
          <a:p>
            <a:pPr lvl="1">
              <a:spcBef>
                <a:spcPts val="600"/>
              </a:spcBef>
            </a:pPr>
            <a:r>
              <a:rPr lang="en-US" sz="1600" i="1" dirty="0"/>
              <a:t>Which manufacturers have the most opportunity for improvement</a:t>
            </a:r>
          </a:p>
          <a:p>
            <a:pPr lvl="1">
              <a:spcBef>
                <a:spcPts val="600"/>
              </a:spcBef>
            </a:pPr>
            <a:r>
              <a:rPr lang="en-US" sz="1600" i="1" dirty="0"/>
              <a:t>Which customer contracts may need attention </a:t>
            </a:r>
          </a:p>
          <a:p>
            <a:endParaRPr lang="en-US" sz="1800" i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5B8B9F-D6E0-40D0-804E-1512F318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– Visualizing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8BDBB-7F39-4CA9-B1EA-57E4A937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0" y="1132070"/>
            <a:ext cx="70580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957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604FD-E082-4A49-9D1C-0E61921312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971C27-C87E-45F4-8EEB-007BFB32C23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9FA595-83A4-2245-B6BB-EBDF031C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73EA57-4006-394D-A349-C808D9964188}"/>
              </a:ext>
            </a:extLst>
          </p:cNvPr>
          <p:cNvGrpSpPr/>
          <p:nvPr/>
        </p:nvGrpSpPr>
        <p:grpSpPr>
          <a:xfrm>
            <a:off x="356616" y="1069848"/>
            <a:ext cx="11477685" cy="4865917"/>
            <a:chOff x="356616" y="1106424"/>
            <a:chExt cx="11477685" cy="4865917"/>
          </a:xfrm>
        </p:grpSpPr>
        <p:sp>
          <p:nvSpPr>
            <p:cNvPr id="38" name="Isosceles Triangle 52">
              <a:extLst>
                <a:ext uri="{FF2B5EF4-FFF2-40B4-BE49-F238E27FC236}">
                  <a16:creationId xmlns:a16="http://schemas.microsoft.com/office/drawing/2014/main" id="{CCDC4B98-B1B9-8B4F-A179-A7CBBA0C86D0}"/>
                </a:ext>
              </a:extLst>
            </p:cNvPr>
            <p:cNvSpPr/>
            <p:nvPr/>
          </p:nvSpPr>
          <p:spPr>
            <a:xfrm rot="5400000">
              <a:off x="4630146" y="3716250"/>
              <a:ext cx="2774909" cy="335116"/>
            </a:xfrm>
            <a:prstGeom prst="triangle">
              <a:avLst/>
            </a:prstGeom>
            <a:solidFill>
              <a:srgbClr val="CCD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6BBA13-3CB8-044C-A8DB-9240D18B89C3}"/>
                </a:ext>
              </a:extLst>
            </p:cNvPr>
            <p:cNvSpPr txBox="1"/>
            <p:nvPr/>
          </p:nvSpPr>
          <p:spPr>
            <a:xfrm>
              <a:off x="356616" y="1106424"/>
              <a:ext cx="5527343" cy="3589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b">
              <a:noAutofit/>
            </a:bodyPr>
            <a:lstStyle/>
            <a:p>
              <a:r>
                <a:rPr lang="en-US" sz="1600" b="1" dirty="0">
                  <a:solidFill>
                    <a:schemeClr val="tx2"/>
                  </a:solidFill>
                </a:rPr>
                <a:t>Our Visuals and Models Enable Meaningful Action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E22D18-4887-E840-94CD-D813C4B62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616" y="1572768"/>
              <a:ext cx="5522989" cy="0"/>
            </a:xfrm>
            <a:prstGeom prst="line">
              <a:avLst/>
            </a:prstGeom>
            <a:ln w="28575" cap="rnd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F9C74D-346C-B847-9396-7ECF640FA6C0}"/>
                </a:ext>
              </a:extLst>
            </p:cNvPr>
            <p:cNvSpPr txBox="1"/>
            <p:nvPr/>
          </p:nvSpPr>
          <p:spPr>
            <a:xfrm>
              <a:off x="6300718" y="1106424"/>
              <a:ext cx="5527343" cy="35890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0" tIns="0" rIns="0" bIns="0" rtlCol="0" anchor="b">
              <a:noAutofit/>
            </a:bodyPr>
            <a:lstStyle/>
            <a:p>
              <a:r>
                <a:rPr lang="en-US" sz="1600" b="1" dirty="0">
                  <a:solidFill>
                    <a:schemeClr val="tx2"/>
                  </a:solidFill>
                </a:rPr>
                <a:t>Working Capital Improvement Can Easily be Made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2D66C4-B64D-B246-8D7C-758ECE17B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5690" y="1572768"/>
              <a:ext cx="5522989" cy="0"/>
            </a:xfrm>
            <a:prstGeom prst="line">
              <a:avLst/>
            </a:prstGeom>
            <a:ln w="28575" cap="rnd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3815D6-706E-9647-AD97-7D37C83E8C70}"/>
                </a:ext>
              </a:extLst>
            </p:cNvPr>
            <p:cNvSpPr/>
            <p:nvPr/>
          </p:nvSpPr>
          <p:spPr>
            <a:xfrm>
              <a:off x="356616" y="1820464"/>
              <a:ext cx="5300140" cy="41266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ntent Placeholder 1">
              <a:extLst>
                <a:ext uri="{FF2B5EF4-FFF2-40B4-BE49-F238E27FC236}">
                  <a16:creationId xmlns:a16="http://schemas.microsoft.com/office/drawing/2014/main" id="{F69F7902-EEA1-D44A-A93B-FFEA5869587D}"/>
                </a:ext>
              </a:extLst>
            </p:cNvPr>
            <p:cNvSpPr txBox="1">
              <a:spLocks/>
            </p:cNvSpPr>
            <p:nvPr/>
          </p:nvSpPr>
          <p:spPr>
            <a:xfrm>
              <a:off x="603787" y="2014143"/>
              <a:ext cx="4806997" cy="3617377"/>
            </a:xfrm>
            <a:prstGeom prst="rect">
              <a:avLst/>
            </a:prstGeom>
          </p:spPr>
          <p:txBody>
            <a:bodyPr anchor="t"/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2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–"/>
                <a:defRPr sz="20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–"/>
                <a:defRPr sz="18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0" indent="-182880"/>
              <a:r>
                <a:rPr lang="en-US" sz="2000" dirty="0"/>
                <a:t>Management can quickly see which manufacturers are driving the most write offs, and which are needlessly delaying payment</a:t>
              </a:r>
            </a:p>
            <a:p>
              <a:pPr marL="182880" indent="-182880"/>
              <a:r>
                <a:rPr lang="en-US" sz="2000" dirty="0"/>
                <a:t>Our model allows for faster resubmissions of incorrectly denied payments</a:t>
              </a:r>
            </a:p>
            <a:p>
              <a:pPr marL="182880" indent="-182880"/>
              <a:r>
                <a:rPr lang="en-US" sz="2000" dirty="0"/>
                <a:t>Contracts that have reimbursement discrepancies can be quickly identified and corrected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912073-D4FC-9C4C-A9E8-6696D6AA9EA7}"/>
                </a:ext>
              </a:extLst>
            </p:cNvPr>
            <p:cNvGrpSpPr/>
            <p:nvPr/>
          </p:nvGrpSpPr>
          <p:grpSpPr>
            <a:xfrm>
              <a:off x="6300971" y="1805903"/>
              <a:ext cx="5533330" cy="2025282"/>
              <a:chOff x="6300971" y="2032840"/>
              <a:chExt cx="5487988" cy="202528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C37463B-11CA-FA46-A86A-13C8EDDBDD72}"/>
                  </a:ext>
                </a:extLst>
              </p:cNvPr>
              <p:cNvSpPr/>
              <p:nvPr/>
            </p:nvSpPr>
            <p:spPr>
              <a:xfrm>
                <a:off x="6302559" y="2032840"/>
                <a:ext cx="5486400" cy="2025282"/>
              </a:xfrm>
              <a:prstGeom prst="rect">
                <a:avLst/>
              </a:prstGeom>
              <a:solidFill>
                <a:srgbClr val="CCD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3FA5E62-8027-654D-8966-E7921961FAB4}"/>
                  </a:ext>
                </a:extLst>
              </p:cNvPr>
              <p:cNvSpPr/>
              <p:nvPr/>
            </p:nvSpPr>
            <p:spPr>
              <a:xfrm>
                <a:off x="6300971" y="2032840"/>
                <a:ext cx="5487987" cy="425767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da-DK" sz="1400" b="1" dirty="0">
                    <a:solidFill>
                      <a:schemeClr val="bg1"/>
                    </a:solidFill>
                  </a:rPr>
                  <a:t>Using Our Model, With 96% Certainty...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F12C6D76-4BF1-8B42-A228-99418FFE80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7207" y="2603386"/>
                <a:ext cx="5083359" cy="1270210"/>
              </a:xfrm>
              <a:prstGeom prst="rect">
                <a:avLst/>
              </a:prstGeom>
            </p:spPr>
            <p:txBody>
              <a:bodyPr lIns="0" tIns="0" rIns="0" bIns="0" anchor="t"/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2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–"/>
                  <a:defRPr sz="20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–"/>
                  <a:defRPr sz="18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McKesson can </a:t>
                </a:r>
                <a:r>
                  <a:rPr lang="en-US" sz="1400" b="1" dirty="0"/>
                  <a:t>resubmit $3.9M </a:t>
                </a:r>
                <a:r>
                  <a:rPr lang="en-US" sz="1400" dirty="0"/>
                  <a:t>in quarterly denied claims at Day 1 vs. an average current resolution timeframe of 35 days</a:t>
                </a:r>
              </a:p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Manufacturers take an average of 5 days to respond</a:t>
                </a:r>
              </a:p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McKesson could improve its cash conversion cycle by </a:t>
                </a:r>
                <a:r>
                  <a:rPr lang="en-US" sz="1400" b="1" dirty="0"/>
                  <a:t>30 days</a:t>
                </a:r>
              </a:p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An improvement of </a:t>
                </a:r>
                <a:r>
                  <a:rPr lang="en-US" sz="1400" b="1" dirty="0"/>
                  <a:t>86%</a:t>
                </a:r>
              </a:p>
              <a:p>
                <a:pPr>
                  <a:spcAft>
                    <a:spcPts val="0"/>
                  </a:spcAft>
                </a:pPr>
                <a:endParaRPr lang="en-US" sz="14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163C74-DAFC-724A-BEA0-6F8F308B48E5}"/>
                </a:ext>
              </a:extLst>
            </p:cNvPr>
            <p:cNvGrpSpPr/>
            <p:nvPr/>
          </p:nvGrpSpPr>
          <p:grpSpPr>
            <a:xfrm>
              <a:off x="6300971" y="3947059"/>
              <a:ext cx="5533330" cy="2025282"/>
              <a:chOff x="6300971" y="2032840"/>
              <a:chExt cx="5487988" cy="202528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646F8A5-E2BA-E04A-B3BD-A2E20100CADD}"/>
                  </a:ext>
                </a:extLst>
              </p:cNvPr>
              <p:cNvSpPr/>
              <p:nvPr/>
            </p:nvSpPr>
            <p:spPr>
              <a:xfrm>
                <a:off x="6302559" y="2032840"/>
                <a:ext cx="5486400" cy="2025282"/>
              </a:xfrm>
              <a:prstGeom prst="rect">
                <a:avLst/>
              </a:prstGeom>
              <a:solidFill>
                <a:srgbClr val="CCD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46A0F6D-F4DE-0C42-8E19-43F24C6A4B60}"/>
                  </a:ext>
                </a:extLst>
              </p:cNvPr>
              <p:cNvSpPr/>
              <p:nvPr/>
            </p:nvSpPr>
            <p:spPr>
              <a:xfrm>
                <a:off x="6300971" y="2032840"/>
                <a:ext cx="5487987" cy="425767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da-DK" sz="1400" b="1" dirty="0">
                    <a:solidFill>
                      <a:schemeClr val="bg1"/>
                    </a:solidFill>
                  </a:rPr>
                  <a:t>If We Had More Time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Content Placeholder 1">
                <a:extLst>
                  <a:ext uri="{FF2B5EF4-FFF2-40B4-BE49-F238E27FC236}">
                    <a16:creationId xmlns:a16="http://schemas.microsoft.com/office/drawing/2014/main" id="{BFAA09AD-EE3C-E540-B306-25F23E345C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0065" y="2609611"/>
                <a:ext cx="5083359" cy="1270210"/>
              </a:xfrm>
              <a:prstGeom prst="rect">
                <a:avLst/>
              </a:prstGeom>
            </p:spPr>
            <p:txBody>
              <a:bodyPr lIns="0" tIns="0" rIns="0" bIns="0" anchor="t"/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2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–"/>
                  <a:defRPr sz="20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–"/>
                  <a:defRPr sz="18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Apply our visualizations and models to other business units (one of four represented)</a:t>
                </a:r>
              </a:p>
              <a:p>
                <a:pPr marL="182880" indent="-182880">
                  <a:spcAft>
                    <a:spcPts val="300"/>
                  </a:spcAft>
                </a:pPr>
                <a:r>
                  <a:rPr lang="en-US" sz="1400" dirty="0"/>
                  <a:t>See if our model accuracy remains high across different time periods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44C573-8C38-3C47-9518-F21A06F931F9}"/>
                </a:ext>
              </a:extLst>
            </p:cNvPr>
            <p:cNvSpPr txBox="1"/>
            <p:nvPr/>
          </p:nvSpPr>
          <p:spPr>
            <a:xfrm>
              <a:off x="5169877" y="1901237"/>
              <a:ext cx="0" cy="0"/>
            </a:xfrm>
            <a:prstGeom prst="rect">
              <a:avLst/>
            </a:prstGeom>
            <a:solidFill>
              <a:srgbClr val="DEE8D3"/>
            </a:solidFill>
            <a:ln w="38100">
              <a:noFill/>
              <a:round/>
            </a:ln>
          </p:spPr>
          <p:txBody>
            <a:bodyPr wrap="none" lIns="91440" tIns="91440" rIns="91440" bIns="91440" rtlCol="0" anchor="ctr">
              <a:noAutofit/>
            </a:bodyPr>
            <a:lstStyle/>
            <a:p>
              <a:pPr marL="0" algn="l">
                <a:spcAft>
                  <a:spcPts val="600"/>
                </a:spcAft>
              </a:pP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5379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F355-F46B-E043-991F-1BB741E1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7963008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Z.pBu4QfW8nVn_s6GJpw"/>
</p:tagLst>
</file>

<file path=ppt/theme/theme1.xml><?xml version="1.0" encoding="utf-8"?>
<a:theme xmlns:a="http://schemas.openxmlformats.org/drawingml/2006/main" name="McKesson">
  <a:themeElements>
    <a:clrScheme name="McKesson">
      <a:dk1>
        <a:srgbClr val="000000"/>
      </a:dk1>
      <a:lt1>
        <a:srgbClr val="FFFFFF"/>
      </a:lt1>
      <a:dk2>
        <a:srgbClr val="005A8C"/>
      </a:dk2>
      <a:lt2>
        <a:srgbClr val="FFFFFF"/>
      </a:lt2>
      <a:accent1>
        <a:srgbClr val="005A8C"/>
      </a:accent1>
      <a:accent2>
        <a:srgbClr val="88746A"/>
      </a:accent2>
      <a:accent3>
        <a:srgbClr val="5A8E22"/>
      </a:accent3>
      <a:accent4>
        <a:srgbClr val="EF8200"/>
      </a:accent4>
      <a:accent5>
        <a:srgbClr val="702C6A"/>
      </a:accent5>
      <a:accent6>
        <a:srgbClr val="B95915"/>
      </a:accent6>
      <a:hlink>
        <a:srgbClr val="005A8C"/>
      </a:hlink>
      <a:folHlink>
        <a:srgbClr val="88746A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>
    <a:extraClrScheme>
      <a:clrScheme name="McKesson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88746A"/>
        </a:accent2>
        <a:accent3>
          <a:srgbClr val="5A8E22"/>
        </a:accent3>
        <a:accent4>
          <a:srgbClr val="EF8200"/>
        </a:accent4>
        <a:accent5>
          <a:srgbClr val="702C6A"/>
        </a:accent5>
        <a:accent6>
          <a:srgbClr val="B95915"/>
        </a:accent6>
        <a:hlink>
          <a:srgbClr val="005A8C"/>
        </a:hlink>
        <a:folHlink>
          <a:srgbClr val="88746A"/>
        </a:folHlink>
      </a:clrScheme>
    </a:extraClrScheme>
    <a:extraClrScheme>
      <a:clrScheme name="McKesson Blue">
        <a:dk1>
          <a:srgbClr val="000000"/>
        </a:dk1>
        <a:lt1>
          <a:sysClr val="window" lastClr="FFFFFF"/>
        </a:lt1>
        <a:dk2>
          <a:srgbClr val="005A8C"/>
        </a:dk2>
        <a:lt2>
          <a:srgbClr val="FFFFFF"/>
        </a:lt2>
        <a:accent1>
          <a:srgbClr val="005A8C"/>
        </a:accent1>
        <a:accent2>
          <a:srgbClr val="669CBA"/>
        </a:accent2>
        <a:accent3>
          <a:srgbClr val="BFD6E2"/>
        </a:accent3>
        <a:accent4>
          <a:srgbClr val="E5EEF3"/>
        </a:accent4>
        <a:accent5>
          <a:srgbClr val="666666"/>
        </a:accent5>
        <a:accent6>
          <a:srgbClr val="BFBFBF"/>
        </a:accent6>
        <a:hlink>
          <a:srgbClr val="005A8C"/>
        </a:hlink>
        <a:folHlink>
          <a:srgbClr val="88746A"/>
        </a:folHlink>
      </a:clrScheme>
    </a:extraClrScheme>
  </a:extraClrSchemeLst>
  <a:extLst>
    <a:ext uri="{05A4C25C-085E-4340-85A3-A5531E510DB2}">
      <thm15:themeFamily xmlns:thm15="http://schemas.microsoft.com/office/thememl/2012/main" name="McKesson.potx" id="{63C95388-64FE-4D61-BCF8-FA2600E4F2C3}" vid="{75979907-3BBD-463F-89CC-D07DFA9C87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cKesson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McKesson.potx</Template>
  <TotalTime>14888</TotalTime>
  <Words>892</Words>
  <Application>Microsoft Office PowerPoint</Application>
  <PresentationFormat>Widescreen</PresentationFormat>
  <Paragraphs>202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McKesson</vt:lpstr>
      <vt:lpstr>think-cell Slide</vt:lpstr>
      <vt:lpstr>Turning Data Into Information: Examining Reimbursements</vt:lpstr>
      <vt:lpstr>Why We Chose This Topic</vt:lpstr>
      <vt:lpstr>Why Reimbursements Exist</vt:lpstr>
      <vt:lpstr>Reimbursement Process Overview</vt:lpstr>
      <vt:lpstr>Our Data</vt:lpstr>
      <vt:lpstr>Classifier Model After Three Iterations</vt:lpstr>
      <vt:lpstr>Placeholder – Visualizing the Data</vt:lpstr>
      <vt:lpstr>Conclusions</vt:lpstr>
      <vt:lpstr>Q&amp;A</vt:lpstr>
    </vt:vector>
  </TitlesOfParts>
  <Manager/>
  <Company>McKesson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McKesson PowerPoint Template</dc:title>
  <dc:subject/>
  <dc:creator>Koelbl, Alexis</dc:creator>
  <cp:keywords/>
  <dc:description/>
  <cp:lastModifiedBy>Alex Wise</cp:lastModifiedBy>
  <cp:revision>219</cp:revision>
  <dcterms:created xsi:type="dcterms:W3CDTF">2017-02-23T22:52:18Z</dcterms:created>
  <dcterms:modified xsi:type="dcterms:W3CDTF">2021-04-26T23:39:13Z</dcterms:modified>
  <cp:category/>
  <cp:contentStatus>DRAFT - DO NOT DISTRIBUTE</cp:contentStatus>
</cp:coreProperties>
</file>