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8" r:id="rId12"/>
    <p:sldId id="277" r:id="rId13"/>
    <p:sldId id="265" r:id="rId14"/>
    <p:sldId id="266" r:id="rId15"/>
    <p:sldId id="274" r:id="rId16"/>
    <p:sldId id="27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2C1D666-41A1-4A47-94C2-F8FB68F0FC24}">
          <p14:sldIdLst>
            <p14:sldId id="256"/>
            <p14:sldId id="257"/>
          </p14:sldIdLst>
        </p14:section>
        <p14:section name="History" id="{7E217139-CD7A-4CFE-BF7C-BF3EA0E44891}">
          <p14:sldIdLst>
            <p14:sldId id="258"/>
            <p14:sldId id="259"/>
            <p14:sldId id="260"/>
            <p14:sldId id="261"/>
            <p14:sldId id="262"/>
          </p14:sldIdLst>
        </p14:section>
        <p14:section name="Technical Specifications" id="{ADE1A47B-FA8D-4BD6-A63C-FEB88174AF4E}">
          <p14:sldIdLst>
            <p14:sldId id="263"/>
            <p14:sldId id="264"/>
            <p14:sldId id="275"/>
            <p14:sldId id="278"/>
            <p14:sldId id="277"/>
            <p14:sldId id="265"/>
            <p14:sldId id="266"/>
            <p14:sldId id="274"/>
            <p14:sldId id="276"/>
          </p14:sldIdLst>
        </p14:section>
        <p14:section name="Applications and Future" id="{01F4AFD5-F48D-43B7-A63B-2020EB755150}">
          <p14:sldIdLst>
            <p14:sldId id="267"/>
            <p14:sldId id="268"/>
            <p14:sldId id="269"/>
            <p14:sldId id="270"/>
          </p14:sldIdLst>
        </p14:section>
        <p14:section name="References, Questions, Appendices" id="{434889BE-2A53-4427-A81C-8E2DD572F759}">
          <p14:sldIdLst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3528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6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478" y="5951621"/>
            <a:ext cx="13716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638800"/>
            <a:ext cx="1371600" cy="1082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effectLst>
                  <a:reflection blurRad="6350" stA="55000" endA="50" endPos="8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6080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6080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267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267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CF9D10F-E1E8-41A3-8F16-41874E55081D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CAEF0A3-543F-4F1B-AEDD-458F603F1C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27753"/>
            <a:ext cx="914400" cy="855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effectLst>
            <a:reflection blurRad="6350" stA="55000" endA="50" endPos="85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NUCL 402 Report: Fast Reactor Core Design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336422" cy="1915682"/>
          </a:xfrm>
        </p:spPr>
        <p:txBody>
          <a:bodyPr>
            <a:normAutofit/>
          </a:bodyPr>
          <a:lstStyle/>
          <a:p>
            <a:r>
              <a:rPr lang="en-US" dirty="0" smtClean="0"/>
              <a:t>A look at the History of Fast Reactor Design, Focusing on that done by the DOE especially at Argonne National Laboratory</a:t>
            </a:r>
          </a:p>
          <a:p>
            <a:r>
              <a:rPr lang="en-US" dirty="0" smtClean="0"/>
              <a:t>Kevin Fischer || Alex Hagen || Neal Kostry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9" b="473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019800"/>
            <a:ext cx="8153400" cy="762000"/>
          </a:xfrm>
        </p:spPr>
        <p:txBody>
          <a:bodyPr/>
          <a:lstStyle/>
          <a:p>
            <a:r>
              <a:rPr lang="en-US" dirty="0" smtClean="0"/>
              <a:t>Reactor Design (Research)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61364"/>
            <a:ext cx="8153400" cy="762000"/>
          </a:xfrm>
        </p:spPr>
        <p:txBody>
          <a:bodyPr/>
          <a:lstStyle/>
          <a:p>
            <a:r>
              <a:rPr lang="en-US" dirty="0" smtClean="0"/>
              <a:t>Reactor Design (Power)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375"/>
          <a:stretch>
            <a:fillRect/>
          </a:stretch>
        </p:blipFill>
        <p:spPr bwMode="auto">
          <a:xfrm>
            <a:off x="0" y="0"/>
            <a:ext cx="8610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62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61364"/>
            <a:ext cx="8153400" cy="762000"/>
          </a:xfrm>
        </p:spPr>
        <p:txBody>
          <a:bodyPr/>
          <a:lstStyle/>
          <a:p>
            <a:r>
              <a:rPr lang="en-US" dirty="0" smtClean="0"/>
              <a:t>Reactor Design (Power)</a:t>
            </a:r>
            <a:endParaRPr lang="en-US" dirty="0"/>
          </a:p>
        </p:txBody>
      </p:sp>
      <p:pic>
        <p:nvPicPr>
          <p:cNvPr id="18" name="Picture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" r="294"/>
          <a:stretch>
            <a:fillRect/>
          </a:stretch>
        </p:blipFill>
        <p:spPr bwMode="auto">
          <a:xfrm>
            <a:off x="0" y="0"/>
            <a:ext cx="8534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84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Little to No Moderation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smtClean="0"/>
              <a:t>Slowing Down Power ~1% of LWR Slowing Down Power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smtClean="0"/>
              <a:t>Sodium Coolant used despite physical difficulties for less moderation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smtClean="0"/>
              <a:t>Oxide fuels provide moderation even though better thermal properties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Resonance Absorptions within non-fissile materials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smtClean="0"/>
              <a:t>Pu vs. U Fuels (ZPPR21)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Reflectors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smtClean="0"/>
              <a:t>Borated Shield, Outer Blanket, (Depleted U) Reflector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95399"/>
            <a:ext cx="5069327" cy="538869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Cosine (at criticality) function within core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Immediate </a:t>
            </a:r>
            <a:r>
              <a:rPr lang="en-US" dirty="0" err="1" smtClean="0"/>
              <a:t>dropoff</a:t>
            </a:r>
            <a:r>
              <a:rPr lang="en-US" dirty="0" smtClean="0"/>
              <a:t> at borated shield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Fast decrease through blanket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Increase at reflector, same rate decrease,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Dropoff</a:t>
            </a:r>
            <a:r>
              <a:rPr lang="en-US" dirty="0" smtClean="0"/>
              <a:t> to zero during gap region, protection of operating facility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 CONTROL RODS IN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</a:t>
            </a:r>
            <a:r>
              <a:rPr lang="en-US" dirty="0" smtClean="0"/>
              <a:t>Profiles (No Control Rods)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Profiles (Power Reactor)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210582" cy="43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1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3-D Cutaway of ZPR6-7 Reactor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Gap Material (Blue) has been removed from top half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Cutaway into core shows color map of power distribution in 3 dimensions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Fission chamber in center (shows low power in chamber)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NO CONTROL RODS IN MODEL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Profiles (3-D Research)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01" y="1066273"/>
            <a:ext cx="5568399" cy="5334527"/>
          </a:xfrm>
        </p:spPr>
      </p:pic>
    </p:spTree>
    <p:extLst>
      <p:ext uri="{BB962C8B-B14F-4D97-AF65-F5344CB8AC3E}">
        <p14:creationId xmlns:p14="http://schemas.microsoft.com/office/powerpoint/2010/main" val="406695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Applications and Future Uses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Applciations</a:t>
            </a:r>
            <a:r>
              <a:rPr lang="en-US" dirty="0" smtClean="0"/>
              <a:t> in Current Reactors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(Neal)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Assumed:  making 2-3 slides for each topic (more if pictures).  Gives us from 18-27 slides, so 45-60 seconds spent on each topic gives us a 20 minute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Breeder Reactors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43211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Additions Slides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Fast Reactors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CP-1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CP-3 (EBR-1)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ZPR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39" y="1752600"/>
            <a:ext cx="6160521" cy="4114800"/>
          </a:xfrm>
        </p:spPr>
      </p:pic>
    </p:spTree>
    <p:extLst>
      <p:ext uri="{BB962C8B-B14F-4D97-AF65-F5344CB8AC3E}">
        <p14:creationId xmlns:p14="http://schemas.microsoft.com/office/powerpoint/2010/main" val="10925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1447800"/>
            <a:ext cx="8131323" cy="4321175"/>
          </a:xfrm>
        </p:spPr>
        <p:txBody>
          <a:bodyPr/>
          <a:lstStyle/>
          <a:p>
            <a:r>
              <a:rPr lang="en-US" sz="6600" dirty="0" smtClean="0"/>
              <a:t>Technical Specifications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Spectra causes need for different fuel, coolant, building materials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Few Thermal Neutrons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No Moderation Needed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Resonances in Fast region Important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Fast Neutrons causes need for geometric change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Fast neutrons have longer range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Leakage will be higher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Leakage &gt; Res Absorption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Causes large design shift away from moderation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Design and Moderator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2173371"/>
            <a:ext cx="5111750" cy="31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6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FRL Theme">
  <a:themeElements>
    <a:clrScheme name="Custom 1">
      <a:dk1>
        <a:srgbClr val="000000"/>
      </a:dk1>
      <a:lt1>
        <a:srgbClr val="FFFFFF"/>
      </a:lt1>
      <a:dk2>
        <a:srgbClr val="C79E01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C79E01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MFRL Theme</Template>
  <TotalTime>46</TotalTime>
  <Words>340</Words>
  <Application>Microsoft Office PowerPoint</Application>
  <PresentationFormat>On-screen Show (4:3)</PresentationFormat>
  <Paragraphs>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MFRL Theme</vt:lpstr>
      <vt:lpstr>NUCL 402 Report: Fast Reactor Core Design</vt:lpstr>
      <vt:lpstr>Introduction (Neal)</vt:lpstr>
      <vt:lpstr>History of Fast Reactors</vt:lpstr>
      <vt:lpstr>CP-1</vt:lpstr>
      <vt:lpstr>CP-3 (EBR-1)</vt:lpstr>
      <vt:lpstr>ZPR</vt:lpstr>
      <vt:lpstr>ZPR</vt:lpstr>
      <vt:lpstr>Technical Specifications</vt:lpstr>
      <vt:lpstr>Fuel Design and Moderator</vt:lpstr>
      <vt:lpstr>Reactor Design (Research)</vt:lpstr>
      <vt:lpstr>Reactor Design (Power)</vt:lpstr>
      <vt:lpstr>Reactor Design (Power)</vt:lpstr>
      <vt:lpstr>Optimization Considerations</vt:lpstr>
      <vt:lpstr>Power Profiles (No Control Rods)</vt:lpstr>
      <vt:lpstr>Power Profiles (Power Reactor)</vt:lpstr>
      <vt:lpstr>Power Profiles (3-D Research)</vt:lpstr>
      <vt:lpstr>Applications and Future Uses</vt:lpstr>
      <vt:lpstr>Applciations in Current Reactors</vt:lpstr>
      <vt:lpstr>Safety Systems</vt:lpstr>
      <vt:lpstr>Breeder Reactors</vt:lpstr>
      <vt:lpstr>References</vt:lpstr>
      <vt:lpstr>Questions?</vt:lpstr>
      <vt:lpstr>Additions Slides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 402 Report: Fast Reactor Core Design</dc:title>
  <dc:creator>Alex Hagen</dc:creator>
  <cp:lastModifiedBy>Alex Hagen</cp:lastModifiedBy>
  <cp:revision>8</cp:revision>
  <dcterms:created xsi:type="dcterms:W3CDTF">2011-11-11T19:08:08Z</dcterms:created>
  <dcterms:modified xsi:type="dcterms:W3CDTF">2011-11-19T20:20:47Z</dcterms:modified>
</cp:coreProperties>
</file>