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33"/>
  </p:notesMasterIdLst>
  <p:handoutMasterIdLst>
    <p:handoutMasterId r:id="rId34"/>
  </p:handoutMasterIdLst>
  <p:sldIdLst>
    <p:sldId id="256" r:id="rId2"/>
    <p:sldId id="260" r:id="rId3"/>
    <p:sldId id="261" r:id="rId4"/>
    <p:sldId id="266" r:id="rId5"/>
    <p:sldId id="257" r:id="rId6"/>
    <p:sldId id="274" r:id="rId7"/>
    <p:sldId id="258" r:id="rId8"/>
    <p:sldId id="275" r:id="rId9"/>
    <p:sldId id="259" r:id="rId10"/>
    <p:sldId id="264" r:id="rId11"/>
    <p:sldId id="267" r:id="rId12"/>
    <p:sldId id="279" r:id="rId13"/>
    <p:sldId id="262" r:id="rId14"/>
    <p:sldId id="271" r:id="rId15"/>
    <p:sldId id="268" r:id="rId16"/>
    <p:sldId id="265" r:id="rId17"/>
    <p:sldId id="269" r:id="rId18"/>
    <p:sldId id="280" r:id="rId19"/>
    <p:sldId id="281" r:id="rId20"/>
    <p:sldId id="282" r:id="rId21"/>
    <p:sldId id="263" r:id="rId22"/>
    <p:sldId id="273" r:id="rId23"/>
    <p:sldId id="283" r:id="rId24"/>
    <p:sldId id="284" r:id="rId25"/>
    <p:sldId id="285" r:id="rId26"/>
    <p:sldId id="286" r:id="rId27"/>
    <p:sldId id="287" r:id="rId28"/>
    <p:sldId id="276" r:id="rId29"/>
    <p:sldId id="277" r:id="rId30"/>
    <p:sldId id="278" r:id="rId31"/>
    <p:sldId id="288" r:id="rId32"/>
  </p:sldIdLst>
  <p:sldSz cx="9144000" cy="6858000" type="screen4x3"/>
  <p:notesSz cx="7010400" cy="9296400"/>
  <p:embeddedFontLst>
    <p:embeddedFont>
      <p:font typeface="Champion" charset="0"/>
      <p:regular r:id="rId35"/>
    </p:embeddedFont>
    <p:embeddedFont>
      <p:font typeface="Calibri" pitchFamily="34" charset="0"/>
      <p:regular r:id="rId36"/>
      <p:bold r:id="rId37"/>
      <p:italic r:id="rId38"/>
      <p:boldItalic r:id="rId39"/>
    </p:embeddedFont>
    <p:embeddedFont>
      <p:font typeface="Cambria Math" pitchFamily="18"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498F2B-903E-41A5-A8B2-71FC9D2C2C8B}">
          <p14:sldIdLst>
            <p14:sldId id="256"/>
            <p14:sldId id="260"/>
          </p14:sldIdLst>
        </p14:section>
        <p14:section name="Article Summary" id="{A61D9093-856D-48B2-A6D1-679481E47448}">
          <p14:sldIdLst>
            <p14:sldId id="261"/>
            <p14:sldId id="266"/>
            <p14:sldId id="257"/>
            <p14:sldId id="274"/>
            <p14:sldId id="258"/>
            <p14:sldId id="275"/>
            <p14:sldId id="259"/>
            <p14:sldId id="264"/>
            <p14:sldId id="267"/>
            <p14:sldId id="279"/>
          </p14:sldIdLst>
        </p14:section>
        <p14:section name="Article Critique" id="{BCEF8CDB-5D52-4737-996A-E6911936CD2C}">
          <p14:sldIdLst>
            <p14:sldId id="262"/>
            <p14:sldId id="271"/>
            <p14:sldId id="268"/>
            <p14:sldId id="265"/>
            <p14:sldId id="269"/>
            <p14:sldId id="280"/>
            <p14:sldId id="281"/>
            <p14:sldId id="282"/>
          </p14:sldIdLst>
        </p14:section>
        <p14:section name="Article Extension" id="{4DA3AD26-C53C-4075-9C37-C61AC992FA43}">
          <p14:sldIdLst>
            <p14:sldId id="263"/>
            <p14:sldId id="273"/>
            <p14:sldId id="283"/>
            <p14:sldId id="284"/>
            <p14:sldId id="285"/>
            <p14:sldId id="286"/>
            <p14:sldId id="287"/>
          </p14:sldIdLst>
        </p14:section>
        <p14:section name="Back Matter" id="{624322E0-0882-4B5B-B081-88C8FC2D7478}">
          <p14:sldIdLst>
            <p14:sldId id="276"/>
            <p14:sldId id="277"/>
            <p14:sldId id="278"/>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A7A9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25" d="100"/>
          <a:sy n="125" d="100"/>
        </p:scale>
        <p:origin x="426"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Purdue University Nuclear Engineering Ph.D. Qualifying Oral Exam</a:t>
            </a: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E9F12CD-5068-4660-BBB7-B6ABF77FF0CB}" type="datetimeFigureOut">
              <a:rPr lang="en-US" smtClean="0"/>
              <a:t>2/19/2013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Artical Summary, Critique, and Extension: Conventional and Non-Conventional...   Alex Hagen</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46DE176-A905-4589-872F-665DA064EA71}" type="slidenum">
              <a:rPr lang="en-US" smtClean="0"/>
              <a:t>‹#›</a:t>
            </a:fld>
            <a:endParaRPr lang="en-US"/>
          </a:p>
        </p:txBody>
      </p:sp>
    </p:spTree>
    <p:extLst>
      <p:ext uri="{BB962C8B-B14F-4D97-AF65-F5344CB8AC3E}">
        <p14:creationId xmlns:p14="http://schemas.microsoft.com/office/powerpoint/2010/main" val="263378705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Purdue University Nuclear Engineering Ph.D. Qualifying Oral Exam</a:t>
            </a: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31A8964-ECAB-4816-8180-CCA8148A8077}" type="datetimeFigureOut">
              <a:rPr lang="en-US" smtClean="0"/>
              <a:t>2/19/2013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Artical Summary, Critique, and Extension: Conventional and Non-Conventional...   Alex Hagen</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08BA841-802D-4FEE-81EC-3EFE09FC15B7}" type="slidenum">
              <a:rPr lang="en-US" smtClean="0"/>
              <a:t>‹#›</a:t>
            </a:fld>
            <a:endParaRPr lang="en-US"/>
          </a:p>
        </p:txBody>
      </p:sp>
    </p:spTree>
    <p:extLst>
      <p:ext uri="{BB962C8B-B14F-4D97-AF65-F5344CB8AC3E}">
        <p14:creationId xmlns:p14="http://schemas.microsoft.com/office/powerpoint/2010/main" val="244147720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8BA841-802D-4FEE-81EC-3EFE09FC15B7}" type="slidenum">
              <a:rPr lang="en-US" smtClean="0"/>
              <a:t>1</a:t>
            </a:fld>
            <a:endParaRPr lang="en-US"/>
          </a:p>
        </p:txBody>
      </p:sp>
      <p:sp>
        <p:nvSpPr>
          <p:cNvPr id="5" name="Date Placeholder 4"/>
          <p:cNvSpPr>
            <a:spLocks noGrp="1"/>
          </p:cNvSpPr>
          <p:nvPr>
            <p:ph type="dt" idx="11"/>
          </p:nvPr>
        </p:nvSpPr>
        <p:spPr/>
        <p:txBody>
          <a:bodyPr/>
          <a:lstStyle/>
          <a:p>
            <a:fld id="{2EB81880-B82F-4F0F-9515-676A56BDB7D5}" type="datetime1">
              <a:rPr lang="en-US" smtClean="0"/>
              <a:t>2/19/2013</a:t>
            </a:fld>
            <a:endParaRPr lang="en-US"/>
          </a:p>
        </p:txBody>
      </p:sp>
      <p:sp>
        <p:nvSpPr>
          <p:cNvPr id="6" name="Footer Placeholder 5"/>
          <p:cNvSpPr>
            <a:spLocks noGrp="1"/>
          </p:cNvSpPr>
          <p:nvPr>
            <p:ph type="ftr" sz="quarter" idx="12"/>
          </p:nvPr>
        </p:nvSpPr>
        <p:spPr/>
        <p:txBody>
          <a:bodyPr/>
          <a:lstStyle/>
          <a:p>
            <a:r>
              <a:rPr lang="en-US" smtClean="0"/>
              <a:t>Artical Summary, Critique, and Extension: Conventional and Non-Conventional...   Alex Hagen</a:t>
            </a:r>
            <a:endParaRPr lang="en-US"/>
          </a:p>
        </p:txBody>
      </p:sp>
      <p:sp>
        <p:nvSpPr>
          <p:cNvPr id="7" name="Header Placeholder 6"/>
          <p:cNvSpPr>
            <a:spLocks noGrp="1"/>
          </p:cNvSpPr>
          <p:nvPr>
            <p:ph type="hdr" sz="quarter" idx="13"/>
          </p:nvPr>
        </p:nvSpPr>
        <p:spPr/>
        <p:txBody>
          <a:bodyPr/>
          <a:lstStyle/>
          <a:p>
            <a:r>
              <a:rPr lang="en-US" smtClean="0"/>
              <a:t>Purdue University Nuclear Engineering Ph.D. Qualifying Oral Exam</a:t>
            </a:r>
            <a:endParaRPr lang="en-US"/>
          </a:p>
        </p:txBody>
      </p:sp>
    </p:spTree>
    <p:extLst>
      <p:ext uri="{BB962C8B-B14F-4D97-AF65-F5344CB8AC3E}">
        <p14:creationId xmlns:p14="http://schemas.microsoft.com/office/powerpoint/2010/main" val="68552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p:cNvSpPr/>
          <p:nvPr userDrawn="1"/>
        </p:nvSpPr>
        <p:spPr>
          <a:xfrm>
            <a:off x="8686800" y="76200"/>
            <a:ext cx="457200" cy="135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28600" y="228600"/>
            <a:ext cx="8686800" cy="5943600"/>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9700" y="3886200"/>
            <a:ext cx="7658100" cy="1752600"/>
          </a:xfrm>
          <a:prstGeom prst="rect">
            <a:avLst/>
          </a:prstGeom>
        </p:spPr>
      </p:pic>
      <p:sp>
        <p:nvSpPr>
          <p:cNvPr id="2" name="Title 1"/>
          <p:cNvSpPr>
            <a:spLocks noGrp="1"/>
          </p:cNvSpPr>
          <p:nvPr>
            <p:ph type="ctrTitle"/>
          </p:nvPr>
        </p:nvSpPr>
        <p:spPr>
          <a:xfrm>
            <a:off x="685800" y="2130425"/>
            <a:ext cx="7772400" cy="1470025"/>
          </a:xfrm>
          <a:noFill/>
        </p:spPr>
        <p:txBody>
          <a:bodyPr/>
          <a:lstStyle>
            <a:lvl1pPr>
              <a:defRPr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2/19/2013</a:t>
            </a:r>
            <a:endParaRPr lang="en-US" dirty="0"/>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dirty="0"/>
          </a:p>
        </p:txBody>
      </p:sp>
      <p:sp>
        <p:nvSpPr>
          <p:cNvPr id="6" name="Slide Number Placeholder 5"/>
          <p:cNvSpPr>
            <a:spLocks noGrp="1"/>
          </p:cNvSpPr>
          <p:nvPr>
            <p:ph type="sldNum" sz="quarter" idx="12"/>
          </p:nvPr>
        </p:nvSpPr>
        <p:spPr/>
        <p:txBody>
          <a:bodyPr/>
          <a:lstStyle/>
          <a:p>
            <a:fld id="{71BB743C-8183-4773-9865-FD9CB24641D0}" type="slidenum">
              <a:rPr lang="en-US" smtClean="0"/>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76601" y="374294"/>
            <a:ext cx="2590798" cy="1378306"/>
          </a:xfrm>
          <a:prstGeom prst="rect">
            <a:avLst/>
          </a:prstGeom>
        </p:spPr>
      </p:pic>
    </p:spTree>
    <p:extLst>
      <p:ext uri="{BB962C8B-B14F-4D97-AF65-F5344CB8AC3E}">
        <p14:creationId xmlns:p14="http://schemas.microsoft.com/office/powerpoint/2010/main" val="140932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Landscap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48000" cy="1219200"/>
          </a:xfrm>
        </p:spPr>
        <p:txBody>
          <a:bodyPr anchor="b">
            <a:noAutofit/>
          </a:bodyPr>
          <a:lstStyle>
            <a:lvl1pPr algn="l">
              <a:defRPr sz="4000" b="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505200" y="228601"/>
            <a:ext cx="5181600" cy="1219200"/>
          </a:xfrm>
        </p:spPr>
        <p:txBody>
          <a:bodyPr anchor="ctr">
            <a:normAutofit/>
          </a:bodyPr>
          <a:lstStyle>
            <a:lvl1pPr marL="342900" indent="-342900">
              <a:buFont typeface="Wingdings" pitchFamily="2" charset="2"/>
              <a:buChar char="Ø"/>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380043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2"/>
            <a:ext cx="8534400" cy="795338"/>
          </a:xfrm>
        </p:spPr>
        <p:txBody>
          <a:bodyPr anchor="b">
            <a:noAutofit/>
          </a:bodyPr>
          <a:lstStyle>
            <a:lvl1pPr algn="l">
              <a:defRPr sz="40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828800" y="18288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1066800"/>
            <a:ext cx="8382000" cy="76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410145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itchFamily="2" charset="2"/>
              <a:buChar char="Ø"/>
              <a:defRPr/>
            </a:lvl1pPr>
            <a:lvl2pPr marL="742950" indent="-285750">
              <a:buFont typeface="Wingdings" pitchFamily="2" charset="2"/>
              <a:buChar char="v"/>
              <a:defRPr/>
            </a:lvl2pPr>
            <a:lvl3pPr marL="1143000" indent="-228600">
              <a:buFont typeface="Wingdings" pitchFamily="2" charset="2"/>
              <a:buChar char="Ø"/>
              <a:defRPr/>
            </a:lvl3pPr>
            <a:lvl4pPr marL="1600200" indent="-228600">
              <a:buFont typeface="Wingdings" pitchFamily="2" charset="2"/>
              <a:buChar char="v"/>
              <a:defRPr/>
            </a:lvl4pPr>
            <a:lvl5pPr marL="2057400" indent="-228600">
              <a:buFont typeface="Wingdings" pitchFamily="2" charset="2"/>
              <a:buChar char="Ø"/>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97086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600201"/>
            <a:ext cx="7964488" cy="2590800"/>
          </a:xfrm>
          <a:noFill/>
        </p:spPr>
        <p:txBody>
          <a:bodyPr anchor="b">
            <a:normAutofit/>
          </a:bodyPr>
          <a:lstStyle>
            <a:lvl1pPr algn="l">
              <a:defRPr sz="7200" b="0" cap="none" baseline="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2" y="4191000"/>
            <a:ext cx="8269287" cy="1500187"/>
          </a:xfrm>
          <a:solidFill>
            <a:schemeClr val="tx1"/>
          </a:solidFill>
        </p:spPr>
        <p:txBody>
          <a:bodyPr anchor="t"/>
          <a:lstStyle>
            <a:lvl1pPr marL="0" indent="0">
              <a:buNone/>
              <a:defRPr sz="2000" b="1">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13082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342900" indent="-342900">
              <a:buFont typeface="Wingdings" pitchFamily="2" charset="2"/>
              <a:buChar char="Ø"/>
              <a:defRPr sz="2800"/>
            </a:lvl1pPr>
            <a:lvl2pPr marL="742950" indent="-285750">
              <a:buFont typeface="Wingdings" pitchFamily="2" charset="2"/>
              <a:buChar char="v"/>
              <a:defRPr sz="2400"/>
            </a:lvl2pPr>
            <a:lvl3pPr marL="1143000" indent="-228600">
              <a:buFont typeface="Wingdings" pitchFamily="2" charset="2"/>
              <a:buChar char="Ø"/>
              <a:defRPr sz="2000"/>
            </a:lvl3pPr>
            <a:lvl4pPr marL="1600200" indent="-228600">
              <a:buFont typeface="Wingdings" pitchFamily="2" charset="2"/>
              <a:buChar char="v"/>
              <a:defRPr sz="1800"/>
            </a:lvl4pPr>
            <a:lvl5pPr marL="2057400" indent="-228600">
              <a:buFont typeface="Wingdings" pitchFamily="2" charset="2"/>
              <a:buChar char="Ø"/>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342900" indent="-342900">
              <a:buFont typeface="Wingdings" pitchFamily="2" charset="2"/>
              <a:buChar char="Ø"/>
              <a:defRPr sz="2800"/>
            </a:lvl1pPr>
            <a:lvl2pPr marL="742950" indent="-285750">
              <a:buFont typeface="Wingdings" pitchFamily="2" charset="2"/>
              <a:buChar char="v"/>
              <a:defRPr sz="2400"/>
            </a:lvl2pPr>
            <a:lvl3pPr marL="1143000" indent="-228600">
              <a:buFont typeface="Wingdings" pitchFamily="2" charset="2"/>
              <a:buChar char="Ø"/>
              <a:defRPr sz="2000"/>
            </a:lvl3pPr>
            <a:lvl4pPr marL="1600200" indent="-228600">
              <a:buFont typeface="Wingdings" pitchFamily="2" charset="2"/>
              <a:buChar char="v"/>
              <a:defRPr sz="1800"/>
            </a:lvl4pPr>
            <a:lvl5pPr marL="2057400" indent="-228600">
              <a:buFont typeface="Wingdings" pitchFamily="2" charset="2"/>
              <a:buChar char="Ø"/>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290044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Landscap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886200"/>
            <a:ext cx="8229600" cy="2239963"/>
          </a:xfrm>
        </p:spPr>
        <p:txBody>
          <a:bodyPr/>
          <a:lstStyle>
            <a:lvl1pPr marL="342900" indent="-342900">
              <a:buFont typeface="Wingdings" pitchFamily="2" charset="2"/>
              <a:buChar char="Ø"/>
              <a:defRPr sz="2800"/>
            </a:lvl1pPr>
            <a:lvl2pPr marL="742950" indent="-285750">
              <a:buFont typeface="Wingdings" pitchFamily="2" charset="2"/>
              <a:buChar char="v"/>
              <a:defRPr sz="2400"/>
            </a:lvl2pPr>
            <a:lvl3pPr marL="1143000" indent="-228600">
              <a:buFont typeface="Wingdings" pitchFamily="2" charset="2"/>
              <a:buChar char="Ø"/>
              <a:defRPr sz="2000"/>
            </a:lvl3pPr>
            <a:lvl4pPr marL="1600200" indent="-228600">
              <a:buFont typeface="Wingdings" pitchFamily="2" charset="2"/>
              <a:buChar char="v"/>
              <a:defRPr sz="1800"/>
            </a:lvl4pPr>
            <a:lvl5pPr marL="2057400" indent="-228600">
              <a:buFont typeface="Wingdings" pitchFamily="2" charset="2"/>
              <a:buChar char="Ø"/>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1600201"/>
            <a:ext cx="8229600" cy="2133600"/>
          </a:xfrm>
        </p:spPr>
        <p:txBody>
          <a:bodyPr/>
          <a:lstStyle>
            <a:lvl1pPr marL="342900" indent="-342900">
              <a:buFont typeface="Wingdings" pitchFamily="2" charset="2"/>
              <a:buChar char="Ø"/>
              <a:defRPr sz="2800"/>
            </a:lvl1pPr>
            <a:lvl2pPr marL="742950" indent="-285750">
              <a:buFont typeface="Wingdings" pitchFamily="2" charset="2"/>
              <a:buChar char="v"/>
              <a:defRPr sz="2400"/>
            </a:lvl2pPr>
            <a:lvl3pPr marL="1143000" indent="-228600">
              <a:buFont typeface="Wingdings" pitchFamily="2" charset="2"/>
              <a:buChar char="Ø"/>
              <a:defRPr sz="2000"/>
            </a:lvl3pPr>
            <a:lvl4pPr marL="1600200" indent="-228600">
              <a:buFont typeface="Wingdings" pitchFamily="2" charset="2"/>
              <a:buChar char="v"/>
              <a:defRPr sz="1800"/>
            </a:lvl4pPr>
            <a:lvl5pPr marL="2057400" indent="-228600">
              <a:buFont typeface="Wingdings" pitchFamily="2" charset="2"/>
              <a:buChar char="Ø"/>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245218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342900" indent="-342900">
              <a:buFont typeface="Wingdings" pitchFamily="2" charset="2"/>
              <a:buChar char="Ø"/>
              <a:defRPr sz="2400"/>
            </a:lvl1pPr>
            <a:lvl2pPr marL="742950" indent="-285750">
              <a:buFont typeface="Chaparral Pro" pitchFamily="18" charset="0"/>
              <a:buChar char=""/>
              <a:defRPr sz="2000"/>
            </a:lvl2pPr>
            <a:lvl3pPr marL="1143000" indent="-228600">
              <a:buFont typeface="Wingdings" pitchFamily="2" charset="2"/>
              <a:buChar char="Ø"/>
              <a:defRPr sz="1800"/>
            </a:lvl3pPr>
            <a:lvl4pPr marL="1600200" indent="-228600">
              <a:buFont typeface="Chaparral Pro" pitchFamily="18" charset="0"/>
              <a:buChar char=""/>
              <a:defRPr sz="1600"/>
            </a:lvl4pPr>
            <a:lvl5pPr marL="2057400" indent="-228600">
              <a:buFont typeface="Wingdings" pitchFamily="2" charset="2"/>
              <a:buChar char="Ø"/>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342900" indent="-342900">
              <a:buFont typeface="Wingdings" pitchFamily="2" charset="2"/>
              <a:buChar char="Ø"/>
              <a:defRPr sz="2400"/>
            </a:lvl1pPr>
            <a:lvl2pPr marL="742950" indent="-285750">
              <a:buFont typeface="Chaparral Pro" pitchFamily="18" charset="0"/>
              <a:buChar char=""/>
              <a:defRPr sz="2000"/>
            </a:lvl2pPr>
            <a:lvl3pPr marL="1143000" indent="-228600">
              <a:buFont typeface="Wingdings" pitchFamily="2" charset="2"/>
              <a:buChar char="Ø"/>
              <a:defRPr sz="1800"/>
            </a:lvl3pPr>
            <a:lvl4pPr marL="1600200" indent="-228600">
              <a:buFont typeface="Chaparral Pro" pitchFamily="18" charset="0"/>
              <a:buChar char=""/>
              <a:defRPr sz="1600"/>
            </a:lvl4pPr>
            <a:lvl5pPr marL="2057400" indent="-228600">
              <a:buFont typeface="Wingdings" pitchFamily="2" charset="2"/>
              <a:buChar char="Ø"/>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2/19/2013</a:t>
            </a:r>
            <a:endParaRPr lang="en-US"/>
          </a:p>
        </p:txBody>
      </p:sp>
      <p:sp>
        <p:nvSpPr>
          <p:cNvPr id="8" name="Footer Placeholder 7"/>
          <p:cNvSpPr>
            <a:spLocks noGrp="1"/>
          </p:cNvSpPr>
          <p:nvPr>
            <p:ph type="ftr" sz="quarter" idx="11"/>
          </p:nvPr>
        </p:nvSpPr>
        <p:spPr/>
        <p:txBody>
          <a:bodyPr/>
          <a:lstStyle/>
          <a:p>
            <a:r>
              <a:rPr lang="en-US" smtClean="0"/>
              <a:t>Purdue Nuclear Engineering Oral Exam Presentation - Alex Hagen</a:t>
            </a:r>
            <a:endParaRPr lang="en-US"/>
          </a:p>
        </p:txBody>
      </p:sp>
      <p:sp>
        <p:nvSpPr>
          <p:cNvPr id="9" name="Slide Number Placeholder 8"/>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24365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2/19/2013</a:t>
            </a:r>
            <a:endParaRPr lang="en-US"/>
          </a:p>
        </p:txBody>
      </p:sp>
      <p:sp>
        <p:nvSpPr>
          <p:cNvPr id="4" name="Footer Placeholder 3"/>
          <p:cNvSpPr>
            <a:spLocks noGrp="1"/>
          </p:cNvSpPr>
          <p:nvPr>
            <p:ph type="ftr" sz="quarter" idx="11"/>
          </p:nvPr>
        </p:nvSpPr>
        <p:spPr/>
        <p:txBody>
          <a:bodyPr/>
          <a:lstStyle/>
          <a:p>
            <a:r>
              <a:rPr lang="en-US" smtClean="0"/>
              <a:t>Purdue Nuclear Engineering Oral Exam Presentation - Alex Hagen</a:t>
            </a:r>
            <a:endParaRPr lang="en-US"/>
          </a:p>
        </p:txBody>
      </p:sp>
      <p:sp>
        <p:nvSpPr>
          <p:cNvPr id="5" name="Slide Number Placeholder 4"/>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279938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2/19/2013</a:t>
            </a:r>
            <a:endParaRPr lang="en-US"/>
          </a:p>
        </p:txBody>
      </p:sp>
      <p:sp>
        <p:nvSpPr>
          <p:cNvPr id="3" name="Footer Placeholder 2"/>
          <p:cNvSpPr>
            <a:spLocks noGrp="1"/>
          </p:cNvSpPr>
          <p:nvPr>
            <p:ph type="ftr" sz="quarter" idx="11"/>
          </p:nvPr>
        </p:nvSpPr>
        <p:spPr/>
        <p:txBody>
          <a:bodyPr/>
          <a:lstStyle/>
          <a:p>
            <a:r>
              <a:rPr lang="en-US" smtClean="0"/>
              <a:t>Purdue Nuclear Engineering Oral Exam Presentation - Alex Hagen</a:t>
            </a:r>
            <a:endParaRPr lang="en-US"/>
          </a:p>
        </p:txBody>
      </p:sp>
      <p:sp>
        <p:nvSpPr>
          <p:cNvPr id="4" name="Slide Number Placeholder 3"/>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335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4000" b="0"/>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285750" indent="-285750">
              <a:buFont typeface="Wingdings" pitchFamily="2" charset="2"/>
              <a:buChar char="Ø"/>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a:t>
            </a:fld>
            <a:endParaRPr lang="en-US"/>
          </a:p>
        </p:txBody>
      </p:sp>
    </p:spTree>
    <p:extLst>
      <p:ext uri="{BB962C8B-B14F-4D97-AF65-F5344CB8AC3E}">
        <p14:creationId xmlns:p14="http://schemas.microsoft.com/office/powerpoint/2010/main" val="176062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610600" cy="1066800"/>
          </a:xfrm>
          <a:prstGeom prst="rect">
            <a:avLst/>
          </a:prstGeom>
          <a:blipFill dpi="0" rotWithShape="1">
            <a:blip r:embed="rId14"/>
            <a:srcRect/>
            <a:tile tx="0" ty="0" sx="100000" sy="100000" flip="none" algn="tl"/>
          </a:blipFill>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1066800" cy="365125"/>
          </a:xfrm>
          <a:prstGeom prst="rect">
            <a:avLst/>
          </a:prstGeom>
        </p:spPr>
        <p:txBody>
          <a:bodyPr vert="horz" lIns="91440" tIns="45720" rIns="91440" bIns="45720" rtlCol="0" anchor="ctr"/>
          <a:lstStyle>
            <a:lvl1pPr algn="l">
              <a:defRPr sz="1200">
                <a:solidFill>
                  <a:schemeClr val="bg1"/>
                </a:solidFill>
                <a:latin typeface="+mj-lt"/>
              </a:defRPr>
            </a:lvl1pPr>
          </a:lstStyle>
          <a:p>
            <a:r>
              <a:rPr lang="en-US" smtClean="0"/>
              <a:t>2/19/2013</a:t>
            </a:r>
            <a:endParaRPr lang="en-US" dirty="0"/>
          </a:p>
        </p:txBody>
      </p:sp>
      <p:sp>
        <p:nvSpPr>
          <p:cNvPr id="5" name="Footer Placeholder 4"/>
          <p:cNvSpPr>
            <a:spLocks noGrp="1"/>
          </p:cNvSpPr>
          <p:nvPr>
            <p:ph type="ftr" sz="quarter" idx="3"/>
          </p:nvPr>
        </p:nvSpPr>
        <p:spPr>
          <a:xfrm>
            <a:off x="1600200" y="6356350"/>
            <a:ext cx="4114800" cy="365125"/>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smtClean="0"/>
              <a:t>Purdue Nuclear Engineering Oral Exam Presentation - Alex Hagen</a:t>
            </a:r>
            <a:endParaRPr lang="en-US" dirty="0"/>
          </a:p>
        </p:txBody>
      </p:sp>
      <p:sp>
        <p:nvSpPr>
          <p:cNvPr id="6" name="Slide Number Placeholder 5"/>
          <p:cNvSpPr>
            <a:spLocks noGrp="1"/>
          </p:cNvSpPr>
          <p:nvPr>
            <p:ph type="sldNum" sz="quarter" idx="4"/>
          </p:nvPr>
        </p:nvSpPr>
        <p:spPr>
          <a:xfrm>
            <a:off x="7924798" y="6356350"/>
            <a:ext cx="762002" cy="365125"/>
          </a:xfrm>
          <a:prstGeom prst="rect">
            <a:avLst/>
          </a:prstGeom>
        </p:spPr>
        <p:txBody>
          <a:bodyPr vert="horz" lIns="91440" tIns="45720" rIns="91440" bIns="45720" rtlCol="0" anchor="ctr"/>
          <a:lstStyle>
            <a:lvl1pPr algn="r">
              <a:defRPr sz="1200">
                <a:solidFill>
                  <a:schemeClr val="bg1"/>
                </a:solidFill>
                <a:latin typeface="+mj-lt"/>
              </a:defRPr>
            </a:lvl1pPr>
          </a:lstStyle>
          <a:p>
            <a:fld id="{71BB743C-8183-4773-9865-FD9CB24641D0}" type="slidenum">
              <a:rPr lang="en-US" smtClean="0"/>
              <a:pPr/>
              <a:t>‹#›</a:t>
            </a:fld>
            <a:endParaRPr lang="en-US" dirty="0"/>
          </a:p>
        </p:txBody>
      </p:sp>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72200" y="6248400"/>
            <a:ext cx="1371598" cy="457200"/>
          </a:xfrm>
          <a:prstGeom prst="rect">
            <a:avLst/>
          </a:prstGeom>
        </p:spPr>
      </p:pic>
      <p:sp>
        <p:nvSpPr>
          <p:cNvPr id="8" name="Rectangle 7"/>
          <p:cNvSpPr/>
          <p:nvPr/>
        </p:nvSpPr>
        <p:spPr>
          <a:xfrm>
            <a:off x="6172200" y="6781800"/>
            <a:ext cx="1371598"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p:cNvCxnSpPr/>
          <p:nvPr/>
        </p:nvCxnSpPr>
        <p:spPr>
          <a:xfrm>
            <a:off x="8839200" y="152400"/>
            <a:ext cx="0" cy="5943600"/>
          </a:xfrm>
          <a:prstGeom prst="line">
            <a:avLst/>
          </a:prstGeom>
          <a:ln w="25400" cmpd="sng">
            <a:solidFill>
              <a:schemeClr val="tx1"/>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7312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61" r:id="rId10"/>
    <p:sldLayoutId id="2147483657"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v"/>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v"/>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0425"/>
            <a:ext cx="8077200" cy="1679575"/>
          </a:xfrm>
        </p:spPr>
        <p:txBody>
          <a:bodyPr>
            <a:noAutofit/>
          </a:bodyPr>
          <a:lstStyle/>
          <a:p>
            <a:r>
              <a:rPr lang="en-US" sz="5400" dirty="0" smtClean="0"/>
              <a:t>Article Summary, Critique, </a:t>
            </a:r>
            <a:r>
              <a:rPr lang="en-US" sz="5400" dirty="0"/>
              <a:t>and Extension</a:t>
            </a:r>
            <a:r>
              <a:rPr lang="en-US" sz="2400" dirty="0"/>
              <a:t/>
            </a:r>
            <a:br>
              <a:rPr lang="en-US" sz="2400" dirty="0"/>
            </a:br>
            <a:r>
              <a:rPr lang="en-US" sz="2400" dirty="0" err="1"/>
              <a:t>Gozani</a:t>
            </a:r>
            <a:r>
              <a:rPr lang="en-US" sz="2400" dirty="0"/>
              <a:t>, T., McDaniel, F. D., </a:t>
            </a:r>
            <a:r>
              <a:rPr lang="en-US" sz="2400" dirty="0" smtClean="0"/>
              <a:t>&amp; </a:t>
            </a:r>
            <a:r>
              <a:rPr lang="en-US" sz="2400" dirty="0"/>
              <a:t>Doyle, B. L. (2009). </a:t>
            </a:r>
            <a:r>
              <a:rPr lang="en-US" sz="2400" i="1" dirty="0"/>
              <a:t>Conventional and Non-Conventional Nuclear Material Signatures</a:t>
            </a:r>
            <a:r>
              <a:rPr lang="en-US" sz="2400" dirty="0"/>
              <a:t>. AIP Conference Proceedings, 599(1), 599-605. doi:10.1063/1.3120108</a:t>
            </a:r>
          </a:p>
        </p:txBody>
      </p:sp>
      <p:sp>
        <p:nvSpPr>
          <p:cNvPr id="3" name="Subtitle 2"/>
          <p:cNvSpPr>
            <a:spLocks noGrp="1"/>
          </p:cNvSpPr>
          <p:nvPr>
            <p:ph type="subTitle" idx="1"/>
          </p:nvPr>
        </p:nvSpPr>
        <p:spPr/>
        <p:txBody>
          <a:bodyPr anchor="ctr">
            <a:normAutofit fontScale="92500" lnSpcReduction="10000"/>
          </a:bodyPr>
          <a:lstStyle/>
          <a:p>
            <a:r>
              <a:rPr lang="en-US" dirty="0" smtClean="0">
                <a:solidFill>
                  <a:srgbClr val="FFC000"/>
                </a:solidFill>
              </a:rPr>
              <a:t>Alex Hagen</a:t>
            </a:r>
          </a:p>
          <a:p>
            <a:r>
              <a:rPr lang="en-US" sz="2400" dirty="0" smtClean="0">
                <a:solidFill>
                  <a:srgbClr val="FFC000"/>
                </a:solidFill>
              </a:rPr>
              <a:t>Purdue Nuclear Engineering Ph.D. Qualifying Oral Exam</a:t>
            </a:r>
          </a:p>
          <a:p>
            <a:r>
              <a:rPr lang="en-US" dirty="0" smtClean="0">
                <a:solidFill>
                  <a:srgbClr val="FFC000"/>
                </a:solidFill>
              </a:rPr>
              <a:t>2/19/13</a:t>
            </a:r>
            <a:endParaRPr lang="en-US" dirty="0">
              <a:solidFill>
                <a:srgbClr val="FFC000"/>
              </a:solidFill>
            </a:endParaRPr>
          </a:p>
        </p:txBody>
      </p:sp>
    </p:spTree>
    <p:extLst>
      <p:ext uri="{BB962C8B-B14F-4D97-AF65-F5344CB8AC3E}">
        <p14:creationId xmlns:p14="http://schemas.microsoft.com/office/powerpoint/2010/main" val="3461425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 Energy Bremsstrahlung </a:t>
            </a:r>
            <a:r>
              <a:rPr lang="en-US" dirty="0"/>
              <a:t>Backscattering</a:t>
            </a:r>
            <a:br>
              <a:rPr lang="en-US" dirty="0"/>
            </a:br>
            <a:r>
              <a:rPr lang="en-US" sz="2700" dirty="0"/>
              <a:t>Technique Summary</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fontScale="92500"/>
              </a:bodyPr>
              <a:lstStyle/>
              <a:p>
                <a:r>
                  <a:rPr lang="en-US" dirty="0" smtClean="0"/>
                  <a:t>Linac X-Ray source causes Bremsstrahlung and annihilation in high </a:t>
                </a:r>
                <a14:m>
                  <m:oMath xmlns:m="http://schemas.openxmlformats.org/officeDocument/2006/math">
                    <m:r>
                      <a:rPr lang="en-US" b="0" i="1" smtClean="0">
                        <a:latin typeface="Cambria Math"/>
                      </a:rPr>
                      <m:t>𝑍</m:t>
                    </m:r>
                  </m:oMath>
                </a14:m>
                <a:r>
                  <a:rPr lang="en-US" dirty="0" smtClean="0"/>
                  <a:t> material</a:t>
                </a:r>
              </a:p>
              <a:p>
                <a:r>
                  <a:rPr lang="en-US" dirty="0" smtClean="0"/>
                  <a:t>Placement of energy sensitive detectors in the backscatter regions</a:t>
                </a:r>
              </a:p>
              <a:p>
                <a:r>
                  <a:rPr lang="en-US" dirty="0" smtClean="0"/>
                  <a:t>Detectors pick up high energy component of high </a:t>
                </a:r>
                <a14:m>
                  <m:oMath xmlns:m="http://schemas.openxmlformats.org/officeDocument/2006/math">
                    <m:r>
                      <a:rPr lang="en-US" b="0" i="1" smtClean="0">
                        <a:latin typeface="Cambria Math"/>
                      </a:rPr>
                      <m:t>𝑍</m:t>
                    </m:r>
                  </m:oMath>
                </a14:m>
                <a:r>
                  <a:rPr lang="en-US" dirty="0" smtClean="0"/>
                  <a:t> material Bremsstrahlung backscatter and annihilation</a:t>
                </a:r>
              </a:p>
              <a:p>
                <a:r>
                  <a:rPr lang="en-US" dirty="0" smtClean="0"/>
                  <a:t>Requires array of detectors for spatial resolution</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2"/>
                <a:stretch>
                  <a:fillRect l="-1481" t="-1752" b="-310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10</a:t>
            </a:fld>
            <a:endParaRPr lang="en-US"/>
          </a:p>
        </p:txBody>
      </p:sp>
    </p:spTree>
    <p:extLst>
      <p:ext uri="{BB962C8B-B14F-4D97-AF65-F5344CB8AC3E}">
        <p14:creationId xmlns:p14="http://schemas.microsoft.com/office/powerpoint/2010/main" val="1068446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 Species Radiography</a:t>
            </a:r>
            <a:br>
              <a:rPr lang="en-US" dirty="0" smtClean="0"/>
            </a:br>
            <a:r>
              <a:rPr lang="en-US" sz="2700" dirty="0"/>
              <a:t>Technique Summary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Use of both X-Ray and Fast Neutron radiography provides increased information</a:t>
                </a:r>
              </a:p>
              <a:p>
                <a:r>
                  <a:rPr lang="en-US" dirty="0" smtClean="0"/>
                  <a:t>Behavior with changing </a:t>
                </a:r>
                <a14:m>
                  <m:oMath xmlns:m="http://schemas.openxmlformats.org/officeDocument/2006/math">
                    <m:r>
                      <a:rPr lang="en-US" b="0" i="1" smtClean="0">
                        <a:latin typeface="Cambria Math"/>
                      </a:rPr>
                      <m:t>𝑍</m:t>
                    </m:r>
                  </m:oMath>
                </a14:m>
                <a:r>
                  <a:rPr lang="en-US" dirty="0" smtClean="0"/>
                  <a:t> is wildly different</a:t>
                </a:r>
              </a:p>
              <a:p>
                <a:r>
                  <a:rPr lang="en-US" dirty="0" smtClean="0"/>
                  <a:t>Allows for pinpoint of </a:t>
                </a:r>
                <a14:m>
                  <m:oMath xmlns:m="http://schemas.openxmlformats.org/officeDocument/2006/math">
                    <m:r>
                      <a:rPr lang="en-US" b="0" i="1" smtClean="0">
                        <a:latin typeface="Cambria Math"/>
                      </a:rPr>
                      <m:t>𝑍</m:t>
                    </m:r>
                  </m:oMath>
                </a14:m>
                <a:r>
                  <a:rPr lang="en-US" dirty="0" smtClean="0"/>
                  <a:t> value because of two pieces of data, instead of estimation of </a:t>
                </a:r>
                <a14:m>
                  <m:oMath xmlns:m="http://schemas.openxmlformats.org/officeDocument/2006/math">
                    <m:r>
                      <a:rPr lang="en-US" b="0" i="1" smtClean="0">
                        <a:latin typeface="Cambria Math"/>
                      </a:rPr>
                      <m:t>𝑍</m:t>
                    </m:r>
                  </m:oMath>
                </a14:m>
                <a:endParaRPr lang="en-US" dirty="0" smtClean="0"/>
              </a:p>
              <a:p>
                <a:r>
                  <a:rPr lang="en-US" dirty="0" smtClean="0"/>
                  <a:t>Requires two accelerators and arrays of detectors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r="-2741" b="-1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dirty="0" smtClean="0"/>
              <a:t>2/19/2013</a:t>
            </a:r>
            <a:endParaRPr lang="en-US" dirty="0"/>
          </a:p>
        </p:txBody>
      </p:sp>
      <p:sp>
        <p:nvSpPr>
          <p:cNvPr id="5" name="Footer Placeholder 4"/>
          <p:cNvSpPr>
            <a:spLocks noGrp="1"/>
          </p:cNvSpPr>
          <p:nvPr>
            <p:ph type="ftr" sz="quarter" idx="11"/>
          </p:nvPr>
        </p:nvSpPr>
        <p:spPr/>
        <p:txBody>
          <a:bodyPr/>
          <a:lstStyle/>
          <a:p>
            <a:r>
              <a:rPr lang="en-US" dirty="0" smtClean="0"/>
              <a:t>Purdue Nuclear Engineering Oral Exam Presentation - Alex Hagen</a:t>
            </a:r>
            <a:endParaRPr lang="en-US" dirty="0"/>
          </a:p>
        </p:txBody>
      </p:sp>
      <p:sp>
        <p:nvSpPr>
          <p:cNvPr id="6" name="Slide Number Placeholder 5"/>
          <p:cNvSpPr>
            <a:spLocks noGrp="1"/>
          </p:cNvSpPr>
          <p:nvPr>
            <p:ph type="sldNum" sz="quarter" idx="12"/>
          </p:nvPr>
        </p:nvSpPr>
        <p:spPr/>
        <p:txBody>
          <a:bodyPr/>
          <a:lstStyle/>
          <a:p>
            <a:fld id="{71BB743C-8183-4773-9865-FD9CB24641D0}" type="slidenum">
              <a:rPr lang="en-US" smtClean="0"/>
              <a:t>11</a:t>
            </a:fld>
            <a:endParaRPr lang="en-US"/>
          </a:p>
        </p:txBody>
      </p:sp>
    </p:spTree>
    <p:extLst>
      <p:ext uri="{BB962C8B-B14F-4D97-AF65-F5344CB8AC3E}">
        <p14:creationId xmlns:p14="http://schemas.microsoft.com/office/powerpoint/2010/main" val="4249793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smtClean="0"/>
              <a:t>Dual Species Radiography</a:t>
            </a:r>
            <a:endParaRPr lang="en-US" sz="3600" dirty="0"/>
          </a:p>
        </p:txBody>
      </p:sp>
      <mc:AlternateContent xmlns:mc="http://schemas.openxmlformats.org/markup-compatibility/2006" xmlns:a14="http://schemas.microsoft.com/office/drawing/2010/main">
        <mc:Choice Requires="a14">
          <p:sp>
            <p:nvSpPr>
              <p:cNvPr id="9" name="Text Placeholder 8"/>
              <p:cNvSpPr>
                <a:spLocks noGrp="1"/>
              </p:cNvSpPr>
              <p:nvPr>
                <p:ph type="body" sz="half" idx="2"/>
              </p:nvPr>
            </p:nvSpPr>
            <p:spPr/>
            <p:txBody>
              <a:bodyPr>
                <a:normAutofit fontScale="92500" lnSpcReduction="10000"/>
              </a:bodyPr>
              <a:lstStyle/>
              <a:p>
                <a:pPr marL="342900" indent="-342900">
                  <a:buFont typeface="Wingdings" pitchFamily="2" charset="2"/>
                  <a:buChar char="Ø"/>
                </a:pPr>
                <a:r>
                  <a:rPr lang="en-US" sz="2000" dirty="0" smtClean="0"/>
                  <a:t>Different response to </a:t>
                </a:r>
                <a14:m>
                  <m:oMath xmlns:m="http://schemas.openxmlformats.org/officeDocument/2006/math">
                    <m:r>
                      <a:rPr lang="en-US" sz="2000" b="0" i="1" smtClean="0">
                        <a:latin typeface="Cambria Math"/>
                      </a:rPr>
                      <m:t>𝑍</m:t>
                    </m:r>
                  </m:oMath>
                </a14:m>
                <a:r>
                  <a:rPr lang="en-US" sz="2000" dirty="0" smtClean="0"/>
                  <a:t> number between gamma and neutrons</a:t>
                </a:r>
              </a:p>
              <a:p>
                <a:pPr marL="342900" indent="-342900">
                  <a:buFont typeface="Wingdings" pitchFamily="2" charset="2"/>
                  <a:buChar char="Ø"/>
                </a:pPr>
                <a:r>
                  <a:rPr lang="en-US" sz="2000" dirty="0" smtClean="0"/>
                  <a:t>Allows for resolution of low and high </a:t>
                </a:r>
                <a14:m>
                  <m:oMath xmlns:m="http://schemas.openxmlformats.org/officeDocument/2006/math">
                    <m:r>
                      <a:rPr lang="en-US" sz="2000" b="0" i="1" smtClean="0">
                        <a:latin typeface="Cambria Math"/>
                      </a:rPr>
                      <m:t>𝑍</m:t>
                    </m:r>
                  </m:oMath>
                </a14:m>
                <a:r>
                  <a:rPr lang="en-US" sz="2000" dirty="0" smtClean="0"/>
                  <a:t> materials</a:t>
                </a:r>
                <a:endParaRPr lang="en-US" sz="2000" dirty="0"/>
              </a:p>
            </p:txBody>
          </p:sp>
        </mc:Choice>
        <mc:Fallback xmlns="">
          <p:sp>
            <p:nvSpPr>
              <p:cNvPr id="9" name="Text Placeholder 8"/>
              <p:cNvSpPr>
                <a:spLocks noGrp="1" noRot="1" noChangeAspect="1" noMove="1" noResize="1" noEditPoints="1" noAdjustHandles="1" noChangeArrowheads="1" noChangeShapeType="1" noTextEdit="1"/>
              </p:cNvSpPr>
              <p:nvPr>
                <p:ph type="body" sz="half" idx="2"/>
              </p:nvPr>
            </p:nvSpPr>
            <p:spPr>
              <a:blipFill rotWithShape="1">
                <a:blip r:embed="rId2"/>
                <a:stretch>
                  <a:fillRect l="-824" t="-5000" b="-55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12</a:t>
            </a:fld>
            <a:endParaRPr lang="en-US"/>
          </a:p>
        </p:txBody>
      </p:sp>
      <p:pic>
        <p:nvPicPr>
          <p:cNvPr id="11" name="Picture 2"/>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2062" y="1993304"/>
            <a:ext cx="66198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676400" y="5178623"/>
            <a:ext cx="5943600" cy="307777"/>
          </a:xfrm>
          <a:prstGeom prst="rect">
            <a:avLst/>
          </a:prstGeom>
          <a:noFill/>
        </p:spPr>
        <p:txBody>
          <a:bodyPr wrap="square" rtlCol="0">
            <a:spAutoFit/>
          </a:bodyPr>
          <a:lstStyle/>
          <a:p>
            <a:pPr algn="ctr"/>
            <a:r>
              <a:rPr lang="en-US" sz="1400" dirty="0" smtClean="0"/>
              <a:t>Figure 5:  Dual Species Radiography Ratio of Transmissions [5]</a:t>
            </a:r>
            <a:endParaRPr lang="en-US" sz="1400" dirty="0"/>
          </a:p>
        </p:txBody>
      </p:sp>
    </p:spTree>
    <p:extLst>
      <p:ext uri="{BB962C8B-B14F-4D97-AF65-F5344CB8AC3E}">
        <p14:creationId xmlns:p14="http://schemas.microsoft.com/office/powerpoint/2010/main" val="1164854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Article Critique</a:t>
            </a:r>
            <a:endParaRPr lang="en-US" dirty="0"/>
          </a:p>
        </p:txBody>
      </p:sp>
      <p:sp>
        <p:nvSpPr>
          <p:cNvPr id="9" name="Text Placeholder 8"/>
          <p:cNvSpPr>
            <a:spLocks noGrp="1"/>
          </p:cNvSpPr>
          <p:nvPr>
            <p:ph type="body" idx="1"/>
          </p:nvPr>
        </p:nvSpPr>
        <p:spPr/>
        <p:txBody>
          <a:bodyPr/>
          <a:lstStyle/>
          <a:p>
            <a:r>
              <a:rPr lang="en-US" dirty="0" smtClean="0"/>
              <a:t>Discussion of citations, work presented, and target of </a:t>
            </a:r>
            <a:r>
              <a:rPr lang="en-US" dirty="0" err="1" smtClean="0"/>
              <a:t>Gozani’s</a:t>
            </a:r>
            <a:r>
              <a:rPr lang="en-US" dirty="0" smtClean="0"/>
              <a:t> paper</a:t>
            </a:r>
            <a:endParaRPr lang="en-US" dirty="0"/>
          </a:p>
        </p:txBody>
      </p:sp>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13</a:t>
            </a:fld>
            <a:endParaRPr lang="en-US"/>
          </a:p>
        </p:txBody>
      </p:sp>
    </p:spTree>
    <p:extLst>
      <p:ext uri="{BB962C8B-B14F-4D97-AF65-F5344CB8AC3E}">
        <p14:creationId xmlns:p14="http://schemas.microsoft.com/office/powerpoint/2010/main" val="3073789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Motivation</a:t>
            </a:r>
            <a:endParaRPr lang="en-US" dirty="0"/>
          </a:p>
        </p:txBody>
      </p:sp>
      <p:sp>
        <p:nvSpPr>
          <p:cNvPr id="8" name="Content Placeholder 7"/>
          <p:cNvSpPr>
            <a:spLocks noGrp="1"/>
          </p:cNvSpPr>
          <p:nvPr>
            <p:ph idx="1"/>
          </p:nvPr>
        </p:nvSpPr>
        <p:spPr/>
        <p:txBody>
          <a:bodyPr/>
          <a:lstStyle/>
          <a:p>
            <a:r>
              <a:rPr lang="en-US" dirty="0" smtClean="0"/>
              <a:t>NAE Grand Challenges show that the detection and interdiction of nuclear material has been identified as an important field</a:t>
            </a:r>
          </a:p>
          <a:p>
            <a:r>
              <a:rPr lang="en-US" dirty="0" err="1" smtClean="0"/>
              <a:t>Gozani’s</a:t>
            </a:r>
            <a:r>
              <a:rPr lang="en-US" dirty="0" smtClean="0"/>
              <a:t> past work on explosives interdiction presents him as an expert on implementation, although relatively new in the field of radiation detection</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14</a:t>
            </a:fld>
            <a:endParaRPr lang="en-US"/>
          </a:p>
        </p:txBody>
      </p:sp>
    </p:spTree>
    <p:extLst>
      <p:ext uri="{BB962C8B-B14F-4D97-AF65-F5344CB8AC3E}">
        <p14:creationId xmlns:p14="http://schemas.microsoft.com/office/powerpoint/2010/main" val="1543972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Audience</a:t>
            </a:r>
            <a:endParaRPr lang="en-US"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1911154147"/>
              </p:ext>
            </p:extLst>
          </p:nvPr>
        </p:nvGraphicFramePr>
        <p:xfrm>
          <a:off x="1261369" y="3810000"/>
          <a:ext cx="6781800" cy="2408768"/>
        </p:xfrm>
        <a:graphic>
          <a:graphicData uri="http://schemas.openxmlformats.org/drawingml/2006/table">
            <a:tbl>
              <a:tblPr firstRow="1" bandRow="1">
                <a:tableStyleId>{5C22544A-7EE6-4342-B048-85BDC9FD1C3A}</a:tableStyleId>
              </a:tblPr>
              <a:tblGrid>
                <a:gridCol w="1381478"/>
                <a:gridCol w="5400322"/>
              </a:tblGrid>
              <a:tr h="335704">
                <a:tc>
                  <a:txBody>
                    <a:bodyPr/>
                    <a:lstStyle/>
                    <a:p>
                      <a:r>
                        <a:rPr lang="en-US" sz="1200" dirty="0" smtClean="0"/>
                        <a:t>NHS02</a:t>
                      </a:r>
                      <a:endParaRPr lang="en-US" sz="1200" dirty="0"/>
                    </a:p>
                  </a:txBody>
                  <a:tcPr/>
                </a:tc>
                <a:tc>
                  <a:txBody>
                    <a:bodyPr/>
                    <a:lstStyle/>
                    <a:p>
                      <a:r>
                        <a:rPr lang="en-US" sz="1200" dirty="0" smtClean="0"/>
                        <a:t>Title: Technologies for Detecting Nuclear/Radiological Contraband</a:t>
                      </a:r>
                      <a:endParaRPr lang="en-US" sz="1200" dirty="0"/>
                    </a:p>
                  </a:txBody>
                  <a:tcPr/>
                </a:tc>
              </a:tr>
              <a:tr h="258034">
                <a:tc>
                  <a:txBody>
                    <a:bodyPr/>
                    <a:lstStyle/>
                    <a:p>
                      <a:r>
                        <a:rPr lang="en-US" sz="1200" dirty="0" smtClean="0"/>
                        <a:t>R. Leon Feinstein</a:t>
                      </a:r>
                      <a:endParaRPr lang="en-US" sz="1200" dirty="0"/>
                    </a:p>
                  </a:txBody>
                  <a:tcPr/>
                </a:tc>
                <a:tc>
                  <a:txBody>
                    <a:bodyPr/>
                    <a:lstStyle/>
                    <a:p>
                      <a:r>
                        <a:rPr lang="en-US" sz="1200" b="0" i="1" u="none" strike="noStrike" kern="1200" baseline="0" dirty="0" smtClean="0">
                          <a:solidFill>
                            <a:schemeClr val="dk1"/>
                          </a:solidFill>
                          <a:latin typeface="+mn-lt"/>
                          <a:ea typeface="+mn-ea"/>
                          <a:cs typeface="+mn-cs"/>
                        </a:rPr>
                        <a:t>Active Interrogation Technologies for Nuclear Detection - Overview</a:t>
                      </a:r>
                      <a:endParaRPr lang="en-US" sz="1200" dirty="0"/>
                    </a:p>
                  </a:txBody>
                  <a:tcPr/>
                </a:tc>
              </a:tr>
              <a:tr h="258034">
                <a:tc>
                  <a:txBody>
                    <a:bodyPr/>
                    <a:lstStyle/>
                    <a:p>
                      <a:r>
                        <a:rPr lang="en-US" sz="1200" dirty="0" err="1" smtClean="0"/>
                        <a:t>Tsahi</a:t>
                      </a:r>
                      <a:r>
                        <a:rPr lang="en-US" sz="1200" dirty="0" smtClean="0"/>
                        <a:t> </a:t>
                      </a:r>
                      <a:r>
                        <a:rPr lang="en-US" sz="1200" dirty="0" err="1" smtClean="0"/>
                        <a:t>Gozani</a:t>
                      </a:r>
                      <a:endParaRPr lang="en-US" sz="1200" dirty="0"/>
                    </a:p>
                  </a:txBody>
                  <a:tcPr/>
                </a:tc>
                <a:tc>
                  <a:txBody>
                    <a:bodyPr/>
                    <a:lstStyle/>
                    <a:p>
                      <a:r>
                        <a:rPr lang="en-US" sz="1200" b="0" i="1" u="none" strike="noStrike" kern="1200" baseline="0" dirty="0" smtClean="0">
                          <a:solidFill>
                            <a:schemeClr val="dk1"/>
                          </a:solidFill>
                          <a:latin typeface="+mn-lt"/>
                          <a:ea typeface="+mn-ea"/>
                          <a:cs typeface="+mn-cs"/>
                        </a:rPr>
                        <a:t>Conventional and Non-conventional Nuclear Material Signatures</a:t>
                      </a:r>
                      <a:endParaRPr lang="en-US" sz="1200" dirty="0"/>
                    </a:p>
                  </a:txBody>
                  <a:tcPr/>
                </a:tc>
              </a:tr>
              <a:tr h="258034">
                <a:tc>
                  <a:txBody>
                    <a:bodyPr/>
                    <a:lstStyle/>
                    <a:p>
                      <a:r>
                        <a:rPr lang="en-US" sz="1200" b="0" i="0" u="none" strike="noStrike" kern="1200" baseline="0" dirty="0" smtClean="0">
                          <a:solidFill>
                            <a:schemeClr val="dk1"/>
                          </a:solidFill>
                          <a:latin typeface="+mn-lt"/>
                          <a:ea typeface="+mn-ea"/>
                          <a:cs typeface="+mn-cs"/>
                        </a:rPr>
                        <a:t>Steve </a:t>
                      </a:r>
                      <a:r>
                        <a:rPr lang="en-US" sz="1200" b="0" i="0" u="none" strike="noStrike" kern="1200" baseline="0" dirty="0" err="1" smtClean="0">
                          <a:solidFill>
                            <a:schemeClr val="dk1"/>
                          </a:solidFill>
                          <a:latin typeface="+mn-lt"/>
                          <a:ea typeface="+mn-ea"/>
                          <a:cs typeface="+mn-cs"/>
                        </a:rPr>
                        <a:t>Korbly</a:t>
                      </a:r>
                      <a:endParaRPr lang="en-US" sz="1200" dirty="0"/>
                    </a:p>
                  </a:txBody>
                  <a:tcPr/>
                </a:tc>
                <a:tc>
                  <a:txBody>
                    <a:bodyPr/>
                    <a:lstStyle/>
                    <a:p>
                      <a:r>
                        <a:rPr lang="en-US" sz="1200" b="0" i="1" u="none" strike="noStrike" kern="1200" baseline="0" dirty="0" smtClean="0">
                          <a:solidFill>
                            <a:schemeClr val="dk1"/>
                          </a:solidFill>
                          <a:latin typeface="+mn-lt"/>
                          <a:ea typeface="+mn-ea"/>
                          <a:cs typeface="+mn-cs"/>
                        </a:rPr>
                        <a:t>A Novel Electron Accelerator for Non-Intrusive Interrogation Applications</a:t>
                      </a:r>
                      <a:endParaRPr lang="en-US" sz="1200" dirty="0"/>
                    </a:p>
                  </a:txBody>
                  <a:tcPr/>
                </a:tc>
              </a:tr>
              <a:tr h="258034">
                <a:tc>
                  <a:txBody>
                    <a:bodyPr/>
                    <a:lstStyle/>
                    <a:p>
                      <a:r>
                        <a:rPr lang="en-US" sz="1200" b="0" i="0" u="none" strike="noStrike" kern="1200" baseline="0" dirty="0" smtClean="0">
                          <a:solidFill>
                            <a:schemeClr val="dk1"/>
                          </a:solidFill>
                          <a:latin typeface="+mn-lt"/>
                          <a:ea typeface="+mn-ea"/>
                          <a:cs typeface="+mn-cs"/>
                        </a:rPr>
                        <a:t>Christopher P.J. </a:t>
                      </a:r>
                      <a:r>
                        <a:rPr lang="en-US" sz="1200" b="0" i="0" u="none" strike="noStrike" kern="1200" baseline="0" dirty="0" err="1" smtClean="0">
                          <a:solidFill>
                            <a:schemeClr val="dk1"/>
                          </a:solidFill>
                          <a:latin typeface="+mn-lt"/>
                          <a:ea typeface="+mn-ea"/>
                          <a:cs typeface="+mn-cs"/>
                        </a:rPr>
                        <a:t>Barty</a:t>
                      </a:r>
                      <a:endParaRPr lang="en-US" sz="1200" dirty="0"/>
                    </a:p>
                  </a:txBody>
                  <a:tcPr/>
                </a:tc>
                <a:tc>
                  <a:txBody>
                    <a:bodyPr/>
                    <a:lstStyle/>
                    <a:p>
                      <a:r>
                        <a:rPr lang="en-US" sz="1200" b="0" i="1" u="none" strike="noStrike" kern="1200" baseline="0" dirty="0" smtClean="0">
                          <a:solidFill>
                            <a:schemeClr val="dk1"/>
                          </a:solidFill>
                          <a:latin typeface="+mn-lt"/>
                          <a:ea typeface="+mn-ea"/>
                          <a:cs typeface="+mn-cs"/>
                        </a:rPr>
                        <a:t>Tunable, Monochromatic X-rays in Interrogation - Production and Use</a:t>
                      </a:r>
                      <a:endParaRPr lang="en-US" sz="1200" dirty="0"/>
                    </a:p>
                  </a:txBody>
                  <a:tcPr/>
                </a:tc>
              </a:tr>
              <a:tr h="430057">
                <a:tc>
                  <a:txBody>
                    <a:bodyPr/>
                    <a:lstStyle/>
                    <a:p>
                      <a:r>
                        <a:rPr lang="en-US" sz="1200" b="0" i="0" u="none" strike="noStrike" kern="1200" baseline="0" dirty="0" smtClean="0">
                          <a:solidFill>
                            <a:schemeClr val="dk1"/>
                          </a:solidFill>
                          <a:latin typeface="+mn-lt"/>
                          <a:ea typeface="+mn-ea"/>
                          <a:cs typeface="+mn-cs"/>
                        </a:rPr>
                        <a:t>Donald P. </a:t>
                      </a:r>
                      <a:r>
                        <a:rPr lang="en-US" sz="1200" b="0" i="0" u="none" strike="noStrike" kern="1200" baseline="0" dirty="0" err="1" smtClean="0">
                          <a:solidFill>
                            <a:schemeClr val="dk1"/>
                          </a:solidFill>
                          <a:latin typeface="+mn-lt"/>
                          <a:ea typeface="+mn-ea"/>
                          <a:cs typeface="+mn-cs"/>
                        </a:rPr>
                        <a:t>Umstadter</a:t>
                      </a:r>
                      <a:endParaRPr lang="en-US" sz="1200" dirty="0"/>
                    </a:p>
                  </a:txBody>
                  <a:tcPr/>
                </a:tc>
                <a:tc>
                  <a:txBody>
                    <a:bodyPr/>
                    <a:lstStyle/>
                    <a:p>
                      <a:r>
                        <a:rPr lang="en-US" sz="1200" b="0" i="1" u="none" strike="noStrike" kern="1200" baseline="0" dirty="0" smtClean="0">
                          <a:solidFill>
                            <a:schemeClr val="dk1"/>
                          </a:solidFill>
                          <a:latin typeface="+mn-lt"/>
                          <a:ea typeface="+mn-ea"/>
                          <a:cs typeface="+mn-cs"/>
                        </a:rPr>
                        <a:t>Development of a source of quasi-monochromatic MeV energy photons for detection of special nuclear materials</a:t>
                      </a:r>
                      <a:endParaRPr lang="en-US" sz="1200" dirty="0"/>
                    </a:p>
                  </a:txBody>
                  <a:tcPr/>
                </a:tc>
              </a:tr>
              <a:tr h="335704">
                <a:tc>
                  <a:txBody>
                    <a:bodyPr/>
                    <a:lstStyle/>
                    <a:p>
                      <a:r>
                        <a:rPr lang="en-US" sz="1200" b="0" i="0" u="none" strike="noStrike" kern="1200" baseline="0" dirty="0" smtClean="0">
                          <a:solidFill>
                            <a:schemeClr val="dk1"/>
                          </a:solidFill>
                          <a:latin typeface="+mn-lt"/>
                          <a:ea typeface="+mn-ea"/>
                          <a:cs typeface="+mn-cs"/>
                        </a:rPr>
                        <a:t>Timothy Shaw</a:t>
                      </a:r>
                      <a:endParaRPr lang="en-US" sz="1200" dirty="0"/>
                    </a:p>
                  </a:txBody>
                  <a:tcPr/>
                </a:tc>
                <a:tc>
                  <a:txBody>
                    <a:bodyPr/>
                    <a:lstStyle/>
                    <a:p>
                      <a:r>
                        <a:rPr lang="en-US" sz="1200" b="0" i="1" u="none" strike="noStrike" kern="1200" baseline="0" dirty="0" smtClean="0">
                          <a:solidFill>
                            <a:schemeClr val="dk1"/>
                          </a:solidFill>
                          <a:latin typeface="+mn-lt"/>
                          <a:ea typeface="+mn-ea"/>
                          <a:cs typeface="+mn-cs"/>
                        </a:rPr>
                        <a:t>Fissile Material Detection by Differential Die Away Analysis</a:t>
                      </a:r>
                      <a:endParaRPr lang="en-US" sz="1200" dirty="0"/>
                    </a:p>
                  </a:txBody>
                  <a:tcPr/>
                </a:tc>
              </a:tr>
            </a:tbl>
          </a:graphicData>
        </a:graphic>
      </p:graphicFrame>
      <p:sp>
        <p:nvSpPr>
          <p:cNvPr id="9" name="Content Placeholder 8"/>
          <p:cNvSpPr>
            <a:spLocks noGrp="1"/>
          </p:cNvSpPr>
          <p:nvPr>
            <p:ph sz="half" idx="2"/>
          </p:nvPr>
        </p:nvSpPr>
        <p:spPr>
          <a:xfrm>
            <a:off x="457200" y="1447800"/>
            <a:ext cx="8229600" cy="2133600"/>
          </a:xfrm>
        </p:spPr>
        <p:txBody>
          <a:bodyPr>
            <a:normAutofit fontScale="92500" lnSpcReduction="20000"/>
          </a:bodyPr>
          <a:lstStyle/>
          <a:p>
            <a:r>
              <a:rPr lang="en-US" dirty="0"/>
              <a:t>Presented to the 2008 </a:t>
            </a:r>
            <a:r>
              <a:rPr lang="en-US" i="1" dirty="0"/>
              <a:t>Conference on the Application of Accelerators in Research and Industry </a:t>
            </a:r>
            <a:r>
              <a:rPr lang="en-US" dirty="0"/>
              <a:t>in “Technologies for Detecting Nuclear/Radiological Contraband” General Session</a:t>
            </a:r>
          </a:p>
          <a:p>
            <a:r>
              <a:rPr lang="en-US" dirty="0"/>
              <a:t>Other presentations in track give specific technology except one, which was chosen as review paper</a:t>
            </a:r>
            <a:endParaRPr lang="en-US" sz="800" dirty="0"/>
          </a:p>
          <a:p>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15</a:t>
            </a:fld>
            <a:endParaRPr lang="en-US"/>
          </a:p>
        </p:txBody>
      </p:sp>
      <p:sp>
        <p:nvSpPr>
          <p:cNvPr id="12" name="TextBox 11"/>
          <p:cNvSpPr txBox="1"/>
          <p:nvPr/>
        </p:nvSpPr>
        <p:spPr>
          <a:xfrm>
            <a:off x="1219200" y="3505200"/>
            <a:ext cx="6858000" cy="307777"/>
          </a:xfrm>
          <a:prstGeom prst="rect">
            <a:avLst/>
          </a:prstGeom>
          <a:noFill/>
        </p:spPr>
        <p:txBody>
          <a:bodyPr wrap="square" rtlCol="0">
            <a:spAutoFit/>
          </a:bodyPr>
          <a:lstStyle/>
          <a:p>
            <a:pPr algn="ctr"/>
            <a:r>
              <a:rPr lang="en-US" sz="1400" dirty="0" smtClean="0"/>
              <a:t>Table 1: CAARI ‘08 Schedule of Events Excerpt</a:t>
            </a:r>
            <a:endParaRPr lang="en-US" sz="1400" dirty="0"/>
          </a:p>
        </p:txBody>
      </p:sp>
    </p:spTree>
    <p:extLst>
      <p:ext uri="{BB962C8B-B14F-4D97-AF65-F5344CB8AC3E}">
        <p14:creationId xmlns:p14="http://schemas.microsoft.com/office/powerpoint/2010/main" val="356869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Citation Diversity</a:t>
            </a:r>
            <a:endParaRPr lang="en-US" dirty="0"/>
          </a:p>
        </p:txBody>
      </p:sp>
      <p:sp>
        <p:nvSpPr>
          <p:cNvPr id="8" name="Content Placeholder 7"/>
          <p:cNvSpPr>
            <a:spLocks noGrp="1"/>
          </p:cNvSpPr>
          <p:nvPr>
            <p:ph idx="1"/>
          </p:nvPr>
        </p:nvSpPr>
        <p:spPr/>
        <p:txBody>
          <a:bodyPr/>
          <a:lstStyle/>
          <a:p>
            <a:r>
              <a:rPr lang="en-US" dirty="0" smtClean="0"/>
              <a:t>The paper’s main section describes work he completed in 1987 – 4 citations of his own work (1,2,3,7)</a:t>
            </a:r>
          </a:p>
          <a:p>
            <a:r>
              <a:rPr lang="en-US" dirty="0" smtClean="0"/>
              <a:t>The paper provides too few citations on other methods</a:t>
            </a:r>
          </a:p>
          <a:p>
            <a:pPr lvl="1"/>
            <a:r>
              <a:rPr lang="en-US" dirty="0" smtClean="0"/>
              <a:t>NRF – 2 citations (4,5)</a:t>
            </a:r>
          </a:p>
          <a:p>
            <a:pPr lvl="1"/>
            <a:r>
              <a:rPr lang="en-US" dirty="0" smtClean="0"/>
              <a:t>DEXR – 1 citation (6)</a:t>
            </a:r>
          </a:p>
          <a:p>
            <a:pPr lvl="1"/>
            <a:r>
              <a:rPr lang="en-US" dirty="0" smtClean="0"/>
              <a:t>HEBB – no citations</a:t>
            </a:r>
          </a:p>
          <a:p>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16</a:t>
            </a:fld>
            <a:endParaRPr lang="en-US"/>
          </a:p>
        </p:txBody>
      </p:sp>
    </p:spTree>
    <p:extLst>
      <p:ext uri="{BB962C8B-B14F-4D97-AF65-F5344CB8AC3E}">
        <p14:creationId xmlns:p14="http://schemas.microsoft.com/office/powerpoint/2010/main" val="3369821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Energy Bremsstrahlung Backscattering</a:t>
            </a:r>
            <a:endParaRPr lang="en-US" dirty="0"/>
          </a:p>
        </p:txBody>
      </p:sp>
      <p:sp>
        <p:nvSpPr>
          <p:cNvPr id="3" name="Content Placeholder 2"/>
          <p:cNvSpPr>
            <a:spLocks noGrp="1"/>
          </p:cNvSpPr>
          <p:nvPr>
            <p:ph idx="1"/>
          </p:nvPr>
        </p:nvSpPr>
        <p:spPr/>
        <p:txBody>
          <a:bodyPr>
            <a:normAutofit lnSpcReduction="10000"/>
          </a:bodyPr>
          <a:lstStyle/>
          <a:p>
            <a:r>
              <a:rPr lang="en-US" dirty="0" smtClean="0"/>
              <a:t>No citations for origin for experimental status of technology</a:t>
            </a:r>
          </a:p>
          <a:p>
            <a:r>
              <a:rPr lang="en-US" dirty="0" smtClean="0"/>
              <a:t>Provides experimental results without sufficient methods for reproduction</a:t>
            </a:r>
          </a:p>
          <a:p>
            <a:r>
              <a:rPr lang="en-US" dirty="0" smtClean="0"/>
              <a:t>Makes claims without published results</a:t>
            </a:r>
          </a:p>
          <a:p>
            <a:pPr lvl="1"/>
            <a:r>
              <a:rPr lang="en-US" dirty="0" smtClean="0"/>
              <a:t>“In addition the size of the detector collimation determines the degree of debasing…”</a:t>
            </a:r>
          </a:p>
          <a:p>
            <a:pPr lvl="1"/>
            <a:r>
              <a:rPr lang="en-US" dirty="0" smtClean="0"/>
              <a:t>“…modeled with photon/electron Monte Carlo transport codes… …and reliably measured.” </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17</a:t>
            </a:fld>
            <a:endParaRPr lang="en-US"/>
          </a:p>
        </p:txBody>
      </p:sp>
    </p:spTree>
    <p:extLst>
      <p:ext uri="{BB962C8B-B14F-4D97-AF65-F5344CB8AC3E}">
        <p14:creationId xmlns:p14="http://schemas.microsoft.com/office/powerpoint/2010/main" val="3494039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HEBB</a:t>
            </a:r>
            <a:br>
              <a:rPr lang="en-US" dirty="0" smtClean="0"/>
            </a:br>
            <a:r>
              <a:rPr lang="en-US" sz="2400" dirty="0" smtClean="0"/>
              <a:t>Literature Provided</a:t>
            </a:r>
            <a:endParaRPr lang="en-US" dirty="0"/>
          </a:p>
        </p:txBody>
      </p:sp>
      <p:sp>
        <p:nvSpPr>
          <p:cNvPr id="8" name="Text Placeholder 7"/>
          <p:cNvSpPr>
            <a:spLocks noGrp="1"/>
          </p:cNvSpPr>
          <p:nvPr>
            <p:ph type="body" sz="half" idx="2"/>
          </p:nvPr>
        </p:nvSpPr>
        <p:spPr/>
        <p:txBody>
          <a:bodyPr>
            <a:normAutofit fontScale="70000" lnSpcReduction="20000"/>
          </a:bodyPr>
          <a:lstStyle/>
          <a:p>
            <a:pPr marL="342900" indent="-342900">
              <a:buFont typeface="Wingdings" pitchFamily="2" charset="2"/>
              <a:buChar char="Ø"/>
            </a:pPr>
            <a:r>
              <a:rPr lang="en-US" sz="2400" dirty="0" err="1" smtClean="0"/>
              <a:t>Gozani</a:t>
            </a:r>
            <a:r>
              <a:rPr lang="en-US" sz="2400" dirty="0" smtClean="0"/>
              <a:t> does not cite any source for HEBB</a:t>
            </a:r>
          </a:p>
          <a:p>
            <a:pPr marL="342900" indent="-342900">
              <a:buFont typeface="Wingdings" pitchFamily="2" charset="2"/>
              <a:buChar char="Ø"/>
            </a:pPr>
            <a:r>
              <a:rPr lang="en-US" sz="2400" dirty="0" smtClean="0"/>
              <a:t>Uses the small overview from </a:t>
            </a:r>
            <a:r>
              <a:rPr lang="en-US" sz="2400" dirty="0" err="1" smtClean="0"/>
              <a:t>Bertozzi’s</a:t>
            </a:r>
            <a:r>
              <a:rPr lang="en-US" sz="2400" dirty="0" smtClean="0"/>
              <a:t> paper</a:t>
            </a:r>
          </a:p>
          <a:p>
            <a:pPr marL="342900" indent="-342900">
              <a:buFont typeface="Wingdings" pitchFamily="2" charset="2"/>
              <a:buChar char="Ø"/>
            </a:pPr>
            <a:r>
              <a:rPr lang="en-US" sz="2400" dirty="0" smtClean="0"/>
              <a:t>HEBB used in American Science and Engineering’s Z Portal technology</a:t>
            </a:r>
            <a:endParaRPr lang="en-US" sz="2400"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18</a:t>
            </a:fld>
            <a:endParaRPr lang="en-US"/>
          </a:p>
        </p:txBody>
      </p:sp>
      <p:pic>
        <p:nvPicPr>
          <p:cNvPr id="10" name="Picture 2"/>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9212" y="1752600"/>
            <a:ext cx="650557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676400" y="5332511"/>
            <a:ext cx="5943600" cy="307777"/>
          </a:xfrm>
          <a:prstGeom prst="rect">
            <a:avLst/>
          </a:prstGeom>
          <a:noFill/>
        </p:spPr>
        <p:txBody>
          <a:bodyPr wrap="square" rtlCol="0">
            <a:spAutoFit/>
          </a:bodyPr>
          <a:lstStyle/>
          <a:p>
            <a:pPr algn="ctr"/>
            <a:r>
              <a:rPr lang="en-US" sz="1400" dirty="0" smtClean="0"/>
              <a:t>Figure 6:  High Energy Bremsstrahlung Backscattering Idea Diagram [1]</a:t>
            </a:r>
            <a:endParaRPr lang="en-US" sz="1400" dirty="0"/>
          </a:p>
        </p:txBody>
      </p:sp>
    </p:spTree>
    <p:extLst>
      <p:ext uri="{BB962C8B-B14F-4D97-AF65-F5344CB8AC3E}">
        <p14:creationId xmlns:p14="http://schemas.microsoft.com/office/powerpoint/2010/main" val="3622347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Detection Modes</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lstStyle/>
              <a:p>
                <a:r>
                  <a:rPr lang="en-US" dirty="0" smtClean="0"/>
                  <a:t>Paper provides no description or analysis into detection methods</a:t>
                </a:r>
              </a:p>
              <a:p>
                <a:r>
                  <a:rPr lang="en-US" dirty="0" smtClean="0"/>
                  <a:t>Uses previously created </a:t>
                </a:r>
                <a14:m>
                  <m:oMath xmlns:m="http://schemas.openxmlformats.org/officeDocument/2006/math">
                    <m:r>
                      <a:rPr lang="en-US" b="0" i="1" smtClean="0">
                        <a:latin typeface="Cambria Math"/>
                      </a:rPr>
                      <m:t>𝛾</m:t>
                    </m:r>
                  </m:oMath>
                </a14:m>
                <a:r>
                  <a:rPr lang="en-US" dirty="0" smtClean="0"/>
                  <a:t> detection methods</a:t>
                </a:r>
              </a:p>
              <a:p>
                <a:r>
                  <a:rPr lang="en-US" dirty="0" smtClean="0"/>
                  <a:t>Provides no indication of methods response in high </a:t>
                </a:r>
                <a14:m>
                  <m:oMath xmlns:m="http://schemas.openxmlformats.org/officeDocument/2006/math">
                    <m:r>
                      <a:rPr lang="en-US" b="0" i="1" smtClean="0">
                        <a:latin typeface="Cambria Math"/>
                      </a:rPr>
                      <m:t>𝛾</m:t>
                    </m:r>
                  </m:oMath>
                </a14:m>
                <a:r>
                  <a:rPr lang="en-US" dirty="0" smtClean="0"/>
                  <a:t> environments</a:t>
                </a:r>
              </a:p>
              <a:p>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19</a:t>
            </a:fld>
            <a:endParaRPr lang="en-US"/>
          </a:p>
        </p:txBody>
      </p:sp>
    </p:spTree>
    <p:extLst>
      <p:ext uri="{BB962C8B-B14F-4D97-AF65-F5344CB8AC3E}">
        <p14:creationId xmlns:p14="http://schemas.microsoft.com/office/powerpoint/2010/main" val="52086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Summary of Article</a:t>
            </a:r>
          </a:p>
          <a:p>
            <a:pPr lvl="1"/>
            <a:r>
              <a:rPr lang="en-US" dirty="0" smtClean="0"/>
              <a:t>Pulsed Fast Neutron Analysis</a:t>
            </a:r>
          </a:p>
          <a:p>
            <a:pPr lvl="1"/>
            <a:r>
              <a:rPr lang="en-US" dirty="0" smtClean="0"/>
              <a:t>Nuclear Resonance Fluorescence</a:t>
            </a:r>
          </a:p>
          <a:p>
            <a:pPr lvl="1"/>
            <a:r>
              <a:rPr lang="en-US" dirty="0" smtClean="0"/>
              <a:t>Dual Energy X-Ray Radiography</a:t>
            </a:r>
          </a:p>
          <a:p>
            <a:pPr lvl="1"/>
            <a:r>
              <a:rPr lang="en-US" dirty="0" smtClean="0"/>
              <a:t>High Energy Bremsstrahlung Backscattering</a:t>
            </a:r>
          </a:p>
          <a:p>
            <a:r>
              <a:rPr lang="en-US" dirty="0" smtClean="0"/>
              <a:t>Critique of Article</a:t>
            </a:r>
          </a:p>
          <a:p>
            <a:pPr lvl="1"/>
            <a:r>
              <a:rPr lang="en-US" dirty="0" smtClean="0"/>
              <a:t>Audience/Target</a:t>
            </a:r>
          </a:p>
          <a:p>
            <a:pPr lvl="1"/>
            <a:r>
              <a:rPr lang="en-US" dirty="0" smtClean="0"/>
              <a:t>Work Presented</a:t>
            </a:r>
          </a:p>
          <a:p>
            <a:r>
              <a:rPr lang="en-US" dirty="0" smtClean="0"/>
              <a:t>Extension of Article</a:t>
            </a:r>
          </a:p>
          <a:p>
            <a:pPr lvl="1"/>
            <a:r>
              <a:rPr lang="en-US" dirty="0" smtClean="0"/>
              <a:t>Comparison of Techniques</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a:t>
            </a:fld>
            <a:endParaRPr lang="en-US"/>
          </a:p>
        </p:txBody>
      </p:sp>
    </p:spTree>
    <p:extLst>
      <p:ext uri="{BB962C8B-B14F-4D97-AF65-F5344CB8AC3E}">
        <p14:creationId xmlns:p14="http://schemas.microsoft.com/office/powerpoint/2010/main" val="1355841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Critique - Overall</a:t>
            </a:r>
            <a:endParaRPr lang="en-US" dirty="0"/>
          </a:p>
        </p:txBody>
      </p:sp>
      <p:sp>
        <p:nvSpPr>
          <p:cNvPr id="3" name="Content Placeholder 2"/>
          <p:cNvSpPr>
            <a:spLocks noGrp="1"/>
          </p:cNvSpPr>
          <p:nvPr>
            <p:ph idx="1"/>
          </p:nvPr>
        </p:nvSpPr>
        <p:spPr/>
        <p:txBody>
          <a:bodyPr>
            <a:normAutofit lnSpcReduction="10000"/>
          </a:bodyPr>
          <a:lstStyle/>
          <a:p>
            <a:r>
              <a:rPr lang="en-US" dirty="0" smtClean="0"/>
              <a:t>Well placed to impact field</a:t>
            </a:r>
          </a:p>
          <a:p>
            <a:r>
              <a:rPr lang="en-US" dirty="0" smtClean="0"/>
              <a:t>Provided an overview paper into the area “Technologies </a:t>
            </a:r>
            <a:r>
              <a:rPr lang="en-US" dirty="0"/>
              <a:t>for Detecting Nuclear/Radiological </a:t>
            </a:r>
            <a:r>
              <a:rPr lang="en-US" dirty="0" smtClean="0"/>
              <a:t>Contraband”</a:t>
            </a:r>
          </a:p>
          <a:p>
            <a:r>
              <a:rPr lang="en-US" dirty="0" smtClean="0"/>
              <a:t>Described one unverified technique</a:t>
            </a:r>
          </a:p>
          <a:p>
            <a:r>
              <a:rPr lang="en-US" dirty="0" smtClean="0"/>
              <a:t>Did not describe detector physics for any methods</a:t>
            </a:r>
          </a:p>
          <a:p>
            <a:r>
              <a:rPr lang="en-US" dirty="0" smtClean="0"/>
              <a:t>Provided very little implementation instructions for any technique</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20</a:t>
            </a:fld>
            <a:endParaRPr lang="en-US"/>
          </a:p>
        </p:txBody>
      </p:sp>
    </p:spTree>
    <p:extLst>
      <p:ext uri="{BB962C8B-B14F-4D97-AF65-F5344CB8AC3E}">
        <p14:creationId xmlns:p14="http://schemas.microsoft.com/office/powerpoint/2010/main" val="3222478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Extension</a:t>
            </a:r>
            <a:endParaRPr lang="en-US" dirty="0"/>
          </a:p>
        </p:txBody>
      </p:sp>
      <p:sp>
        <p:nvSpPr>
          <p:cNvPr id="3" name="Text Placeholder 2"/>
          <p:cNvSpPr>
            <a:spLocks noGrp="1"/>
          </p:cNvSpPr>
          <p:nvPr>
            <p:ph type="body" idx="1"/>
          </p:nvPr>
        </p:nvSpPr>
        <p:spPr/>
        <p:txBody>
          <a:bodyPr/>
          <a:lstStyle/>
          <a:p>
            <a:r>
              <a:rPr lang="en-US" dirty="0" smtClean="0"/>
              <a:t>Proposal of additions or changes to article</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21</a:t>
            </a:fld>
            <a:endParaRPr lang="en-US"/>
          </a:p>
        </p:txBody>
      </p:sp>
    </p:spTree>
    <p:extLst>
      <p:ext uri="{BB962C8B-B14F-4D97-AF65-F5344CB8AC3E}">
        <p14:creationId xmlns:p14="http://schemas.microsoft.com/office/powerpoint/2010/main" val="2021082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Extension Proposals</a:t>
            </a:r>
            <a:endParaRPr lang="en-US" dirty="0"/>
          </a:p>
        </p:txBody>
      </p:sp>
      <p:sp>
        <p:nvSpPr>
          <p:cNvPr id="8" name="Content Placeholder 7"/>
          <p:cNvSpPr>
            <a:spLocks noGrp="1"/>
          </p:cNvSpPr>
          <p:nvPr>
            <p:ph idx="1"/>
          </p:nvPr>
        </p:nvSpPr>
        <p:spPr/>
        <p:txBody>
          <a:bodyPr>
            <a:normAutofit lnSpcReduction="10000"/>
          </a:bodyPr>
          <a:lstStyle/>
          <a:p>
            <a:r>
              <a:rPr lang="en-US" dirty="0" smtClean="0"/>
              <a:t>More technical basis</a:t>
            </a:r>
          </a:p>
          <a:p>
            <a:r>
              <a:rPr lang="en-US" dirty="0" smtClean="0"/>
              <a:t>More implementation based descriptions</a:t>
            </a:r>
          </a:p>
          <a:p>
            <a:pPr lvl="1"/>
            <a:r>
              <a:rPr lang="en-US" dirty="0" smtClean="0"/>
              <a:t>Cost</a:t>
            </a:r>
          </a:p>
          <a:p>
            <a:pPr lvl="1"/>
            <a:r>
              <a:rPr lang="en-US" dirty="0" smtClean="0"/>
              <a:t>Efficiency</a:t>
            </a:r>
          </a:p>
          <a:p>
            <a:pPr lvl="1"/>
            <a:r>
              <a:rPr lang="en-US" dirty="0" smtClean="0"/>
              <a:t>Resolution</a:t>
            </a:r>
          </a:p>
          <a:p>
            <a:pPr lvl="1"/>
            <a:r>
              <a:rPr lang="en-US" dirty="0" smtClean="0"/>
              <a:t>Implementation</a:t>
            </a:r>
          </a:p>
          <a:p>
            <a:r>
              <a:rPr lang="en-US" dirty="0" smtClean="0"/>
              <a:t>Direct comparison between methods</a:t>
            </a:r>
          </a:p>
          <a:p>
            <a:r>
              <a:rPr lang="en-US" dirty="0" smtClean="0"/>
              <a:t>Modeling of methods for insight into efficiency and applications</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22</a:t>
            </a:fld>
            <a:endParaRPr lang="en-US"/>
          </a:p>
        </p:txBody>
      </p:sp>
    </p:spTree>
    <p:extLst>
      <p:ext uri="{BB962C8B-B14F-4D97-AF65-F5344CB8AC3E}">
        <p14:creationId xmlns:p14="http://schemas.microsoft.com/office/powerpoint/2010/main" val="1300518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Extension Proposal: Methods Comparison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Includes factors:</a:t>
                </a:r>
              </a:p>
              <a:p>
                <a:pPr lvl="1"/>
                <a:r>
                  <a:rPr lang="en-US" dirty="0" smtClean="0"/>
                  <a:t>Complexity</a:t>
                </a:r>
              </a:p>
              <a:p>
                <a:pPr lvl="1"/>
                <a:r>
                  <a:rPr lang="en-US" dirty="0" smtClean="0"/>
                  <a:t>Efficiency</a:t>
                </a:r>
              </a:p>
              <a:p>
                <a:pPr lvl="1"/>
                <a:r>
                  <a:rPr lang="en-US" dirty="0" smtClean="0"/>
                  <a:t>Resolution</a:t>
                </a:r>
              </a:p>
              <a:p>
                <a:pPr marL="457200" lvl="1"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𝐵𝑂𝑀</m:t>
                          </m:r>
                        </m:sub>
                      </m:sSub>
                      <m:d>
                        <m:dPr>
                          <m:ctrlPr>
                            <a:rPr lang="en-US" b="0" i="1" smtClean="0">
                              <a:latin typeface="Cambria Math"/>
                            </a:rPr>
                          </m:ctrlPr>
                        </m:dPr>
                        <m:e>
                          <m:sSub>
                            <m:sSubPr>
                              <m:ctrlPr>
                                <a:rPr lang="en-US" b="0" i="1" smtClean="0">
                                  <a:latin typeface="Cambria Math"/>
                                </a:rPr>
                              </m:ctrlPr>
                            </m:sSubPr>
                            <m:e>
                              <m:r>
                                <a:rPr lang="en-US" i="1">
                                  <a:latin typeface="Cambria Math"/>
                                </a:rPr>
                                <m:t>𝜆</m:t>
                              </m:r>
                            </m:e>
                            <m:sub>
                              <m:r>
                                <a:rPr lang="en-US" b="0" i="1" smtClean="0">
                                  <a:latin typeface="Cambria Math"/>
                                </a:rPr>
                                <m:t>𝐵𝑂𝑀</m:t>
                              </m:r>
                            </m:sub>
                          </m:sSub>
                        </m:e>
                      </m:d>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𝑒𝑓𝑓</m:t>
                          </m:r>
                        </m:sub>
                      </m:sSub>
                      <m:d>
                        <m:dPr>
                          <m:ctrlPr>
                            <a:rPr lang="en-US" b="0" i="1" smtClean="0">
                              <a:latin typeface="Cambria Math"/>
                            </a:rPr>
                          </m:ctrlPr>
                        </m:dPr>
                        <m:e>
                          <m:r>
                            <a:rPr lang="en-US" b="0" i="1" smtClean="0">
                              <a:latin typeface="Cambria Math"/>
                            </a:rPr>
                            <m:t>𝜂</m:t>
                          </m:r>
                        </m:e>
                      </m:d>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𝑟𝑒𝑠</m:t>
                          </m:r>
                        </m:sub>
                      </m:sSub>
                      <m:r>
                        <a:rPr lang="en-US" b="0" i="1" smtClean="0">
                          <a:latin typeface="Cambria Math"/>
                        </a:rPr>
                        <m:t>(</m:t>
                      </m:r>
                      <m:sSub>
                        <m:sSubPr>
                          <m:ctrlPr>
                            <a:rPr lang="en-US" b="0" i="1" smtClean="0">
                              <a:latin typeface="Cambria Math"/>
                            </a:rPr>
                          </m:ctrlPr>
                        </m:sSubPr>
                        <m:e>
                          <m:r>
                            <a:rPr lang="en-US" i="1">
                              <a:latin typeface="Cambria Math"/>
                            </a:rPr>
                            <m:t>𝜆</m:t>
                          </m:r>
                        </m:e>
                        <m:sub>
                          <m:r>
                            <a:rPr lang="en-US" b="0" i="1" smtClean="0">
                              <a:latin typeface="Cambria Math"/>
                            </a:rPr>
                            <m:t>𝑟𝑒𝑠</m:t>
                          </m:r>
                        </m:sub>
                      </m:sSub>
                      <m:r>
                        <a:rPr lang="en-US" b="0" i="1" smtClean="0">
                          <a:latin typeface="Cambria Math"/>
                        </a:rPr>
                        <m:t>)</m:t>
                      </m:r>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𝑤</m:t>
                      </m:r>
                      <m:d>
                        <m:dPr>
                          <m:ctrlPr>
                            <a:rPr lang="en-US" b="0" i="1" smtClean="0">
                              <a:latin typeface="Cambria Math"/>
                            </a:rPr>
                          </m:ctrlPr>
                        </m:dPr>
                        <m:e>
                          <m:r>
                            <a:rPr lang="en-US" b="0" i="1" smtClean="0">
                              <a:latin typeface="Cambria Math"/>
                            </a:rPr>
                            <m:t>𝜆</m:t>
                          </m:r>
                        </m:e>
                      </m:d>
                      <m:r>
                        <a:rPr lang="en-US" b="0" i="1" smtClean="0">
                          <a:latin typeface="Cambria Math"/>
                        </a:rPr>
                        <m:t>={</m:t>
                      </m:r>
                      <m:m>
                        <m:mPr>
                          <m:mcs>
                            <m:mc>
                              <m:mcPr>
                                <m:count m:val="2"/>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𝜆</m:t>
                                </m:r>
                              </m:e>
                              <m:sub>
                                <m:r>
                                  <a:rPr lang="en-US" b="0" i="1" smtClean="0">
                                    <a:latin typeface="Cambria Math"/>
                                  </a:rPr>
                                  <m:t>𝐵𝑂𝑀</m:t>
                                </m:r>
                              </m:sub>
                            </m:sSub>
                            <m:r>
                              <a:rPr lang="en-US" b="0" i="1" smtClean="0">
                                <a:latin typeface="Cambria Math"/>
                              </a:rPr>
                              <m:t>,2</m:t>
                            </m:r>
                            <m:r>
                              <a:rPr lang="en-US" b="0" i="1" smtClean="0">
                                <a:latin typeface="Cambria Math"/>
                              </a:rPr>
                              <m:t>𝜂</m:t>
                            </m:r>
                            <m:r>
                              <a:rPr lang="en-US" b="0" i="1" smtClean="0">
                                <a:latin typeface="Cambria Math"/>
                              </a:rPr>
                              <m:t>,2</m:t>
                            </m:r>
                            <m:sSub>
                              <m:sSubPr>
                                <m:ctrlPr>
                                  <a:rPr lang="en-US" b="0" i="1" smtClean="0">
                                    <a:latin typeface="Cambria Math"/>
                                  </a:rPr>
                                </m:ctrlPr>
                              </m:sSubPr>
                              <m:e>
                                <m:r>
                                  <a:rPr lang="en-US" b="0" i="1" smtClean="0">
                                    <a:latin typeface="Cambria Math"/>
                                  </a:rPr>
                                  <m:t>𝜆</m:t>
                                </m:r>
                              </m:e>
                              <m:sub>
                                <m:r>
                                  <a:rPr lang="en-US" b="0" i="1" smtClean="0">
                                    <a:latin typeface="Cambria Math"/>
                                  </a:rPr>
                                  <m:t>𝑟𝑒𝑠</m:t>
                                </m:r>
                              </m:sub>
                            </m:sSub>
                          </m:e>
                          <m:e>
                            <m:sSub>
                              <m:sSubPr>
                                <m:ctrlPr>
                                  <a:rPr lang="en-US" b="0" i="1" smtClean="0">
                                    <a:latin typeface="Cambria Math"/>
                                  </a:rPr>
                                </m:ctrlPr>
                              </m:sSubPr>
                              <m:e>
                                <m:r>
                                  <a:rPr lang="en-US" b="0" i="1" smtClean="0">
                                    <a:latin typeface="Cambria Math"/>
                                  </a:rPr>
                                  <m:t>𝜆</m:t>
                                </m:r>
                              </m:e>
                              <m:sub>
                                <m:r>
                                  <a:rPr lang="en-US" b="0" i="1" smtClean="0">
                                    <a:latin typeface="Cambria Math"/>
                                  </a:rPr>
                                  <m:t>𝐵𝑂𝑀</m:t>
                                </m:r>
                              </m:sub>
                            </m:sSub>
                            <m:r>
                              <a:rPr lang="en-US" b="0" i="1" smtClean="0">
                                <a:latin typeface="Cambria Math"/>
                              </a:rPr>
                              <m:t>&lt;0.50</m:t>
                            </m:r>
                          </m:e>
                        </m:mr>
                        <m:mr>
                          <m:e>
                            <m:sSubSup>
                              <m:sSubSupPr>
                                <m:ctrlPr>
                                  <a:rPr lang="en-US" b="0" i="1" smtClean="0">
                                    <a:latin typeface="Cambria Math"/>
                                  </a:rPr>
                                </m:ctrlPr>
                              </m:sSubSupPr>
                              <m:e>
                                <m:r>
                                  <a:rPr lang="en-US" i="1">
                                    <a:latin typeface="Cambria Math"/>
                                  </a:rPr>
                                  <m:t>𝜆</m:t>
                                </m:r>
                              </m:e>
                              <m:sub>
                                <m:r>
                                  <a:rPr lang="en-US" i="1">
                                    <a:latin typeface="Cambria Math"/>
                                  </a:rPr>
                                  <m:t>𝐵𝑂𝑀</m:t>
                                </m:r>
                              </m:sub>
                              <m:sup>
                                <m:r>
                                  <a:rPr lang="en-US" b="0" i="1" smtClean="0">
                                    <a:latin typeface="Cambria Math"/>
                                  </a:rPr>
                                  <m:t>2</m:t>
                                </m:r>
                              </m:sup>
                            </m:sSubSup>
                            <m:r>
                              <a:rPr lang="en-US" i="1">
                                <a:latin typeface="Cambria Math"/>
                              </a:rPr>
                              <m:t>,</m:t>
                            </m:r>
                            <m:r>
                              <a:rPr lang="en-US" i="1">
                                <a:latin typeface="Cambria Math"/>
                              </a:rPr>
                              <m:t>𝜂</m:t>
                            </m:r>
                            <m:r>
                              <a:rPr lang="en-US" i="1">
                                <a:latin typeface="Cambria Math"/>
                              </a:rPr>
                              <m:t>,</m:t>
                            </m:r>
                            <m:sSub>
                              <m:sSubPr>
                                <m:ctrlPr>
                                  <a:rPr lang="en-US" i="1">
                                    <a:latin typeface="Cambria Math"/>
                                  </a:rPr>
                                </m:ctrlPr>
                              </m:sSubPr>
                              <m:e>
                                <m:r>
                                  <a:rPr lang="en-US" i="1">
                                    <a:latin typeface="Cambria Math"/>
                                  </a:rPr>
                                  <m:t>𝜆</m:t>
                                </m:r>
                              </m:e>
                              <m:sub>
                                <m:r>
                                  <a:rPr lang="en-US" i="1">
                                    <a:latin typeface="Cambria Math"/>
                                  </a:rPr>
                                  <m:t>𝑟𝑒𝑠</m:t>
                                </m:r>
                              </m:sub>
                            </m:sSub>
                          </m:e>
                          <m:e>
                            <m:sSub>
                              <m:sSubPr>
                                <m:ctrlPr>
                                  <a:rPr lang="en-US" b="0" i="1" smtClean="0">
                                    <a:latin typeface="Cambria Math"/>
                                  </a:rPr>
                                </m:ctrlPr>
                              </m:sSubPr>
                              <m:e>
                                <m:r>
                                  <a:rPr lang="en-US" b="0" i="1" smtClean="0">
                                    <a:latin typeface="Cambria Math"/>
                                  </a:rPr>
                                  <m:t>𝜆</m:t>
                                </m:r>
                              </m:e>
                              <m:sub>
                                <m:r>
                                  <a:rPr lang="en-US" b="0" i="1" smtClean="0">
                                    <a:latin typeface="Cambria Math"/>
                                  </a:rPr>
                                  <m:t>𝐵𝑂𝑀</m:t>
                                </m:r>
                              </m:sub>
                            </m:sSub>
                            <m:r>
                              <a:rPr lang="en-US" b="0" i="1" smtClean="0">
                                <a:latin typeface="Cambria Math"/>
                              </a:rPr>
                              <m:t>≥0.50</m:t>
                            </m:r>
                          </m:e>
                        </m:mr>
                      </m:m>
                    </m:oMath>
                  </m:oMathPara>
                </a14:m>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23</a:t>
            </a:fld>
            <a:endParaRPr lang="en-US"/>
          </a:p>
        </p:txBody>
      </p:sp>
    </p:spTree>
    <p:extLst>
      <p:ext uri="{BB962C8B-B14F-4D97-AF65-F5344CB8AC3E}">
        <p14:creationId xmlns:p14="http://schemas.microsoft.com/office/powerpoint/2010/main" val="327852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Complex designs have distinct disadvantages</a:t>
            </a:r>
          </a:p>
          <a:p>
            <a:pPr lvl="1"/>
            <a:r>
              <a:rPr lang="en-US" dirty="0" smtClean="0"/>
              <a:t>Increased modes of failure</a:t>
            </a:r>
          </a:p>
          <a:p>
            <a:pPr lvl="1"/>
            <a:r>
              <a:rPr lang="en-US" dirty="0" smtClean="0"/>
              <a:t>Increased cost</a:t>
            </a:r>
          </a:p>
          <a:p>
            <a:pPr lvl="1"/>
            <a:r>
              <a:rPr lang="en-US" dirty="0" smtClean="0"/>
              <a:t>Increased difficulty of use</a:t>
            </a:r>
          </a:p>
          <a:p>
            <a:pPr lvl="1"/>
            <a:r>
              <a:rPr lang="en-US" dirty="0" smtClean="0"/>
              <a:t>Increased difficulty of implementation</a:t>
            </a:r>
          </a:p>
          <a:p>
            <a:r>
              <a:rPr lang="en-US" dirty="0" smtClean="0"/>
              <a:t>Current measure of complexity is only Bill of Materials parts count, could be changed to describe the complexity of each part in respect to cost, rate of failure, and difficulty of use</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24</a:t>
            </a:fld>
            <a:endParaRPr lang="en-US"/>
          </a:p>
        </p:txBody>
      </p:sp>
    </p:spTree>
    <p:extLst>
      <p:ext uri="{BB962C8B-B14F-4D97-AF65-F5344CB8AC3E}">
        <p14:creationId xmlns:p14="http://schemas.microsoft.com/office/powerpoint/2010/main" val="3651409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Higher efficiency is desired for several reasons</a:t>
                </a:r>
              </a:p>
              <a:p>
                <a:pPr lvl="1"/>
                <a:r>
                  <a:rPr lang="en-US" dirty="0" smtClean="0"/>
                  <a:t>Increased utilization of accelerated </a:t>
                </a:r>
                <a14:m>
                  <m:oMath xmlns:m="http://schemas.openxmlformats.org/officeDocument/2006/math">
                    <m:r>
                      <a:rPr lang="en-US" b="0" i="1" smtClean="0">
                        <a:latin typeface="Cambria Math"/>
                      </a:rPr>
                      <m:t>𝛾</m:t>
                    </m:r>
                  </m:oMath>
                </a14:m>
                <a:r>
                  <a:rPr lang="en-US" dirty="0" smtClean="0"/>
                  <a:t> or </a:t>
                </a:r>
                <a14:m>
                  <m:oMath xmlns:m="http://schemas.openxmlformats.org/officeDocument/2006/math">
                    <m:r>
                      <a:rPr lang="en-US" b="0" i="1" smtClean="0">
                        <a:latin typeface="Cambria Math"/>
                      </a:rPr>
                      <m:t>𝑛</m:t>
                    </m:r>
                  </m:oMath>
                </a14:m>
                <a:endParaRPr lang="en-US" dirty="0" smtClean="0"/>
              </a:p>
              <a:p>
                <a:pPr lvl="1"/>
                <a:r>
                  <a:rPr lang="en-US" dirty="0" smtClean="0"/>
                  <a:t>Increased difference from background</a:t>
                </a:r>
              </a:p>
              <a:p>
                <a:pPr lvl="1"/>
                <a:r>
                  <a:rPr lang="en-US" dirty="0" smtClean="0"/>
                  <a:t>Decreased waiting time to resolve</a:t>
                </a:r>
              </a:p>
              <a:p>
                <a:r>
                  <a:rPr lang="en-US" dirty="0" smtClean="0"/>
                  <a:t>Factor currently is the efficiency given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𝜂</m:t>
                      </m:r>
                      <m:r>
                        <a:rPr lang="en-US" b="0" i="1" smtClean="0">
                          <a:latin typeface="Cambria Math"/>
                        </a:rPr>
                        <m:t>≡</m:t>
                      </m:r>
                      <m:f>
                        <m:fPr>
                          <m:ctrlPr>
                            <a:rPr lang="en-US" b="0" i="1" smtClean="0">
                              <a:latin typeface="Cambria Math"/>
                            </a:rPr>
                          </m:ctrlPr>
                        </m:fPr>
                        <m:num>
                          <m:r>
                            <a:rPr lang="en-US" b="0" i="1" smtClean="0">
                              <a:latin typeface="Cambria Math"/>
                            </a:rPr>
                            <m:t># </m:t>
                          </m:r>
                          <m:r>
                            <a:rPr lang="en-US" b="0" i="1" smtClean="0">
                              <a:latin typeface="Cambria Math"/>
                            </a:rPr>
                            <m:t>𝑒𝑣𝑒𝑛𝑡𝑠</m:t>
                          </m:r>
                          <m:r>
                            <a:rPr lang="en-US" b="0" i="1" smtClean="0">
                              <a:latin typeface="Cambria Math"/>
                            </a:rPr>
                            <m:t> </m:t>
                          </m:r>
                          <m:r>
                            <a:rPr lang="en-US" b="0" i="1" smtClean="0">
                              <a:latin typeface="Cambria Math"/>
                            </a:rPr>
                            <m:t>𝑑𝑒𝑡𝑒𝑐𝑡𝑒𝑑</m:t>
                          </m:r>
                        </m:num>
                        <m:den>
                          <m:r>
                            <a:rPr lang="en-US" b="0" i="1" smtClean="0">
                              <a:latin typeface="Cambria Math"/>
                            </a:rPr>
                            <m:t># </m:t>
                          </m:r>
                          <m:r>
                            <a:rPr lang="en-US" b="0" i="1" smtClean="0">
                              <a:latin typeface="Cambria Math"/>
                            </a:rPr>
                            <m:t>𝑛</m:t>
                          </m:r>
                          <m:r>
                            <a:rPr lang="en-US" b="0" i="1" smtClean="0">
                              <a:latin typeface="Cambria Math"/>
                            </a:rPr>
                            <m:t>/</m:t>
                          </m:r>
                          <m:r>
                            <a:rPr lang="en-US" b="0" i="1" smtClean="0">
                              <a:latin typeface="Cambria Math"/>
                            </a:rPr>
                            <m:t>𝛾</m:t>
                          </m:r>
                          <m:r>
                            <a:rPr lang="en-US" b="0" i="1" smtClean="0">
                              <a:latin typeface="Cambria Math"/>
                            </a:rPr>
                            <m:t> </m:t>
                          </m:r>
                          <m:r>
                            <a:rPr lang="en-US" b="0" i="1" smtClean="0">
                              <a:latin typeface="Cambria Math"/>
                            </a:rPr>
                            <m:t>𝑎𝑐𝑐𝑒𝑙𝑒𝑟𝑎𝑡𝑒𝑑</m:t>
                          </m:r>
                        </m:den>
                      </m:f>
                    </m:oMath>
                  </m:oMathPara>
                </a14:m>
                <a:endParaRPr lang="en-US" dirty="0" smtClean="0"/>
              </a:p>
              <a:p>
                <a:r>
                  <a:rPr lang="en-US" dirty="0" smtClean="0"/>
                  <a:t>Could determined by the amount of information provided by each event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63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25</a:t>
            </a:fld>
            <a:endParaRPr lang="en-US"/>
          </a:p>
        </p:txBody>
      </p:sp>
    </p:spTree>
    <p:extLst>
      <p:ext uri="{BB962C8B-B14F-4D97-AF65-F5344CB8AC3E}">
        <p14:creationId xmlns:p14="http://schemas.microsoft.com/office/powerpoint/2010/main" val="3842667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normAutofit/>
          </a:bodyPr>
          <a:lstStyle/>
          <a:p>
            <a:r>
              <a:rPr lang="en-US" dirty="0" smtClean="0"/>
              <a:t>Increased resolution is crucial to interdicting nuclear material in a timely manner</a:t>
            </a:r>
          </a:p>
          <a:p>
            <a:r>
              <a:rPr lang="en-US" dirty="0" smtClean="0"/>
              <a:t>High resolution will decrease search time and help to increase customs clearance speed</a:t>
            </a:r>
          </a:p>
          <a:p>
            <a:r>
              <a:rPr lang="en-US" dirty="0" smtClean="0"/>
              <a:t>Current factor is the resolution compared to the state of the art resolution</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26</a:t>
            </a:fld>
            <a:endParaRPr lang="en-US"/>
          </a:p>
        </p:txBody>
      </p:sp>
    </p:spTree>
    <p:extLst>
      <p:ext uri="{BB962C8B-B14F-4D97-AF65-F5344CB8AC3E}">
        <p14:creationId xmlns:p14="http://schemas.microsoft.com/office/powerpoint/2010/main" val="2665274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Extension Summary</a:t>
            </a:r>
            <a:endParaRPr lang="en-US" dirty="0"/>
          </a:p>
        </p:txBody>
      </p:sp>
      <p:sp>
        <p:nvSpPr>
          <p:cNvPr id="3" name="Content Placeholder 2"/>
          <p:cNvSpPr>
            <a:spLocks noGrp="1"/>
          </p:cNvSpPr>
          <p:nvPr>
            <p:ph idx="1"/>
          </p:nvPr>
        </p:nvSpPr>
        <p:spPr/>
        <p:txBody>
          <a:bodyPr/>
          <a:lstStyle/>
          <a:p>
            <a:r>
              <a:rPr lang="en-US" dirty="0" smtClean="0"/>
              <a:t>Creation of weighting scheme and identification of key factors</a:t>
            </a:r>
          </a:p>
          <a:p>
            <a:r>
              <a:rPr lang="en-US" dirty="0" smtClean="0"/>
              <a:t>MCNP modeling, more sophisticated mathematical weighting, and close look into price and implementation of systems is required</a:t>
            </a:r>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27</a:t>
            </a:fld>
            <a:endParaRPr lang="en-US"/>
          </a:p>
        </p:txBody>
      </p:sp>
    </p:spTree>
    <p:extLst>
      <p:ext uri="{BB962C8B-B14F-4D97-AF65-F5344CB8AC3E}">
        <p14:creationId xmlns:p14="http://schemas.microsoft.com/office/powerpoint/2010/main" val="505953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32500" lnSpcReduction="20000"/>
          </a:bodyPr>
          <a:lstStyle/>
          <a:p>
            <a:r>
              <a:rPr lang="en-US" dirty="0"/>
              <a:t>[1] W </a:t>
            </a:r>
            <a:r>
              <a:rPr lang="en-US" dirty="0" err="1"/>
              <a:t>Berttozi</a:t>
            </a:r>
            <a:r>
              <a:rPr lang="en-US" dirty="0"/>
              <a:t>. Detecting Special Nuclear Materials and Explosives Using Nuclear Resonance </a:t>
            </a:r>
            <a:r>
              <a:rPr lang="en-US" dirty="0" smtClean="0"/>
              <a:t>Fluorescence </a:t>
            </a:r>
            <a:r>
              <a:rPr lang="en-US" dirty="0"/>
              <a:t>and </a:t>
            </a:r>
            <a:r>
              <a:rPr lang="en-US" dirty="0" err="1"/>
              <a:t>Eective</a:t>
            </a:r>
            <a:r>
              <a:rPr lang="en-US" dirty="0"/>
              <a:t>-Z Technology. In 8th International </a:t>
            </a:r>
            <a:r>
              <a:rPr lang="en-US" dirty="0" err="1"/>
              <a:t>TOpical</a:t>
            </a:r>
            <a:r>
              <a:rPr lang="en-US" dirty="0"/>
              <a:t> Meeting on Nuclear Applications </a:t>
            </a:r>
            <a:r>
              <a:rPr lang="en-US" dirty="0" smtClean="0"/>
              <a:t>and Utilization </a:t>
            </a:r>
            <a:r>
              <a:rPr lang="en-US" dirty="0"/>
              <a:t>of Accelerators (ACCAPP07), Pocatello, Idaho, 2007. American Nuclear Society.</a:t>
            </a:r>
          </a:p>
          <a:p>
            <a:r>
              <a:rPr lang="en-US" dirty="0"/>
              <a:t>[2] Inc. Canberra Industries. Germanium Detectors. Technical report, Canberra Industries, Inc., </a:t>
            </a:r>
            <a:r>
              <a:rPr lang="en-US" dirty="0" smtClean="0"/>
              <a:t>Meriden, CT</a:t>
            </a:r>
            <a:r>
              <a:rPr lang="en-US" dirty="0"/>
              <a:t>, 2008.</a:t>
            </a:r>
          </a:p>
          <a:p>
            <a:r>
              <a:rPr lang="en-US" dirty="0"/>
              <a:t>[3] G Chen. Dual Energy X-Ray Radiography for Automatic High Z Material Detection. Nuclear </a:t>
            </a:r>
            <a:r>
              <a:rPr lang="en-US" dirty="0" smtClean="0"/>
              <a:t>Instruments </a:t>
            </a:r>
            <a:r>
              <a:rPr lang="en-US" dirty="0"/>
              <a:t>and Methods in Physics Research B, 261:356359, 2007.</a:t>
            </a:r>
          </a:p>
          <a:p>
            <a:r>
              <a:rPr lang="en-US" dirty="0"/>
              <a:t>[4] </a:t>
            </a:r>
            <a:r>
              <a:rPr lang="en-US" dirty="0" err="1"/>
              <a:t>Tsahi</a:t>
            </a:r>
            <a:r>
              <a:rPr lang="en-US" dirty="0"/>
              <a:t> </a:t>
            </a:r>
            <a:r>
              <a:rPr lang="en-US" dirty="0" err="1"/>
              <a:t>Gozani</a:t>
            </a:r>
            <a:r>
              <a:rPr lang="en-US" dirty="0"/>
              <a:t>. Understanding the Physics Limitations of PFNA - The Nanosecond Pulsed Fast </a:t>
            </a:r>
            <a:r>
              <a:rPr lang="en-US" dirty="0" smtClean="0"/>
              <a:t>Neutron Analysis</a:t>
            </a:r>
            <a:r>
              <a:rPr lang="en-US" dirty="0"/>
              <a:t>. Nuclear Instruments and Methods in Physics Research, 99(March 1991):743747, 1995.</a:t>
            </a:r>
          </a:p>
          <a:p>
            <a:r>
              <a:rPr lang="en-US" dirty="0"/>
              <a:t>[5] </a:t>
            </a:r>
            <a:r>
              <a:rPr lang="en-US" dirty="0" err="1"/>
              <a:t>Tsahi</a:t>
            </a:r>
            <a:r>
              <a:rPr lang="en-US" dirty="0"/>
              <a:t> </a:t>
            </a:r>
            <a:r>
              <a:rPr lang="en-US" dirty="0" err="1"/>
              <a:t>Gozani</a:t>
            </a:r>
            <a:r>
              <a:rPr lang="en-US" dirty="0"/>
              <a:t>. Fission Signatures for Nuclear Material Detection. IEEE Transactions on Nuclear </a:t>
            </a:r>
            <a:r>
              <a:rPr lang="en-US" dirty="0" smtClean="0"/>
              <a:t>Science, 56(3</a:t>
            </a:r>
            <a:r>
              <a:rPr lang="en-US" dirty="0"/>
              <a:t>):736741, June 2009.</a:t>
            </a:r>
            <a:endParaRPr lang="en-US" dirty="0" smtClean="0"/>
          </a:p>
          <a:p>
            <a:r>
              <a:rPr lang="en-US" dirty="0" smtClean="0"/>
              <a:t>[</a:t>
            </a:r>
            <a:r>
              <a:rPr lang="en-US" dirty="0"/>
              <a:t>6] </a:t>
            </a:r>
            <a:r>
              <a:rPr lang="en-US" dirty="0" err="1"/>
              <a:t>Tsahi</a:t>
            </a:r>
            <a:r>
              <a:rPr lang="en-US" dirty="0"/>
              <a:t> </a:t>
            </a:r>
            <a:r>
              <a:rPr lang="en-US" dirty="0" err="1"/>
              <a:t>Gozani</a:t>
            </a:r>
            <a:r>
              <a:rPr lang="en-US" dirty="0"/>
              <a:t>, Floyd D. McDaniel, and Barney L. Doyle. Conventional and Non-Conventional </a:t>
            </a:r>
            <a:r>
              <a:rPr lang="en-US" dirty="0" smtClean="0"/>
              <a:t>Nuclear Material </a:t>
            </a:r>
            <a:r>
              <a:rPr lang="en-US" dirty="0"/>
              <a:t>Signatures. AIP Conference Proceedings, 599(1):599605, 2009.</a:t>
            </a:r>
          </a:p>
          <a:p>
            <a:r>
              <a:rPr lang="en-US" dirty="0"/>
              <a:t>[7] IAEA. Against the Spread of Nuclear Weapons - Limits to the Safeguards System, 2010.</a:t>
            </a:r>
          </a:p>
          <a:p>
            <a:r>
              <a:rPr lang="en-US" dirty="0"/>
              <a:t>[8] </a:t>
            </a:r>
            <a:r>
              <a:rPr lang="en-US" dirty="0" err="1"/>
              <a:t>Kyoshiro</a:t>
            </a:r>
            <a:r>
              <a:rPr lang="en-US" dirty="0"/>
              <a:t> </a:t>
            </a:r>
            <a:r>
              <a:rPr lang="en-US" dirty="0" err="1"/>
              <a:t>Imagawa</a:t>
            </a:r>
            <a:r>
              <a:rPr lang="en-US" dirty="0"/>
              <a:t>. </a:t>
            </a:r>
            <a:r>
              <a:rPr lang="en-US" dirty="0" err="1"/>
              <a:t>NaI</a:t>
            </a:r>
            <a:r>
              <a:rPr lang="en-US" dirty="0"/>
              <a:t> Scintillation Detector. Technical report, Horiba, Ltd., Kyoto, Japan, 2004.</a:t>
            </a:r>
          </a:p>
          <a:p>
            <a:r>
              <a:rPr lang="en-US" dirty="0"/>
              <a:t>[9] Micah S Johnson, Dennis P </a:t>
            </a:r>
            <a:r>
              <a:rPr lang="en-US" dirty="0" err="1"/>
              <a:t>Mcnabb</a:t>
            </a:r>
            <a:r>
              <a:rPr lang="en-US" dirty="0"/>
              <a:t>, and B Eric. Final Task Report on NRF Measurements of </a:t>
            </a:r>
            <a:r>
              <a:rPr lang="en-US" dirty="0" smtClean="0"/>
              <a:t>Photon Scattering </a:t>
            </a:r>
            <a:r>
              <a:rPr lang="en-US" dirty="0"/>
              <a:t>Resonances in Plutonium at the High Voltage Research Laboratory of MIT. 2007.</a:t>
            </a:r>
          </a:p>
          <a:p>
            <a:r>
              <a:rPr lang="en-US" dirty="0"/>
              <a:t>[10] G F Knoll. Radiation Detection and Measurement. John Wiley &amp; Sons, Inc., Ann Arbor, MI, </a:t>
            </a:r>
            <a:r>
              <a:rPr lang="en-US" dirty="0" smtClean="0"/>
              <a:t>third edition</a:t>
            </a:r>
            <a:r>
              <a:rPr lang="en-US" dirty="0"/>
              <a:t>, 2000.</a:t>
            </a:r>
          </a:p>
          <a:p>
            <a:r>
              <a:rPr lang="en-US" dirty="0"/>
              <a:t>[11] R T </a:t>
            </a:r>
            <a:r>
              <a:rPr lang="en-US" dirty="0" err="1"/>
              <a:t>Kouzes</a:t>
            </a:r>
            <a:r>
              <a:rPr lang="en-US" dirty="0"/>
              <a:t>, J H Ely, L E Erikson, W J </a:t>
            </a:r>
            <a:r>
              <a:rPr lang="en-US" dirty="0" err="1"/>
              <a:t>Kernan</a:t>
            </a:r>
            <a:r>
              <a:rPr lang="en-US" dirty="0"/>
              <a:t>, A T </a:t>
            </a:r>
            <a:r>
              <a:rPr lang="en-US" dirty="0" err="1"/>
              <a:t>Lintereur</a:t>
            </a:r>
            <a:r>
              <a:rPr lang="en-US" dirty="0"/>
              <a:t>, E R </a:t>
            </a:r>
            <a:r>
              <a:rPr lang="en-US" dirty="0" err="1"/>
              <a:t>Siciliano</a:t>
            </a:r>
            <a:r>
              <a:rPr lang="en-US" dirty="0"/>
              <a:t>, D C </a:t>
            </a:r>
            <a:r>
              <a:rPr lang="en-US" dirty="0" err="1"/>
              <a:t>Stromswold</a:t>
            </a:r>
            <a:r>
              <a:rPr lang="en-US" dirty="0"/>
              <a:t>, </a:t>
            </a:r>
            <a:r>
              <a:rPr lang="en-US" dirty="0" smtClean="0"/>
              <a:t>and M </a:t>
            </a:r>
            <a:r>
              <a:rPr lang="en-US" dirty="0"/>
              <a:t>L </a:t>
            </a:r>
            <a:r>
              <a:rPr lang="en-US" dirty="0" err="1"/>
              <a:t>Woodring</a:t>
            </a:r>
            <a:r>
              <a:rPr lang="en-US" dirty="0"/>
              <a:t>. Alternative Neutron Detection Testing </a:t>
            </a:r>
            <a:r>
              <a:rPr lang="en-US" dirty="0" smtClean="0"/>
              <a:t>Summary. Technical </a:t>
            </a:r>
            <a:r>
              <a:rPr lang="en-US" dirty="0"/>
              <a:t>report, </a:t>
            </a:r>
            <a:r>
              <a:rPr lang="en-US" dirty="0" err="1"/>
              <a:t>Pacic</a:t>
            </a:r>
            <a:r>
              <a:rPr lang="en-US" dirty="0"/>
              <a:t> </a:t>
            </a:r>
            <a:r>
              <a:rPr lang="en-US" dirty="0" smtClean="0"/>
              <a:t>Northwest National </a:t>
            </a:r>
            <a:r>
              <a:rPr lang="en-US" dirty="0"/>
              <a:t>Laboratory, Richland, WA, 2010.</a:t>
            </a:r>
          </a:p>
          <a:p>
            <a:r>
              <a:rPr lang="en-US" dirty="0"/>
              <a:t>[12] B J </a:t>
            </a:r>
            <a:r>
              <a:rPr lang="en-US" dirty="0" err="1"/>
              <a:t>Micklich</a:t>
            </a:r>
            <a:r>
              <a:rPr lang="en-US" dirty="0"/>
              <a:t>, C L Fink, and L </a:t>
            </a:r>
            <a:r>
              <a:rPr lang="en-US" dirty="0" err="1"/>
              <a:t>Sagalovsky</a:t>
            </a:r>
            <a:r>
              <a:rPr lang="en-US" dirty="0"/>
              <a:t>. Transport Simulation and Image Reconstruction </a:t>
            </a:r>
            <a:r>
              <a:rPr lang="en-US" dirty="0" smtClean="0"/>
              <a:t>for Fast-Neutron </a:t>
            </a:r>
            <a:r>
              <a:rPr lang="en-US" dirty="0"/>
              <a:t>Detection of Explosives and Narcotics. Technical report, Argonne National </a:t>
            </a:r>
            <a:r>
              <a:rPr lang="en-US" dirty="0" smtClean="0"/>
              <a:t>Laboratory, Chicago</a:t>
            </a:r>
            <a:r>
              <a:rPr lang="en-US" dirty="0"/>
              <a:t>, IL, 1995.</a:t>
            </a:r>
          </a:p>
          <a:p>
            <a:r>
              <a:rPr lang="en-US" dirty="0"/>
              <a:t>[13] National Academy of Engineering. Grand Challenges - Engineering Challenges, 2012</a:t>
            </a:r>
            <a:r>
              <a:rPr lang="en-US" dirty="0" smtClean="0"/>
              <a:t>.</a:t>
            </a:r>
          </a:p>
          <a:p>
            <a:r>
              <a:rPr lang="en-US" dirty="0" smtClean="0"/>
              <a:t>[</a:t>
            </a:r>
            <a:r>
              <a:rPr lang="en-US" dirty="0"/>
              <a:t>14] J </a:t>
            </a:r>
            <a:r>
              <a:rPr lang="en-US" dirty="0" err="1"/>
              <a:t>Rynes</a:t>
            </a:r>
            <a:r>
              <a:rPr lang="en-US" dirty="0"/>
              <a:t>, J </a:t>
            </a:r>
            <a:r>
              <a:rPr lang="en-US" dirty="0" err="1"/>
              <a:t>Bendahan</a:t>
            </a:r>
            <a:r>
              <a:rPr lang="en-US" dirty="0"/>
              <a:t>, T </a:t>
            </a:r>
            <a:r>
              <a:rPr lang="en-US" dirty="0" err="1"/>
              <a:t>Gozani</a:t>
            </a:r>
            <a:r>
              <a:rPr lang="en-US" dirty="0"/>
              <a:t>, R </a:t>
            </a:r>
            <a:r>
              <a:rPr lang="en-US" dirty="0" err="1"/>
              <a:t>Loveman</a:t>
            </a:r>
            <a:r>
              <a:rPr lang="en-US" dirty="0"/>
              <a:t>, J Stevenson, and C Bell. Gamma-ray and </a:t>
            </a:r>
            <a:r>
              <a:rPr lang="en-US" dirty="0" smtClean="0"/>
              <a:t>neutron radiography </a:t>
            </a:r>
            <a:r>
              <a:rPr lang="en-US" dirty="0"/>
              <a:t>as part of a pulsed fast neutron analysis inspection system. Nuclear Instruments and </a:t>
            </a:r>
            <a:r>
              <a:rPr lang="en-US" dirty="0" smtClean="0"/>
              <a:t>Methods </a:t>
            </a:r>
            <a:r>
              <a:rPr lang="en-US" dirty="0"/>
              <a:t>in Physics Research Section A: Accelerators, Spectrometers, Detectors and Associated </a:t>
            </a:r>
            <a:r>
              <a:rPr lang="en-US" dirty="0" smtClean="0"/>
              <a:t>Equipment, 422(1-3</a:t>
            </a:r>
            <a:r>
              <a:rPr lang="en-US" dirty="0"/>
              <a:t>):895899, February 1999.</a:t>
            </a:r>
          </a:p>
          <a:p>
            <a:r>
              <a:rPr lang="en-US" dirty="0"/>
              <a:t>[15] Z P </a:t>
            </a:r>
            <a:r>
              <a:rPr lang="en-US" dirty="0" err="1"/>
              <a:t>Sawa</a:t>
            </a:r>
            <a:r>
              <a:rPr lang="en-US" dirty="0"/>
              <a:t> and T </a:t>
            </a:r>
            <a:r>
              <a:rPr lang="en-US" dirty="0" err="1"/>
              <a:t>Gozani</a:t>
            </a:r>
            <a:r>
              <a:rPr lang="en-US" dirty="0"/>
              <a:t>. PFNA Technique for the Detection of Explosives. In S M Khan, </a:t>
            </a:r>
            <a:r>
              <a:rPr lang="en-US" dirty="0" smtClean="0"/>
              <a:t>editor, Proceedings </a:t>
            </a:r>
            <a:r>
              <a:rPr lang="en-US" dirty="0"/>
              <a:t>of the First International Symposium on Explosive Detection Technology, pages </a:t>
            </a:r>
            <a:r>
              <a:rPr lang="en-US" dirty="0" smtClean="0"/>
              <a:t>82103, 1991</a:t>
            </a:r>
            <a:r>
              <a:rPr lang="en-US" dirty="0"/>
              <a:t>.</a:t>
            </a:r>
          </a:p>
          <a:p>
            <a:r>
              <a:rPr lang="en-US" dirty="0"/>
              <a:t>[16] Toshiyuki </a:t>
            </a:r>
            <a:r>
              <a:rPr lang="en-US" dirty="0" err="1"/>
              <a:t>Shizuma</a:t>
            </a:r>
            <a:r>
              <a:rPr lang="en-US" dirty="0"/>
              <a:t>, </a:t>
            </a:r>
            <a:r>
              <a:rPr lang="en-US" dirty="0" err="1"/>
              <a:t>Takehito</a:t>
            </a:r>
            <a:r>
              <a:rPr lang="en-US" dirty="0"/>
              <a:t> Hayakawa, Ryoichi </a:t>
            </a:r>
            <a:r>
              <a:rPr lang="en-US" dirty="0" err="1"/>
              <a:t>Hajima</a:t>
            </a:r>
            <a:r>
              <a:rPr lang="en-US" dirty="0"/>
              <a:t>, </a:t>
            </a:r>
            <a:r>
              <a:rPr lang="en-US" dirty="0" err="1"/>
              <a:t>Nobuhiro</a:t>
            </a:r>
            <a:r>
              <a:rPr lang="en-US" dirty="0"/>
              <a:t> </a:t>
            </a:r>
            <a:r>
              <a:rPr lang="en-US" dirty="0" err="1"/>
              <a:t>Kikuzawa</a:t>
            </a:r>
            <a:r>
              <a:rPr lang="en-US" dirty="0"/>
              <a:t>, Hideaki </a:t>
            </a:r>
            <a:r>
              <a:rPr lang="en-US" dirty="0" err="1"/>
              <a:t>Ohgaki</a:t>
            </a:r>
            <a:r>
              <a:rPr lang="en-US" dirty="0"/>
              <a:t>, </a:t>
            </a:r>
            <a:r>
              <a:rPr lang="en-US" dirty="0" smtClean="0"/>
              <a:t>and Hiroyuki </a:t>
            </a:r>
            <a:r>
              <a:rPr lang="en-US" dirty="0" err="1"/>
              <a:t>Toyokawa</a:t>
            </a:r>
            <a:r>
              <a:rPr lang="en-US" dirty="0"/>
              <a:t>. Nondestructive </a:t>
            </a:r>
            <a:r>
              <a:rPr lang="en-US" dirty="0" err="1"/>
              <a:t>identication</a:t>
            </a:r>
            <a:r>
              <a:rPr lang="en-US" dirty="0"/>
              <a:t> of isotopes using nuclear resonance </a:t>
            </a:r>
            <a:r>
              <a:rPr lang="en-US" dirty="0" err="1"/>
              <a:t>uorescence</a:t>
            </a:r>
            <a:r>
              <a:rPr lang="en-US" dirty="0"/>
              <a:t>. </a:t>
            </a:r>
            <a:r>
              <a:rPr lang="en-US" dirty="0" smtClean="0"/>
              <a:t>The Review </a:t>
            </a:r>
            <a:r>
              <a:rPr lang="en-US" dirty="0"/>
              <a:t>of </a:t>
            </a:r>
            <a:r>
              <a:rPr lang="en-US" dirty="0" err="1"/>
              <a:t>scientic</a:t>
            </a:r>
            <a:r>
              <a:rPr lang="en-US" dirty="0"/>
              <a:t> instruments, 83(1):015103, January 2012.</a:t>
            </a:r>
          </a:p>
          <a:p>
            <a:r>
              <a:rPr lang="en-US" dirty="0"/>
              <a:t>[17] J Stevenson. SNM &amp; Other High-Z Material </a:t>
            </a:r>
            <a:r>
              <a:rPr lang="en-US" dirty="0" err="1"/>
              <a:t>Identication</a:t>
            </a:r>
            <a:r>
              <a:rPr lang="en-US" dirty="0"/>
              <a:t> Using Pulsed Fast Neutron Analysis, 2006.</a:t>
            </a:r>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28</a:t>
            </a:fld>
            <a:endParaRPr lang="en-US"/>
          </a:p>
        </p:txBody>
      </p:sp>
    </p:spTree>
    <p:extLst>
      <p:ext uri="{BB962C8B-B14F-4D97-AF65-F5344CB8AC3E}">
        <p14:creationId xmlns:p14="http://schemas.microsoft.com/office/powerpoint/2010/main" val="516931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7" name="Text Placeholder 6"/>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29</a:t>
            </a:fld>
            <a:endParaRPr lang="en-US"/>
          </a:p>
        </p:txBody>
      </p:sp>
    </p:spTree>
    <p:extLst>
      <p:ext uri="{BB962C8B-B14F-4D97-AF65-F5344CB8AC3E}">
        <p14:creationId xmlns:p14="http://schemas.microsoft.com/office/powerpoint/2010/main" val="339521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Article Summary</a:t>
            </a:r>
            <a:endParaRPr lang="en-US" dirty="0"/>
          </a:p>
        </p:txBody>
      </p:sp>
      <p:sp>
        <p:nvSpPr>
          <p:cNvPr id="8" name="Text Placeholder 7"/>
          <p:cNvSpPr>
            <a:spLocks noGrp="1"/>
          </p:cNvSpPr>
          <p:nvPr>
            <p:ph type="body" idx="1"/>
          </p:nvPr>
        </p:nvSpPr>
        <p:spPr>
          <a:solidFill>
            <a:schemeClr val="tx1"/>
          </a:solidFill>
        </p:spPr>
        <p:txBody>
          <a:bodyPr/>
          <a:lstStyle/>
          <a:p>
            <a:r>
              <a:rPr lang="en-US" dirty="0" smtClean="0"/>
              <a:t>Description and </a:t>
            </a:r>
            <a:r>
              <a:rPr lang="en-US" dirty="0" err="1" smtClean="0"/>
              <a:t>Sectionwise</a:t>
            </a:r>
            <a:r>
              <a:rPr lang="en-US" dirty="0" smtClean="0"/>
              <a:t> Review of </a:t>
            </a:r>
            <a:r>
              <a:rPr lang="en-US" dirty="0" err="1" smtClean="0"/>
              <a:t>Gozani’s</a:t>
            </a:r>
            <a:r>
              <a:rPr lang="en-US" dirty="0" smtClean="0"/>
              <a:t> </a:t>
            </a:r>
            <a:r>
              <a:rPr lang="en-US" i="1" dirty="0" smtClean="0"/>
              <a:t>Conventional and Non-Conventional Nuclear Material Signatures</a:t>
            </a:r>
            <a:endParaRPr lang="en-US" i="1"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3</a:t>
            </a:fld>
            <a:endParaRPr lang="en-US"/>
          </a:p>
        </p:txBody>
      </p:sp>
    </p:spTree>
    <p:extLst>
      <p:ext uri="{BB962C8B-B14F-4D97-AF65-F5344CB8AC3E}">
        <p14:creationId xmlns:p14="http://schemas.microsoft.com/office/powerpoint/2010/main" val="25476809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762000" y="29718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9600" y="52578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Detector Resolution</a:t>
            </a:r>
            <a:endParaRPr lang="en-US" dirty="0"/>
          </a:p>
        </p:txBody>
      </p:sp>
      <mc:AlternateContent xmlns:mc="http://schemas.openxmlformats.org/markup-compatibility/2006" xmlns:a14="http://schemas.microsoft.com/office/drawing/2010/main">
        <mc:Choice Requires="a14">
          <p:sp>
            <p:nvSpPr>
              <p:cNvPr id="7" name="Text Placeholder 6"/>
              <p:cNvSpPr>
                <a:spLocks noGrp="1"/>
              </p:cNvSpPr>
              <p:nvPr>
                <p:ph type="body" sz="half" idx="2"/>
              </p:nvPr>
            </p:nvSpPr>
            <p:spPr>
              <a:xfrm>
                <a:off x="457200" y="1435101"/>
                <a:ext cx="3008313" cy="4660899"/>
              </a:xfrm>
            </p:spPr>
            <p:txBody>
              <a:bodyPr>
                <a:normAutofit/>
              </a:bodyPr>
              <a:lstStyle/>
              <a:p>
                <a:pPr marL="285750" indent="-285750">
                  <a:buFont typeface="Wingdings" pitchFamily="2" charset="2"/>
                  <a:buChar char="Ø"/>
                </a:pPr>
                <a:r>
                  <a:rPr lang="en-US" sz="2400" dirty="0" smtClean="0"/>
                  <a:t>Industry standard quotes Energy resolution of </a:t>
                </a:r>
                <a14:m>
                  <m:oMath xmlns:m="http://schemas.openxmlformats.org/officeDocument/2006/math">
                    <m:r>
                      <a:rPr lang="en-US" sz="2400" i="1" dirty="0" smtClean="0">
                        <a:latin typeface="Cambria Math"/>
                      </a:rPr>
                      <m:t>𝑁𝑎𝐼</m:t>
                    </m:r>
                  </m:oMath>
                </a14:m>
                <a:r>
                  <a:rPr lang="en-US" sz="2400" dirty="0"/>
                  <a:t> 1”x1” at [10]</a:t>
                </a:r>
              </a:p>
              <a:p>
                <a:pPr marL="0" indent="0" algn="ctr">
                  <a:buNone/>
                </a:pPr>
                <a14:m>
                  <m:oMath xmlns:m="http://schemas.openxmlformats.org/officeDocument/2006/math">
                    <m:r>
                      <a:rPr lang="en-US" sz="2000" b="0" i="1" smtClean="0">
                        <a:latin typeface="Cambria Math"/>
                      </a:rPr>
                      <m:t>40 </m:t>
                    </m:r>
                    <m:r>
                      <a:rPr lang="en-US" sz="2000" b="0" i="1" smtClean="0">
                        <a:latin typeface="Cambria Math"/>
                      </a:rPr>
                      <m:t>𝑘𝑒𝑉</m:t>
                    </m:r>
                  </m:oMath>
                </a14:m>
                <a:r>
                  <a:rPr lang="en-US" sz="2000" dirty="0" smtClean="0"/>
                  <a:t> </a:t>
                </a:r>
                <a:r>
                  <a:rPr lang="en-US" sz="2000" dirty="0"/>
                  <a:t>for</a:t>
                </a:r>
                <a14:m>
                  <m:oMath xmlns:m="http://schemas.openxmlformats.org/officeDocument/2006/math">
                    <m:sSup>
                      <m:sSupPr>
                        <m:ctrlPr>
                          <a:rPr lang="en-US" sz="2000" i="1">
                            <a:latin typeface="Cambria Math"/>
                          </a:rPr>
                        </m:ctrlPr>
                      </m:sSupPr>
                      <m:e>
                        <m:r>
                          <a:rPr lang="en-US" sz="2000" i="1">
                            <a:latin typeface="Cambria Math"/>
                          </a:rPr>
                          <m:t> </m:t>
                        </m:r>
                      </m:e>
                      <m:sup>
                        <m:r>
                          <a:rPr lang="en-US" sz="2000" i="1">
                            <a:latin typeface="Cambria Math"/>
                          </a:rPr>
                          <m:t>137</m:t>
                        </m:r>
                      </m:sup>
                    </m:sSup>
                    <m:r>
                      <a:rPr lang="en-US" sz="2000" i="1">
                        <a:latin typeface="Cambria Math"/>
                      </a:rPr>
                      <m:t>𝐶𝑠</m:t>
                    </m:r>
                  </m:oMath>
                </a14:m>
                <a:endParaRPr lang="en-US" sz="2000" dirty="0"/>
              </a:p>
              <a:p>
                <a:pPr marL="285750" indent="-285750">
                  <a:buFont typeface="Wingdings" pitchFamily="2" charset="2"/>
                  <a:buChar char="Ø"/>
                </a:pPr>
                <a:r>
                  <a:rPr lang="en-US" sz="2400" dirty="0" smtClean="0"/>
                  <a:t>Germanium detector is quoted as a minimum detector resolution of </a:t>
                </a:r>
              </a:p>
              <a:p>
                <a:pPr marL="0" indent="0" algn="ctr">
                  <a:buNone/>
                </a:pPr>
                <a14:m>
                  <m:oMath xmlns:m="http://schemas.openxmlformats.org/officeDocument/2006/math">
                    <m:r>
                      <a:rPr lang="en-US" sz="2000" b="0" i="1" smtClean="0">
                        <a:latin typeface="Cambria Math"/>
                      </a:rPr>
                      <m:t>400−600 </m:t>
                    </m:r>
                    <m:r>
                      <a:rPr lang="en-US" sz="2000" b="0" i="1" smtClean="0">
                        <a:latin typeface="Cambria Math"/>
                      </a:rPr>
                      <m:t>𝑒𝑉</m:t>
                    </m:r>
                  </m:oMath>
                </a14:m>
                <a:r>
                  <a:rPr lang="en-US" sz="2000" dirty="0" smtClean="0"/>
                  <a:t> for </a:t>
                </a:r>
                <a14:m>
                  <m:oMath xmlns:m="http://schemas.openxmlformats.org/officeDocument/2006/math">
                    <m:sSup>
                      <m:sSupPr>
                        <m:ctrlPr>
                          <a:rPr lang="en-US" sz="2000" b="0" i="1" smtClean="0">
                            <a:latin typeface="Cambria Math"/>
                          </a:rPr>
                        </m:ctrlPr>
                      </m:sSupPr>
                      <m:e>
                        <m:r>
                          <a:rPr lang="en-US" sz="2000" b="0" i="1" smtClean="0">
                            <a:latin typeface="Cambria Math"/>
                          </a:rPr>
                          <m:t> </m:t>
                        </m:r>
                      </m:e>
                      <m:sup>
                        <m:r>
                          <a:rPr lang="en-US" sz="2000" b="0" i="1" smtClean="0">
                            <a:latin typeface="Cambria Math"/>
                          </a:rPr>
                          <m:t>60</m:t>
                        </m:r>
                      </m:sup>
                    </m:sSup>
                    <m:r>
                      <a:rPr lang="en-US" sz="2000" b="0" i="1" smtClean="0">
                        <a:latin typeface="Cambria Math"/>
                      </a:rPr>
                      <m:t>𝐶𝑜</m:t>
                    </m:r>
                  </m:oMath>
                </a14:m>
                <a:endParaRPr lang="en-US" sz="2000" dirty="0"/>
              </a:p>
            </p:txBody>
          </p:sp>
        </mc:Choice>
        <mc:Fallback xmlns="">
          <p:sp>
            <p:nvSpPr>
              <p:cNvPr id="7" name="Text Placeholder 6"/>
              <p:cNvSpPr>
                <a:spLocks noGrp="1" noRot="1" noChangeAspect="1" noMove="1" noResize="1" noEditPoints="1" noAdjustHandles="1" noChangeArrowheads="1" noChangeShapeType="1" noTextEdit="1"/>
              </p:cNvSpPr>
              <p:nvPr>
                <p:ph type="body" sz="half" idx="2"/>
              </p:nvPr>
            </p:nvSpPr>
            <p:spPr>
              <a:xfrm>
                <a:off x="457200" y="1435101"/>
                <a:ext cx="3008313" cy="4660899"/>
              </a:xfrm>
              <a:blipFill rotWithShape="1">
                <a:blip r:embed="rId2"/>
                <a:stretch>
                  <a:fillRect l="-2637" t="-915" r="-507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30</a:t>
            </a:fld>
            <a:endParaRPr lang="en-US"/>
          </a:p>
        </p:txBody>
      </p:sp>
      <p:pic>
        <p:nvPicPr>
          <p:cNvPr id="15" name="Picture 2"/>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9850" y="419528"/>
            <a:ext cx="4502150" cy="556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657600" y="5884416"/>
            <a:ext cx="5029200" cy="307777"/>
          </a:xfrm>
          <a:prstGeom prst="rect">
            <a:avLst/>
          </a:prstGeom>
          <a:noFill/>
        </p:spPr>
        <p:txBody>
          <a:bodyPr wrap="square" rtlCol="0">
            <a:spAutoFit/>
          </a:bodyPr>
          <a:lstStyle/>
          <a:p>
            <a:pPr algn="ctr"/>
            <a:r>
              <a:rPr lang="en-US" sz="1400" dirty="0" smtClean="0"/>
              <a:t>Figure A1: Comparative Spectra between </a:t>
            </a:r>
            <a:r>
              <a:rPr lang="en-US" sz="1400" dirty="0" err="1" smtClean="0"/>
              <a:t>NaI</a:t>
            </a:r>
            <a:r>
              <a:rPr lang="en-US" sz="1400" dirty="0" smtClean="0"/>
              <a:t> and </a:t>
            </a:r>
            <a:r>
              <a:rPr lang="en-US" sz="1400" dirty="0" err="1" smtClean="0"/>
              <a:t>Ge</a:t>
            </a:r>
            <a:r>
              <a:rPr lang="en-US" sz="1400" dirty="0" smtClean="0"/>
              <a:t> [10]</a:t>
            </a:r>
            <a:endParaRPr lang="en-US" sz="1400" dirty="0"/>
          </a:p>
        </p:txBody>
      </p:sp>
    </p:spTree>
    <p:extLst>
      <p:ext uri="{BB962C8B-B14F-4D97-AF65-F5344CB8AC3E}">
        <p14:creationId xmlns:p14="http://schemas.microsoft.com/office/powerpoint/2010/main" val="3901663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Special Nuclear Material (SNM)</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lstStyle/>
              <a:p>
                <a:r>
                  <a:rPr lang="en-US" dirty="0" smtClean="0"/>
                  <a:t>Defined by Title I of Atomic Energy Act of 1954</a:t>
                </a:r>
              </a:p>
              <a:p>
                <a:r>
                  <a:rPr lang="en-US" dirty="0" smtClean="0"/>
                  <a:t>Is defined as only </a:t>
                </a:r>
                <a14:m>
                  <m:oMath xmlns:m="http://schemas.openxmlformats.org/officeDocument/2006/math">
                    <m:r>
                      <a:rPr lang="en-US" b="0" i="1" smtClean="0">
                        <a:latin typeface="Cambria Math"/>
                      </a:rPr>
                      <m:t>𝑃𝑢</m:t>
                    </m:r>
                  </m:oMath>
                </a14:m>
                <a:r>
                  <a:rPr lang="en-US" dirty="0" smtClean="0"/>
                  <a:t>, </a:t>
                </a:r>
                <a14:m>
                  <m:oMath xmlns:m="http://schemas.openxmlformats.org/officeDocument/2006/math">
                    <m:sSup>
                      <m:sSupPr>
                        <m:ctrlPr>
                          <a:rPr lang="en-US" b="0" i="1" smtClean="0">
                            <a:latin typeface="Cambria Math"/>
                          </a:rPr>
                        </m:ctrlPr>
                      </m:sSupPr>
                      <m:e>
                        <m:r>
                          <a:rPr lang="en-US" b="0" i="1" smtClean="0">
                            <a:latin typeface="Cambria Math"/>
                          </a:rPr>
                          <m:t> </m:t>
                        </m:r>
                      </m:e>
                      <m:sup>
                        <m:r>
                          <a:rPr lang="en-US" b="0" i="1" smtClean="0">
                            <a:latin typeface="Cambria Math"/>
                          </a:rPr>
                          <m:t>233</m:t>
                        </m:r>
                      </m:sup>
                    </m:sSup>
                    <m:r>
                      <a:rPr lang="en-US" b="0" i="1" smtClean="0">
                        <a:latin typeface="Cambria Math"/>
                      </a:rPr>
                      <m:t>𝑈</m:t>
                    </m:r>
                  </m:oMath>
                </a14:m>
                <a:r>
                  <a:rPr lang="en-US" dirty="0" smtClean="0"/>
                  <a:t>, or enriched </a:t>
                </a:r>
                <a14:m>
                  <m:oMath xmlns:m="http://schemas.openxmlformats.org/officeDocument/2006/math">
                    <m:sSup>
                      <m:sSupPr>
                        <m:ctrlPr>
                          <a:rPr lang="en-US" b="0" i="1" smtClean="0">
                            <a:latin typeface="Cambria Math"/>
                          </a:rPr>
                        </m:ctrlPr>
                      </m:sSupPr>
                      <m:e>
                        <m:r>
                          <a:rPr lang="en-US" b="0" i="1" smtClean="0">
                            <a:latin typeface="Cambria Math"/>
                          </a:rPr>
                          <m:t> </m:t>
                        </m:r>
                      </m:e>
                      <m:sup>
                        <m:r>
                          <a:rPr lang="en-US" b="0" i="1" smtClean="0">
                            <a:latin typeface="Cambria Math"/>
                          </a:rPr>
                          <m:t>233</m:t>
                        </m:r>
                      </m:sup>
                    </m:sSup>
                    <m:r>
                      <a:rPr lang="en-US" b="0" i="1" smtClean="0">
                        <a:latin typeface="Cambria Math"/>
                      </a:rPr>
                      <m:t>𝑈</m:t>
                    </m:r>
                  </m:oMath>
                </a14:m>
                <a:r>
                  <a:rPr lang="en-US" dirty="0" smtClean="0"/>
                  <a:t> or </a:t>
                </a:r>
                <a14:m>
                  <m:oMath xmlns:m="http://schemas.openxmlformats.org/officeDocument/2006/math">
                    <m:sSup>
                      <m:sSupPr>
                        <m:ctrlPr>
                          <a:rPr lang="en-US" b="0" i="1" smtClean="0">
                            <a:latin typeface="Cambria Math"/>
                          </a:rPr>
                        </m:ctrlPr>
                      </m:sSupPr>
                      <m:e>
                        <m:r>
                          <a:rPr lang="en-US" b="0" i="1" smtClean="0">
                            <a:latin typeface="Cambria Math"/>
                          </a:rPr>
                          <m:t> </m:t>
                        </m:r>
                      </m:e>
                      <m:sup>
                        <m:r>
                          <a:rPr lang="en-US" b="0" i="1" smtClean="0">
                            <a:latin typeface="Cambria Math"/>
                          </a:rPr>
                          <m:t>235</m:t>
                        </m:r>
                      </m:sup>
                    </m:sSup>
                    <m:r>
                      <a:rPr lang="en-US" b="0" i="1" smtClean="0">
                        <a:latin typeface="Cambria Math"/>
                      </a:rPr>
                      <m:t>𝑈</m:t>
                    </m:r>
                  </m:oMath>
                </a14:m>
                <a:r>
                  <a:rPr lang="en-US" dirty="0" smtClean="0"/>
                  <a:t>.</a:t>
                </a:r>
              </a:p>
              <a:p>
                <a:r>
                  <a:rPr lang="en-US" dirty="0" smtClean="0"/>
                  <a:t>Does not include source material (e.g. </a:t>
                </a:r>
                <a14:m>
                  <m:oMath xmlns:m="http://schemas.openxmlformats.org/officeDocument/2006/math">
                    <m:sSup>
                      <m:sSupPr>
                        <m:ctrlPr>
                          <a:rPr lang="en-US" b="0" i="1" smtClean="0">
                            <a:latin typeface="Cambria Math"/>
                          </a:rPr>
                        </m:ctrlPr>
                      </m:sSupPr>
                      <m:e>
                        <m:r>
                          <a:rPr lang="en-US" b="0" i="1" smtClean="0">
                            <a:latin typeface="Cambria Math"/>
                          </a:rPr>
                          <m:t> </m:t>
                        </m:r>
                      </m:e>
                      <m:sup>
                        <m:r>
                          <a:rPr lang="en-US" b="0" i="1" smtClean="0">
                            <a:latin typeface="Cambria Math"/>
                          </a:rPr>
                          <m:t>238</m:t>
                        </m:r>
                      </m:sup>
                    </m:sSup>
                    <m:r>
                      <a:rPr lang="en-US" b="0" i="1" smtClean="0">
                        <a:latin typeface="Cambria Math"/>
                      </a:rPr>
                      <m:t>𝑈</m:t>
                    </m:r>
                  </m:oMath>
                </a14:m>
                <a:r>
                  <a:rPr lang="en-US" dirty="0" smtClean="0"/>
                  <a:t>), which could be important to detect</a:t>
                </a:r>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31</a:t>
            </a:fld>
            <a:endParaRPr lang="en-US"/>
          </a:p>
        </p:txBody>
      </p:sp>
    </p:spTree>
    <p:extLst>
      <p:ext uri="{BB962C8B-B14F-4D97-AF65-F5344CB8AC3E}">
        <p14:creationId xmlns:p14="http://schemas.microsoft.com/office/powerpoint/2010/main" val="4172257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Article Motivation</a:t>
            </a:r>
            <a:endParaRPr lang="en-US" dirty="0"/>
          </a:p>
        </p:txBody>
      </p:sp>
      <p:sp>
        <p:nvSpPr>
          <p:cNvPr id="4" name="Date Placeholder 3"/>
          <p:cNvSpPr>
            <a:spLocks noGrp="1"/>
          </p:cNvSpPr>
          <p:nvPr>
            <p:ph type="dt" sz="half" idx="10"/>
          </p:nvPr>
        </p:nvSpPr>
        <p:spPr/>
        <p:txBody>
          <a:bodyPr/>
          <a:lstStyle/>
          <a:p>
            <a:r>
              <a:rPr lang="en-US" smtClean="0"/>
              <a:t>2/19/2013</a:t>
            </a:r>
            <a:endParaRPr lang="en-US"/>
          </a:p>
        </p:txBody>
      </p:sp>
      <p:sp>
        <p:nvSpPr>
          <p:cNvPr id="5" name="Footer Placeholder 4"/>
          <p:cNvSpPr>
            <a:spLocks noGrp="1"/>
          </p:cNvSpPr>
          <p:nvPr>
            <p:ph type="ftr" sz="quarter" idx="11"/>
          </p:nvPr>
        </p:nvSpPr>
        <p:spPr/>
        <p:txBody>
          <a:bodyPr/>
          <a:lstStyle/>
          <a:p>
            <a:r>
              <a:rPr lang="en-US" smtClean="0"/>
              <a:t>Purdue Nuclear Engineering Oral Exam Presentation - Alex Hagen</a:t>
            </a:r>
            <a:endParaRPr lang="en-US"/>
          </a:p>
        </p:txBody>
      </p:sp>
      <p:sp>
        <p:nvSpPr>
          <p:cNvPr id="6" name="Slide Number Placeholder 5"/>
          <p:cNvSpPr>
            <a:spLocks noGrp="1"/>
          </p:cNvSpPr>
          <p:nvPr>
            <p:ph type="sldNum" sz="quarter" idx="12"/>
          </p:nvPr>
        </p:nvSpPr>
        <p:spPr/>
        <p:txBody>
          <a:bodyPr/>
          <a:lstStyle/>
          <a:p>
            <a:fld id="{71BB743C-8183-4773-9865-FD9CB24641D0}" type="slidenum">
              <a:rPr lang="en-US" smtClean="0"/>
              <a:t>4</a:t>
            </a:fld>
            <a:endParaRPr lang="en-US"/>
          </a:p>
        </p:txBody>
      </p:sp>
      <p:sp>
        <p:nvSpPr>
          <p:cNvPr id="11" name="TextBox 10"/>
          <p:cNvSpPr txBox="1"/>
          <p:nvPr/>
        </p:nvSpPr>
        <p:spPr>
          <a:xfrm>
            <a:off x="1143000" y="3352800"/>
            <a:ext cx="6858000" cy="307777"/>
          </a:xfrm>
          <a:prstGeom prst="rect">
            <a:avLst/>
          </a:prstGeom>
          <a:noFill/>
        </p:spPr>
        <p:txBody>
          <a:bodyPr wrap="square" rtlCol="0">
            <a:spAutoFit/>
          </a:bodyPr>
          <a:lstStyle/>
          <a:p>
            <a:pPr algn="ctr"/>
            <a:r>
              <a:rPr lang="en-US" sz="1400" dirty="0" smtClean="0"/>
              <a:t>Figure 1: NAE - Grand Challenges - “Prevent Nuclear Terror” Banner</a:t>
            </a:r>
            <a:endParaRPr lang="en-US" sz="1400" dirty="0"/>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a:xfrm>
                <a:off x="457200" y="3886200"/>
                <a:ext cx="8229600" cy="2133600"/>
              </a:xfrm>
            </p:spPr>
            <p:txBody>
              <a:bodyPr>
                <a:normAutofit fontScale="92500" lnSpcReduction="10000"/>
              </a:bodyPr>
              <a:lstStyle/>
              <a:p>
                <a:r>
                  <a:rPr lang="en-US" dirty="0"/>
                  <a:t>Detection of nuclear material for national security</a:t>
                </a:r>
              </a:p>
              <a:p>
                <a:r>
                  <a:rPr lang="en-US" dirty="0"/>
                  <a:t>Hinges on the detection of Special Nuclear Material (SNM)</a:t>
                </a:r>
              </a:p>
              <a:p>
                <a:r>
                  <a:rPr lang="en-US" dirty="0"/>
                  <a:t>SNM can be detected by taking advantage of nuclear structure and high </a:t>
                </a:r>
                <a14:m>
                  <m:oMath xmlns:m="http://schemas.openxmlformats.org/officeDocument/2006/math">
                    <m:r>
                      <a:rPr lang="en-US" i="1">
                        <a:latin typeface="Cambria Math"/>
                      </a:rPr>
                      <m:t>𝑍</m:t>
                    </m:r>
                  </m:oMath>
                </a14:m>
                <a:r>
                  <a:rPr lang="en-US" dirty="0"/>
                  <a:t> nature of isotopes</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xfrm>
                <a:off x="457200" y="3886200"/>
                <a:ext cx="8229600" cy="2133600"/>
              </a:xfrm>
              <a:blipFill rotWithShape="1">
                <a:blip r:embed="rId2"/>
                <a:stretch>
                  <a:fillRect l="-1111" t="-4571" r="-148" b="-2000"/>
                </a:stretch>
              </a:blipFill>
            </p:spPr>
            <p:txBody>
              <a:bodyPr/>
              <a:lstStyle/>
              <a:p>
                <a:r>
                  <a:rPr lang="en-US">
                    <a:noFill/>
                  </a:rPr>
                  <a:t> </a:t>
                </a:r>
              </a:p>
            </p:txBody>
          </p:sp>
        </mc:Fallback>
      </mc:AlternateContent>
      <p:pic>
        <p:nvPicPr>
          <p:cNvPr id="13" name="Content Placeholder 9"/>
          <p:cNvPicPr>
            <a:picLocks noGrp="1" noChangeAspect="1"/>
          </p:cNvPicPr>
          <p:nvPr>
            <p:ph sz="half" idx="2"/>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1574" y="1752600"/>
            <a:ext cx="6820852" cy="1619476"/>
          </a:xfrm>
          <a:prstGeom prst="rect">
            <a:avLst/>
          </a:prstGeom>
          <a:noFill/>
        </p:spPr>
      </p:pic>
    </p:spTree>
    <p:extLst>
      <p:ext uri="{BB962C8B-B14F-4D97-AF65-F5344CB8AC3E}">
        <p14:creationId xmlns:p14="http://schemas.microsoft.com/office/powerpoint/2010/main" val="1512423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Pulsed Fast Neutron Analysis</a:t>
            </a:r>
            <a:br>
              <a:rPr lang="en-US" dirty="0" smtClean="0"/>
            </a:br>
            <a:r>
              <a:rPr lang="en-US" sz="2700" dirty="0" smtClean="0"/>
              <a:t>Technique Summary</a:t>
            </a:r>
            <a:endParaRPr lang="en-US" sz="2700" dirty="0"/>
          </a:p>
        </p:txBody>
      </p:sp>
      <mc:AlternateContent xmlns:mc="http://schemas.openxmlformats.org/markup-compatibility/2006" xmlns:a14="http://schemas.microsoft.com/office/drawing/2010/main">
        <mc:Choice Requires="a14">
          <p:sp>
            <p:nvSpPr>
              <p:cNvPr id="5" name="Content Placeholder 4"/>
              <p:cNvSpPr>
                <a:spLocks noGrp="1"/>
              </p:cNvSpPr>
              <p:nvPr>
                <p:ph sz="half" idx="1"/>
              </p:nvPr>
            </p:nvSpPr>
            <p:spPr/>
            <p:txBody>
              <a:bodyPr>
                <a:normAutofit fontScale="92500" lnSpcReduction="20000"/>
              </a:bodyPr>
              <a:lstStyle/>
              <a:p>
                <a:r>
                  <a:rPr lang="en-US" dirty="0" smtClean="0"/>
                  <a:t>Active interrogation technique</a:t>
                </a:r>
              </a:p>
              <a:p>
                <a:r>
                  <a:rPr lang="en-US" dirty="0" smtClean="0"/>
                  <a:t>Relies on </a:t>
                </a:r>
                <a14:m>
                  <m:oMath xmlns:m="http://schemas.openxmlformats.org/officeDocument/2006/math">
                    <m:d>
                      <m:dPr>
                        <m:ctrlPr>
                          <a:rPr lang="en-US" b="0" i="1" smtClean="0">
                            <a:latin typeface="Cambria Math"/>
                          </a:rPr>
                        </m:ctrlPr>
                      </m:dPr>
                      <m:e>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m:t>
                        </m:r>
                        <m:r>
                          <a:rPr lang="en-US" b="0" i="1" smtClean="0">
                            <a:latin typeface="Cambria Math"/>
                          </a:rPr>
                          <m:t>𝛾</m:t>
                        </m:r>
                      </m:e>
                    </m:d>
                  </m:oMath>
                </a14:m>
                <a:r>
                  <a:rPr lang="en-US" dirty="0" smtClean="0"/>
                  <a:t> reaction</a:t>
                </a:r>
              </a:p>
              <a:p>
                <a:r>
                  <a:rPr lang="en-US" dirty="0" smtClean="0"/>
                  <a:t>SNMs have large (on the order of </a:t>
                </a:r>
                <a14:m>
                  <m:oMath xmlns:m="http://schemas.openxmlformats.org/officeDocument/2006/math">
                    <m:r>
                      <a:rPr lang="en-US" b="0" i="1" smtClean="0">
                        <a:latin typeface="Cambria Math"/>
                      </a:rPr>
                      <m:t>10 </m:t>
                    </m:r>
                    <m:r>
                      <a:rPr lang="en-US" b="0" i="1" smtClean="0">
                        <a:latin typeface="Cambria Math"/>
                      </a:rPr>
                      <m:t>𝑏</m:t>
                    </m:r>
                  </m:oMath>
                </a14:m>
                <a:r>
                  <a:rPr lang="en-US" dirty="0" smtClean="0"/>
                  <a:t> cross sections for </a:t>
                </a:r>
                <a14:m>
                  <m:oMath xmlns:m="http://schemas.openxmlformats.org/officeDocument/2006/math">
                    <m:d>
                      <m:dPr>
                        <m:ctrlPr>
                          <a:rPr lang="en-US" b="0" i="1" smtClean="0">
                            <a:latin typeface="Cambria Math"/>
                          </a:rPr>
                        </m:ctrlPr>
                      </m:dPr>
                      <m:e>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m:t>
                        </m:r>
                        <m:r>
                          <a:rPr lang="en-US" b="0" i="1" smtClean="0">
                            <a:latin typeface="Cambria Math"/>
                          </a:rPr>
                          <m:t>𝛾</m:t>
                        </m:r>
                      </m:e>
                    </m:d>
                  </m:oMath>
                </a14:m>
                <a:r>
                  <a:rPr lang="en-US" b="0" dirty="0" smtClean="0"/>
                  <a:t>)</a:t>
                </a:r>
              </a:p>
              <a:p>
                <a:r>
                  <a:rPr lang="en-US" dirty="0" smtClean="0"/>
                  <a:t>Relative motion of detector and accelerator allow for creation of 3-D spatial map</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1"/>
              </p:nvPr>
            </p:nvSpPr>
            <p:spPr>
              <a:blipFill rotWithShape="1">
                <a:blip r:embed="rId2"/>
                <a:stretch>
                  <a:fillRect l="-2262" t="-2965"/>
                </a:stretch>
              </a:blipFill>
            </p:spPr>
            <p:txBody>
              <a:bodyPr/>
              <a:lstStyle/>
              <a:p>
                <a:r>
                  <a:rPr lang="en-US">
                    <a:noFill/>
                  </a:rPr>
                  <a:t> </a:t>
                </a:r>
              </a:p>
            </p:txBody>
          </p:sp>
        </mc:Fallback>
      </mc:AlternateContent>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21695" y="1371600"/>
            <a:ext cx="3291609" cy="4525963"/>
          </a:xfrm>
        </p:spPr>
      </p:pic>
      <p:sp>
        <p:nvSpPr>
          <p:cNvPr id="10" name="Date Placeholder 9"/>
          <p:cNvSpPr>
            <a:spLocks noGrp="1"/>
          </p:cNvSpPr>
          <p:nvPr>
            <p:ph type="dt" sz="half" idx="10"/>
          </p:nvPr>
        </p:nvSpPr>
        <p:spPr/>
        <p:txBody>
          <a:bodyPr/>
          <a:lstStyle/>
          <a:p>
            <a:r>
              <a:rPr lang="en-US" smtClean="0"/>
              <a:t>2/19/2013</a:t>
            </a:r>
            <a:endParaRPr lang="en-US"/>
          </a:p>
        </p:txBody>
      </p:sp>
      <p:sp>
        <p:nvSpPr>
          <p:cNvPr id="11" name="Footer Placeholder 10"/>
          <p:cNvSpPr>
            <a:spLocks noGrp="1"/>
          </p:cNvSpPr>
          <p:nvPr>
            <p:ph type="ftr" sz="quarter" idx="11"/>
          </p:nvPr>
        </p:nvSpPr>
        <p:spPr/>
        <p:txBody>
          <a:bodyPr/>
          <a:lstStyle/>
          <a:p>
            <a:r>
              <a:rPr lang="en-US" smtClean="0"/>
              <a:t>Purdue Nuclear Engineering Oral Exam Presentation - Alex Hagen</a:t>
            </a:r>
            <a:endParaRPr lang="en-US"/>
          </a:p>
        </p:txBody>
      </p:sp>
      <p:sp>
        <p:nvSpPr>
          <p:cNvPr id="12" name="Slide Number Placeholder 11"/>
          <p:cNvSpPr>
            <a:spLocks noGrp="1"/>
          </p:cNvSpPr>
          <p:nvPr>
            <p:ph type="sldNum" sz="quarter" idx="12"/>
          </p:nvPr>
        </p:nvSpPr>
        <p:spPr/>
        <p:txBody>
          <a:bodyPr/>
          <a:lstStyle/>
          <a:p>
            <a:fld id="{71BB743C-8183-4773-9865-FD9CB24641D0}" type="slidenum">
              <a:rPr lang="en-US" smtClean="0"/>
              <a:t>5</a:t>
            </a:fld>
            <a:endParaRPr lang="en-US"/>
          </a:p>
        </p:txBody>
      </p:sp>
      <p:sp>
        <p:nvSpPr>
          <p:cNvPr id="2" name="TextBox 1"/>
          <p:cNvSpPr txBox="1"/>
          <p:nvPr/>
        </p:nvSpPr>
        <p:spPr>
          <a:xfrm>
            <a:off x="5029200" y="5943600"/>
            <a:ext cx="3276600" cy="307777"/>
          </a:xfrm>
          <a:prstGeom prst="rect">
            <a:avLst/>
          </a:prstGeom>
          <a:noFill/>
        </p:spPr>
        <p:txBody>
          <a:bodyPr wrap="square" rtlCol="0">
            <a:spAutoFit/>
          </a:bodyPr>
          <a:lstStyle/>
          <a:p>
            <a:pPr algn="ctr"/>
            <a:r>
              <a:rPr lang="en-US" sz="1400" dirty="0" smtClean="0"/>
              <a:t>Figure 2:  PFNA Process Diagram</a:t>
            </a:r>
            <a:endParaRPr lang="en-US" sz="1400" dirty="0"/>
          </a:p>
        </p:txBody>
      </p:sp>
    </p:spTree>
    <p:extLst>
      <p:ext uri="{BB962C8B-B14F-4D97-AF65-F5344CB8AC3E}">
        <p14:creationId xmlns:p14="http://schemas.microsoft.com/office/powerpoint/2010/main" val="810172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4400" b="0" dirty="0" smtClean="0"/>
              <a:t>PFNA</a:t>
            </a:r>
            <a:r>
              <a:rPr lang="en-US" b="0" dirty="0"/>
              <a:t> </a:t>
            </a:r>
            <a:r>
              <a:rPr lang="en-US" b="0" dirty="0" smtClean="0"/>
              <a:t>- </a:t>
            </a:r>
            <a:r>
              <a:rPr lang="en-US" sz="2700" b="0" dirty="0" smtClean="0"/>
              <a:t>Example Result</a:t>
            </a:r>
            <a:endParaRPr lang="en-US" b="0" dirty="0"/>
          </a:p>
        </p:txBody>
      </p:sp>
      <p:pic>
        <p:nvPicPr>
          <p:cNvPr id="11" name="Picture 2"/>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583425" y="1447800"/>
            <a:ext cx="5977150" cy="460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 Placeholder 8"/>
              <p:cNvSpPr>
                <a:spLocks noGrp="1"/>
              </p:cNvSpPr>
              <p:nvPr>
                <p:ph type="body" sz="half" idx="2"/>
              </p:nvPr>
            </p:nvSpPr>
            <p:spPr/>
            <p:txBody>
              <a:bodyPr>
                <a:noAutofit/>
              </a:bodyPr>
              <a:lstStyle/>
              <a:p>
                <a:pPr marL="285750" indent="-285750">
                  <a:buFont typeface="Wingdings" pitchFamily="2" charset="2"/>
                  <a:buChar char="Ø"/>
                </a:pPr>
                <a:r>
                  <a:rPr lang="en-US" sz="1600" dirty="0" smtClean="0"/>
                  <a:t>Non Fissile Materials provide characteristic peaks specific to each material</a:t>
                </a:r>
              </a:p>
              <a:p>
                <a:pPr marL="285750" indent="-285750">
                  <a:buFont typeface="Wingdings" pitchFamily="2" charset="2"/>
                  <a:buChar char="Ø"/>
                </a:pPr>
                <a:r>
                  <a:rPr lang="en-US" sz="1600" dirty="0" smtClean="0"/>
                  <a:t>Fissionable materials provide spectrum from fission contribution to </a:t>
                </a:r>
                <a14:m>
                  <m:oMath xmlns:m="http://schemas.openxmlformats.org/officeDocument/2006/math">
                    <m:r>
                      <a:rPr lang="en-US" sz="1600" b="0" i="1" smtClean="0">
                        <a:latin typeface="Cambria Math"/>
                      </a:rPr>
                      <m:t>𝛾</m:t>
                    </m:r>
                  </m:oMath>
                </a14:m>
                <a:r>
                  <a:rPr lang="en-US" sz="1600" dirty="0" smtClean="0"/>
                  <a:t> emission</a:t>
                </a:r>
                <a:endParaRPr lang="en-US" sz="1600" dirty="0"/>
              </a:p>
            </p:txBody>
          </p:sp>
        </mc:Choice>
        <mc:Fallback xmlns="">
          <p:sp>
            <p:nvSpPr>
              <p:cNvPr id="9" name="Text Placeholder 8"/>
              <p:cNvSpPr>
                <a:spLocks noGrp="1" noRot="1" noChangeAspect="1" noMove="1" noResize="1" noEditPoints="1" noAdjustHandles="1" noChangeArrowheads="1" noChangeShapeType="1" noTextEdit="1"/>
              </p:cNvSpPr>
              <p:nvPr>
                <p:ph type="body" sz="half" idx="2"/>
              </p:nvPr>
            </p:nvSpPr>
            <p:spPr>
              <a:blipFill rotWithShape="1">
                <a:blip r:embed="rId3"/>
                <a:stretch>
                  <a:fillRect l="-353" b="-150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6</a:t>
            </a:fld>
            <a:endParaRPr lang="en-US"/>
          </a:p>
        </p:txBody>
      </p:sp>
      <p:sp>
        <p:nvSpPr>
          <p:cNvPr id="12" name="TextBox 11"/>
          <p:cNvSpPr txBox="1"/>
          <p:nvPr/>
        </p:nvSpPr>
        <p:spPr>
          <a:xfrm>
            <a:off x="2438400" y="5943600"/>
            <a:ext cx="4724400" cy="307777"/>
          </a:xfrm>
          <a:prstGeom prst="rect">
            <a:avLst/>
          </a:prstGeom>
          <a:noFill/>
        </p:spPr>
        <p:txBody>
          <a:bodyPr wrap="square" rtlCol="0">
            <a:spAutoFit/>
          </a:bodyPr>
          <a:lstStyle/>
          <a:p>
            <a:pPr algn="ctr"/>
            <a:r>
              <a:rPr lang="en-US" sz="1400" dirty="0" smtClean="0"/>
              <a:t>Figure 3: Simulated Gamma Spectra by Fast Neutrons [6]</a:t>
            </a:r>
            <a:endParaRPr lang="en-US" sz="1400" dirty="0"/>
          </a:p>
        </p:txBody>
      </p:sp>
    </p:spTree>
    <p:extLst>
      <p:ext uri="{BB962C8B-B14F-4D97-AF65-F5344CB8AC3E}">
        <p14:creationId xmlns:p14="http://schemas.microsoft.com/office/powerpoint/2010/main" val="3868237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Nuclear Resonance Fluorescence</a:t>
            </a:r>
            <a:br>
              <a:rPr lang="en-US" dirty="0" smtClean="0"/>
            </a:br>
            <a:r>
              <a:rPr lang="en-US" sz="2700" dirty="0" smtClean="0"/>
              <a:t>Technique Summary</a:t>
            </a:r>
            <a:endParaRPr lang="en-US" sz="2700"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lnSpcReduction="10000"/>
              </a:bodyPr>
              <a:lstStyle/>
              <a:p>
                <a:r>
                  <a:rPr lang="en-US" dirty="0" smtClean="0"/>
                  <a:t>High powered Bremsstrahlung source used on target</a:t>
                </a:r>
              </a:p>
              <a:p>
                <a14:m>
                  <m:oMath xmlns:m="http://schemas.openxmlformats.org/officeDocument/2006/math">
                    <m:r>
                      <a:rPr lang="en-US" b="0" i="1" smtClean="0">
                        <a:latin typeface="Cambria Math"/>
                      </a:rPr>
                      <m:t>𝛾</m:t>
                    </m:r>
                  </m:oMath>
                </a14:m>
                <a:r>
                  <a:rPr lang="en-US" dirty="0" smtClean="0"/>
                  <a:t>s from Bremsstrahlung source cause fluorescence in nuclear resonances</a:t>
                </a:r>
              </a:p>
              <a:p>
                <a:r>
                  <a:rPr lang="en-US" dirty="0" smtClean="0"/>
                  <a:t>Array of detectors can detect a spatial map of secondary </a:t>
                </a:r>
                <a14:m>
                  <m:oMath xmlns:m="http://schemas.openxmlformats.org/officeDocument/2006/math">
                    <m:r>
                      <a:rPr lang="en-US" b="0" i="1" smtClean="0">
                        <a:latin typeface="Cambria Math"/>
                      </a:rPr>
                      <m:t>𝛾</m:t>
                    </m:r>
                  </m:oMath>
                </a14:m>
                <a:r>
                  <a:rPr lang="en-US" dirty="0" smtClean="0"/>
                  <a: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2564" t="-2156" r="-4525" b="-2965"/>
                </a:stretch>
              </a:blipFill>
            </p:spPr>
            <p:txBody>
              <a:bodyPr/>
              <a:lstStyle/>
              <a:p>
                <a:r>
                  <a:rPr lang="en-US">
                    <a:noFill/>
                  </a:rPr>
                  <a:t> </a:t>
                </a:r>
              </a:p>
            </p:txBody>
          </p:sp>
        </mc:Fallback>
      </mc:AlternateContent>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88404" y="1447800"/>
            <a:ext cx="3758192" cy="4114808"/>
          </a:xfrm>
        </p:spPr>
      </p:pic>
      <p:sp>
        <p:nvSpPr>
          <p:cNvPr id="6" name="Date Placeholder 5"/>
          <p:cNvSpPr>
            <a:spLocks noGrp="1"/>
          </p:cNvSpPr>
          <p:nvPr>
            <p:ph type="dt" sz="half" idx="10"/>
          </p:nvPr>
        </p:nvSpPr>
        <p:spPr/>
        <p:txBody>
          <a:bodyPr/>
          <a:lstStyle/>
          <a:p>
            <a:r>
              <a:rPr lang="en-US" smtClean="0"/>
              <a:t>2/19/2013</a:t>
            </a:r>
            <a:endParaRPr lang="en-US"/>
          </a:p>
        </p:txBody>
      </p:sp>
      <p:sp>
        <p:nvSpPr>
          <p:cNvPr id="7" name="Footer Placeholder 6"/>
          <p:cNvSpPr>
            <a:spLocks noGrp="1"/>
          </p:cNvSpPr>
          <p:nvPr>
            <p:ph type="ftr" sz="quarter" idx="11"/>
          </p:nvPr>
        </p:nvSpPr>
        <p:spPr/>
        <p:txBody>
          <a:bodyPr/>
          <a:lstStyle/>
          <a:p>
            <a:r>
              <a:rPr lang="en-US" smtClean="0"/>
              <a:t>Purdue Nuclear Engineering Oral Exam Presentation - Alex Hagen</a:t>
            </a:r>
            <a:endParaRPr lang="en-US"/>
          </a:p>
        </p:txBody>
      </p:sp>
      <p:sp>
        <p:nvSpPr>
          <p:cNvPr id="8" name="Slide Number Placeholder 7"/>
          <p:cNvSpPr>
            <a:spLocks noGrp="1"/>
          </p:cNvSpPr>
          <p:nvPr>
            <p:ph type="sldNum" sz="quarter" idx="12"/>
          </p:nvPr>
        </p:nvSpPr>
        <p:spPr/>
        <p:txBody>
          <a:bodyPr/>
          <a:lstStyle/>
          <a:p>
            <a:fld id="{71BB743C-8183-4773-9865-FD9CB24641D0}" type="slidenum">
              <a:rPr lang="en-US" smtClean="0"/>
              <a:t>7</a:t>
            </a:fld>
            <a:endParaRPr lang="en-US" dirty="0"/>
          </a:p>
        </p:txBody>
      </p:sp>
      <p:sp>
        <p:nvSpPr>
          <p:cNvPr id="9" name="TextBox 8"/>
          <p:cNvSpPr txBox="1"/>
          <p:nvPr/>
        </p:nvSpPr>
        <p:spPr>
          <a:xfrm>
            <a:off x="5029200" y="5715000"/>
            <a:ext cx="3276600" cy="307777"/>
          </a:xfrm>
          <a:prstGeom prst="rect">
            <a:avLst/>
          </a:prstGeom>
          <a:noFill/>
        </p:spPr>
        <p:txBody>
          <a:bodyPr wrap="square" rtlCol="0">
            <a:spAutoFit/>
          </a:bodyPr>
          <a:lstStyle/>
          <a:p>
            <a:pPr algn="ctr"/>
            <a:r>
              <a:rPr lang="en-US" sz="1400" dirty="0" smtClean="0"/>
              <a:t>Figure 4:  NRF Process Diagram</a:t>
            </a:r>
            <a:endParaRPr lang="en-US" sz="1400" dirty="0"/>
          </a:p>
        </p:txBody>
      </p:sp>
    </p:spTree>
    <p:extLst>
      <p:ext uri="{BB962C8B-B14F-4D97-AF65-F5344CB8AC3E}">
        <p14:creationId xmlns:p14="http://schemas.microsoft.com/office/powerpoint/2010/main" val="895842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NRF</a:t>
            </a:r>
            <a:br>
              <a:rPr lang="en-US" dirty="0" smtClean="0"/>
            </a:br>
            <a:r>
              <a:rPr lang="en-US" sz="2400" dirty="0" smtClean="0"/>
              <a:t>Example Result</a:t>
            </a:r>
            <a:endParaRPr lang="en-US" sz="2400" dirty="0"/>
          </a:p>
        </p:txBody>
      </p:sp>
      <p:sp>
        <p:nvSpPr>
          <p:cNvPr id="10" name="Text Placeholder 9"/>
          <p:cNvSpPr>
            <a:spLocks noGrp="1"/>
          </p:cNvSpPr>
          <p:nvPr>
            <p:ph type="body" sz="half" idx="2"/>
          </p:nvPr>
        </p:nvSpPr>
        <p:spPr/>
        <p:txBody>
          <a:bodyPr>
            <a:normAutofit/>
          </a:bodyPr>
          <a:lstStyle/>
          <a:p>
            <a:pPr marL="342900" indent="-342900">
              <a:buFont typeface="Wingdings" pitchFamily="2" charset="2"/>
              <a:buChar char="Ø"/>
            </a:pPr>
            <a:r>
              <a:rPr lang="en-US" sz="2000" dirty="0" smtClean="0"/>
              <a:t>Provides spectra with peaks which are characteristic of isotopes present</a:t>
            </a:r>
            <a:endParaRPr lang="en-US" sz="2000" dirty="0"/>
          </a:p>
        </p:txBody>
      </p:sp>
      <p:sp>
        <p:nvSpPr>
          <p:cNvPr id="5" name="Date Placeholder 4"/>
          <p:cNvSpPr>
            <a:spLocks noGrp="1"/>
          </p:cNvSpPr>
          <p:nvPr>
            <p:ph type="dt" sz="half" idx="10"/>
          </p:nvPr>
        </p:nvSpPr>
        <p:spPr/>
        <p:txBody>
          <a:bodyPr/>
          <a:lstStyle/>
          <a:p>
            <a:r>
              <a:rPr lang="en-US" smtClean="0"/>
              <a:t>2/19/2013</a:t>
            </a:r>
            <a:endParaRPr lang="en-US"/>
          </a:p>
        </p:txBody>
      </p:sp>
      <p:sp>
        <p:nvSpPr>
          <p:cNvPr id="6" name="Footer Placeholder 5"/>
          <p:cNvSpPr>
            <a:spLocks noGrp="1"/>
          </p:cNvSpPr>
          <p:nvPr>
            <p:ph type="ftr" sz="quarter" idx="11"/>
          </p:nvPr>
        </p:nvSpPr>
        <p:spPr/>
        <p:txBody>
          <a:bodyPr/>
          <a:lstStyle/>
          <a:p>
            <a:r>
              <a:rPr lang="en-US" smtClean="0"/>
              <a:t>Purdue Nuclear Engineering Oral Exam Presentation - Alex Hagen</a:t>
            </a:r>
            <a:endParaRPr lang="en-US"/>
          </a:p>
        </p:txBody>
      </p:sp>
      <p:sp>
        <p:nvSpPr>
          <p:cNvPr id="7" name="Slide Number Placeholder 6"/>
          <p:cNvSpPr>
            <a:spLocks noGrp="1"/>
          </p:cNvSpPr>
          <p:nvPr>
            <p:ph type="sldNum" sz="quarter" idx="12"/>
          </p:nvPr>
        </p:nvSpPr>
        <p:spPr/>
        <p:txBody>
          <a:bodyPr/>
          <a:lstStyle/>
          <a:p>
            <a:fld id="{71BB743C-8183-4773-9865-FD9CB24641D0}" type="slidenum">
              <a:rPr lang="en-US" smtClean="0"/>
              <a:t>8</a:t>
            </a:fld>
            <a:endParaRPr lang="en-US"/>
          </a:p>
        </p:txBody>
      </p:sp>
      <p:pic>
        <p:nvPicPr>
          <p:cNvPr id="12" name="Picture 2"/>
          <p:cNvPicPr>
            <a:picLocks noGrp="1" noChangeAspect="1" noChangeArrowheads="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7202"/>
          <a:stretch/>
        </p:blipFill>
        <p:spPr bwMode="auto">
          <a:xfrm>
            <a:off x="1224232" y="1524000"/>
            <a:ext cx="6695536" cy="4270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057400" y="5721658"/>
            <a:ext cx="5562600" cy="523220"/>
          </a:xfrm>
          <a:prstGeom prst="rect">
            <a:avLst/>
          </a:prstGeom>
          <a:noFill/>
        </p:spPr>
        <p:txBody>
          <a:bodyPr wrap="square" rtlCol="0">
            <a:spAutoFit/>
          </a:bodyPr>
          <a:lstStyle/>
          <a:p>
            <a:pPr algn="ctr"/>
            <a:r>
              <a:rPr lang="en-US" sz="1400" dirty="0" smtClean="0"/>
              <a:t>Figure 4:  NRF Spectrum of </a:t>
            </a:r>
            <a:r>
              <a:rPr lang="en-US" sz="1400" dirty="0" err="1" smtClean="0"/>
              <a:t>Pu</a:t>
            </a:r>
            <a:r>
              <a:rPr lang="en-US" sz="1400" dirty="0" smtClean="0"/>
              <a:t> and Target Blank in Energy Range of 2.0 to 2.5 MeV [1]</a:t>
            </a:r>
            <a:endParaRPr lang="en-US" sz="1400" dirty="0"/>
          </a:p>
        </p:txBody>
      </p:sp>
    </p:spTree>
    <p:extLst>
      <p:ext uri="{BB962C8B-B14F-4D97-AF65-F5344CB8AC3E}">
        <p14:creationId xmlns:p14="http://schemas.microsoft.com/office/powerpoint/2010/main" val="2035352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Dual Energy X-Ray Radiography</a:t>
            </a:r>
            <a:br>
              <a:rPr lang="en-US" dirty="0" smtClean="0"/>
            </a:br>
            <a:r>
              <a:rPr lang="en-US" sz="2700" dirty="0" smtClean="0"/>
              <a:t>Technique Summary</a:t>
            </a:r>
            <a:endParaRPr lang="en-US" sz="2700"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a:bodyPr>
              <a:lstStyle/>
              <a:p>
                <a:r>
                  <a:rPr lang="en-US" dirty="0" smtClean="0"/>
                  <a:t>Similar to conventional X-Ray imaging</a:t>
                </a:r>
              </a:p>
              <a:p>
                <a:r>
                  <a:rPr lang="en-US" dirty="0" smtClean="0"/>
                  <a:t>Two different X-Ray energies used</a:t>
                </a:r>
              </a:p>
              <a:p>
                <a:r>
                  <a:rPr lang="en-US" dirty="0" smtClean="0"/>
                  <a:t>Can find integration of high and low </a:t>
                </a:r>
                <a14:m>
                  <m:oMath xmlns:m="http://schemas.openxmlformats.org/officeDocument/2006/math">
                    <m:r>
                      <a:rPr lang="en-US" b="0" i="1" smtClean="0">
                        <a:latin typeface="Cambria Math"/>
                      </a:rPr>
                      <m:t>𝑍</m:t>
                    </m:r>
                  </m:oMath>
                </a14:m>
                <a:r>
                  <a:rPr lang="en-US" dirty="0" smtClean="0"/>
                  <a:t> areas using integral equation</a:t>
                </a:r>
              </a:p>
              <a:p>
                <a:r>
                  <a:rPr lang="en-US" dirty="0" smtClean="0"/>
                  <a:t>Requires array of detectors for spatial mapping</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2262" t="-1078" r="-302"/>
                </a:stretch>
              </a:blipFill>
            </p:spPr>
            <p:txBody>
              <a:bodyPr/>
              <a:lstStyle/>
              <a:p>
                <a:r>
                  <a:rPr lang="en-US">
                    <a:noFill/>
                  </a:rPr>
                  <a:t> </a:t>
                </a:r>
              </a:p>
            </p:txBody>
          </p:sp>
        </mc:Fallback>
      </mc:AlternateContent>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76435" y="1371600"/>
            <a:ext cx="3382129" cy="4525963"/>
          </a:xfrm>
        </p:spPr>
      </p:pic>
      <p:sp>
        <p:nvSpPr>
          <p:cNvPr id="6" name="Date Placeholder 5"/>
          <p:cNvSpPr>
            <a:spLocks noGrp="1"/>
          </p:cNvSpPr>
          <p:nvPr>
            <p:ph type="dt" sz="half" idx="10"/>
          </p:nvPr>
        </p:nvSpPr>
        <p:spPr/>
        <p:txBody>
          <a:bodyPr/>
          <a:lstStyle/>
          <a:p>
            <a:r>
              <a:rPr lang="en-US" smtClean="0"/>
              <a:t>2/19/2013</a:t>
            </a:r>
            <a:endParaRPr lang="en-US"/>
          </a:p>
        </p:txBody>
      </p:sp>
      <p:sp>
        <p:nvSpPr>
          <p:cNvPr id="7" name="Footer Placeholder 6"/>
          <p:cNvSpPr>
            <a:spLocks noGrp="1"/>
          </p:cNvSpPr>
          <p:nvPr>
            <p:ph type="ftr" sz="quarter" idx="11"/>
          </p:nvPr>
        </p:nvSpPr>
        <p:spPr/>
        <p:txBody>
          <a:bodyPr/>
          <a:lstStyle/>
          <a:p>
            <a:r>
              <a:rPr lang="en-US" smtClean="0"/>
              <a:t>Purdue Nuclear Engineering Oral Exam Presentation - Alex Hagen</a:t>
            </a:r>
            <a:endParaRPr lang="en-US"/>
          </a:p>
        </p:txBody>
      </p:sp>
      <p:sp>
        <p:nvSpPr>
          <p:cNvPr id="8" name="Slide Number Placeholder 7"/>
          <p:cNvSpPr>
            <a:spLocks noGrp="1"/>
          </p:cNvSpPr>
          <p:nvPr>
            <p:ph type="sldNum" sz="quarter" idx="12"/>
          </p:nvPr>
        </p:nvSpPr>
        <p:spPr/>
        <p:txBody>
          <a:bodyPr/>
          <a:lstStyle/>
          <a:p>
            <a:fld id="{71BB743C-8183-4773-9865-FD9CB24641D0}" type="slidenum">
              <a:rPr lang="en-US" smtClean="0"/>
              <a:t>9</a:t>
            </a:fld>
            <a:endParaRPr lang="en-US"/>
          </a:p>
        </p:txBody>
      </p:sp>
      <p:sp>
        <p:nvSpPr>
          <p:cNvPr id="9" name="TextBox 8"/>
          <p:cNvSpPr txBox="1"/>
          <p:nvPr/>
        </p:nvSpPr>
        <p:spPr>
          <a:xfrm>
            <a:off x="5029200" y="5943600"/>
            <a:ext cx="3276600" cy="307777"/>
          </a:xfrm>
          <a:prstGeom prst="rect">
            <a:avLst/>
          </a:prstGeom>
          <a:noFill/>
        </p:spPr>
        <p:txBody>
          <a:bodyPr wrap="square" rtlCol="0">
            <a:spAutoFit/>
          </a:bodyPr>
          <a:lstStyle/>
          <a:p>
            <a:pPr algn="ctr"/>
            <a:r>
              <a:rPr lang="en-US" sz="1400" dirty="0" smtClean="0"/>
              <a:t>Figure 4:  DEXR Process Diagram</a:t>
            </a:r>
            <a:endParaRPr lang="en-US" sz="1400" dirty="0"/>
          </a:p>
        </p:txBody>
      </p:sp>
    </p:spTree>
    <p:extLst>
      <p:ext uri="{BB962C8B-B14F-4D97-AF65-F5344CB8AC3E}">
        <p14:creationId xmlns:p14="http://schemas.microsoft.com/office/powerpoint/2010/main" val="973578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MFARL Template">
  <a:themeElements>
    <a:clrScheme name="Purdue Brand Manual">
      <a:dk1>
        <a:srgbClr val="000000"/>
      </a:dk1>
      <a:lt1>
        <a:srgbClr val="746C66"/>
      </a:lt1>
      <a:dk2>
        <a:srgbClr val="FFFFFF"/>
      </a:dk2>
      <a:lt2>
        <a:srgbClr val="E3AE24"/>
      </a:lt2>
      <a:accent1>
        <a:srgbClr val="7ED0E0"/>
      </a:accent1>
      <a:accent2>
        <a:srgbClr val="B95915"/>
      </a:accent2>
      <a:accent3>
        <a:srgbClr val="5C8727"/>
      </a:accent3>
      <a:accent4>
        <a:srgbClr val="7E543A"/>
      </a:accent4>
      <a:accent5>
        <a:srgbClr val="2EAFA4"/>
      </a:accent5>
      <a:accent6>
        <a:srgbClr val="F8981D"/>
      </a:accent6>
      <a:hlink>
        <a:srgbClr val="7299C6"/>
      </a:hlink>
      <a:folHlink>
        <a:srgbClr val="5C6F7B"/>
      </a:folHlink>
    </a:clrScheme>
    <a:fontScheme name="Purdue Brand Manual">
      <a:majorFont>
        <a:latin typeface="Champion"/>
        <a:ea typeface=""/>
        <a:cs typeface=""/>
      </a:majorFont>
      <a:minorFont>
        <a:latin typeface="Chaparral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MFARL Template</Template>
  <TotalTime>654</TotalTime>
  <Words>2191</Words>
  <Application>Microsoft Office PowerPoint</Application>
  <PresentationFormat>On-screen Show (4:3)</PresentationFormat>
  <Paragraphs>275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Chaparral Pro</vt:lpstr>
      <vt:lpstr>Champion</vt:lpstr>
      <vt:lpstr>Wingdings</vt:lpstr>
      <vt:lpstr>Calibri</vt:lpstr>
      <vt:lpstr>Cambria Math</vt:lpstr>
      <vt:lpstr>MFARL Template</vt:lpstr>
      <vt:lpstr>Article Summary, Critique, and Extension Gozani, T., McDaniel, F. D., &amp; Doyle, B. L. (2009). Conventional and Non-Conventional Nuclear Material Signatures. AIP Conference Proceedings, 599(1), 599-605. doi:10.1063/1.3120108</vt:lpstr>
      <vt:lpstr>Presentation Outline</vt:lpstr>
      <vt:lpstr>Article Summary</vt:lpstr>
      <vt:lpstr>Article Motivation</vt:lpstr>
      <vt:lpstr>Pulsed Fast Neutron Analysis Technique Summary</vt:lpstr>
      <vt:lpstr>PFNA - Example Result</vt:lpstr>
      <vt:lpstr>Nuclear Resonance Fluorescence Technique Summary</vt:lpstr>
      <vt:lpstr>NRF Example Result</vt:lpstr>
      <vt:lpstr>Dual Energy X-Ray Radiography Technique Summary</vt:lpstr>
      <vt:lpstr>High Energy Bremsstrahlung Backscattering Technique Summary</vt:lpstr>
      <vt:lpstr>Dual Species Radiography Technique Summary</vt:lpstr>
      <vt:lpstr>Dual Species Radiography</vt:lpstr>
      <vt:lpstr>Article Critique</vt:lpstr>
      <vt:lpstr>Motivation</vt:lpstr>
      <vt:lpstr>Audience</vt:lpstr>
      <vt:lpstr>Citation Diversity</vt:lpstr>
      <vt:lpstr>High Energy Bremsstrahlung Backscattering</vt:lpstr>
      <vt:lpstr>HEBB Literature Provided</vt:lpstr>
      <vt:lpstr>Detection Modes</vt:lpstr>
      <vt:lpstr>Article Critique - Overall</vt:lpstr>
      <vt:lpstr>Article Extension</vt:lpstr>
      <vt:lpstr>Extension Proposals</vt:lpstr>
      <vt:lpstr>Chosen Extension Proposal: Methods Comparison</vt:lpstr>
      <vt:lpstr>Complexity</vt:lpstr>
      <vt:lpstr>Efficiency</vt:lpstr>
      <vt:lpstr>Resolution</vt:lpstr>
      <vt:lpstr>Article Extension Summary</vt:lpstr>
      <vt:lpstr>References</vt:lpstr>
      <vt:lpstr>Questions</vt:lpstr>
      <vt:lpstr>Detector Resolution</vt:lpstr>
      <vt:lpstr>Special Nuclear Material (SNM)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Hagen</dc:creator>
  <cp:lastModifiedBy>Hagen, Alexander R</cp:lastModifiedBy>
  <cp:revision>29</cp:revision>
  <cp:lastPrinted>2013-02-19T16:56:33Z</cp:lastPrinted>
  <dcterms:created xsi:type="dcterms:W3CDTF">2013-02-17T17:04:41Z</dcterms:created>
  <dcterms:modified xsi:type="dcterms:W3CDTF">2013-02-19T17:02:24Z</dcterms:modified>
</cp:coreProperties>
</file>