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7"/>
  </p:notesMasterIdLst>
  <p:handoutMasterIdLst>
    <p:handoutMasterId r:id="rId8"/>
  </p:handoutMasterIdLst>
  <p:sldIdLst>
    <p:sldId id="2147308139" r:id="rId2"/>
    <p:sldId id="2147308140" r:id="rId3"/>
    <p:sldId id="2147308141" r:id="rId4"/>
    <p:sldId id="2147308142" r:id="rId5"/>
    <p:sldId id="1028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6237" autoAdjust="0"/>
  </p:normalViewPr>
  <p:slideViewPr>
    <p:cSldViewPr snapToGrid="0">
      <p:cViewPr varScale="1">
        <p:scale>
          <a:sx n="158" d="100"/>
          <a:sy n="158" d="100"/>
        </p:scale>
        <p:origin x="384" y="184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6/1/22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9B681D1F-B268-3E40-8BC4-4776A2CF8FE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ECE73D7-1727-B34C-AE08-BE4AA4CC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现代化应用交付平台整体架构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171A24-24C2-2E44-B0F1-7A3880E76BE7}"/>
              </a:ext>
            </a:extLst>
          </p:cNvPr>
          <p:cNvSpPr/>
          <p:nvPr/>
        </p:nvSpPr>
        <p:spPr>
          <a:xfrm>
            <a:off x="579809" y="5408143"/>
            <a:ext cx="1065364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虚拟化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IT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 基础设施服务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（计算、存储、网络）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8D50B-35E7-6946-A65D-DC0E33A18E26}"/>
              </a:ext>
            </a:extLst>
          </p:cNvPr>
          <p:cNvSpPr/>
          <p:nvPr/>
        </p:nvSpPr>
        <p:spPr>
          <a:xfrm>
            <a:off x="579810" y="2907638"/>
            <a:ext cx="1055802" cy="2311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容器云集群管理平台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集群创建、授权、监控、升级、扩展、回收）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9F97F6-DF04-9943-98CA-41E6F40DB036}"/>
              </a:ext>
            </a:extLst>
          </p:cNvPr>
          <p:cNvSpPr/>
          <p:nvPr/>
        </p:nvSpPr>
        <p:spPr>
          <a:xfrm>
            <a:off x="1814585" y="3496459"/>
            <a:ext cx="1681052" cy="16591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1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2525D3-2A21-7242-A36E-25A3F82B4659}"/>
              </a:ext>
            </a:extLst>
          </p:cNvPr>
          <p:cNvSpPr/>
          <p:nvPr/>
        </p:nvSpPr>
        <p:spPr>
          <a:xfrm>
            <a:off x="5459771" y="4369983"/>
            <a:ext cx="1398565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日志采集与分析平台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BD3501-EF78-7047-A668-ACBC61DDFD3B}"/>
              </a:ext>
            </a:extLst>
          </p:cNvPr>
          <p:cNvSpPr/>
          <p:nvPr/>
        </p:nvSpPr>
        <p:spPr>
          <a:xfrm>
            <a:off x="5459771" y="3895835"/>
            <a:ext cx="1398565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监控与可视化平台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5702C7-974D-224C-A2EF-346E6FE6DFD9}"/>
              </a:ext>
            </a:extLst>
          </p:cNvPr>
          <p:cNvSpPr/>
          <p:nvPr/>
        </p:nvSpPr>
        <p:spPr>
          <a:xfrm>
            <a:off x="5459771" y="3421686"/>
            <a:ext cx="1402913" cy="3754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容器镜像仓库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4380CA-C8BE-224E-9923-D8D0D806FB0F}"/>
              </a:ext>
            </a:extLst>
          </p:cNvPr>
          <p:cNvSpPr/>
          <p:nvPr/>
        </p:nvSpPr>
        <p:spPr>
          <a:xfrm>
            <a:off x="2556407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A86AFAD-C5D2-1B41-A5C2-045FCFC49E59}"/>
              </a:ext>
            </a:extLst>
          </p:cNvPr>
          <p:cNvSpPr/>
          <p:nvPr/>
        </p:nvSpPr>
        <p:spPr>
          <a:xfrm>
            <a:off x="2873294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8595AAA-18C5-1343-95C2-EAE79409A46A}"/>
              </a:ext>
            </a:extLst>
          </p:cNvPr>
          <p:cNvSpPr/>
          <p:nvPr/>
        </p:nvSpPr>
        <p:spPr>
          <a:xfrm>
            <a:off x="3212134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643973-506B-834B-AEAC-ED984B48726E}"/>
              </a:ext>
            </a:extLst>
          </p:cNvPr>
          <p:cNvSpPr/>
          <p:nvPr/>
        </p:nvSpPr>
        <p:spPr>
          <a:xfrm>
            <a:off x="2859165" y="3690194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99ACB9-C5E2-914F-B35A-71904CEA59D8}"/>
              </a:ext>
            </a:extLst>
          </p:cNvPr>
          <p:cNvSpPr/>
          <p:nvPr/>
        </p:nvSpPr>
        <p:spPr>
          <a:xfrm>
            <a:off x="2780534" y="2553244"/>
            <a:ext cx="1140246" cy="534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反向代理与负载均衡设备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71350CD-38B8-DA47-92F2-301BB2A938E3}"/>
              </a:ext>
            </a:extLst>
          </p:cNvPr>
          <p:cNvCxnSpPr>
            <a:cxnSpLocks/>
            <a:stCxn id="3" idx="0"/>
            <a:endCxn id="22" idx="3"/>
          </p:cNvCxnSpPr>
          <p:nvPr/>
        </p:nvCxnSpPr>
        <p:spPr bwMode="gray">
          <a:xfrm flipV="1">
            <a:off x="2655388" y="3871225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86F65A2-4C01-314A-8FC4-89CE9731BBCC}"/>
              </a:ext>
            </a:extLst>
          </p:cNvPr>
          <p:cNvCxnSpPr>
            <a:cxnSpLocks/>
            <a:stCxn id="20" idx="0"/>
            <a:endCxn id="22" idx="4"/>
          </p:cNvCxnSpPr>
          <p:nvPr/>
        </p:nvCxnSpPr>
        <p:spPr bwMode="gray">
          <a:xfrm flipH="1" flipV="1">
            <a:off x="2965211" y="3902285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79B5025-9D1E-D344-B44E-B007E00D213C}"/>
              </a:ext>
            </a:extLst>
          </p:cNvPr>
          <p:cNvCxnSpPr>
            <a:cxnSpLocks/>
            <a:stCxn id="21" idx="0"/>
            <a:endCxn id="22" idx="5"/>
          </p:cNvCxnSpPr>
          <p:nvPr/>
        </p:nvCxnSpPr>
        <p:spPr bwMode="gray">
          <a:xfrm flipH="1" flipV="1">
            <a:off x="3040196" y="3871225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1FB21A0-852A-A046-BCE4-796C460B0450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 bwMode="gray">
          <a:xfrm flipV="1">
            <a:off x="2965211" y="3087731"/>
            <a:ext cx="385446" cy="60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35DA78D-B69E-8242-B3B0-55E505005DEA}"/>
              </a:ext>
            </a:extLst>
          </p:cNvPr>
          <p:cNvSpPr/>
          <p:nvPr/>
        </p:nvSpPr>
        <p:spPr>
          <a:xfrm>
            <a:off x="2190418" y="4711675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应用日志采集代理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5E153EF-D4B9-CC4E-BC6F-BCE4A7375816}"/>
              </a:ext>
            </a:extLst>
          </p:cNvPr>
          <p:cNvSpPr/>
          <p:nvPr/>
        </p:nvSpPr>
        <p:spPr>
          <a:xfrm>
            <a:off x="2820830" y="4693117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应用指标采集代理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AA0172D-8A7C-934C-B33D-762CE794671E}"/>
              </a:ext>
            </a:extLst>
          </p:cNvPr>
          <p:cNvSpPr/>
          <p:nvPr/>
        </p:nvSpPr>
        <p:spPr>
          <a:xfrm>
            <a:off x="1887660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61970CC-E556-334F-B41C-6A61BBBA4CEF}"/>
              </a:ext>
            </a:extLst>
          </p:cNvPr>
          <p:cNvSpPr/>
          <p:nvPr/>
        </p:nvSpPr>
        <p:spPr>
          <a:xfrm>
            <a:off x="2204547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7C7006-675D-C24D-8A1F-AD0730F48EEA}"/>
              </a:ext>
            </a:extLst>
          </p:cNvPr>
          <p:cNvSpPr/>
          <p:nvPr/>
        </p:nvSpPr>
        <p:spPr>
          <a:xfrm>
            <a:off x="2543387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8C9D140-C332-2E40-9859-4092248F79AE}"/>
              </a:ext>
            </a:extLst>
          </p:cNvPr>
          <p:cNvSpPr/>
          <p:nvPr/>
        </p:nvSpPr>
        <p:spPr>
          <a:xfrm>
            <a:off x="2190418" y="4027085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5E7B817-757F-6E4C-A329-C0783F2252CA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 bwMode="gray">
          <a:xfrm flipV="1">
            <a:off x="1986641" y="4208116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61E76DE-579E-A74A-AFC9-C7A0623B6FFF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 bwMode="gray">
          <a:xfrm flipH="1" flipV="1">
            <a:off x="2296464" y="4239176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2E89457-0AFD-CD45-9E16-97507110926C}"/>
              </a:ext>
            </a:extLst>
          </p:cNvPr>
          <p:cNvCxnSpPr>
            <a:cxnSpLocks/>
            <a:stCxn id="59" idx="0"/>
            <a:endCxn id="60" idx="5"/>
          </p:cNvCxnSpPr>
          <p:nvPr/>
        </p:nvCxnSpPr>
        <p:spPr bwMode="gray">
          <a:xfrm flipH="1" flipV="1">
            <a:off x="2371449" y="4208116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下箭头 69">
            <a:extLst>
              <a:ext uri="{FF2B5EF4-FFF2-40B4-BE49-F238E27FC236}">
                <a16:creationId xmlns:a16="http://schemas.microsoft.com/office/drawing/2014/main" id="{D60E1CB1-A3DB-6C4A-8155-F0CBF13B8578}"/>
              </a:ext>
            </a:extLst>
          </p:cNvPr>
          <p:cNvSpPr/>
          <p:nvPr/>
        </p:nvSpPr>
        <p:spPr>
          <a:xfrm>
            <a:off x="4300424" y="2139594"/>
            <a:ext cx="360844" cy="113513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718A975-58F6-CC43-A263-33854E9C2069}"/>
              </a:ext>
            </a:extLst>
          </p:cNvPr>
          <p:cNvSpPr txBox="1"/>
          <p:nvPr/>
        </p:nvSpPr>
        <p:spPr>
          <a:xfrm>
            <a:off x="4695720" y="2333655"/>
            <a:ext cx="70975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通过</a:t>
            </a:r>
            <a:r>
              <a:rPr kumimoji="1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Helm</a:t>
            </a: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发布应用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9E9610-CEE9-CE44-B1D0-9FD12020F29F}"/>
              </a:ext>
            </a:extLst>
          </p:cNvPr>
          <p:cNvSpPr/>
          <p:nvPr/>
        </p:nvSpPr>
        <p:spPr>
          <a:xfrm>
            <a:off x="5459771" y="4844130"/>
            <a:ext cx="1410083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数据备份与恢复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0C8F91E-FFE2-DC42-BFE6-C808629CE04E}"/>
              </a:ext>
            </a:extLst>
          </p:cNvPr>
          <p:cNvSpPr/>
          <p:nvPr/>
        </p:nvSpPr>
        <p:spPr>
          <a:xfrm>
            <a:off x="3606663" y="3489182"/>
            <a:ext cx="1681052" cy="16591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2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C328333-18E0-BD4D-B4D6-1233556139DC}"/>
              </a:ext>
            </a:extLst>
          </p:cNvPr>
          <p:cNvSpPr/>
          <p:nvPr/>
        </p:nvSpPr>
        <p:spPr>
          <a:xfrm>
            <a:off x="4348485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FC955D0-6B69-0E4D-8212-0D5EA1AFE56D}"/>
              </a:ext>
            </a:extLst>
          </p:cNvPr>
          <p:cNvSpPr/>
          <p:nvPr/>
        </p:nvSpPr>
        <p:spPr>
          <a:xfrm>
            <a:off x="4665372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CAF29A5-75A3-C143-B3BB-5267F245278F}"/>
              </a:ext>
            </a:extLst>
          </p:cNvPr>
          <p:cNvSpPr/>
          <p:nvPr/>
        </p:nvSpPr>
        <p:spPr>
          <a:xfrm>
            <a:off x="5004212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8E5E6C2-5D07-4F43-97C2-AC50FE239840}"/>
              </a:ext>
            </a:extLst>
          </p:cNvPr>
          <p:cNvSpPr/>
          <p:nvPr/>
        </p:nvSpPr>
        <p:spPr>
          <a:xfrm>
            <a:off x="4651243" y="3682917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1B79094C-6F22-0049-BC8A-6494B8565F70}"/>
              </a:ext>
            </a:extLst>
          </p:cNvPr>
          <p:cNvCxnSpPr>
            <a:cxnSpLocks/>
            <a:stCxn id="100" idx="0"/>
            <a:endCxn id="103" idx="3"/>
          </p:cNvCxnSpPr>
          <p:nvPr/>
        </p:nvCxnSpPr>
        <p:spPr bwMode="gray">
          <a:xfrm flipV="1">
            <a:off x="4447466" y="3863948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E2CC3A3-B498-3A4B-961B-61949A3C9832}"/>
              </a:ext>
            </a:extLst>
          </p:cNvPr>
          <p:cNvCxnSpPr>
            <a:cxnSpLocks/>
            <a:stCxn id="101" idx="0"/>
            <a:endCxn id="103" idx="4"/>
          </p:cNvCxnSpPr>
          <p:nvPr/>
        </p:nvCxnSpPr>
        <p:spPr bwMode="gray">
          <a:xfrm flipH="1" flipV="1">
            <a:off x="4757289" y="3895008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5361E2DF-4076-EA4B-A62B-D9DA33EA0F8B}"/>
              </a:ext>
            </a:extLst>
          </p:cNvPr>
          <p:cNvCxnSpPr>
            <a:cxnSpLocks/>
            <a:stCxn id="102" idx="0"/>
            <a:endCxn id="103" idx="5"/>
          </p:cNvCxnSpPr>
          <p:nvPr/>
        </p:nvCxnSpPr>
        <p:spPr bwMode="gray">
          <a:xfrm flipH="1" flipV="1">
            <a:off x="4832274" y="3863948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190CE8E7-DED1-4E45-8F17-C9943480B449}"/>
              </a:ext>
            </a:extLst>
          </p:cNvPr>
          <p:cNvSpPr/>
          <p:nvPr/>
        </p:nvSpPr>
        <p:spPr>
          <a:xfrm>
            <a:off x="3908629" y="4684935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应用日志采集代理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D17BED3-E182-BA41-9859-A7DC0C7AE524}"/>
              </a:ext>
            </a:extLst>
          </p:cNvPr>
          <p:cNvSpPr/>
          <p:nvPr/>
        </p:nvSpPr>
        <p:spPr>
          <a:xfrm>
            <a:off x="4534942" y="4679227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应用指标采集代理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A240E37-83A8-CE4D-B4E8-6665D8F2CA04}"/>
              </a:ext>
            </a:extLst>
          </p:cNvPr>
          <p:cNvSpPr/>
          <p:nvPr/>
        </p:nvSpPr>
        <p:spPr>
          <a:xfrm>
            <a:off x="3679738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FF57261-D5EC-924C-9462-8584BF74BE20}"/>
              </a:ext>
            </a:extLst>
          </p:cNvPr>
          <p:cNvSpPr/>
          <p:nvPr/>
        </p:nvSpPr>
        <p:spPr>
          <a:xfrm>
            <a:off x="3996625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5698456-441E-0142-BB5B-9F447FFCBC49}"/>
              </a:ext>
            </a:extLst>
          </p:cNvPr>
          <p:cNvSpPr/>
          <p:nvPr/>
        </p:nvSpPr>
        <p:spPr>
          <a:xfrm>
            <a:off x="4335465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FFDFB22-35CD-7347-9A32-988F3FB188AE}"/>
              </a:ext>
            </a:extLst>
          </p:cNvPr>
          <p:cNvSpPr/>
          <p:nvPr/>
        </p:nvSpPr>
        <p:spPr>
          <a:xfrm>
            <a:off x="3982496" y="4019808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A79D2460-E2BB-4B44-A259-2A61A43530A4}"/>
              </a:ext>
            </a:extLst>
          </p:cNvPr>
          <p:cNvCxnSpPr>
            <a:cxnSpLocks/>
            <a:stCxn id="109" idx="0"/>
            <a:endCxn id="112" idx="3"/>
          </p:cNvCxnSpPr>
          <p:nvPr/>
        </p:nvCxnSpPr>
        <p:spPr bwMode="gray">
          <a:xfrm flipV="1">
            <a:off x="3778719" y="4200839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DA94A553-8853-2148-BE45-327B529C9C59}"/>
              </a:ext>
            </a:extLst>
          </p:cNvPr>
          <p:cNvCxnSpPr>
            <a:cxnSpLocks/>
            <a:stCxn id="110" idx="0"/>
            <a:endCxn id="112" idx="4"/>
          </p:cNvCxnSpPr>
          <p:nvPr/>
        </p:nvCxnSpPr>
        <p:spPr bwMode="gray">
          <a:xfrm flipH="1" flipV="1">
            <a:off x="4088542" y="4231899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A857F814-A3B0-0A49-B516-87D83E386E3F}"/>
              </a:ext>
            </a:extLst>
          </p:cNvPr>
          <p:cNvCxnSpPr>
            <a:cxnSpLocks/>
            <a:stCxn id="111" idx="0"/>
            <a:endCxn id="112" idx="5"/>
          </p:cNvCxnSpPr>
          <p:nvPr/>
        </p:nvCxnSpPr>
        <p:spPr bwMode="gray">
          <a:xfrm flipH="1" flipV="1">
            <a:off x="4163527" y="4200839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79616A8-3CC1-944A-8255-9FDE08345AD5}"/>
              </a:ext>
            </a:extLst>
          </p:cNvPr>
          <p:cNvCxnSpPr>
            <a:cxnSpLocks/>
            <a:stCxn id="103" idx="0"/>
            <a:endCxn id="24" idx="2"/>
          </p:cNvCxnSpPr>
          <p:nvPr/>
        </p:nvCxnSpPr>
        <p:spPr bwMode="gray">
          <a:xfrm flipH="1" flipV="1">
            <a:off x="3350657" y="3087731"/>
            <a:ext cx="1406632" cy="5951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4F0DFA4-E88C-6748-A27E-17CE35B82C2D}"/>
              </a:ext>
            </a:extLst>
          </p:cNvPr>
          <p:cNvSpPr/>
          <p:nvPr/>
        </p:nvSpPr>
        <p:spPr>
          <a:xfrm>
            <a:off x="1487156" y="1170930"/>
            <a:ext cx="7743552" cy="901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400" dirty="0">
                <a:solidFill>
                  <a:schemeClr val="bg1"/>
                </a:solidFill>
              </a:rPr>
              <a:t>应用发布与展示 </a:t>
            </a:r>
            <a:r>
              <a:rPr kumimoji="1" lang="en-US" altLang="zh-CN" sz="1400" dirty="0">
                <a:solidFill>
                  <a:schemeClr val="bg1"/>
                </a:solidFill>
              </a:rPr>
              <a:t>Web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DA45C0F-AD18-184D-BFB7-C823E5F70102}"/>
              </a:ext>
            </a:extLst>
          </p:cNvPr>
          <p:cNvSpPr/>
          <p:nvPr/>
        </p:nvSpPr>
        <p:spPr>
          <a:xfrm>
            <a:off x="10217492" y="430549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19CDFDE-A0A9-9141-A448-B063AF12A186}"/>
              </a:ext>
            </a:extLst>
          </p:cNvPr>
          <p:cNvSpPr txBox="1"/>
          <p:nvPr/>
        </p:nvSpPr>
        <p:spPr>
          <a:xfrm>
            <a:off x="10555984" y="430549"/>
            <a:ext cx="135493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应用容器</a:t>
            </a: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68D8D719-2144-9D4D-B94D-261C3232C75C}"/>
              </a:ext>
            </a:extLst>
          </p:cNvPr>
          <p:cNvSpPr/>
          <p:nvPr/>
        </p:nvSpPr>
        <p:spPr>
          <a:xfrm>
            <a:off x="10217492" y="716966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6F46790-9693-5846-AFCD-8AC277B92BDE}"/>
              </a:ext>
            </a:extLst>
          </p:cNvPr>
          <p:cNvSpPr txBox="1"/>
          <p:nvPr/>
        </p:nvSpPr>
        <p:spPr>
          <a:xfrm>
            <a:off x="10555984" y="716966"/>
            <a:ext cx="135493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负载均衡</a:t>
            </a:r>
          </a:p>
        </p:txBody>
      </p:sp>
      <p:sp>
        <p:nvSpPr>
          <p:cNvPr id="159" name="下箭头 158">
            <a:extLst>
              <a:ext uri="{FF2B5EF4-FFF2-40B4-BE49-F238E27FC236}">
                <a16:creationId xmlns:a16="http://schemas.microsoft.com/office/drawing/2014/main" id="{109EB825-CA7D-5844-8E19-DD6CD158FA26}"/>
              </a:ext>
            </a:extLst>
          </p:cNvPr>
          <p:cNvSpPr/>
          <p:nvPr/>
        </p:nvSpPr>
        <p:spPr>
          <a:xfrm>
            <a:off x="5907602" y="2148252"/>
            <a:ext cx="360844" cy="65686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6048170-7D40-C547-AC5C-22F9A1BE0B85}"/>
              </a:ext>
            </a:extLst>
          </p:cNvPr>
          <p:cNvSpPr txBox="1"/>
          <p:nvPr/>
        </p:nvSpPr>
        <p:spPr>
          <a:xfrm>
            <a:off x="6380959" y="2253897"/>
            <a:ext cx="1003929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发布容器镜像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7156A5-058B-7A4D-8061-200D7737DF56}"/>
              </a:ext>
            </a:extLst>
          </p:cNvPr>
          <p:cNvSpPr/>
          <p:nvPr/>
        </p:nvSpPr>
        <p:spPr>
          <a:xfrm>
            <a:off x="7154844" y="2947537"/>
            <a:ext cx="1939195" cy="2272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bg1"/>
                </a:solidFill>
              </a:rPr>
              <a:t>数据平台托管服务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6B0BCB-4A31-1A4F-863C-6F726436FC53}"/>
              </a:ext>
            </a:extLst>
          </p:cNvPr>
          <p:cNvSpPr/>
          <p:nvPr/>
        </p:nvSpPr>
        <p:spPr>
          <a:xfrm>
            <a:off x="7561412" y="3709622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>
                <a:solidFill>
                  <a:schemeClr val="tx1"/>
                </a:solidFill>
              </a:rPr>
              <a:t>数据库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18FDBEE-E7FB-B645-8B4D-66C81C91CD36}"/>
              </a:ext>
            </a:extLst>
          </p:cNvPr>
          <p:cNvSpPr/>
          <p:nvPr/>
        </p:nvSpPr>
        <p:spPr>
          <a:xfrm>
            <a:off x="7561412" y="4194416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消息队列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CD276D1-74C7-3643-8A6C-5BAEC040FE7C}"/>
              </a:ext>
            </a:extLst>
          </p:cNvPr>
          <p:cNvSpPr/>
          <p:nvPr/>
        </p:nvSpPr>
        <p:spPr>
          <a:xfrm>
            <a:off x="7561412" y="4679210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>
                <a:solidFill>
                  <a:schemeClr val="tx1"/>
                </a:solidFill>
              </a:rPr>
              <a:t>缓存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A171F7E-1C82-2944-9921-73E1FE79D8AD}"/>
              </a:ext>
            </a:extLst>
          </p:cNvPr>
          <p:cNvSpPr/>
          <p:nvPr/>
        </p:nvSpPr>
        <p:spPr>
          <a:xfrm>
            <a:off x="2067620" y="1550274"/>
            <a:ext cx="2625818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100" dirty="0">
                <a:solidFill>
                  <a:schemeClr val="tx1"/>
                </a:solidFill>
              </a:rPr>
              <a:t>应用市场与发布流程管理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C678634-528A-F247-980E-41146F30C194}"/>
              </a:ext>
            </a:extLst>
          </p:cNvPr>
          <p:cNvSpPr/>
          <p:nvPr/>
        </p:nvSpPr>
        <p:spPr>
          <a:xfrm>
            <a:off x="6257112" y="1553524"/>
            <a:ext cx="2625817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100" dirty="0">
                <a:solidFill>
                  <a:schemeClr val="tx1"/>
                </a:solidFill>
              </a:rPr>
              <a:t>监控与状态展示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FEEB7F7-D84A-C046-9C0E-D4BAF48CF09B}"/>
              </a:ext>
            </a:extLst>
          </p:cNvPr>
          <p:cNvSpPr/>
          <p:nvPr/>
        </p:nvSpPr>
        <p:spPr>
          <a:xfrm>
            <a:off x="9294257" y="2938322"/>
            <a:ext cx="1939195" cy="22720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bg1"/>
                </a:solidFill>
              </a:rPr>
              <a:t>其他业务虚拟机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41C14A7-C967-3213-D1A3-FA1A631F3E12}"/>
              </a:ext>
            </a:extLst>
          </p:cNvPr>
          <p:cNvSpPr/>
          <p:nvPr/>
        </p:nvSpPr>
        <p:spPr>
          <a:xfrm>
            <a:off x="5459771" y="2947537"/>
            <a:ext cx="1402913" cy="3754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>
                <a:solidFill>
                  <a:prstClr val="white"/>
                </a:solidFill>
                <a:latin typeface="Metropolis"/>
              </a:rPr>
              <a:t>身份认证与</a:t>
            </a: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授权</a:t>
            </a:r>
            <a:endParaRPr kumimoji="1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69272E17-BE6E-50FE-F79C-B8C4D1288A8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D1BB65-C7C1-80EC-0964-250CE7F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A291DC-F107-B8EF-D947-48C10BD3AE47}"/>
              </a:ext>
            </a:extLst>
          </p:cNvPr>
          <p:cNvSpPr/>
          <p:nvPr/>
        </p:nvSpPr>
        <p:spPr>
          <a:xfrm>
            <a:off x="1496291" y="2992582"/>
            <a:ext cx="2826327" cy="26185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2DE13-D275-277A-27D9-08D137AEAD1A}"/>
              </a:ext>
            </a:extLst>
          </p:cNvPr>
          <p:cNvSpPr/>
          <p:nvPr/>
        </p:nvSpPr>
        <p:spPr>
          <a:xfrm>
            <a:off x="1753887" y="3792345"/>
            <a:ext cx="1652859" cy="14674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329BE-FCF7-5BE0-64D5-99305D2BDF8E}"/>
              </a:ext>
            </a:extLst>
          </p:cNvPr>
          <p:cNvSpPr/>
          <p:nvPr/>
        </p:nvSpPr>
        <p:spPr>
          <a:xfrm>
            <a:off x="1898194" y="4566790"/>
            <a:ext cx="1209148" cy="466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Log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Insight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2F1B9-64CB-D25B-5300-81571D6DF293}"/>
              </a:ext>
            </a:extLst>
          </p:cNvPr>
          <p:cNvSpPr txBox="1"/>
          <p:nvPr/>
        </p:nvSpPr>
        <p:spPr>
          <a:xfrm>
            <a:off x="2039193" y="3957005"/>
            <a:ext cx="12785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200" dirty="0"/>
              <a:t>vRealize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Suite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0F636C-EA0A-27C1-C695-5270BC0D66BA}"/>
              </a:ext>
            </a:extLst>
          </p:cNvPr>
          <p:cNvSpPr txBox="1"/>
          <p:nvPr/>
        </p:nvSpPr>
        <p:spPr>
          <a:xfrm>
            <a:off x="2889959" y="3182560"/>
            <a:ext cx="12785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200" dirty="0"/>
              <a:t>vCloud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Suite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74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F6A8289-D2E1-35C4-4B05-3C9BA357FA8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434527-F297-A061-A83D-50A27A78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6884CA-48B5-CA2B-B994-03E310CD0738}"/>
              </a:ext>
            </a:extLst>
          </p:cNvPr>
          <p:cNvSpPr/>
          <p:nvPr/>
        </p:nvSpPr>
        <p:spPr>
          <a:xfrm>
            <a:off x="922493" y="2603612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nstall Fluent Bit on Linux | Snap Store">
            <a:extLst>
              <a:ext uri="{FF2B5EF4-FFF2-40B4-BE49-F238E27FC236}">
                <a16:creationId xmlns:a16="http://schemas.microsoft.com/office/drawing/2014/main" id="{2E255587-1AA6-770C-1FAC-3BFAEFAC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8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DC785D-A997-6E43-715F-3DBD0A274DFD}"/>
              </a:ext>
            </a:extLst>
          </p:cNvPr>
          <p:cNvSpPr/>
          <p:nvPr/>
        </p:nvSpPr>
        <p:spPr>
          <a:xfrm>
            <a:off x="2663840" y="2603611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11498D-C23D-CDCF-95C2-566F4C27D410}"/>
              </a:ext>
            </a:extLst>
          </p:cNvPr>
          <p:cNvSpPr/>
          <p:nvPr/>
        </p:nvSpPr>
        <p:spPr>
          <a:xfrm>
            <a:off x="4405187" y="2603610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4" descr="Install Fluent Bit on Linux | Snap Store">
            <a:extLst>
              <a:ext uri="{FF2B5EF4-FFF2-40B4-BE49-F238E27FC236}">
                <a16:creationId xmlns:a16="http://schemas.microsoft.com/office/drawing/2014/main" id="{538DD8C5-C5CB-1311-B090-237BEBD8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45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stall Fluent Bit on Linux | Snap Store">
            <a:extLst>
              <a:ext uri="{FF2B5EF4-FFF2-40B4-BE49-F238E27FC236}">
                <a16:creationId xmlns:a16="http://schemas.microsoft.com/office/drawing/2014/main" id="{59569F39-D79A-A2C9-235B-B018CD73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92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34B70B6-9E1D-7583-88D9-1C3BB28319F4}"/>
              </a:ext>
            </a:extLst>
          </p:cNvPr>
          <p:cNvSpPr/>
          <p:nvPr/>
        </p:nvSpPr>
        <p:spPr>
          <a:xfrm>
            <a:off x="7187540" y="4102658"/>
            <a:ext cx="1422427" cy="9022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Insight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B2B0C9FA-7714-625F-8189-E6EBAA30AC4D}"/>
              </a:ext>
            </a:extLst>
          </p:cNvPr>
          <p:cNvCxnSpPr>
            <a:stCxn id="10" idx="2"/>
          </p:cNvCxnSpPr>
          <p:nvPr/>
        </p:nvCxnSpPr>
        <p:spPr bwMode="gray">
          <a:xfrm rot="16200000" flipH="1">
            <a:off x="6201120" y="3458887"/>
            <a:ext cx="283221" cy="1667873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7AE36735-D5EC-69DB-8AD1-32D4EBB9C7F5}"/>
              </a:ext>
            </a:extLst>
          </p:cNvPr>
          <p:cNvCxnSpPr>
            <a:cxnSpLocks/>
          </p:cNvCxnSpPr>
          <p:nvPr/>
        </p:nvCxnSpPr>
        <p:spPr bwMode="gray">
          <a:xfrm>
            <a:off x="3721285" y="4148681"/>
            <a:ext cx="3449816" cy="514858"/>
          </a:xfrm>
          <a:prstGeom prst="bentConnector3">
            <a:avLst>
              <a:gd name="adj1" fmla="val 507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98E01DFB-978C-B5A2-6E0C-A1A4FD49E406}"/>
              </a:ext>
            </a:extLst>
          </p:cNvPr>
          <p:cNvCxnSpPr>
            <a:cxnSpLocks/>
          </p:cNvCxnSpPr>
          <p:nvPr/>
        </p:nvCxnSpPr>
        <p:spPr bwMode="gray">
          <a:xfrm>
            <a:off x="1979938" y="4177005"/>
            <a:ext cx="5196729" cy="726768"/>
          </a:xfrm>
          <a:prstGeom prst="bentConnector3">
            <a:avLst>
              <a:gd name="adj1" fmla="val 172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B2D92B9-1D8D-4EE7-B9B6-AF0674A87FBC}"/>
              </a:ext>
            </a:extLst>
          </p:cNvPr>
          <p:cNvSpPr txBox="1"/>
          <p:nvPr/>
        </p:nvSpPr>
        <p:spPr>
          <a:xfrm>
            <a:off x="1088380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Master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A5ACDD-42C0-D53D-2714-F2637A14E4BF}"/>
              </a:ext>
            </a:extLst>
          </p:cNvPr>
          <p:cNvSpPr txBox="1"/>
          <p:nvPr/>
        </p:nvSpPr>
        <p:spPr>
          <a:xfrm>
            <a:off x="2829726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Worker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CF3C15-4F66-6C09-CEB3-B987410193FF}"/>
              </a:ext>
            </a:extLst>
          </p:cNvPr>
          <p:cNvSpPr txBox="1"/>
          <p:nvPr/>
        </p:nvSpPr>
        <p:spPr>
          <a:xfrm>
            <a:off x="4571072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Worker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18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5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>
            <a:extLst>
              <a:ext uri="{FF2B5EF4-FFF2-40B4-BE49-F238E27FC236}">
                <a16:creationId xmlns:a16="http://schemas.microsoft.com/office/drawing/2014/main" id="{3E060742-1BB2-B35B-2BF1-2F7343E98D76}"/>
              </a:ext>
            </a:extLst>
          </p:cNvPr>
          <p:cNvSpPr/>
          <p:nvPr/>
        </p:nvSpPr>
        <p:spPr>
          <a:xfrm>
            <a:off x="2819400" y="2211567"/>
            <a:ext cx="4785548" cy="15417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AEF8-1053-0E42-85D2-F7153BAE202A}"/>
              </a:ext>
            </a:extLst>
          </p:cNvPr>
          <p:cNvSpPr/>
          <p:nvPr/>
        </p:nvSpPr>
        <p:spPr>
          <a:xfrm>
            <a:off x="882501" y="3880885"/>
            <a:ext cx="8176439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vSphere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7.0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U3</a:t>
            </a:r>
            <a:r>
              <a:rPr kumimoji="1" lang="zh-CN" altLang="en-US" sz="1200" dirty="0">
                <a:solidFill>
                  <a:schemeClr val="tx1"/>
                </a:solidFill>
              </a:rPr>
              <a:t> 集群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8FF163-22D1-0E70-B1A0-9D352AC85BFF}"/>
              </a:ext>
            </a:extLst>
          </p:cNvPr>
          <p:cNvSpPr/>
          <p:nvPr/>
        </p:nvSpPr>
        <p:spPr>
          <a:xfrm>
            <a:off x="3035079" y="2316992"/>
            <a:ext cx="2690037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Tanzu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Guest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" altLang="zh-CN" sz="1200" dirty="0">
                <a:solidFill>
                  <a:schemeClr val="tx1"/>
                </a:solidFill>
              </a:rPr>
              <a:t>hr-prod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B66CF1-6968-C69A-4177-57233DB58E4C}"/>
              </a:ext>
            </a:extLst>
          </p:cNvPr>
          <p:cNvSpPr/>
          <p:nvPr/>
        </p:nvSpPr>
        <p:spPr>
          <a:xfrm>
            <a:off x="882501" y="2315672"/>
            <a:ext cx="1786271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Tanzu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Supervisor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8010-DCF4-CC91-B45F-C0287EC1A314}"/>
              </a:ext>
            </a:extLst>
          </p:cNvPr>
          <p:cNvSpPr/>
          <p:nvPr/>
        </p:nvSpPr>
        <p:spPr>
          <a:xfrm>
            <a:off x="1033129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BAEF0B-32C8-1D46-D567-A5B02DA91C94}"/>
              </a:ext>
            </a:extLst>
          </p:cNvPr>
          <p:cNvSpPr/>
          <p:nvPr/>
        </p:nvSpPr>
        <p:spPr>
          <a:xfrm>
            <a:off x="3322157" y="2976210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9303F2-E25E-7476-32B2-18F28C09E957}"/>
              </a:ext>
            </a:extLst>
          </p:cNvPr>
          <p:cNvSpPr/>
          <p:nvPr/>
        </p:nvSpPr>
        <p:spPr>
          <a:xfrm>
            <a:off x="3889224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F07F1E-9C64-A31F-4DB9-8C96ABDEEE4E}"/>
              </a:ext>
            </a:extLst>
          </p:cNvPr>
          <p:cNvSpPr/>
          <p:nvPr/>
        </p:nvSpPr>
        <p:spPr>
          <a:xfrm>
            <a:off x="4456291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63F87-2762-9400-A09F-90E45BC9F948}"/>
              </a:ext>
            </a:extLst>
          </p:cNvPr>
          <p:cNvSpPr/>
          <p:nvPr/>
        </p:nvSpPr>
        <p:spPr>
          <a:xfrm>
            <a:off x="5023358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0123AF7-7602-2EFC-5B60-999F6B2B9D07}"/>
              </a:ext>
            </a:extLst>
          </p:cNvPr>
          <p:cNvSpPr/>
          <p:nvPr/>
        </p:nvSpPr>
        <p:spPr>
          <a:xfrm>
            <a:off x="882502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EA5F54D-B02A-B350-89D3-E1E5816B3CF6}"/>
              </a:ext>
            </a:extLst>
          </p:cNvPr>
          <p:cNvSpPr/>
          <p:nvPr/>
        </p:nvSpPr>
        <p:spPr>
          <a:xfrm>
            <a:off x="2574851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D7D7BBF-F266-1044-EB52-870E567C89C0}"/>
              </a:ext>
            </a:extLst>
          </p:cNvPr>
          <p:cNvSpPr/>
          <p:nvPr/>
        </p:nvSpPr>
        <p:spPr>
          <a:xfrm>
            <a:off x="4267200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E6E1830-6B5B-C4B3-92F4-621A8BDC35F5}"/>
              </a:ext>
            </a:extLst>
          </p:cNvPr>
          <p:cNvSpPr/>
          <p:nvPr/>
        </p:nvSpPr>
        <p:spPr>
          <a:xfrm>
            <a:off x="5959549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BFFEE52-432C-BE53-EBD8-1BADD50C93A1}"/>
              </a:ext>
            </a:extLst>
          </p:cNvPr>
          <p:cNvSpPr/>
          <p:nvPr/>
        </p:nvSpPr>
        <p:spPr>
          <a:xfrm>
            <a:off x="7651898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E591B1-1070-E22A-C33F-8CCD3F861BC6}"/>
              </a:ext>
            </a:extLst>
          </p:cNvPr>
          <p:cNvSpPr/>
          <p:nvPr/>
        </p:nvSpPr>
        <p:spPr>
          <a:xfrm>
            <a:off x="7892026" y="2360141"/>
            <a:ext cx="937438" cy="5635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A6FBE2-40F4-96B1-F674-B321336552B1}"/>
              </a:ext>
            </a:extLst>
          </p:cNvPr>
          <p:cNvSpPr/>
          <p:nvPr/>
        </p:nvSpPr>
        <p:spPr>
          <a:xfrm>
            <a:off x="7886700" y="3120513"/>
            <a:ext cx="937438" cy="5635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660750-7FA3-39B1-F7CD-81A1116A3932}"/>
              </a:ext>
            </a:extLst>
          </p:cNvPr>
          <p:cNvSpPr/>
          <p:nvPr/>
        </p:nvSpPr>
        <p:spPr>
          <a:xfrm>
            <a:off x="1564143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A68BAB-196A-C692-F0CB-D437E9829309}"/>
              </a:ext>
            </a:extLst>
          </p:cNvPr>
          <p:cNvSpPr/>
          <p:nvPr/>
        </p:nvSpPr>
        <p:spPr>
          <a:xfrm>
            <a:off x="2095157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DA934-9A72-E5DE-741B-A5994DDA62BF}"/>
              </a:ext>
            </a:extLst>
          </p:cNvPr>
          <p:cNvSpPr txBox="1"/>
          <p:nvPr/>
        </p:nvSpPr>
        <p:spPr>
          <a:xfrm>
            <a:off x="5959549" y="2337278"/>
            <a:ext cx="146893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" altLang="zh-CN" sz="1200" dirty="0"/>
              <a:t>vds-prod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56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202</Words>
  <Application>Microsoft Macintosh PowerPoint</Application>
  <PresentationFormat>自定义</PresentationFormat>
  <Paragraphs>77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Camphor Std</vt:lpstr>
      <vt:lpstr>Arial</vt:lpstr>
      <vt:lpstr>Metropolis</vt:lpstr>
      <vt:lpstr>Metropolis Light</vt:lpstr>
      <vt:lpstr>Open Sans</vt:lpstr>
      <vt:lpstr>VMware_white_16x9</vt:lpstr>
      <vt:lpstr>现代化应用交付平台整体架构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2022-06-01T08:59:29Z</dcterms:modified>
</cp:coreProperties>
</file>