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64" r:id="rId10"/>
    <p:sldId id="270" r:id="rId11"/>
    <p:sldId id="261" r:id="rId12"/>
    <p:sldId id="271" r:id="rId13"/>
    <p:sldId id="262" r:id="rId14"/>
    <p:sldId id="272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EEEA4-AE03-3847-B63A-7BCDF192BFAE}">
          <p14:sldIdLst>
            <p14:sldId id="256"/>
            <p14:sldId id="257"/>
            <p14:sldId id="258"/>
            <p14:sldId id="259"/>
            <p14:sldId id="260"/>
            <p14:sldId id="268"/>
          </p14:sldIdLst>
        </p14:section>
        <p14:section name="Analysis" id="{51805C49-58A2-6D4D-8A16-28919FEF8FA4}">
          <p14:sldIdLst>
            <p14:sldId id="269"/>
            <p14:sldId id="263"/>
            <p14:sldId id="264"/>
            <p14:sldId id="270"/>
            <p14:sldId id="261"/>
            <p14:sldId id="271"/>
            <p14:sldId id="262"/>
            <p14:sldId id="272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5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EF58-012D-814A-8E02-FDF1EF70B61E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5733C-AC44-044D-832A-4E915E6C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530 </a:t>
            </a:r>
            <a:br>
              <a:rPr lang="en-US" dirty="0" smtClean="0"/>
            </a:br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Xiaozhuo Cheng, Boyi He</a:t>
            </a:r>
          </a:p>
        </p:txBody>
      </p:sp>
    </p:spTree>
    <p:extLst>
      <p:ext uri="{BB962C8B-B14F-4D97-AF65-F5344CB8AC3E}">
        <p14:creationId xmlns:p14="http://schemas.microsoft.com/office/powerpoint/2010/main" val="40165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Language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Expected to be helpful, but does not work well</a:t>
            </a:r>
          </a:p>
          <a:p>
            <a:r>
              <a:rPr lang="en-US" altLang="zh-CN" sz="2400" dirty="0" smtClean="0"/>
              <a:t>Small size </a:t>
            </a:r>
            <a:endParaRPr lang="en-US" altLang="zh-CN" sz="2400" dirty="0" smtClean="0"/>
          </a:p>
          <a:p>
            <a:r>
              <a:rPr lang="en-US" altLang="zh-CN" sz="2400" dirty="0" smtClean="0"/>
              <a:t>Lemmatization </a:t>
            </a:r>
            <a:r>
              <a:rPr lang="en-US" altLang="zh-CN" sz="2400" dirty="0" smtClean="0"/>
              <a:t>may help</a:t>
            </a:r>
          </a:p>
        </p:txBody>
      </p:sp>
    </p:spTree>
    <p:extLst>
      <p:ext uri="{BB962C8B-B14F-4D97-AF65-F5344CB8AC3E}">
        <p14:creationId xmlns:p14="http://schemas.microsoft.com/office/powerpoint/2010/main" val="2252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- </a:t>
            </a:r>
            <a:r>
              <a:rPr lang="en-US" sz="2800" dirty="0" smtClean="0"/>
              <a:t>Syntactic features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208516"/>
            <a:ext cx="7315200" cy="2431443"/>
          </a:xfrm>
        </p:spPr>
      </p:pic>
    </p:spTree>
    <p:extLst>
      <p:ext uri="{BB962C8B-B14F-4D97-AF65-F5344CB8AC3E}">
        <p14:creationId xmlns:p14="http://schemas.microsoft.com/office/powerpoint/2010/main" val="128497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- Brown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Highest</a:t>
            </a:r>
            <a:r>
              <a:rPr lang="en-US" sz="2400" dirty="0" smtClean="0"/>
              <a:t> estimated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score </a:t>
            </a:r>
            <a:r>
              <a:rPr lang="en-US" sz="2400" dirty="0"/>
              <a:t>as a single </a:t>
            </a:r>
            <a:r>
              <a:rPr lang="en-US" sz="2400" dirty="0" smtClean="0"/>
              <a:t>feature</a:t>
            </a:r>
          </a:p>
          <a:p>
            <a:r>
              <a:rPr lang="en-US" sz="2400" dirty="0" smtClean="0"/>
              <a:t>“</a:t>
            </a:r>
            <a:r>
              <a:rPr lang="en-US" sz="2400" dirty="0" smtClean="0"/>
              <a:t>Hard words” </a:t>
            </a:r>
            <a:r>
              <a:rPr lang="en-US" sz="2400" dirty="0" smtClean="0"/>
              <a:t>with the same types tend to be clustered together</a:t>
            </a:r>
          </a:p>
          <a:p>
            <a:r>
              <a:rPr lang="en-US" sz="2400" dirty="0" smtClean="0"/>
              <a:t>Higher </a:t>
            </a:r>
            <a:r>
              <a:rPr lang="en-US" sz="2400" dirty="0" smtClean="0"/>
              <a:t>ratio for the new cluster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more </a:t>
            </a:r>
            <a:r>
              <a:rPr lang="en-US" sz="2400" dirty="0" smtClean="0">
                <a:sym typeface="Wingdings"/>
              </a:rPr>
              <a:t>uncommon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0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85883"/>
            <a:ext cx="7315200" cy="3276708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- </a:t>
            </a:r>
            <a:r>
              <a:rPr lang="en-US" sz="2800" dirty="0" smtClean="0"/>
              <a:t>Combinations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449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</a:t>
            </a:r>
            <a:r>
              <a:rPr lang="en-US" sz="2800" dirty="0" smtClean="0"/>
              <a:t>Combinations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 tags, NER labels</a:t>
            </a:r>
          </a:p>
          <a:p>
            <a:r>
              <a:rPr lang="en-US" sz="2400" dirty="0" smtClean="0"/>
              <a:t>Works </a:t>
            </a:r>
            <a:r>
              <a:rPr lang="en-US" sz="2400" dirty="0" smtClean="0"/>
              <a:t>moderately well </a:t>
            </a:r>
            <a:r>
              <a:rPr lang="en-US" sz="2400" dirty="0" smtClean="0"/>
              <a:t>alone</a:t>
            </a:r>
          </a:p>
          <a:p>
            <a:r>
              <a:rPr lang="en-US" sz="2400" dirty="0" smtClean="0"/>
              <a:t>“Sort of similar”  </a:t>
            </a:r>
            <a:r>
              <a:rPr lang="en-US" sz="2400" dirty="0" smtClean="0"/>
              <a:t>to Brown </a:t>
            </a:r>
            <a:r>
              <a:rPr lang="en-US" sz="2400" dirty="0" smtClean="0"/>
              <a:t>Cluster </a:t>
            </a:r>
          </a:p>
          <a:p>
            <a:pPr lvl="1"/>
            <a:r>
              <a:rPr lang="en-US" sz="2200" dirty="0" smtClean="0"/>
              <a:t>Word difficulty</a:t>
            </a:r>
          </a:p>
          <a:p>
            <a:pPr lvl="1"/>
            <a:r>
              <a:rPr lang="en-US" sz="2200" dirty="0" smtClean="0"/>
              <a:t>Unknown words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6581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572539"/>
            <a:ext cx="7315200" cy="1703396"/>
          </a:xfrm>
        </p:spPr>
      </p:pic>
    </p:spTree>
    <p:extLst>
      <p:ext uri="{BB962C8B-B14F-4D97-AF65-F5344CB8AC3E}">
        <p14:creationId xmlns:p14="http://schemas.microsoft.com/office/powerpoint/2010/main" val="490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Did not use</a:t>
            </a:r>
            <a:endParaRPr lang="en-US" sz="2400" dirty="0" smtClean="0"/>
          </a:p>
          <a:p>
            <a:r>
              <a:rPr lang="en-US" sz="2400" dirty="0" smtClean="0"/>
              <a:t>Validation test: does not match with the training set</a:t>
            </a:r>
          </a:p>
          <a:p>
            <a:r>
              <a:rPr lang="en-US" sz="2400" dirty="0" smtClean="0"/>
              <a:t>How to </a:t>
            </a:r>
            <a:r>
              <a:rPr lang="en-US" sz="2400" dirty="0"/>
              <a:t>coordinate with the training set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24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Relationship </a:t>
            </a:r>
            <a:r>
              <a:rPr lang="en-US" sz="2400" dirty="0"/>
              <a:t>between each single word and text </a:t>
            </a:r>
            <a:r>
              <a:rPr lang="en-US" sz="2400" dirty="0" smtClean="0"/>
              <a:t>readability</a:t>
            </a:r>
          </a:p>
          <a:p>
            <a:r>
              <a:rPr lang="en-US" sz="2400" dirty="0" smtClean="0"/>
              <a:t>Filter out noise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Lemma</a:t>
            </a:r>
            <a:endParaRPr lang="en-US" sz="2400" dirty="0" smtClean="0"/>
          </a:p>
          <a:p>
            <a:r>
              <a:rPr lang="en-US" sz="2400" dirty="0" smtClean="0"/>
              <a:t>Coordinate </a:t>
            </a:r>
            <a:r>
              <a:rPr lang="en-US" sz="2400" dirty="0"/>
              <a:t>the optional </a:t>
            </a:r>
            <a:r>
              <a:rPr lang="en-US" sz="2400" dirty="0" smtClean="0"/>
              <a:t>data set with the training set</a:t>
            </a:r>
          </a:p>
          <a:p>
            <a:r>
              <a:rPr lang="en-US" sz="2400" dirty="0" smtClean="0"/>
              <a:t>Multi-class </a:t>
            </a:r>
            <a:r>
              <a:rPr lang="en-US" sz="2400" dirty="0" smtClean="0"/>
              <a:t>classifier </a:t>
            </a:r>
            <a:r>
              <a:rPr lang="en-US" sz="2400" dirty="0"/>
              <a:t>rather than </a:t>
            </a:r>
            <a:r>
              <a:rPr lang="en-US" sz="2400" dirty="0" smtClean="0"/>
              <a:t>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6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8492945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Task: to predict the </a:t>
            </a:r>
            <a:r>
              <a:rPr lang="en-US" sz="2400" dirty="0"/>
              <a:t>relative difficulty of a </a:t>
            </a:r>
            <a:r>
              <a:rPr lang="en-US" sz="2400" dirty="0" smtClean="0"/>
              <a:t>text</a:t>
            </a:r>
            <a:endParaRPr lang="en-US" sz="2400" dirty="0"/>
          </a:p>
          <a:p>
            <a:r>
              <a:rPr lang="en-US" sz="2400" dirty="0" smtClean="0"/>
              <a:t>Focus: feature engineering</a:t>
            </a:r>
          </a:p>
          <a:p>
            <a:r>
              <a:rPr lang="en-US" sz="2400" dirty="0" smtClean="0"/>
              <a:t>Final System </a:t>
            </a:r>
            <a:r>
              <a:rPr lang="en-US" sz="2400" dirty="0" smtClean="0"/>
              <a:t>= </a:t>
            </a:r>
            <a:r>
              <a:rPr lang="en-US" sz="2400" dirty="0" smtClean="0"/>
              <a:t>POS tags + NER labels + Brown </a:t>
            </a:r>
            <a:r>
              <a:rPr lang="en-US" sz="2400" dirty="0" smtClean="0"/>
              <a:t>Cluster identities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dirty="0" smtClean="0"/>
              <a:t>NLTK </a:t>
            </a:r>
            <a:endParaRPr lang="en-US" sz="2400" dirty="0" smtClean="0"/>
          </a:p>
          <a:p>
            <a:r>
              <a:rPr lang="en-US" sz="2400" dirty="0"/>
              <a:t> Stanford </a:t>
            </a:r>
            <a:r>
              <a:rPr lang="en-US" sz="2400" dirty="0" smtClean="0"/>
              <a:t>CoreNLP </a:t>
            </a:r>
            <a:endParaRPr lang="en-US" sz="2400" dirty="0" smtClean="0"/>
          </a:p>
          <a:p>
            <a:r>
              <a:rPr lang="en-US" sz="2400" dirty="0"/>
              <a:t> Brown Cluster </a:t>
            </a:r>
            <a:r>
              <a:rPr lang="en-US" sz="2400" dirty="0" smtClean="0"/>
              <a:t>files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scikits.learn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S</a:t>
            </a:r>
            <a:r>
              <a:rPr lang="en-US" sz="2400" dirty="0" smtClean="0"/>
              <a:t>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Model = POS tags + NER labels + Brown </a:t>
            </a:r>
            <a:r>
              <a:rPr lang="en-US" sz="2400" b="1" dirty="0" smtClean="0"/>
              <a:t>Cluster</a:t>
            </a:r>
          </a:p>
          <a:p>
            <a:r>
              <a:rPr lang="en-US" sz="2400" dirty="0"/>
              <a:t>Local validation score: </a:t>
            </a:r>
            <a:r>
              <a:rPr lang="hr-HR" sz="2400" dirty="0">
                <a:latin typeface="American Typewriter" charset="0"/>
                <a:ea typeface="American Typewriter" charset="0"/>
                <a:cs typeface="American Typewriter" charset="0"/>
              </a:rPr>
              <a:t>0.341134698426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/>
              <a:t>Score: </a:t>
            </a:r>
            <a:r>
              <a:rPr lang="it-IT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0.391568018354</a:t>
            </a:r>
            <a:endParaRPr lang="en-US" sz="2400" b="1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/>
              <a:t>Mapped </a:t>
            </a:r>
            <a:r>
              <a:rPr lang="en-US" sz="2400" dirty="0" smtClean="0"/>
              <a:t>tokens to </a:t>
            </a:r>
            <a:r>
              <a:rPr lang="en-US" sz="2400" dirty="0" smtClean="0"/>
              <a:t>tags/clusters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smtClean="0"/>
              <a:t>Calculated </a:t>
            </a:r>
            <a:r>
              <a:rPr lang="en-US" sz="2200" dirty="0" smtClean="0"/>
              <a:t>distribution </a:t>
            </a:r>
            <a:r>
              <a:rPr lang="en-US" sz="2200" dirty="0" smtClean="0"/>
              <a:t>over </a:t>
            </a:r>
            <a:r>
              <a:rPr lang="en-US" sz="2200" dirty="0" smtClean="0"/>
              <a:t>the </a:t>
            </a:r>
            <a:r>
              <a:rPr lang="en-US" sz="2200" dirty="0" smtClean="0"/>
              <a:t>tags/clusters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400" dirty="0" smtClean="0"/>
              <a:t>Generated </a:t>
            </a:r>
            <a:r>
              <a:rPr lang="en-US" sz="2400" dirty="0" smtClean="0"/>
              <a:t>vectors and concatenated</a:t>
            </a:r>
          </a:p>
          <a:p>
            <a:r>
              <a:rPr lang="en-US" sz="2400" dirty="0" smtClean="0"/>
              <a:t>SVR as ML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br>
              <a:rPr lang="en-US" dirty="0" smtClean="0"/>
            </a:br>
            <a:r>
              <a:rPr lang="en-US" sz="2800" dirty="0"/>
              <a:t> - </a:t>
            </a:r>
            <a:r>
              <a:rPr lang="en-US" sz="2800" dirty="0" smtClean="0"/>
              <a:t>Local Validation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Spearman </a:t>
            </a:r>
            <a:r>
              <a:rPr lang="en-US" sz="2400" b="1" dirty="0" smtClean="0"/>
              <a:t>Correlation </a:t>
            </a:r>
            <a:r>
              <a:rPr lang="en-US" sz="2400" b="1" dirty="0"/>
              <a:t>+  </a:t>
            </a:r>
            <a:r>
              <a:rPr lang="en-US" sz="2400" b="1" dirty="0" smtClean="0"/>
              <a:t>Cross </a:t>
            </a:r>
            <a:r>
              <a:rPr lang="en-US" sz="2400" b="1" dirty="0" smtClean="0"/>
              <a:t>V</a:t>
            </a:r>
            <a:r>
              <a:rPr lang="en-US" sz="2400" b="1" dirty="0" smtClean="0"/>
              <a:t>alidation</a:t>
            </a:r>
            <a:endParaRPr lang="en-US" sz="2400" dirty="0"/>
          </a:p>
          <a:p>
            <a:r>
              <a:rPr lang="en-US" sz="2400" dirty="0" smtClean="0"/>
              <a:t>2-fold cross </a:t>
            </a:r>
            <a:r>
              <a:rPr lang="en-US" sz="2400" dirty="0"/>
              <a:t>v</a:t>
            </a:r>
            <a:r>
              <a:rPr lang="en-US" sz="2400" dirty="0" smtClean="0"/>
              <a:t>alidation</a:t>
            </a:r>
          </a:p>
          <a:p>
            <a:r>
              <a:rPr lang="en-US" sz="2400" dirty="0" smtClean="0"/>
              <a:t>Repeat multiple times and compute the average</a:t>
            </a:r>
          </a:p>
        </p:txBody>
      </p:sp>
    </p:spTree>
    <p:extLst>
      <p:ext uri="{BB962C8B-B14F-4D97-AF65-F5344CB8AC3E}">
        <p14:creationId xmlns:p14="http://schemas.microsoft.com/office/powerpoint/2010/main" val="13032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br>
              <a:rPr lang="en-US" dirty="0" smtClean="0"/>
            </a:br>
            <a:r>
              <a:rPr lang="en-US" sz="2800" dirty="0"/>
              <a:t> - </a:t>
            </a:r>
            <a:r>
              <a:rPr lang="en-US" sz="2800" dirty="0" smtClean="0"/>
              <a:t>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Classical </a:t>
            </a:r>
            <a:r>
              <a:rPr lang="en-US" sz="2400" dirty="0" smtClean="0"/>
              <a:t>features</a:t>
            </a:r>
          </a:p>
          <a:p>
            <a:r>
              <a:rPr lang="en-US" sz="2400" dirty="0"/>
              <a:t>Vector space </a:t>
            </a:r>
            <a:r>
              <a:rPr lang="en-US" sz="2400" dirty="0" smtClean="0"/>
              <a:t>models</a:t>
            </a:r>
            <a:endParaRPr lang="en-US" sz="2400" dirty="0"/>
          </a:p>
          <a:p>
            <a:r>
              <a:rPr lang="en-US" sz="2400" dirty="0" smtClean="0"/>
              <a:t>Language models</a:t>
            </a:r>
          </a:p>
          <a:p>
            <a:r>
              <a:rPr lang="en-US" sz="2400" dirty="0" smtClean="0"/>
              <a:t>Syntactic features</a:t>
            </a:r>
          </a:p>
          <a:p>
            <a:r>
              <a:rPr lang="en-US" sz="2400" dirty="0" smtClean="0"/>
              <a:t>Combinations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42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- Classical </a:t>
            </a:r>
            <a:r>
              <a:rPr lang="en-US" sz="2800" dirty="0"/>
              <a:t>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131781"/>
            <a:ext cx="7315200" cy="2584913"/>
          </a:xfrm>
        </p:spPr>
      </p:pic>
    </p:spTree>
    <p:extLst>
      <p:ext uri="{BB962C8B-B14F-4D97-AF65-F5344CB8AC3E}">
        <p14:creationId xmlns:p14="http://schemas.microsoft.com/office/powerpoint/2010/main" val="5481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Classical </a:t>
            </a:r>
            <a:r>
              <a:rPr lang="en-US" sz="2800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Does not work well</a:t>
            </a:r>
          </a:p>
          <a:p>
            <a:r>
              <a:rPr lang="en-US" altLang="zh-CN" sz="2400" dirty="0" smtClean="0"/>
              <a:t>Simple </a:t>
            </a:r>
            <a:r>
              <a:rPr lang="en-US" altLang="zh-CN" sz="2400" dirty="0"/>
              <a:t>and </a:t>
            </a:r>
            <a:r>
              <a:rPr lang="en-US" sz="2400" dirty="0" smtClean="0"/>
              <a:t>coarse</a:t>
            </a:r>
          </a:p>
        </p:txBody>
      </p:sp>
    </p:spTree>
    <p:extLst>
      <p:ext uri="{BB962C8B-B14F-4D97-AF65-F5344CB8AC3E}">
        <p14:creationId xmlns:p14="http://schemas.microsoft.com/office/powerpoint/2010/main" val="131554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- Language models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33706"/>
            <a:ext cx="7315200" cy="3381062"/>
          </a:xfrm>
        </p:spPr>
      </p:pic>
    </p:spTree>
    <p:extLst>
      <p:ext uri="{BB962C8B-B14F-4D97-AF65-F5344CB8AC3E}">
        <p14:creationId xmlns:p14="http://schemas.microsoft.com/office/powerpoint/2010/main" val="2093897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122</TotalTime>
  <Words>222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American Typewriter</vt:lpstr>
      <vt:lpstr>Calibri</vt:lpstr>
      <vt:lpstr>Corbel</vt:lpstr>
      <vt:lpstr>Wingdings</vt:lpstr>
      <vt:lpstr>Wingdings 2</vt:lpstr>
      <vt:lpstr>幼圆</vt:lpstr>
      <vt:lpstr>Frame</vt:lpstr>
      <vt:lpstr>CIS 530  Final Project Presentation</vt:lpstr>
      <vt:lpstr>Introduction</vt:lpstr>
      <vt:lpstr>Methods</vt:lpstr>
      <vt:lpstr>Final System</vt:lpstr>
      <vt:lpstr>Experiments  - Local Validation</vt:lpstr>
      <vt:lpstr>Experiments  - Features</vt:lpstr>
      <vt:lpstr>Experiments  - Classical features</vt:lpstr>
      <vt:lpstr>Analysis - Classical features</vt:lpstr>
      <vt:lpstr>Experiments  - Language models</vt:lpstr>
      <vt:lpstr>Analysis - Language models</vt:lpstr>
      <vt:lpstr>Experiments  - Syntactic features</vt:lpstr>
      <vt:lpstr>Analysis - Brown Cluster</vt:lpstr>
      <vt:lpstr>Experiments  - Combinations</vt:lpstr>
      <vt:lpstr>Analysis - Combinations</vt:lpstr>
      <vt:lpstr>Submission</vt:lpstr>
      <vt:lpstr>Optional Set</vt:lpstr>
      <vt:lpstr>Future Improvement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 Final Project Presentation</dc:title>
  <dc:creator>Boyi He, Mr</dc:creator>
  <cp:lastModifiedBy>Cheng, Xiaozhuo</cp:lastModifiedBy>
  <cp:revision>102</cp:revision>
  <dcterms:created xsi:type="dcterms:W3CDTF">2017-04-25T17:33:22Z</dcterms:created>
  <dcterms:modified xsi:type="dcterms:W3CDTF">2017-04-26T04:40:37Z</dcterms:modified>
</cp:coreProperties>
</file>