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97" r:id="rId10"/>
    <p:sldId id="264" r:id="rId11"/>
    <p:sldId id="299" r:id="rId12"/>
    <p:sldId id="300" r:id="rId13"/>
    <p:sldId id="298" r:id="rId14"/>
    <p:sldId id="278" r:id="rId15"/>
    <p:sldId id="283" r:id="rId16"/>
    <p:sldId id="280" r:id="rId17"/>
    <p:sldId id="281" r:id="rId18"/>
    <p:sldId id="277" r:id="rId19"/>
    <p:sldId id="295" r:id="rId20"/>
    <p:sldId id="265" r:id="rId21"/>
    <p:sldId id="266" r:id="rId22"/>
    <p:sldId id="267" r:id="rId23"/>
    <p:sldId id="268" r:id="rId24"/>
    <p:sldId id="269" r:id="rId25"/>
    <p:sldId id="270" r:id="rId26"/>
    <p:sldId id="272" r:id="rId27"/>
    <p:sldId id="292" r:id="rId28"/>
    <p:sldId id="293" r:id="rId29"/>
    <p:sldId id="273" r:id="rId30"/>
    <p:sldId id="274" r:id="rId31"/>
    <p:sldId id="275" r:id="rId32"/>
    <p:sldId id="276" r:id="rId33"/>
    <p:sldId id="279" r:id="rId34"/>
    <p:sldId id="282" r:id="rId35"/>
    <p:sldId id="284" r:id="rId36"/>
    <p:sldId id="285" r:id="rId37"/>
    <p:sldId id="286" r:id="rId38"/>
    <p:sldId id="287" r:id="rId39"/>
    <p:sldId id="288" r:id="rId40"/>
    <p:sldId id="289" r:id="rId41"/>
    <p:sldId id="290" r:id="rId42"/>
    <p:sldId id="291" r:id="rId43"/>
    <p:sldId id="296" r:id="rId44"/>
    <p:sldId id="294" r:id="rId45"/>
    <p:sldId id="271"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6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xzx@droid.ac.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mikevoydanoff/u-boo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news.ycombinator.com/item?id=19485121"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xuzhongxing/fuchsia-notes"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fuchsia.googlesource.com/zircon/+/master/docs/vdso.m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uchsia简介"/>
          <p:cNvSpPr txBox="1">
            <a:spLocks noGrp="1"/>
          </p:cNvSpPr>
          <p:nvPr>
            <p:ph type="ctrTitle"/>
          </p:nvPr>
        </p:nvSpPr>
        <p:spPr>
          <a:prstGeom prst="rect">
            <a:avLst/>
          </a:prstGeom>
        </p:spPr>
        <p:txBody>
          <a:bodyPr/>
          <a:lstStyle/>
          <a:p>
            <a:r>
              <a:rPr dirty="0"/>
              <a:t>Fuchsia</a:t>
            </a:r>
            <a:r>
              <a:rPr lang="zh-CN" altLang="en-US"/>
              <a:t>介绍</a:t>
            </a:r>
            <a:endParaRPr/>
          </a:p>
        </p:txBody>
      </p:sp>
      <p:sp>
        <p:nvSpPr>
          <p:cNvPr id="120" name="许中兴…"/>
          <p:cNvSpPr txBox="1">
            <a:spLocks noGrp="1"/>
          </p:cNvSpPr>
          <p:nvPr>
            <p:ph type="subTitle" sz="quarter" idx="1"/>
          </p:nvPr>
        </p:nvSpPr>
        <p:spPr>
          <a:prstGeom prst="rect">
            <a:avLst/>
          </a:prstGeom>
        </p:spPr>
        <p:txBody>
          <a:bodyPr/>
          <a:lstStyle/>
          <a:p>
            <a:pPr defTabSz="315468">
              <a:defRPr sz="1998"/>
            </a:pPr>
            <a:r>
              <a:t>许中兴</a:t>
            </a:r>
          </a:p>
          <a:p>
            <a:pPr defTabSz="315468">
              <a:defRPr sz="1998"/>
            </a:pPr>
            <a:r>
              <a:t>重德智能</a:t>
            </a:r>
          </a:p>
          <a:p>
            <a:pPr defTabSz="315468">
              <a:defRPr sz="1998"/>
            </a:pPr>
            <a:r>
              <a:rPr u="sng">
                <a:hlinkClick r:id="rId2"/>
              </a:rPr>
              <a:t>xzx@droid.ac.cn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仿佛是专门针对漏洞利用作出的设计"/>
          <p:cNvSpPr txBox="1">
            <a:spLocks noGrp="1"/>
          </p:cNvSpPr>
          <p:nvPr>
            <p:ph type="title"/>
          </p:nvPr>
        </p:nvSpPr>
        <p:spPr>
          <a:prstGeom prst="rect">
            <a:avLst/>
          </a:prstGeom>
        </p:spPr>
        <p:txBody>
          <a:bodyPr/>
          <a:lstStyle>
            <a:lvl1pPr defTabSz="420624">
              <a:defRPr sz="5760"/>
            </a:lvl1pPr>
          </a:lstStyle>
          <a:p>
            <a:r>
              <a:t>仿佛是专门针对漏洞利用作出的设计</a:t>
            </a:r>
          </a:p>
        </p:txBody>
      </p:sp>
      <p:sp>
        <p:nvSpPr>
          <p:cNvPr id="144" name="典型的漏洞利用步骤…"/>
          <p:cNvSpPr txBox="1">
            <a:spLocks noGrp="1"/>
          </p:cNvSpPr>
          <p:nvPr>
            <p:ph type="body" idx="1"/>
          </p:nvPr>
        </p:nvSpPr>
        <p:spPr>
          <a:prstGeom prst="rect">
            <a:avLst/>
          </a:prstGeom>
        </p:spPr>
        <p:txBody>
          <a:bodyPr>
            <a:normAutofit lnSpcReduction="10000"/>
          </a:bodyPr>
          <a:lstStyle/>
          <a:p>
            <a:pPr marL="262254" indent="-262254" defTabSz="344677">
              <a:spcBef>
                <a:spcPts val="2400"/>
              </a:spcBef>
              <a:defRPr sz="1887"/>
            </a:pPr>
            <a:r>
              <a:rPr dirty="0" err="1"/>
              <a:t>典型的漏洞利用步骤</a:t>
            </a:r>
            <a:endParaRPr dirty="0"/>
          </a:p>
          <a:p>
            <a:pPr marL="524509" lvl="1" indent="-262254" defTabSz="344677">
              <a:spcBef>
                <a:spcPts val="2400"/>
              </a:spcBef>
              <a:defRPr sz="1887"/>
            </a:pPr>
            <a:r>
              <a:rPr lang="zh-CN" altLang="en-US" dirty="0"/>
              <a:t>通过系统调用</a:t>
            </a:r>
            <a:r>
              <a:rPr dirty="0"/>
              <a:t>fork()/exec()</a:t>
            </a:r>
            <a:r>
              <a:rPr lang="zh-CN" altLang="en-US" dirty="0"/>
              <a:t>直接创建</a:t>
            </a:r>
            <a:r>
              <a:rPr dirty="0" err="1"/>
              <a:t>反向shell</a:t>
            </a:r>
            <a:endParaRPr dirty="0"/>
          </a:p>
          <a:p>
            <a:pPr marL="524509" lvl="1" indent="-262254" defTabSz="344677">
              <a:spcBef>
                <a:spcPts val="2400"/>
              </a:spcBef>
              <a:defRPr sz="1887"/>
            </a:pPr>
            <a:r>
              <a:rPr dirty="0" err="1"/>
              <a:t>继承uid</a:t>
            </a:r>
            <a:r>
              <a:rPr dirty="0"/>
              <a:t>(</a:t>
            </a:r>
            <a:r>
              <a:rPr dirty="0" err="1"/>
              <a:t>或者通过获得root</a:t>
            </a:r>
            <a:r>
              <a:rPr dirty="0"/>
              <a:t> </a:t>
            </a:r>
            <a:r>
              <a:rPr dirty="0" err="1"/>
              <a:t>uid进行提权</a:t>
            </a:r>
            <a:r>
              <a:rPr dirty="0"/>
              <a:t>)</a:t>
            </a:r>
            <a:r>
              <a:rPr dirty="0" err="1"/>
              <a:t>获得泛在授权</a:t>
            </a:r>
            <a:endParaRPr dirty="0"/>
          </a:p>
          <a:p>
            <a:pPr marL="524509" lvl="1" indent="-262254" defTabSz="344677">
              <a:spcBef>
                <a:spcPts val="2400"/>
              </a:spcBef>
              <a:defRPr sz="1887"/>
            </a:pPr>
            <a:r>
              <a:rPr dirty="0" err="1"/>
              <a:t>访问全局文件系统</a:t>
            </a:r>
            <a:endParaRPr dirty="0"/>
          </a:p>
          <a:p>
            <a:pPr marL="262254" indent="-262254" defTabSz="344677">
              <a:spcBef>
                <a:spcPts val="2400"/>
              </a:spcBef>
              <a:defRPr sz="1887"/>
            </a:pPr>
            <a:r>
              <a:rPr dirty="0" err="1"/>
              <a:t>在Fuchsia里，以上机制全都不存在</a:t>
            </a:r>
            <a:endParaRPr dirty="0"/>
          </a:p>
          <a:p>
            <a:pPr marL="524509" lvl="1" indent="-262254" defTabSz="344677">
              <a:spcBef>
                <a:spcPts val="2400"/>
              </a:spcBef>
              <a:defRPr sz="1887"/>
            </a:pPr>
            <a:r>
              <a:rPr lang="zh-CN" altLang="en-US" dirty="0"/>
              <a:t>没有固定的系统调用入口，必须动态链接</a:t>
            </a:r>
            <a:endParaRPr lang="en-US" altLang="zh-CN" dirty="0"/>
          </a:p>
          <a:p>
            <a:pPr marL="524509" lvl="1" indent="-262254" defTabSz="344677">
              <a:spcBef>
                <a:spcPts val="2400"/>
              </a:spcBef>
              <a:defRPr sz="1887"/>
            </a:pPr>
            <a:r>
              <a:rPr dirty="0" err="1"/>
              <a:t>创建进程时显式建立root</a:t>
            </a:r>
            <a:r>
              <a:rPr dirty="0"/>
              <a:t> namespace</a:t>
            </a:r>
          </a:p>
          <a:p>
            <a:pPr marL="524509" lvl="1" indent="-262254" defTabSz="344677">
              <a:spcBef>
                <a:spcPts val="2400"/>
              </a:spcBef>
              <a:defRPr sz="1887"/>
            </a:pPr>
            <a:r>
              <a:rPr dirty="0" err="1"/>
              <a:t>没有user，从而没有ambient</a:t>
            </a:r>
            <a:r>
              <a:rPr dirty="0"/>
              <a:t> authority (DAC/MAC)</a:t>
            </a:r>
          </a:p>
          <a:p>
            <a:pPr marL="524509" lvl="1" indent="-262254" defTabSz="344677">
              <a:spcBef>
                <a:spcPts val="2400"/>
              </a:spcBef>
              <a:defRPr sz="1887"/>
            </a:pPr>
            <a:r>
              <a:rPr dirty="0"/>
              <a:t>Capability-based access control</a:t>
            </a:r>
          </a:p>
          <a:p>
            <a:pPr marL="786764" lvl="2" indent="-262254" defTabSz="344677">
              <a:spcBef>
                <a:spcPts val="2400"/>
              </a:spcBef>
              <a:defRPr sz="1887"/>
            </a:pPr>
            <a:r>
              <a:rPr dirty="0" err="1"/>
              <a:t>能访问的资源是父进程赋予的namespace</a:t>
            </a:r>
            <a:endParaRPr dirty="0"/>
          </a:p>
          <a:p>
            <a:pPr marL="786764" lvl="2" indent="-262254" defTabSz="344677">
              <a:spcBef>
                <a:spcPts val="2400"/>
              </a:spcBef>
              <a:defRPr sz="1887"/>
            </a:pPr>
            <a:r>
              <a:rPr dirty="0" err="1"/>
              <a:t>看不到初始namespace之外的任何资源</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9C71-579E-407D-BE54-53CD6C8E5048}"/>
              </a:ext>
            </a:extLst>
          </p:cNvPr>
          <p:cNvSpPr>
            <a:spLocks noGrp="1"/>
          </p:cNvSpPr>
          <p:nvPr>
            <p:ph type="title"/>
          </p:nvPr>
        </p:nvSpPr>
        <p:spPr/>
        <p:txBody>
          <a:bodyPr/>
          <a:lstStyle/>
          <a:p>
            <a:r>
              <a:rPr lang="en-US" altLang="zh-CN" dirty="0"/>
              <a:t>Kernel</a:t>
            </a:r>
            <a:r>
              <a:rPr lang="zh-CN" altLang="en-US" dirty="0"/>
              <a:t>的本质是什么</a:t>
            </a:r>
          </a:p>
        </p:txBody>
      </p:sp>
      <p:sp>
        <p:nvSpPr>
          <p:cNvPr id="3" name="Text Placeholder 2">
            <a:extLst>
              <a:ext uri="{FF2B5EF4-FFF2-40B4-BE49-F238E27FC236}">
                <a16:creationId xmlns:a16="http://schemas.microsoft.com/office/drawing/2014/main" id="{86FA3CBF-F36A-48DC-8D00-42C633FA0B3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8399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3868-DD25-46AC-A5F1-44DD93A608CB}"/>
              </a:ext>
            </a:extLst>
          </p:cNvPr>
          <p:cNvSpPr>
            <a:spLocks noGrp="1"/>
          </p:cNvSpPr>
          <p:nvPr>
            <p:ph type="title"/>
          </p:nvPr>
        </p:nvSpPr>
        <p:spPr/>
        <p:txBody>
          <a:bodyPr/>
          <a:lstStyle/>
          <a:p>
            <a:r>
              <a:rPr lang="en-US" altLang="zh-CN" dirty="0"/>
              <a:t>Kernel</a:t>
            </a:r>
            <a:r>
              <a:rPr lang="zh-CN" altLang="en-US" dirty="0"/>
              <a:t>的本质不是：</a:t>
            </a:r>
          </a:p>
        </p:txBody>
      </p:sp>
      <p:sp>
        <p:nvSpPr>
          <p:cNvPr id="3" name="Text Placeholder 2">
            <a:extLst>
              <a:ext uri="{FF2B5EF4-FFF2-40B4-BE49-F238E27FC236}">
                <a16:creationId xmlns:a16="http://schemas.microsoft.com/office/drawing/2014/main" id="{445A4613-2D2D-4DD1-B711-AF4051C3FBC0}"/>
              </a:ext>
            </a:extLst>
          </p:cNvPr>
          <p:cNvSpPr>
            <a:spLocks noGrp="1"/>
          </p:cNvSpPr>
          <p:nvPr>
            <p:ph type="body" idx="1"/>
          </p:nvPr>
        </p:nvSpPr>
        <p:spPr/>
        <p:txBody>
          <a:bodyPr/>
          <a:lstStyle/>
          <a:p>
            <a:r>
              <a:rPr lang="zh-CN" altLang="en-US" dirty="0"/>
              <a:t>管理硬件</a:t>
            </a:r>
            <a:endParaRPr lang="en-US" altLang="zh-CN" dirty="0"/>
          </a:p>
          <a:p>
            <a:r>
              <a:rPr lang="zh-CN" altLang="en-US" dirty="0"/>
              <a:t>执行特权指令</a:t>
            </a:r>
            <a:endParaRPr lang="en-US" altLang="zh-CN" dirty="0"/>
          </a:p>
          <a:p>
            <a:r>
              <a:rPr lang="zh-CN" altLang="en-US" dirty="0"/>
              <a:t>引导启动过程</a:t>
            </a:r>
            <a:endParaRPr lang="en-US" altLang="zh-CN" dirty="0"/>
          </a:p>
          <a:p>
            <a:r>
              <a:rPr lang="zh-CN" altLang="en-US" dirty="0"/>
              <a:t>处理中断</a:t>
            </a:r>
          </a:p>
        </p:txBody>
      </p:sp>
    </p:spTree>
    <p:extLst>
      <p:ext uri="{BB962C8B-B14F-4D97-AF65-F5344CB8AC3E}">
        <p14:creationId xmlns:p14="http://schemas.microsoft.com/office/powerpoint/2010/main" val="10625646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5A42-B8BA-4D79-8A13-0837E143B66B}"/>
              </a:ext>
            </a:extLst>
          </p:cNvPr>
          <p:cNvSpPr>
            <a:spLocks noGrp="1"/>
          </p:cNvSpPr>
          <p:nvPr>
            <p:ph type="title"/>
          </p:nvPr>
        </p:nvSpPr>
        <p:spPr/>
        <p:txBody>
          <a:bodyPr>
            <a:normAutofit fontScale="90000"/>
          </a:bodyPr>
          <a:lstStyle/>
          <a:p>
            <a:r>
              <a:rPr lang="en-US" altLang="zh-CN" dirty="0"/>
              <a:t>Kernel</a:t>
            </a:r>
            <a:r>
              <a:rPr lang="zh-CN" altLang="en-US" dirty="0"/>
              <a:t>的本质是：地址空间切换</a:t>
            </a:r>
          </a:p>
        </p:txBody>
      </p:sp>
      <p:sp>
        <p:nvSpPr>
          <p:cNvPr id="3" name="Text Placeholder 2">
            <a:extLst>
              <a:ext uri="{FF2B5EF4-FFF2-40B4-BE49-F238E27FC236}">
                <a16:creationId xmlns:a16="http://schemas.microsoft.com/office/drawing/2014/main" id="{F14398DC-F255-477A-B8E5-9ECC1DC4F2E1}"/>
              </a:ext>
            </a:extLst>
          </p:cNvPr>
          <p:cNvSpPr>
            <a:spLocks noGrp="1"/>
          </p:cNvSpPr>
          <p:nvPr>
            <p:ph type="body" idx="1"/>
          </p:nvPr>
        </p:nvSpPr>
        <p:spPr/>
        <p:txBody>
          <a:bodyPr/>
          <a:lstStyle/>
          <a:p>
            <a:r>
              <a:rPr lang="zh-CN" altLang="en-US" dirty="0"/>
              <a:t>不同进程唯一共享内存地址空间的场合</a:t>
            </a:r>
            <a:endParaRPr lang="en-US" altLang="zh-CN" dirty="0"/>
          </a:p>
          <a:p>
            <a:pPr lvl="1"/>
            <a:r>
              <a:rPr lang="zh-CN" altLang="en-US" dirty="0"/>
              <a:t>切换地址空间是进入内核的标志</a:t>
            </a:r>
            <a:endParaRPr lang="en-US" altLang="zh-CN" dirty="0"/>
          </a:p>
          <a:p>
            <a:pPr lvl="1"/>
            <a:r>
              <a:rPr lang="zh-CN" altLang="en-US" dirty="0"/>
              <a:t>不同的进程通过共享内核地址空间来交换信息</a:t>
            </a:r>
          </a:p>
        </p:txBody>
      </p:sp>
    </p:spTree>
    <p:extLst>
      <p:ext uri="{BB962C8B-B14F-4D97-AF65-F5344CB8AC3E}">
        <p14:creationId xmlns:p14="http://schemas.microsoft.com/office/powerpoint/2010/main" val="428805061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内核态功能"/>
          <p:cNvSpPr txBox="1">
            <a:spLocks noGrp="1"/>
          </p:cNvSpPr>
          <p:nvPr>
            <p:ph type="title"/>
          </p:nvPr>
        </p:nvSpPr>
        <p:spPr>
          <a:prstGeom prst="rect">
            <a:avLst/>
          </a:prstGeom>
        </p:spPr>
        <p:txBody>
          <a:bodyPr>
            <a:normAutofit/>
          </a:bodyPr>
          <a:lstStyle/>
          <a:p>
            <a:r>
              <a:rPr lang="en-US" dirty="0"/>
              <a:t>Zircon</a:t>
            </a:r>
            <a:r>
              <a:rPr lang="zh-CN" altLang="en-US" dirty="0"/>
              <a:t>主要</a:t>
            </a:r>
            <a:r>
              <a:rPr dirty="0" err="1"/>
              <a:t>内核态功能</a:t>
            </a:r>
            <a:endParaRPr dirty="0"/>
          </a:p>
        </p:txBody>
      </p:sp>
      <p:sp>
        <p:nvSpPr>
          <p:cNvPr id="269" name="虚拟内存和物理内存管理…"/>
          <p:cNvSpPr txBox="1">
            <a:spLocks noGrp="1"/>
          </p:cNvSpPr>
          <p:nvPr>
            <p:ph type="body" idx="1"/>
          </p:nvPr>
        </p:nvSpPr>
        <p:spPr>
          <a:prstGeom prst="rect">
            <a:avLst/>
          </a:prstGeom>
        </p:spPr>
        <p:txBody>
          <a:bodyPr>
            <a:normAutofit/>
          </a:bodyPr>
          <a:lstStyle/>
          <a:p>
            <a:pPr marL="240030" indent="-240030" defTabSz="315468">
              <a:spcBef>
                <a:spcPts val="2200"/>
              </a:spcBef>
              <a:defRPr sz="1728"/>
            </a:pPr>
            <a:r>
              <a:rPr sz="2800" dirty="0" err="1"/>
              <a:t>虚拟内存和物理内存管理</a:t>
            </a:r>
            <a:endParaRPr sz="2800" dirty="0"/>
          </a:p>
          <a:p>
            <a:pPr marL="480060" lvl="1" indent="-240030" defTabSz="315468">
              <a:spcBef>
                <a:spcPts val="2200"/>
              </a:spcBef>
              <a:defRPr sz="1728"/>
            </a:pPr>
            <a:r>
              <a:rPr sz="2800" dirty="0" err="1"/>
              <a:t>vmo</a:t>
            </a:r>
            <a:r>
              <a:rPr sz="2800" dirty="0"/>
              <a:t>: virtual memory object: </a:t>
            </a:r>
            <a:r>
              <a:rPr sz="2800" dirty="0" err="1"/>
              <a:t>包含物理页</a:t>
            </a:r>
            <a:endParaRPr sz="2800" dirty="0"/>
          </a:p>
          <a:p>
            <a:pPr marL="240030" indent="-240030" defTabSz="315468">
              <a:spcBef>
                <a:spcPts val="2200"/>
              </a:spcBef>
              <a:defRPr sz="1728"/>
            </a:pPr>
            <a:r>
              <a:rPr sz="2800" dirty="0" err="1"/>
              <a:t>进程和线程管理</a:t>
            </a:r>
            <a:endParaRPr sz="2800" dirty="0"/>
          </a:p>
          <a:p>
            <a:pPr marL="240030" indent="-240030" defTabSz="315468">
              <a:spcBef>
                <a:spcPts val="2200"/>
              </a:spcBef>
              <a:defRPr sz="1728"/>
            </a:pPr>
            <a:r>
              <a:rPr sz="2800" dirty="0" err="1"/>
              <a:t>进程间通信</a:t>
            </a:r>
            <a:endParaRPr sz="2800" dirty="0"/>
          </a:p>
          <a:p>
            <a:pPr marL="480060" lvl="1" indent="-240030" defTabSz="315468">
              <a:spcBef>
                <a:spcPts val="2200"/>
              </a:spcBef>
              <a:defRPr sz="1728"/>
            </a:pPr>
            <a:r>
              <a:rPr sz="2800" dirty="0"/>
              <a:t>channel</a:t>
            </a:r>
          </a:p>
        </p:txBody>
      </p:sp>
    </p:spTree>
    <p:extLst>
      <p:ext uri="{BB962C8B-B14F-4D97-AF65-F5344CB8AC3E}">
        <p14:creationId xmlns:p14="http://schemas.microsoft.com/office/powerpoint/2010/main" val="13848609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以内存为中心的设计"/>
          <p:cNvSpPr txBox="1">
            <a:spLocks noGrp="1"/>
          </p:cNvSpPr>
          <p:nvPr>
            <p:ph type="title"/>
          </p:nvPr>
        </p:nvSpPr>
        <p:spPr>
          <a:prstGeom prst="rect">
            <a:avLst/>
          </a:prstGeom>
        </p:spPr>
        <p:txBody>
          <a:bodyPr/>
          <a:lstStyle/>
          <a:p>
            <a:r>
              <a:t>以内存为中心的设计</a:t>
            </a:r>
          </a:p>
        </p:txBody>
      </p:sp>
      <p:sp>
        <p:nvSpPr>
          <p:cNvPr id="294" name="Virtual memory object (vmo)…"/>
          <p:cNvSpPr txBox="1">
            <a:spLocks noGrp="1"/>
          </p:cNvSpPr>
          <p:nvPr>
            <p:ph type="body" idx="1"/>
          </p:nvPr>
        </p:nvSpPr>
        <p:spPr>
          <a:prstGeom prst="rect">
            <a:avLst/>
          </a:prstGeom>
        </p:spPr>
        <p:txBody>
          <a:bodyPr/>
          <a:lstStyle/>
          <a:p>
            <a:r>
              <a:rPr dirty="0"/>
              <a:t>Virtual memory object (</a:t>
            </a:r>
            <a:r>
              <a:rPr dirty="0" err="1"/>
              <a:t>vmo</a:t>
            </a:r>
            <a:r>
              <a:rPr dirty="0"/>
              <a:t>)</a:t>
            </a:r>
          </a:p>
          <a:p>
            <a:pPr lvl="1"/>
            <a:r>
              <a:rPr dirty="0" err="1"/>
              <a:t>代表一个内存对象，懒分配</a:t>
            </a:r>
            <a:endParaRPr dirty="0"/>
          </a:p>
          <a:p>
            <a:r>
              <a:rPr dirty="0" err="1"/>
              <a:t>vmo通过</a:t>
            </a:r>
            <a:r>
              <a:rPr lang="zh-CN" altLang="en-US" dirty="0"/>
              <a:t>向</a:t>
            </a:r>
            <a:r>
              <a:rPr lang="en-US" altLang="zh-CN" dirty="0"/>
              <a:t>channel</a:t>
            </a:r>
            <a:r>
              <a:rPr lang="zh-CN" altLang="en-US" dirty="0"/>
              <a:t>发送</a:t>
            </a:r>
            <a:r>
              <a:rPr lang="en-US" altLang="zh-CN" dirty="0" err="1"/>
              <a:t>handle</a:t>
            </a:r>
            <a:r>
              <a:rPr dirty="0" err="1"/>
              <a:t>在进程之间传递</a:t>
            </a:r>
            <a:endParaRPr lang="en-US" altLang="zh-CN" dirty="0"/>
          </a:p>
          <a:p>
            <a:pPr lvl="1"/>
            <a:r>
              <a:rPr lang="zh-CN" altLang="en-US" dirty="0"/>
              <a:t>进程拿到</a:t>
            </a:r>
            <a:r>
              <a:rPr lang="en-US" altLang="zh-CN" dirty="0" err="1"/>
              <a:t>vmo</a:t>
            </a:r>
            <a:r>
              <a:rPr lang="en-US" altLang="zh-CN" dirty="0"/>
              <a:t> handle,</a:t>
            </a:r>
            <a:r>
              <a:rPr lang="zh-CN" altLang="en-US" dirty="0"/>
              <a:t>把</a:t>
            </a:r>
            <a:r>
              <a:rPr lang="en-US" altLang="zh-CN" dirty="0" err="1"/>
              <a:t>vmo</a:t>
            </a:r>
            <a:r>
              <a:rPr lang="zh-CN" altLang="en-US" dirty="0"/>
              <a:t>重新映射到自己的地址空间里</a:t>
            </a:r>
            <a:endParaRPr lang="en-US" altLang="zh-CN" dirty="0"/>
          </a:p>
          <a:p>
            <a:r>
              <a:rPr lang="en-US" dirty="0"/>
              <a:t>Unix</a:t>
            </a:r>
            <a:r>
              <a:rPr lang="zh-CN" altLang="en-US" dirty="0"/>
              <a:t>是以文件为中心的设计</a:t>
            </a:r>
            <a:endParaRPr dirty="0"/>
          </a:p>
        </p:txBody>
      </p:sp>
    </p:spTree>
    <p:extLst>
      <p:ext uri="{BB962C8B-B14F-4D97-AF65-F5344CB8AC3E}">
        <p14:creationId xmlns:p14="http://schemas.microsoft.com/office/powerpoint/2010/main" val="34249625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hannel"/>
          <p:cNvSpPr txBox="1">
            <a:spLocks noGrp="1"/>
          </p:cNvSpPr>
          <p:nvPr>
            <p:ph type="title"/>
          </p:nvPr>
        </p:nvSpPr>
        <p:spPr>
          <a:prstGeom prst="rect">
            <a:avLst/>
          </a:prstGeom>
        </p:spPr>
        <p:txBody>
          <a:bodyPr/>
          <a:lstStyle/>
          <a:p>
            <a:r>
              <a:t>channel</a:t>
            </a:r>
          </a:p>
        </p:txBody>
      </p:sp>
      <p:sp>
        <p:nvSpPr>
          <p:cNvPr id="275" name="channel是进程间通信的（唯一）机制…"/>
          <p:cNvSpPr txBox="1">
            <a:spLocks noGrp="1"/>
          </p:cNvSpPr>
          <p:nvPr>
            <p:ph type="body" idx="1"/>
          </p:nvPr>
        </p:nvSpPr>
        <p:spPr>
          <a:prstGeom prst="rect">
            <a:avLst/>
          </a:prstGeom>
        </p:spPr>
        <p:txBody>
          <a:bodyPr/>
          <a:lstStyle/>
          <a:p>
            <a:pPr marL="266700" indent="-266700" defTabSz="350520">
              <a:spcBef>
                <a:spcPts val="2500"/>
              </a:spcBef>
              <a:defRPr sz="1920"/>
            </a:pPr>
            <a:r>
              <a:t>channel是进程间通信的（唯一）机制</a:t>
            </a:r>
          </a:p>
          <a:p>
            <a:pPr marL="266700" indent="-266700" defTabSz="350520">
              <a:spcBef>
                <a:spcPts val="2500"/>
              </a:spcBef>
              <a:defRPr sz="1920"/>
            </a:pPr>
            <a:r>
              <a:t>一个channel有2个handle，h1, h2，从一头写入消息，从另一头读出消息</a:t>
            </a:r>
          </a:p>
          <a:p>
            <a:pPr marL="266700" indent="-266700" defTabSz="350520">
              <a:spcBef>
                <a:spcPts val="2500"/>
              </a:spcBef>
              <a:defRPr sz="1920"/>
            </a:pPr>
            <a:r>
              <a:t>一个进程在创建时有一些初始channel handle</a:t>
            </a:r>
          </a:p>
          <a:p>
            <a:pPr marL="266700" indent="-266700" defTabSz="350520">
              <a:spcBef>
                <a:spcPts val="2500"/>
              </a:spcBef>
              <a:defRPr sz="1920"/>
            </a:pPr>
            <a:r>
              <a:t>要与一个服务x建立通信，进程创建一个channel，自己拿h1，把h2通过已有的channel(root_svc)发送给相应的服务，服务拿到h2，将其放到自己的事件监听循环里</a:t>
            </a:r>
          </a:p>
          <a:p>
            <a:pPr marL="533400" lvl="1" indent="-266700" defTabSz="350520">
              <a:spcBef>
                <a:spcPts val="2500"/>
              </a:spcBef>
              <a:defRPr sz="1920"/>
            </a:pPr>
            <a:r>
              <a:t>示意api：connectToService(root_svc, “x”, h2)</a:t>
            </a:r>
          </a:p>
          <a:p>
            <a:pPr marL="533400" lvl="1" indent="-266700" defTabSz="350520">
              <a:spcBef>
                <a:spcPts val="2500"/>
              </a:spcBef>
              <a:defRPr sz="1920"/>
            </a:pPr>
            <a:r>
              <a:t>比如open()，在linux里会在进程的内核数据结构里增加打开的文件描述符，不涉及到其他进程；在fuchsia里则是创建一个channel, 把远端发送给相应的服务，建立通信通道</a:t>
            </a:r>
          </a:p>
          <a:p>
            <a:pPr marL="266700" indent="-266700" defTabSz="350520">
              <a:spcBef>
                <a:spcPts val="2500"/>
              </a:spcBef>
              <a:defRPr sz="1920"/>
            </a:pPr>
            <a:r>
              <a:t>channel_write()把消息写到另一个进程能看到的地方。进程间是不共享内存地址空间的。只有</a:t>
            </a:r>
            <a:r>
              <a:rPr b="1"/>
              <a:t>内核的地址空间是进程共享的</a:t>
            </a:r>
            <a:r>
              <a:t>。所以channel_write()必须是一个系统调用，切换到内核地址空间里进行消息写入。一旦切换到内核地址空间里，就能看到另一个handle了。写到那个handle的消息队列里，等另外一个进程切换到内核地址空间里，就能看到消息了。</a:t>
            </a:r>
          </a:p>
        </p:txBody>
      </p:sp>
    </p:spTree>
    <p:extLst>
      <p:ext uri="{BB962C8B-B14F-4D97-AF65-F5344CB8AC3E}">
        <p14:creationId xmlns:p14="http://schemas.microsoft.com/office/powerpoint/2010/main" val="204386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hannel的实现"/>
          <p:cNvSpPr txBox="1">
            <a:spLocks noGrp="1"/>
          </p:cNvSpPr>
          <p:nvPr>
            <p:ph type="title"/>
          </p:nvPr>
        </p:nvSpPr>
        <p:spPr>
          <a:prstGeom prst="rect">
            <a:avLst/>
          </a:prstGeom>
        </p:spPr>
        <p:txBody>
          <a:bodyPr/>
          <a:lstStyle/>
          <a:p>
            <a:r>
              <a:t>channel的实现</a:t>
            </a:r>
          </a:p>
        </p:txBody>
      </p:sp>
      <p:sp>
        <p:nvSpPr>
          <p:cNvPr id="278" name="Process A"/>
          <p:cNvSpPr/>
          <p:nvPr/>
        </p:nvSpPr>
        <p:spPr>
          <a:xfrm>
            <a:off x="1403350" y="3517900"/>
            <a:ext cx="3926831" cy="184517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A</a:t>
            </a:r>
          </a:p>
        </p:txBody>
      </p:sp>
      <p:sp>
        <p:nvSpPr>
          <p:cNvPr id="279" name="Process B"/>
          <p:cNvSpPr/>
          <p:nvPr/>
        </p:nvSpPr>
        <p:spPr>
          <a:xfrm>
            <a:off x="7042150" y="3517900"/>
            <a:ext cx="3926831" cy="184517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B</a:t>
            </a:r>
          </a:p>
        </p:txBody>
      </p:sp>
      <p:sp>
        <p:nvSpPr>
          <p:cNvPr id="280" name="Kernel"/>
          <p:cNvSpPr/>
          <p:nvPr/>
        </p:nvSpPr>
        <p:spPr>
          <a:xfrm>
            <a:off x="2788046" y="6467971"/>
            <a:ext cx="7428708" cy="184517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Kernel</a:t>
            </a:r>
          </a:p>
        </p:txBody>
      </p:sp>
      <p:sp>
        <p:nvSpPr>
          <p:cNvPr id="281" name="handle 1…"/>
          <p:cNvSpPr/>
          <p:nvPr/>
        </p:nvSpPr>
        <p:spPr>
          <a:xfrm>
            <a:off x="3587750" y="6705600"/>
            <a:ext cx="1748830" cy="119995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t>handle 1</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2" name="线条"/>
          <p:cNvSpPr/>
          <p:nvPr/>
        </p:nvSpPr>
        <p:spPr>
          <a:xfrm>
            <a:off x="3917255" y="4913747"/>
            <a:ext cx="395338" cy="184252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3" name="线条"/>
          <p:cNvSpPr/>
          <p:nvPr/>
        </p:nvSpPr>
        <p:spPr>
          <a:xfrm flipH="1">
            <a:off x="8509446" y="4723247"/>
            <a:ext cx="411610" cy="203685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4" name="handleIndex 1"/>
          <p:cNvSpPr/>
          <p:nvPr/>
        </p:nvSpPr>
        <p:spPr>
          <a:xfrm>
            <a:off x="3067050" y="4652218"/>
            <a:ext cx="2117357" cy="449164"/>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1</a:t>
            </a:r>
          </a:p>
        </p:txBody>
      </p:sp>
      <p:sp>
        <p:nvSpPr>
          <p:cNvPr id="285" name="handleIndex 2"/>
          <p:cNvSpPr/>
          <p:nvPr/>
        </p:nvSpPr>
        <p:spPr>
          <a:xfrm>
            <a:off x="7791450" y="4652218"/>
            <a:ext cx="2117357" cy="449164"/>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2</a:t>
            </a:r>
          </a:p>
        </p:txBody>
      </p:sp>
      <p:sp>
        <p:nvSpPr>
          <p:cNvPr id="286" name="handle 2…"/>
          <p:cNvSpPr/>
          <p:nvPr/>
        </p:nvSpPr>
        <p:spPr>
          <a:xfrm>
            <a:off x="7537450" y="6616700"/>
            <a:ext cx="1748830" cy="1199952"/>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t>handle 2</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7" name="线条"/>
          <p:cNvSpPr/>
          <p:nvPr/>
        </p:nvSpPr>
        <p:spPr>
          <a:xfrm flipV="1">
            <a:off x="5397817" y="6929602"/>
            <a:ext cx="2210971" cy="393586"/>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8" name="线条"/>
          <p:cNvSpPr/>
          <p:nvPr/>
        </p:nvSpPr>
        <p:spPr>
          <a:xfrm flipH="1" flipV="1">
            <a:off x="5084634" y="7010004"/>
            <a:ext cx="2525762" cy="24209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9894438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系统调用vDSO"/>
          <p:cNvSpPr txBox="1">
            <a:spLocks noGrp="1"/>
          </p:cNvSpPr>
          <p:nvPr>
            <p:ph type="title"/>
          </p:nvPr>
        </p:nvSpPr>
        <p:spPr>
          <a:prstGeom prst="rect">
            <a:avLst/>
          </a:prstGeom>
        </p:spPr>
        <p:txBody>
          <a:bodyPr/>
          <a:lstStyle/>
          <a:p>
            <a:r>
              <a:t>系统调用vDSO</a:t>
            </a:r>
          </a:p>
        </p:txBody>
      </p:sp>
      <p:sp>
        <p:nvSpPr>
          <p:cNvPr id="266" name="内核映像还嵌入了一个vDSO，包含了系统调用入口…"/>
          <p:cNvSpPr txBox="1">
            <a:spLocks noGrp="1"/>
          </p:cNvSpPr>
          <p:nvPr>
            <p:ph type="body" idx="1"/>
          </p:nvPr>
        </p:nvSpPr>
        <p:spPr>
          <a:prstGeom prst="rect">
            <a:avLst/>
          </a:prstGeom>
        </p:spPr>
        <p:txBody>
          <a:bodyPr/>
          <a:lstStyle/>
          <a:p>
            <a:r>
              <a:rPr dirty="0" err="1"/>
              <a:t>内核映像还嵌入了一个vDSO，包含了系统调用入口</a:t>
            </a:r>
            <a:endParaRPr dirty="0"/>
          </a:p>
          <a:p>
            <a:r>
              <a:rPr dirty="0" err="1"/>
              <a:t>这个vDSO被映射到每个进程的内存地址空间里</a:t>
            </a:r>
            <a:endParaRPr dirty="0"/>
          </a:p>
          <a:p>
            <a:r>
              <a:rPr dirty="0" err="1"/>
              <a:t>它本身是ELF</a:t>
            </a:r>
            <a:r>
              <a:rPr dirty="0"/>
              <a:t> shared </a:t>
            </a:r>
            <a:r>
              <a:rPr dirty="0" err="1"/>
              <a:t>object文件格式，但是又不是以文件形态存在，所以叫做vDSO</a:t>
            </a:r>
            <a:endParaRPr dirty="0"/>
          </a:p>
          <a:p>
            <a:r>
              <a:rPr dirty="0"/>
              <a:t>Linux </a:t>
            </a:r>
            <a:r>
              <a:rPr dirty="0" err="1"/>
              <a:t>kernel也用这种方式实现了一些简单的系统调用，比如getdaytime</a:t>
            </a:r>
            <a:r>
              <a:rPr dirty="0"/>
              <a:t>()。</a:t>
            </a:r>
            <a:r>
              <a:rPr dirty="0" err="1"/>
              <a:t>但是Zircon并不是为了避免切换内核态，而是把系统调用的</a:t>
            </a:r>
            <a:r>
              <a:rPr lang="zh-CN" altLang="en-US"/>
              <a:t>接口用</a:t>
            </a:r>
            <a:r>
              <a:rPr lang="en-US" altLang="zh-CN" dirty="0" err="1"/>
              <a:t>vDSO</a:t>
            </a:r>
            <a:r>
              <a:rPr lang="zh-CN" altLang="en-US" dirty="0"/>
              <a:t>进行隔离</a:t>
            </a:r>
            <a:r>
              <a:rPr dirty="0"/>
              <a:t>。</a:t>
            </a:r>
          </a:p>
        </p:txBody>
      </p:sp>
    </p:spTree>
    <p:extLst>
      <p:ext uri="{BB962C8B-B14F-4D97-AF65-F5344CB8AC3E}">
        <p14:creationId xmlns:p14="http://schemas.microsoft.com/office/powerpoint/2010/main" val="8397423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2837-09A3-4972-9113-49202DA0EC66}"/>
              </a:ext>
            </a:extLst>
          </p:cNvPr>
          <p:cNvSpPr>
            <a:spLocks noGrp="1"/>
          </p:cNvSpPr>
          <p:nvPr>
            <p:ph type="title"/>
          </p:nvPr>
        </p:nvSpPr>
        <p:spPr/>
        <p:txBody>
          <a:bodyPr/>
          <a:lstStyle/>
          <a:p>
            <a:r>
              <a:rPr lang="en-US" altLang="zh-CN" dirty="0" err="1"/>
              <a:t>vDSO</a:t>
            </a:r>
            <a:r>
              <a:rPr lang="zh-CN" altLang="en-US" dirty="0"/>
              <a:t>的好处</a:t>
            </a:r>
          </a:p>
        </p:txBody>
      </p:sp>
      <p:sp>
        <p:nvSpPr>
          <p:cNvPr id="4" name="TextBox 3">
            <a:extLst>
              <a:ext uri="{FF2B5EF4-FFF2-40B4-BE49-F238E27FC236}">
                <a16:creationId xmlns:a16="http://schemas.microsoft.com/office/drawing/2014/main" id="{59DB367C-44A0-4C6B-BBA0-22B86EC826E1}"/>
              </a:ext>
            </a:extLst>
          </p:cNvPr>
          <p:cNvSpPr txBox="1"/>
          <p:nvPr/>
        </p:nvSpPr>
        <p:spPr>
          <a:xfrm>
            <a:off x="88826" y="2543433"/>
            <a:ext cx="12689371" cy="6381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altLang="zh-CN" b="0" dirty="0" err="1"/>
              <a:t>vDSO</a:t>
            </a:r>
            <a:r>
              <a:rPr lang="en-US" altLang="zh-CN" b="0" dirty="0"/>
              <a:t> </a:t>
            </a:r>
            <a:r>
              <a:rPr lang="zh-CN" altLang="en-US" b="0" dirty="0"/>
              <a:t>最大的优势在于保证二进制接口（</a:t>
            </a:r>
            <a:r>
              <a:rPr lang="en-US" altLang="zh-CN" b="0" dirty="0"/>
              <a:t>ABI</a:t>
            </a:r>
            <a:r>
              <a:rPr lang="zh-CN" altLang="en-US" b="0" dirty="0"/>
              <a:t>）兼容性的同时，不干扰升级系统调用的实现。</a:t>
            </a:r>
          </a:p>
          <a:p>
            <a:pPr algn="l"/>
            <a:r>
              <a:rPr lang="en-US" altLang="zh-CN" b="0" dirty="0"/>
              <a:t>Linux </a:t>
            </a:r>
            <a:r>
              <a:rPr lang="zh-CN" altLang="en-US" b="0" dirty="0"/>
              <a:t>的系统调用 </a:t>
            </a:r>
            <a:r>
              <a:rPr lang="en-US" altLang="zh-CN" b="0" dirty="0"/>
              <a:t>ABI </a:t>
            </a:r>
            <a:r>
              <a:rPr lang="zh-CN" altLang="en-US" b="0" dirty="0"/>
              <a:t>是基于处理器中断的，每个系统调用都有自己的系统调用编号，这</a:t>
            </a:r>
          </a:p>
          <a:p>
            <a:pPr algn="l"/>
            <a:r>
              <a:rPr lang="zh-CN" altLang="en-US" b="0" dirty="0"/>
              <a:t>么多年来除了 </a:t>
            </a:r>
            <a:r>
              <a:rPr lang="en-US" altLang="zh-CN" b="0" dirty="0" err="1"/>
              <a:t>syscall</a:t>
            </a:r>
            <a:r>
              <a:rPr lang="en-US" altLang="zh-CN" b="0" dirty="0"/>
              <a:t>/</a:t>
            </a:r>
            <a:r>
              <a:rPr lang="en-US" altLang="zh-CN" b="0" dirty="0" err="1"/>
              <a:t>sysenter</a:t>
            </a:r>
            <a:r>
              <a:rPr lang="en-US" altLang="zh-CN" b="0" dirty="0"/>
              <a:t> </a:t>
            </a:r>
            <a:r>
              <a:rPr lang="zh-CN" altLang="en-US" b="0" dirty="0"/>
              <a:t>并没有本质上的升级。这是因为相当多的预编译好的程序</a:t>
            </a:r>
          </a:p>
          <a:p>
            <a:pPr algn="l"/>
            <a:r>
              <a:rPr lang="zh-CN" altLang="en-US" b="0" dirty="0"/>
              <a:t>会不管三七二十一去调用中断。一旦 </a:t>
            </a:r>
            <a:r>
              <a:rPr lang="en-US" altLang="zh-CN" b="0" dirty="0"/>
              <a:t>Linux </a:t>
            </a:r>
            <a:r>
              <a:rPr lang="zh-CN" altLang="en-US" b="0" dirty="0"/>
              <a:t>不再支持基于中断的系统调用接口，那这些现</a:t>
            </a:r>
          </a:p>
          <a:p>
            <a:pPr algn="l"/>
            <a:r>
              <a:rPr lang="zh-CN" altLang="en-US" b="0" dirty="0"/>
              <a:t>有的应用程序除非返回源代码重新编译，否则无法正常运行。</a:t>
            </a:r>
            <a:r>
              <a:rPr lang="en-US" altLang="zh-CN" b="0" dirty="0"/>
              <a:t>Fuchsia </a:t>
            </a:r>
            <a:r>
              <a:rPr lang="zh-CN" altLang="en-US" b="0" dirty="0"/>
              <a:t>非常重视 </a:t>
            </a:r>
            <a:r>
              <a:rPr lang="en-US" altLang="zh-CN" b="0" dirty="0"/>
              <a:t>ABI </a:t>
            </a:r>
            <a:r>
              <a:rPr lang="zh-CN" altLang="en-US" b="0" dirty="0"/>
              <a:t>兼容</a:t>
            </a:r>
          </a:p>
          <a:p>
            <a:pPr algn="l"/>
            <a:r>
              <a:rPr lang="zh-CN" altLang="en-US" b="0" dirty="0"/>
              <a:t>性，但同时也不希望放弃将来优化系统调用的机会。这类问题可以通过多加一层间接调用来</a:t>
            </a:r>
          </a:p>
          <a:p>
            <a:pPr algn="l"/>
            <a:r>
              <a:rPr lang="zh-CN" altLang="en-US" b="0" dirty="0"/>
              <a:t>解决（</a:t>
            </a:r>
            <a:r>
              <a:rPr lang="en-US" altLang="zh-CN" b="0" dirty="0"/>
              <a:t>Fundamental theorem of software engineering</a:t>
            </a:r>
            <a:r>
              <a:rPr lang="zh-CN" altLang="en-US" b="0" dirty="0"/>
              <a:t>）。</a:t>
            </a:r>
            <a:endParaRPr lang="en-US" altLang="zh-CN" b="0" dirty="0"/>
          </a:p>
          <a:p>
            <a:pPr algn="l"/>
            <a:endParaRPr lang="en-US" altLang="zh-CN" b="0" dirty="0"/>
          </a:p>
          <a:p>
            <a:pPr algn="l"/>
            <a:r>
              <a:rPr lang="en-US" altLang="zh-CN" b="0" dirty="0"/>
              <a:t>Fuchsia </a:t>
            </a:r>
            <a:r>
              <a:rPr lang="zh-CN" altLang="en-US" b="0" dirty="0"/>
              <a:t>里所有的系统调用都必须由 </a:t>
            </a:r>
            <a:r>
              <a:rPr lang="en-US" altLang="zh-CN" b="0" dirty="0" err="1"/>
              <a:t>vDSO</a:t>
            </a:r>
            <a:r>
              <a:rPr lang="en-US" altLang="zh-CN" b="0" dirty="0"/>
              <a:t> </a:t>
            </a:r>
            <a:r>
              <a:rPr lang="zh-CN" altLang="en-US" b="0" dirty="0"/>
              <a:t>发起。用户代码要想调用系统函数就要先</a:t>
            </a:r>
            <a:endParaRPr lang="en-US" altLang="zh-CN" b="0" dirty="0"/>
          </a:p>
          <a:p>
            <a:pPr algn="l"/>
            <a:r>
              <a:rPr lang="zh-CN" altLang="en-US" b="0" dirty="0"/>
              <a:t>动态链接上 </a:t>
            </a:r>
            <a:r>
              <a:rPr lang="en-US" altLang="zh-CN" b="0" dirty="0" err="1"/>
              <a:t>vDSO</a:t>
            </a:r>
            <a:r>
              <a:rPr lang="zh-CN" altLang="en-US" b="0" dirty="0"/>
              <a:t>，再呼叫 </a:t>
            </a:r>
            <a:r>
              <a:rPr lang="en-US" altLang="zh-CN" b="0" dirty="0" err="1"/>
              <a:t>vDSO</a:t>
            </a:r>
            <a:r>
              <a:rPr lang="en-US" altLang="zh-CN" b="0" dirty="0"/>
              <a:t> </a:t>
            </a:r>
            <a:r>
              <a:rPr lang="zh-CN" altLang="en-US" b="0" dirty="0"/>
              <a:t>中的某个函数，再由那个函数去调用系统。这样一</a:t>
            </a:r>
            <a:endParaRPr lang="en-US" altLang="zh-CN" b="0" dirty="0"/>
          </a:p>
          <a:p>
            <a:pPr algn="l"/>
            <a:r>
              <a:rPr lang="zh-CN" altLang="en-US" b="0" dirty="0"/>
              <a:t>来用户程序跟内核接口完全解耦，下一版、</a:t>
            </a:r>
            <a:r>
              <a:rPr lang="en-US" altLang="zh-CN" b="0" dirty="0"/>
              <a:t>Fuchsia </a:t>
            </a:r>
            <a:r>
              <a:rPr lang="zh-CN" altLang="en-US" b="0" dirty="0"/>
              <a:t>无论是要改变系统调用的寄存器顺序，</a:t>
            </a:r>
            <a:endParaRPr lang="en-US" altLang="zh-CN" b="0" dirty="0"/>
          </a:p>
          <a:p>
            <a:pPr algn="l"/>
            <a:r>
              <a:rPr lang="zh-CN" altLang="en-US" b="0" dirty="0"/>
              <a:t>还是改换效率更高的调用约定，都可以通过更新 </a:t>
            </a:r>
            <a:r>
              <a:rPr lang="en-US" altLang="zh-CN" b="0" dirty="0" err="1"/>
              <a:t>vDSO</a:t>
            </a:r>
            <a:r>
              <a:rPr lang="en-US" altLang="zh-CN" b="0" dirty="0"/>
              <a:t> </a:t>
            </a:r>
            <a:r>
              <a:rPr lang="zh-CN" altLang="en-US" b="0" dirty="0"/>
              <a:t>来无缝兼容现有的一切应用。</a:t>
            </a:r>
            <a:endParaRPr lang="en-US" altLang="zh-CN" b="0" dirty="0"/>
          </a:p>
          <a:p>
            <a:pPr algn="l"/>
            <a:endParaRPr lang="en-US" altLang="zh-CN" b="0" dirty="0"/>
          </a:p>
          <a:p>
            <a:pPr algn="l"/>
            <a:r>
              <a:rPr lang="zh-CN" altLang="en-US" b="0" dirty="0"/>
              <a:t>另外，在 </a:t>
            </a:r>
            <a:r>
              <a:rPr lang="en-US" altLang="zh-CN" b="0" dirty="0"/>
              <a:t>Linux </a:t>
            </a:r>
            <a:r>
              <a:rPr lang="zh-CN" altLang="en-US" b="0" dirty="0"/>
              <a:t>里遇到缓冲区溢出 </a:t>
            </a:r>
            <a:r>
              <a:rPr lang="en-US" altLang="zh-CN" b="0" dirty="0"/>
              <a:t>bug</a:t>
            </a:r>
            <a:r>
              <a:rPr lang="zh-CN" altLang="en-US" b="0" dirty="0"/>
              <a:t>，攻击者能够注射一段调用系统函数的代码，从而拿到</a:t>
            </a:r>
            <a:endParaRPr lang="en-US" altLang="zh-CN" b="0" dirty="0"/>
          </a:p>
          <a:p>
            <a:pPr algn="l"/>
            <a:r>
              <a:rPr lang="zh-CN" altLang="en-US" b="0" dirty="0"/>
              <a:t> </a:t>
            </a:r>
            <a:r>
              <a:rPr lang="en-US" altLang="zh-CN" b="0" dirty="0"/>
              <a:t>shell</a:t>
            </a:r>
            <a:r>
              <a:rPr lang="zh-CN" altLang="en-US" b="0" dirty="0"/>
              <a:t>。但是在 </a:t>
            </a:r>
            <a:r>
              <a:rPr lang="en-US" altLang="zh-CN" b="0" dirty="0"/>
              <a:t>Fuchsia </a:t>
            </a:r>
            <a:r>
              <a:rPr lang="zh-CN" altLang="en-US" b="0" dirty="0"/>
              <a:t>里因为系统调用来源强制限制为 </a:t>
            </a:r>
            <a:r>
              <a:rPr lang="en-US" altLang="zh-CN" b="0" dirty="0" err="1"/>
              <a:t>vDSO</a:t>
            </a:r>
            <a:r>
              <a:rPr lang="zh-CN" altLang="en-US" b="0" dirty="0"/>
              <a:t>，而 </a:t>
            </a:r>
            <a:r>
              <a:rPr lang="en-US" altLang="zh-CN" b="0" dirty="0" err="1"/>
              <a:t>vDSO</a:t>
            </a:r>
            <a:r>
              <a:rPr lang="en-US" altLang="zh-CN" b="0" dirty="0"/>
              <a:t> </a:t>
            </a:r>
            <a:r>
              <a:rPr lang="zh-CN" altLang="en-US" b="0" dirty="0"/>
              <a:t>所在的内存页面</a:t>
            </a:r>
            <a:endParaRPr lang="en-US" altLang="zh-CN" b="0" dirty="0"/>
          </a:p>
          <a:p>
            <a:pPr algn="l"/>
            <a:r>
              <a:rPr lang="zh-CN" altLang="en-US" b="0" dirty="0"/>
              <a:t>永远是只读页面，注入的代码并不能调用任何系统函数，形成了 </a:t>
            </a:r>
            <a:r>
              <a:rPr lang="en-US" altLang="zh-CN" b="0" dirty="0"/>
              <a:t>0-day </a:t>
            </a:r>
            <a:r>
              <a:rPr lang="zh-CN" altLang="en-US" b="0" dirty="0"/>
              <a:t>漏洞前方的最后一道</a:t>
            </a:r>
            <a:endParaRPr lang="en-US" altLang="zh-CN" b="0" dirty="0"/>
          </a:p>
          <a:p>
            <a:pPr algn="l"/>
            <a:r>
              <a:rPr lang="zh-CN" altLang="en-US" b="0" dirty="0"/>
              <a:t>防线。</a:t>
            </a:r>
            <a:r>
              <a:rPr lang="en-US" altLang="zh-CN" b="0" dirty="0"/>
              <a:t>(</a:t>
            </a:r>
            <a:r>
              <a:rPr lang="zh-CN" altLang="en-US" b="0" dirty="0"/>
              <a:t>内核会检查入口指令的地址，而</a:t>
            </a:r>
            <a:r>
              <a:rPr lang="en-US" altLang="zh-CN" b="0" dirty="0" err="1"/>
              <a:t>vDSO</a:t>
            </a:r>
            <a:r>
              <a:rPr lang="zh-CN" altLang="en-US" b="0" dirty="0"/>
              <a:t>映射的地址是固定的</a:t>
            </a:r>
            <a:r>
              <a:rPr lang="en-US" altLang="zh-CN" b="0" dirty="0"/>
              <a:t>)</a:t>
            </a:r>
          </a:p>
        </p:txBody>
      </p:sp>
    </p:spTree>
    <p:extLst>
      <p:ext uri="{BB962C8B-B14F-4D97-AF65-F5344CB8AC3E}">
        <p14:creationId xmlns:p14="http://schemas.microsoft.com/office/powerpoint/2010/main" val="707408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uchsia的来历"/>
          <p:cNvSpPr txBox="1">
            <a:spLocks noGrp="1"/>
          </p:cNvSpPr>
          <p:nvPr>
            <p:ph type="title"/>
          </p:nvPr>
        </p:nvSpPr>
        <p:spPr>
          <a:prstGeom prst="rect">
            <a:avLst/>
          </a:prstGeom>
        </p:spPr>
        <p:txBody>
          <a:bodyPr/>
          <a:lstStyle/>
          <a:p>
            <a:r>
              <a:t>Fuchsia的来历</a:t>
            </a:r>
          </a:p>
        </p:txBody>
      </p:sp>
      <p:sp>
        <p:nvSpPr>
          <p:cNvPr id="123" name="多年的Android, ChromeOS开发经验一方面让Google在操作系统方面积累了足够多的人才和组件，另一方面也充分认识到了Linux kernel很多的局限性…"/>
          <p:cNvSpPr txBox="1">
            <a:spLocks noGrp="1"/>
          </p:cNvSpPr>
          <p:nvPr>
            <p:ph type="body" idx="1"/>
          </p:nvPr>
        </p:nvSpPr>
        <p:spPr>
          <a:prstGeom prst="rect">
            <a:avLst/>
          </a:prstGeom>
        </p:spPr>
        <p:txBody>
          <a:bodyPr/>
          <a:lstStyle/>
          <a:p>
            <a:pPr marL="373379" indent="-373379" defTabSz="490727">
              <a:spcBef>
                <a:spcPts val="3500"/>
              </a:spcBef>
              <a:defRPr sz="2688"/>
            </a:pPr>
            <a:r>
              <a:t>多年的Android, ChromeOS开发经验一方面让Google在操作系统方面积累了足够多的人才和组件，另一方面也充分认识到了Linux kernel很多的局限性</a:t>
            </a:r>
          </a:p>
          <a:p>
            <a:pPr marL="373379" indent="-373379" defTabSz="490727">
              <a:spcBef>
                <a:spcPts val="3500"/>
              </a:spcBef>
              <a:defRPr sz="2688"/>
            </a:pPr>
            <a:r>
              <a:t>Fuchsia是一个全新的操作系统的统称。Google挑选了一系列它认为合适的技术和组件进入这个操作系统，比如：微内核，基于能力的访问控制，Vulkan图形接口，3D桌面渲染Scenic，Flutter应用开发框架。目前支持的编程语言是：C/C++, Go, Rust, Dart</a:t>
            </a:r>
          </a:p>
          <a:p>
            <a:pPr marL="373379" indent="-373379" defTabSz="490727">
              <a:spcBef>
                <a:spcPts val="3500"/>
              </a:spcBef>
              <a:defRPr sz="2688"/>
            </a:pPr>
            <a:r>
              <a:t>Google2016年中放出了所有的代码，但是没有正式宣布这个项目的目标，开发社区目前有一个IRC频道进行交流</a:t>
            </a:r>
          </a:p>
          <a:p>
            <a:pPr marL="373379" indent="-373379" defTabSz="490727">
              <a:spcBef>
                <a:spcPts val="3500"/>
              </a:spcBef>
              <a:defRPr sz="2688"/>
            </a:pPr>
            <a:r>
              <a:t>支持的架构是X86-64和ARM 64，支持的设备从IoT到服务器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微内核"/>
          <p:cNvSpPr txBox="1">
            <a:spLocks noGrp="1"/>
          </p:cNvSpPr>
          <p:nvPr>
            <p:ph type="title"/>
          </p:nvPr>
        </p:nvSpPr>
        <p:spPr>
          <a:prstGeom prst="rect">
            <a:avLst/>
          </a:prstGeom>
        </p:spPr>
        <p:txBody>
          <a:bodyPr/>
          <a:lstStyle/>
          <a:p>
            <a:r>
              <a:t>微内核</a:t>
            </a:r>
          </a:p>
        </p:txBody>
      </p:sp>
      <p:sp>
        <p:nvSpPr>
          <p:cNvPr id="147" name="Linus vs Tanenbaum的论战…"/>
          <p:cNvSpPr txBox="1">
            <a:spLocks noGrp="1"/>
          </p:cNvSpPr>
          <p:nvPr>
            <p:ph type="body" idx="1"/>
          </p:nvPr>
        </p:nvSpPr>
        <p:spPr>
          <a:prstGeom prst="rect">
            <a:avLst/>
          </a:prstGeom>
        </p:spPr>
        <p:txBody>
          <a:bodyPr/>
          <a:lstStyle/>
          <a:p>
            <a:pPr marL="315594" indent="-315594" defTabSz="414781">
              <a:spcBef>
                <a:spcPts val="2900"/>
              </a:spcBef>
              <a:defRPr sz="2272"/>
            </a:pPr>
            <a:r>
              <a:t>Linus vs Tanenbaum的论战</a:t>
            </a:r>
          </a:p>
          <a:p>
            <a:pPr marL="631189" lvl="1" indent="-315594" defTabSz="414781">
              <a:spcBef>
                <a:spcPts val="2900"/>
              </a:spcBef>
              <a:defRPr sz="2272"/>
            </a:pPr>
            <a:r>
              <a:t>Tanenbaum: Linux是七十年代的技术。在1991年写宏内核是错误的。争论早就结束了，微内核已经赢了。我是教授，Minix只是我的hobby，所以别拿Minix说事。</a:t>
            </a:r>
          </a:p>
          <a:p>
            <a:pPr marL="631189" lvl="1" indent="-315594" defTabSz="414781">
              <a:spcBef>
                <a:spcPts val="2900"/>
              </a:spcBef>
              <a:defRPr sz="2272"/>
            </a:pPr>
            <a:r>
              <a:t>Linus: Linux比你写的Minix强多了。微内核只是你们学术界的玩具，我看过所有的关于微内核效率优化的论文，它们实际上只是在重复宏内核早就用过的技巧</a:t>
            </a:r>
          </a:p>
          <a:p>
            <a:pPr marL="315594" indent="-315594" defTabSz="414781">
              <a:spcBef>
                <a:spcPts val="2900"/>
              </a:spcBef>
              <a:defRPr sz="2272"/>
            </a:pPr>
            <a:r>
              <a:t>Mach, Hurd</a:t>
            </a:r>
          </a:p>
          <a:p>
            <a:pPr marL="315594" indent="-315594" defTabSz="414781">
              <a:spcBef>
                <a:spcPts val="2900"/>
              </a:spcBef>
              <a:defRPr sz="2272"/>
            </a:pPr>
            <a:r>
              <a:t>Performance overhead</a:t>
            </a:r>
          </a:p>
          <a:p>
            <a:pPr marL="631189" lvl="1" indent="-315594" defTabSz="414781">
              <a:spcBef>
                <a:spcPts val="2900"/>
              </a:spcBef>
              <a:defRPr sz="2272"/>
            </a:pPr>
            <a:r>
              <a:t>Context switching (user space &lt;=&gt; kernel space)</a:t>
            </a:r>
          </a:p>
          <a:p>
            <a:pPr marL="631189" lvl="1" indent="-315594" defTabSz="414781">
              <a:spcBef>
                <a:spcPts val="2900"/>
              </a:spcBef>
              <a:defRPr sz="2272"/>
            </a:pPr>
            <a:r>
              <a:t>Thread scheduling</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overhead.png" descr="overhead.png"/>
          <p:cNvPicPr>
            <a:picLocks noChangeAspect="1"/>
          </p:cNvPicPr>
          <p:nvPr/>
        </p:nvPicPr>
        <p:blipFill>
          <a:blip r:embed="rId2">
            <a:extLst/>
          </a:blip>
          <a:stretch>
            <a:fillRect/>
          </a:stretch>
        </p:blipFill>
        <p:spPr>
          <a:xfrm>
            <a:off x="2063750" y="1276350"/>
            <a:ext cx="8877300" cy="67437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Overhead: single core case"/>
          <p:cNvSpPr txBox="1">
            <a:spLocks noGrp="1"/>
          </p:cNvSpPr>
          <p:nvPr>
            <p:ph type="title"/>
          </p:nvPr>
        </p:nvSpPr>
        <p:spPr>
          <a:prstGeom prst="rect">
            <a:avLst/>
          </a:prstGeom>
        </p:spPr>
        <p:txBody>
          <a:bodyPr/>
          <a:lstStyle>
            <a:lvl1pPr defTabSz="502412">
              <a:defRPr sz="6880"/>
            </a:lvl1pPr>
          </a:lstStyle>
          <a:p>
            <a:r>
              <a:t>Overhead: single core case</a:t>
            </a:r>
          </a:p>
        </p:txBody>
      </p:sp>
      <p:sp>
        <p:nvSpPr>
          <p:cNvPr id="152" name="Monolithic…"/>
          <p:cNvSpPr txBox="1">
            <a:spLocks noGrp="1"/>
          </p:cNvSpPr>
          <p:nvPr>
            <p:ph type="body" idx="1"/>
          </p:nvPr>
        </p:nvSpPr>
        <p:spPr>
          <a:prstGeom prst="rect">
            <a:avLst/>
          </a:prstGeom>
        </p:spPr>
        <p:txBody>
          <a:bodyPr/>
          <a:lstStyle/>
          <a:p>
            <a:pPr marL="413384" indent="-413384" defTabSz="543305">
              <a:spcBef>
                <a:spcPts val="3900"/>
              </a:spcBef>
              <a:defRPr sz="2976"/>
            </a:pPr>
            <a:r>
              <a:t>Monolithic</a:t>
            </a:r>
          </a:p>
          <a:p>
            <a:pPr marL="826769" lvl="1" indent="-413384" defTabSz="543305">
              <a:spcBef>
                <a:spcPts val="3900"/>
              </a:spcBef>
              <a:defRPr sz="2976"/>
            </a:pPr>
            <a:r>
              <a:t>CPU0</a:t>
            </a:r>
          </a:p>
          <a:p>
            <a:pPr marL="1240155" lvl="2" indent="-413384" defTabSz="543305">
              <a:spcBef>
                <a:spcPts val="3900"/>
              </a:spcBef>
              <a:defRPr sz="2976"/>
            </a:pPr>
            <a:r>
              <a:t>Context switching: 2</a:t>
            </a:r>
          </a:p>
          <a:p>
            <a:pPr marL="413384" indent="-413384" defTabSz="543305">
              <a:spcBef>
                <a:spcPts val="3900"/>
              </a:spcBef>
              <a:defRPr sz="2976"/>
            </a:pPr>
            <a:r>
              <a:t>Micro</a:t>
            </a:r>
          </a:p>
          <a:p>
            <a:pPr marL="826769" lvl="1" indent="-413384" defTabSz="543305">
              <a:spcBef>
                <a:spcPts val="3900"/>
              </a:spcBef>
              <a:defRPr sz="2976"/>
            </a:pPr>
            <a:r>
              <a:t>CPU0</a:t>
            </a:r>
          </a:p>
          <a:p>
            <a:pPr marL="1240155" lvl="2" indent="-413384" defTabSz="543305">
              <a:spcBef>
                <a:spcPts val="3900"/>
              </a:spcBef>
              <a:defRPr sz="2976"/>
            </a:pPr>
            <a:r>
              <a:t>Context switching: 8</a:t>
            </a:r>
          </a:p>
          <a:p>
            <a:pPr marL="1240155" lvl="2" indent="-413384" defTabSz="543305">
              <a:spcBef>
                <a:spcPts val="3900"/>
              </a:spcBef>
              <a:defRPr sz="2976"/>
            </a:pPr>
            <a:r>
              <a:t>Thread scheduling: 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overhead.png" descr="overhead.png"/>
          <p:cNvPicPr>
            <a:picLocks noChangeAspect="1"/>
          </p:cNvPicPr>
          <p:nvPr/>
        </p:nvPicPr>
        <p:blipFill>
          <a:blip r:embed="rId2">
            <a:extLst/>
          </a:blip>
          <a:stretch>
            <a:fillRect/>
          </a:stretch>
        </p:blipFill>
        <p:spPr>
          <a:xfrm>
            <a:off x="2165350" y="1263650"/>
            <a:ext cx="8877300" cy="6743700"/>
          </a:xfrm>
          <a:prstGeom prst="rect">
            <a:avLst/>
          </a:prstGeom>
          <a:ln w="12700">
            <a:miter lim="400000"/>
          </a:ln>
        </p:spPr>
      </p:pic>
      <p:sp>
        <p:nvSpPr>
          <p:cNvPr id="155" name="CPU0"/>
          <p:cNvSpPr txBox="1"/>
          <p:nvPr/>
        </p:nvSpPr>
        <p:spPr>
          <a:xfrm>
            <a:off x="1378458" y="19475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CPU0</a:t>
            </a:r>
          </a:p>
        </p:txBody>
      </p:sp>
      <p:sp>
        <p:nvSpPr>
          <p:cNvPr id="156" name="CPU0"/>
          <p:cNvSpPr txBox="1"/>
          <p:nvPr/>
        </p:nvSpPr>
        <p:spPr>
          <a:xfrm>
            <a:off x="4985258" y="19475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CPU0</a:t>
            </a:r>
          </a:p>
        </p:txBody>
      </p:sp>
      <p:sp>
        <p:nvSpPr>
          <p:cNvPr id="157" name="CPU1"/>
          <p:cNvSpPr txBox="1"/>
          <p:nvPr/>
        </p:nvSpPr>
        <p:spPr>
          <a:xfrm>
            <a:off x="9557258" y="22396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CPU1</a:t>
            </a:r>
          </a:p>
        </p:txBody>
      </p:sp>
      <p:sp>
        <p:nvSpPr>
          <p:cNvPr id="158" name="CPU2"/>
          <p:cNvSpPr txBox="1"/>
          <p:nvPr/>
        </p:nvSpPr>
        <p:spPr>
          <a:xfrm>
            <a:off x="10751058" y="30397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CPU2</a:t>
            </a:r>
          </a:p>
        </p:txBody>
      </p:sp>
      <p:sp>
        <p:nvSpPr>
          <p:cNvPr id="159" name="CPU3"/>
          <p:cNvSpPr txBox="1"/>
          <p:nvPr/>
        </p:nvSpPr>
        <p:spPr>
          <a:xfrm>
            <a:off x="10992358" y="4119220"/>
            <a:ext cx="93878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CPU3</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Overhead: multicore case"/>
          <p:cNvSpPr txBox="1">
            <a:spLocks noGrp="1"/>
          </p:cNvSpPr>
          <p:nvPr>
            <p:ph type="title"/>
          </p:nvPr>
        </p:nvSpPr>
        <p:spPr>
          <a:prstGeom prst="rect">
            <a:avLst/>
          </a:prstGeom>
        </p:spPr>
        <p:txBody>
          <a:bodyPr/>
          <a:lstStyle>
            <a:lvl1pPr defTabSz="531622">
              <a:defRPr sz="7280"/>
            </a:lvl1pPr>
          </a:lstStyle>
          <a:p>
            <a:r>
              <a:t>Overhead: multicore case</a:t>
            </a:r>
          </a:p>
        </p:txBody>
      </p:sp>
      <p:sp>
        <p:nvSpPr>
          <p:cNvPr id="162" name="Monolithic…"/>
          <p:cNvSpPr txBox="1">
            <a:spLocks noGrp="1"/>
          </p:cNvSpPr>
          <p:nvPr>
            <p:ph type="body" idx="1"/>
          </p:nvPr>
        </p:nvSpPr>
        <p:spPr>
          <a:prstGeom prst="rect">
            <a:avLst/>
          </a:prstGeom>
        </p:spPr>
        <p:txBody>
          <a:bodyPr/>
          <a:lstStyle/>
          <a:p>
            <a:pPr marL="235584" indent="-235584" defTabSz="309625">
              <a:spcBef>
                <a:spcPts val="2200"/>
              </a:spcBef>
              <a:defRPr sz="1695"/>
            </a:pPr>
            <a:r>
              <a:t>Monolithic</a:t>
            </a:r>
          </a:p>
          <a:p>
            <a:pPr marL="471169" lvl="1" indent="-235584" defTabSz="309625">
              <a:spcBef>
                <a:spcPts val="2200"/>
              </a:spcBef>
              <a:defRPr sz="1695"/>
            </a:pPr>
            <a:r>
              <a:t>CPU0</a:t>
            </a:r>
          </a:p>
          <a:p>
            <a:pPr marL="706754" lvl="2" indent="-235584" defTabSz="309625">
              <a:spcBef>
                <a:spcPts val="2200"/>
              </a:spcBef>
              <a:defRPr sz="1695"/>
            </a:pPr>
            <a:r>
              <a:t>Context switching: 2</a:t>
            </a:r>
          </a:p>
          <a:p>
            <a:pPr marL="235584" indent="-235584" defTabSz="309625">
              <a:spcBef>
                <a:spcPts val="2200"/>
              </a:spcBef>
              <a:defRPr sz="1695"/>
            </a:pPr>
            <a:r>
              <a:t>Micro</a:t>
            </a:r>
          </a:p>
          <a:p>
            <a:pPr marL="471169" lvl="1" indent="-235584" defTabSz="309625">
              <a:spcBef>
                <a:spcPts val="2200"/>
              </a:spcBef>
              <a:defRPr sz="1695"/>
            </a:pPr>
            <a:r>
              <a:t>CPU0</a:t>
            </a:r>
          </a:p>
          <a:p>
            <a:pPr marL="706754" lvl="2" indent="-235584" defTabSz="309625">
              <a:spcBef>
                <a:spcPts val="2200"/>
              </a:spcBef>
              <a:defRPr sz="1695"/>
            </a:pPr>
            <a:r>
              <a:t>Context switching: 2</a:t>
            </a:r>
          </a:p>
          <a:p>
            <a:pPr marL="471169" lvl="1" indent="-235584" defTabSz="309625">
              <a:spcBef>
                <a:spcPts val="2200"/>
              </a:spcBef>
              <a:defRPr sz="1695"/>
            </a:pPr>
            <a:r>
              <a:t>CPU1</a:t>
            </a:r>
          </a:p>
          <a:p>
            <a:pPr marL="706754" lvl="2" indent="-235584" defTabSz="309625">
              <a:spcBef>
                <a:spcPts val="2200"/>
              </a:spcBef>
              <a:defRPr sz="1695"/>
            </a:pPr>
            <a:r>
              <a:t>Context switching: 2</a:t>
            </a:r>
          </a:p>
          <a:p>
            <a:pPr marL="471169" lvl="1" indent="-235584" defTabSz="309625">
              <a:spcBef>
                <a:spcPts val="2200"/>
              </a:spcBef>
              <a:defRPr sz="1695"/>
            </a:pPr>
            <a:r>
              <a:t>CPU2</a:t>
            </a:r>
          </a:p>
          <a:p>
            <a:pPr marL="706754" lvl="2" indent="-235584" defTabSz="309625">
              <a:spcBef>
                <a:spcPts val="2200"/>
              </a:spcBef>
              <a:defRPr sz="1695"/>
            </a:pPr>
            <a:r>
              <a:t>Context switching: 2</a:t>
            </a:r>
          </a:p>
          <a:p>
            <a:pPr marL="471169" lvl="1" indent="-235584" defTabSz="309625">
              <a:spcBef>
                <a:spcPts val="2200"/>
              </a:spcBef>
              <a:defRPr sz="1695"/>
            </a:pPr>
            <a:r>
              <a:t>CPU3</a:t>
            </a:r>
          </a:p>
          <a:p>
            <a:pPr marL="706754" lvl="2" indent="-235584" defTabSz="309625">
              <a:spcBef>
                <a:spcPts val="2200"/>
              </a:spcBef>
              <a:defRPr sz="1695"/>
            </a:pPr>
            <a:r>
              <a:t>Context switching: 2</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uchsia架构"/>
          <p:cNvSpPr txBox="1">
            <a:spLocks noGrp="1"/>
          </p:cNvSpPr>
          <p:nvPr>
            <p:ph type="title"/>
          </p:nvPr>
        </p:nvSpPr>
        <p:spPr>
          <a:prstGeom prst="rect">
            <a:avLst/>
          </a:prstGeom>
        </p:spPr>
        <p:txBody>
          <a:bodyPr/>
          <a:lstStyle/>
          <a:p>
            <a:r>
              <a:t>Fuchsia架构</a:t>
            </a:r>
          </a:p>
        </p:txBody>
      </p:sp>
      <p:sp>
        <p:nvSpPr>
          <p:cNvPr id="165" name="Hardware"/>
          <p:cNvSpPr/>
          <p:nvPr/>
        </p:nvSpPr>
        <p:spPr>
          <a:xfrm>
            <a:off x="3740150" y="7146577"/>
            <a:ext cx="5813326" cy="627957"/>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Hardware</a:t>
            </a:r>
          </a:p>
        </p:txBody>
      </p:sp>
      <p:sp>
        <p:nvSpPr>
          <p:cNvPr id="166" name="Kernel…"/>
          <p:cNvSpPr/>
          <p:nvPr/>
        </p:nvSpPr>
        <p:spPr>
          <a:xfrm>
            <a:off x="1250205" y="5249961"/>
            <a:ext cx="1371701" cy="1742878"/>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t>Kernel</a:t>
            </a:r>
          </a:p>
          <a:p>
            <a:pPr>
              <a:defRPr sz="2200" b="0">
                <a:solidFill>
                  <a:srgbClr val="FFFFFF"/>
                </a:solidFill>
                <a:latin typeface="+mn-lt"/>
                <a:ea typeface="+mn-ea"/>
                <a:cs typeface="+mn-cs"/>
                <a:sym typeface="Helvetica Neue Medium"/>
              </a:defRPr>
            </a:pPr>
            <a:r>
              <a:t>(process,</a:t>
            </a:r>
          </a:p>
          <a:p>
            <a:pPr>
              <a:defRPr sz="2200" b="0">
                <a:solidFill>
                  <a:srgbClr val="FFFFFF"/>
                </a:solidFill>
                <a:latin typeface="+mn-lt"/>
                <a:ea typeface="+mn-ea"/>
                <a:cs typeface="+mn-cs"/>
                <a:sym typeface="Helvetica Neue Medium"/>
              </a:defRPr>
            </a:pPr>
            <a:r>
              <a:t>IPC,</a:t>
            </a:r>
          </a:p>
          <a:p>
            <a:pPr>
              <a:defRPr sz="2200" b="0">
                <a:solidFill>
                  <a:srgbClr val="FFFFFF"/>
                </a:solidFill>
                <a:latin typeface="+mn-lt"/>
                <a:ea typeface="+mn-ea"/>
                <a:cs typeface="+mn-cs"/>
                <a:sym typeface="Helvetica Neue Medium"/>
              </a:defRPr>
            </a:pPr>
            <a:r>
              <a:t>mm)</a:t>
            </a:r>
          </a:p>
        </p:txBody>
      </p:sp>
      <p:sp>
        <p:nvSpPr>
          <p:cNvPr id="167" name="Flutter Framework"/>
          <p:cNvSpPr/>
          <p:nvPr/>
        </p:nvSpPr>
        <p:spPr>
          <a:xfrm>
            <a:off x="4258766" y="3223220"/>
            <a:ext cx="3553570" cy="882403"/>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Flutter Framework</a:t>
            </a:r>
          </a:p>
        </p:txBody>
      </p:sp>
      <p:sp>
        <p:nvSpPr>
          <p:cNvPr id="168" name="devmgr(/dev)"/>
          <p:cNvSpPr/>
          <p:nvPr/>
        </p:nvSpPr>
        <p:spPr>
          <a:xfrm>
            <a:off x="3168005" y="5489922"/>
            <a:ext cx="1827362"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devmgr(/dev)</a:t>
            </a:r>
          </a:p>
        </p:txBody>
      </p:sp>
      <p:sp>
        <p:nvSpPr>
          <p:cNvPr id="169" name="devhost"/>
          <p:cNvSpPr/>
          <p:nvPr/>
        </p:nvSpPr>
        <p:spPr>
          <a:xfrm>
            <a:off x="5185866" y="6286500"/>
            <a:ext cx="127000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0" name="devhost(/dev/x)"/>
          <p:cNvSpPr/>
          <p:nvPr/>
        </p:nvSpPr>
        <p:spPr>
          <a:xfrm>
            <a:off x="2797869" y="6286500"/>
            <a:ext cx="2334817"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devhost(/dev/x)</a:t>
            </a:r>
          </a:p>
        </p:txBody>
      </p:sp>
      <p:sp>
        <p:nvSpPr>
          <p:cNvPr id="171" name="devhost"/>
          <p:cNvSpPr/>
          <p:nvPr/>
        </p:nvSpPr>
        <p:spPr>
          <a:xfrm>
            <a:off x="6646366" y="6286500"/>
            <a:ext cx="127000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2" name="devhost(gpu driver)"/>
          <p:cNvSpPr/>
          <p:nvPr/>
        </p:nvSpPr>
        <p:spPr>
          <a:xfrm>
            <a:off x="8106866" y="6286500"/>
            <a:ext cx="2815879"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devhost(gpu driver)</a:t>
            </a:r>
          </a:p>
        </p:txBody>
      </p:sp>
      <p:sp>
        <p:nvSpPr>
          <p:cNvPr id="173" name="appmgr(/hub)"/>
          <p:cNvSpPr/>
          <p:nvPr/>
        </p:nvSpPr>
        <p:spPr>
          <a:xfrm>
            <a:off x="4271416" y="4727922"/>
            <a:ext cx="218445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appmgr(/hub)</a:t>
            </a:r>
          </a:p>
        </p:txBody>
      </p:sp>
      <p:sp>
        <p:nvSpPr>
          <p:cNvPr id="174" name="sysmgr"/>
          <p:cNvSpPr/>
          <p:nvPr/>
        </p:nvSpPr>
        <p:spPr>
          <a:xfrm>
            <a:off x="6646366" y="4727922"/>
            <a:ext cx="127000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sysmgr</a:t>
            </a:r>
          </a:p>
        </p:txBody>
      </p:sp>
      <p:sp>
        <p:nvSpPr>
          <p:cNvPr id="175" name="scenic…"/>
          <p:cNvSpPr/>
          <p:nvPr/>
        </p:nvSpPr>
        <p:spPr>
          <a:xfrm>
            <a:off x="9199066" y="4923333"/>
            <a:ext cx="1371700" cy="1131045"/>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t>scenic</a:t>
            </a:r>
          </a:p>
          <a:p>
            <a:pPr>
              <a:defRPr sz="2200" b="0">
                <a:solidFill>
                  <a:srgbClr val="FFFFFF"/>
                </a:solidFill>
                <a:latin typeface="+mn-lt"/>
                <a:ea typeface="+mn-ea"/>
                <a:cs typeface="+mn-cs"/>
                <a:sym typeface="Helvetica Neue Medium"/>
              </a:defRPr>
            </a:pPr>
            <a:r>
              <a:t>(Vulkan)</a:t>
            </a:r>
          </a:p>
        </p:txBody>
      </p:sp>
      <p:sp>
        <p:nvSpPr>
          <p:cNvPr id="176" name="Applications"/>
          <p:cNvSpPr/>
          <p:nvPr/>
        </p:nvSpPr>
        <p:spPr>
          <a:xfrm>
            <a:off x="4258766" y="2277318"/>
            <a:ext cx="3553570" cy="882403"/>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Applications</a:t>
            </a:r>
          </a:p>
        </p:txBody>
      </p:sp>
      <p:sp>
        <p:nvSpPr>
          <p:cNvPr id="177" name="fshost(/)"/>
          <p:cNvSpPr/>
          <p:nvPr/>
        </p:nvSpPr>
        <p:spPr>
          <a:xfrm>
            <a:off x="5185866" y="5502622"/>
            <a:ext cx="1270001"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fshost(/)</a:t>
            </a:r>
          </a:p>
        </p:txBody>
      </p:sp>
      <p:sp>
        <p:nvSpPr>
          <p:cNvPr id="178" name="svchost(/svc)"/>
          <p:cNvSpPr/>
          <p:nvPr/>
        </p:nvSpPr>
        <p:spPr>
          <a:xfrm>
            <a:off x="6646812" y="5507211"/>
            <a:ext cx="2066678" cy="627956"/>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svchost(/svc)</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Fuchsia在各个平台上的可能的优势"/>
          <p:cNvSpPr txBox="1">
            <a:spLocks noGrp="1"/>
          </p:cNvSpPr>
          <p:nvPr>
            <p:ph type="title"/>
          </p:nvPr>
        </p:nvSpPr>
        <p:spPr>
          <a:prstGeom prst="rect">
            <a:avLst/>
          </a:prstGeom>
        </p:spPr>
        <p:txBody>
          <a:bodyPr/>
          <a:lstStyle>
            <a:lvl1pPr defTabSz="414781">
              <a:defRPr sz="5680"/>
            </a:lvl1pPr>
          </a:lstStyle>
          <a:p>
            <a:r>
              <a:t>Fuchsia在各个平台上的可能的优势</a:t>
            </a:r>
          </a:p>
        </p:txBody>
      </p:sp>
      <p:sp>
        <p:nvSpPr>
          <p:cNvPr id="184" name="在服务器平台上，原生的进程沙箱机制将带来新的安全特性和容器机制…"/>
          <p:cNvSpPr txBox="1">
            <a:spLocks noGrp="1"/>
          </p:cNvSpPr>
          <p:nvPr>
            <p:ph type="body" idx="1"/>
          </p:nvPr>
        </p:nvSpPr>
        <p:spPr>
          <a:prstGeom prst="rect">
            <a:avLst/>
          </a:prstGeom>
        </p:spPr>
        <p:txBody>
          <a:bodyPr/>
          <a:lstStyle/>
          <a:p>
            <a:r>
              <a:t>在服务器平台上，原生的进程沙箱机制将带来新的安全特性和容器机制</a:t>
            </a:r>
          </a:p>
          <a:p>
            <a:r>
              <a:t>在桌面平台上，类似于游戏3D引擎pipeline的图形栈以及毫无遗产负担的实现将使电子娱乐应用变得更为高效；无缝兼容庞大的Android生态</a:t>
            </a:r>
          </a:p>
          <a:p>
            <a:r>
              <a:t>在移动平台上，系统的模块化方便第三方设备厂商的全面定制，驱动框架方便硬件厂商编写和维护私有驱动</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DF73-AFC0-477B-980E-C775A22CC2AE}"/>
              </a:ext>
            </a:extLst>
          </p:cNvPr>
          <p:cNvSpPr>
            <a:spLocks noGrp="1"/>
          </p:cNvSpPr>
          <p:nvPr>
            <p:ph type="title"/>
          </p:nvPr>
        </p:nvSpPr>
        <p:spPr/>
        <p:txBody>
          <a:bodyPr/>
          <a:lstStyle/>
          <a:p>
            <a:r>
              <a:rPr lang="en-US" altLang="zh-CN" dirty="0"/>
              <a:t>Linux</a:t>
            </a:r>
            <a:r>
              <a:rPr lang="zh-CN" altLang="en-US" dirty="0"/>
              <a:t>桌面的现状</a:t>
            </a:r>
          </a:p>
        </p:txBody>
      </p:sp>
      <p:sp>
        <p:nvSpPr>
          <p:cNvPr id="3" name="Text Placeholder 2">
            <a:extLst>
              <a:ext uri="{FF2B5EF4-FFF2-40B4-BE49-F238E27FC236}">
                <a16:creationId xmlns:a16="http://schemas.microsoft.com/office/drawing/2014/main" id="{9221FB05-9D3A-48E7-AF0A-DEB5191551AB}"/>
              </a:ext>
            </a:extLst>
          </p:cNvPr>
          <p:cNvSpPr>
            <a:spLocks noGrp="1"/>
          </p:cNvSpPr>
          <p:nvPr>
            <p:ph type="body" idx="1"/>
          </p:nvPr>
        </p:nvSpPr>
        <p:spPr/>
        <p:txBody>
          <a:bodyPr>
            <a:normAutofit fontScale="70000" lnSpcReduction="20000"/>
          </a:bodyPr>
          <a:lstStyle/>
          <a:p>
            <a:r>
              <a:rPr lang="en-US" altLang="zh-CN" dirty="0"/>
              <a:t>Ubuntu 18.10</a:t>
            </a:r>
            <a:r>
              <a:rPr lang="zh-CN" altLang="en-US" dirty="0"/>
              <a:t>很精致，</a:t>
            </a:r>
            <a:r>
              <a:rPr lang="en-US" altLang="zh-CN" dirty="0"/>
              <a:t>X + OpenGL/Vulkan + QT</a:t>
            </a:r>
            <a:r>
              <a:rPr lang="zh-CN" altLang="en-US" dirty="0"/>
              <a:t>比较稳定可靠了</a:t>
            </a:r>
            <a:endParaRPr lang="en-US" altLang="zh-CN" dirty="0"/>
          </a:p>
          <a:p>
            <a:r>
              <a:rPr lang="en-US" altLang="zh-CN" dirty="0"/>
              <a:t>X Window </a:t>
            </a:r>
            <a:r>
              <a:rPr lang="zh-CN" altLang="en-US" dirty="0"/>
              <a:t>诞生于</a:t>
            </a:r>
            <a:r>
              <a:rPr lang="en-US" altLang="zh-CN" dirty="0"/>
              <a:t>1984</a:t>
            </a:r>
            <a:r>
              <a:rPr lang="zh-CN" altLang="en-US" dirty="0"/>
              <a:t>年，越来越多的功能被加入到</a:t>
            </a:r>
            <a:r>
              <a:rPr lang="en-US" altLang="zh-CN" dirty="0"/>
              <a:t>X stack</a:t>
            </a:r>
            <a:r>
              <a:rPr lang="zh-CN" altLang="en-US" dirty="0"/>
              <a:t>里</a:t>
            </a:r>
            <a:endParaRPr lang="en-US" altLang="zh-CN" dirty="0"/>
          </a:p>
          <a:p>
            <a:r>
              <a:rPr lang="zh-CN" altLang="en-US" dirty="0"/>
              <a:t>随着技术的发展，越来越多的功能从</a:t>
            </a:r>
            <a:r>
              <a:rPr lang="en-US" altLang="zh-CN" dirty="0"/>
              <a:t>X</a:t>
            </a:r>
            <a:r>
              <a:rPr lang="zh-CN" altLang="en-US" dirty="0"/>
              <a:t>中移到内核或者是其他专门的库中：</a:t>
            </a:r>
            <a:r>
              <a:rPr lang="en-US" altLang="zh-CN" dirty="0"/>
              <a:t>kms, </a:t>
            </a:r>
            <a:r>
              <a:rPr lang="en-US" altLang="zh-CN" dirty="0" err="1"/>
              <a:t>cairo</a:t>
            </a:r>
            <a:r>
              <a:rPr lang="en-US" altLang="zh-CN" dirty="0"/>
              <a:t>, </a:t>
            </a:r>
            <a:r>
              <a:rPr lang="en-US" altLang="zh-CN" dirty="0" err="1"/>
              <a:t>opengl</a:t>
            </a:r>
            <a:r>
              <a:rPr lang="en-US" altLang="zh-CN" dirty="0"/>
              <a:t>/</a:t>
            </a:r>
            <a:r>
              <a:rPr lang="en-US" altLang="zh-CN" dirty="0" err="1"/>
              <a:t>vulkan</a:t>
            </a:r>
            <a:r>
              <a:rPr lang="en-US" altLang="zh-CN" dirty="0"/>
              <a:t> DRI2, </a:t>
            </a:r>
            <a:r>
              <a:rPr lang="en-US" altLang="zh-CN" dirty="0" err="1"/>
              <a:t>fontconfig</a:t>
            </a:r>
            <a:r>
              <a:rPr lang="en-US" altLang="zh-CN" dirty="0"/>
              <a:t>/</a:t>
            </a:r>
            <a:r>
              <a:rPr lang="en-US" altLang="zh-CN" dirty="0" err="1"/>
              <a:t>freetype</a:t>
            </a:r>
            <a:endParaRPr lang="en-US" altLang="zh-CN" dirty="0"/>
          </a:p>
          <a:p>
            <a:r>
              <a:rPr lang="en-US" altLang="zh-CN" dirty="0"/>
              <a:t>X</a:t>
            </a:r>
            <a:r>
              <a:rPr lang="zh-CN" altLang="en-US" dirty="0"/>
              <a:t>的问题：</a:t>
            </a:r>
            <a:r>
              <a:rPr lang="en-US" altLang="zh-CN" dirty="0"/>
              <a:t>window manager</a:t>
            </a:r>
            <a:r>
              <a:rPr lang="zh-CN" altLang="en-US" dirty="0"/>
              <a:t>也作为一个</a:t>
            </a:r>
            <a:r>
              <a:rPr lang="en-US" altLang="zh-CN" dirty="0"/>
              <a:t>client</a:t>
            </a:r>
            <a:r>
              <a:rPr lang="zh-CN" altLang="en-US" dirty="0"/>
              <a:t>，导致效率低，容易出</a:t>
            </a:r>
            <a:r>
              <a:rPr lang="en-US" altLang="zh-CN" dirty="0"/>
              <a:t>bug,  </a:t>
            </a:r>
            <a:r>
              <a:rPr lang="zh-CN" altLang="en-US" dirty="0"/>
              <a:t>如果不遵循</a:t>
            </a:r>
            <a:r>
              <a:rPr lang="en-US" altLang="zh-CN" dirty="0"/>
              <a:t>ICCCM</a:t>
            </a:r>
            <a:r>
              <a:rPr lang="zh-CN" altLang="en-US" dirty="0"/>
              <a:t>的话</a:t>
            </a:r>
            <a:endParaRPr lang="en-US" altLang="zh-CN" dirty="0"/>
          </a:p>
          <a:p>
            <a:r>
              <a:rPr lang="en-US" altLang="zh-CN" dirty="0"/>
              <a:t>Wayland </a:t>
            </a:r>
            <a:r>
              <a:rPr lang="zh-CN" altLang="en-US" dirty="0"/>
              <a:t>是一个融合了</a:t>
            </a:r>
            <a:r>
              <a:rPr lang="en-US" altLang="zh-CN" dirty="0"/>
              <a:t>compositor</a:t>
            </a:r>
            <a:r>
              <a:rPr lang="zh-CN" altLang="en-US" dirty="0"/>
              <a:t>的</a:t>
            </a:r>
            <a:r>
              <a:rPr lang="en-US" altLang="zh-CN" dirty="0"/>
              <a:t>display server, </a:t>
            </a:r>
            <a:r>
              <a:rPr lang="zh-CN" altLang="en-US" dirty="0"/>
              <a:t>去掉了</a:t>
            </a:r>
            <a:r>
              <a:rPr lang="en-US" altLang="zh-CN" dirty="0"/>
              <a:t>X</a:t>
            </a:r>
            <a:r>
              <a:rPr lang="zh-CN" altLang="en-US" dirty="0"/>
              <a:t>里的过时功能，比如绘制</a:t>
            </a:r>
            <a:endParaRPr lang="en-US" altLang="zh-CN" dirty="0"/>
          </a:p>
          <a:p>
            <a:r>
              <a:rPr lang="zh-CN" altLang="en-US" dirty="0"/>
              <a:t>但是</a:t>
            </a:r>
            <a:r>
              <a:rPr lang="en-US" altLang="zh-CN" dirty="0"/>
              <a:t>Nvidia</a:t>
            </a:r>
            <a:r>
              <a:rPr lang="zh-CN" altLang="en-US" dirty="0"/>
              <a:t>和其余厂商还没有就</a:t>
            </a:r>
            <a:r>
              <a:rPr lang="en-US" altLang="zh-CN" dirty="0"/>
              <a:t>Wayland</a:t>
            </a:r>
            <a:r>
              <a:rPr lang="zh-CN" altLang="en-US" dirty="0"/>
              <a:t>里的</a:t>
            </a:r>
            <a:r>
              <a:rPr lang="en-US" altLang="zh-CN" dirty="0"/>
              <a:t>buffer</a:t>
            </a:r>
            <a:r>
              <a:rPr lang="zh-CN" altLang="en-US" dirty="0"/>
              <a:t>管理达成一致，导致</a:t>
            </a:r>
            <a:r>
              <a:rPr lang="en-US" altLang="zh-CN" dirty="0" err="1"/>
              <a:t>nv</a:t>
            </a:r>
            <a:r>
              <a:rPr lang="zh-CN" altLang="en-US" dirty="0"/>
              <a:t>还不支持</a:t>
            </a:r>
            <a:r>
              <a:rPr lang="en-US" altLang="zh-CN" dirty="0" err="1"/>
              <a:t>wayland</a:t>
            </a:r>
            <a:r>
              <a:rPr lang="en-US" altLang="zh-CN" dirty="0"/>
              <a:t> </a:t>
            </a:r>
          </a:p>
          <a:p>
            <a:r>
              <a:rPr lang="zh-CN" altLang="en-US" dirty="0"/>
              <a:t>注：在</a:t>
            </a:r>
            <a:r>
              <a:rPr lang="en-US" altLang="zh-CN" dirty="0"/>
              <a:t>X</a:t>
            </a:r>
            <a:r>
              <a:rPr lang="zh-CN" altLang="en-US" dirty="0"/>
              <a:t>里，</a:t>
            </a:r>
            <a:r>
              <a:rPr lang="en-US" altLang="zh-CN" dirty="0"/>
              <a:t>OpenGL/Vulkan</a:t>
            </a:r>
            <a:r>
              <a:rPr lang="zh-CN" altLang="en-US" dirty="0"/>
              <a:t>是嵌在</a:t>
            </a:r>
            <a:r>
              <a:rPr lang="en-US" altLang="zh-CN" dirty="0"/>
              <a:t>window</a:t>
            </a:r>
            <a:r>
              <a:rPr lang="zh-CN" altLang="en-US" dirty="0"/>
              <a:t>里的；在</a:t>
            </a:r>
            <a:r>
              <a:rPr lang="en-US" altLang="zh-CN" dirty="0"/>
              <a:t>Fuchsia</a:t>
            </a:r>
            <a:r>
              <a:rPr lang="zh-CN" altLang="en-US" dirty="0"/>
              <a:t>里，整个桌面的绘制是交给</a:t>
            </a:r>
            <a:r>
              <a:rPr lang="en-US" altLang="zh-CN" dirty="0"/>
              <a:t>Vulkan</a:t>
            </a:r>
            <a:r>
              <a:rPr lang="zh-CN" altLang="en-US" dirty="0"/>
              <a:t>的</a:t>
            </a:r>
          </a:p>
        </p:txBody>
      </p:sp>
    </p:spTree>
    <p:extLst>
      <p:ext uri="{BB962C8B-B14F-4D97-AF65-F5344CB8AC3E}">
        <p14:creationId xmlns:p14="http://schemas.microsoft.com/office/powerpoint/2010/main" val="387063447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CD79-26C1-46EF-AC22-DC2307E08100}"/>
              </a:ext>
            </a:extLst>
          </p:cNvPr>
          <p:cNvSpPr>
            <a:spLocks noGrp="1"/>
          </p:cNvSpPr>
          <p:nvPr>
            <p:ph type="title"/>
          </p:nvPr>
        </p:nvSpPr>
        <p:spPr/>
        <p:txBody>
          <a:bodyPr/>
          <a:lstStyle/>
          <a:p>
            <a:endParaRPr lang="zh-CN" altLang="en-US"/>
          </a:p>
        </p:txBody>
      </p:sp>
      <p:sp>
        <p:nvSpPr>
          <p:cNvPr id="3" name="Text Placeholder 2">
            <a:extLst>
              <a:ext uri="{FF2B5EF4-FFF2-40B4-BE49-F238E27FC236}">
                <a16:creationId xmlns:a16="http://schemas.microsoft.com/office/drawing/2014/main" id="{318A0887-1291-44CA-ADA4-A3C20081C837}"/>
              </a:ext>
            </a:extLst>
          </p:cNvPr>
          <p:cNvSpPr>
            <a:spLocks noGrp="1"/>
          </p:cNvSpPr>
          <p:nvPr>
            <p:ph type="body" idx="1"/>
          </p:nvPr>
        </p:nvSpPr>
        <p:spPr/>
        <p:txBody>
          <a:bodyPr/>
          <a:lstStyle/>
          <a:p>
            <a:endParaRPr lang="zh-CN" altLang="en-US" dirty="0"/>
          </a:p>
        </p:txBody>
      </p:sp>
      <p:pic>
        <p:nvPicPr>
          <p:cNvPr id="5" name="Picture 4">
            <a:extLst>
              <a:ext uri="{FF2B5EF4-FFF2-40B4-BE49-F238E27FC236}">
                <a16:creationId xmlns:a16="http://schemas.microsoft.com/office/drawing/2014/main" id="{915A1BAD-B2F6-4F9E-86F1-63BB7C42B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03" y="2534549"/>
            <a:ext cx="6727156" cy="6399002"/>
          </a:xfrm>
          <a:prstGeom prst="rect">
            <a:avLst/>
          </a:prstGeom>
        </p:spPr>
      </p:pic>
      <p:pic>
        <p:nvPicPr>
          <p:cNvPr id="7" name="Picture 6">
            <a:extLst>
              <a:ext uri="{FF2B5EF4-FFF2-40B4-BE49-F238E27FC236}">
                <a16:creationId xmlns:a16="http://schemas.microsoft.com/office/drawing/2014/main" id="{9342A85C-38C4-4E99-896C-36C649E35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656" y="2469251"/>
            <a:ext cx="4082564" cy="6399002"/>
          </a:xfrm>
          <a:prstGeom prst="rect">
            <a:avLst/>
          </a:prstGeom>
        </p:spPr>
      </p:pic>
    </p:spTree>
    <p:extLst>
      <p:ext uri="{BB962C8B-B14F-4D97-AF65-F5344CB8AC3E}">
        <p14:creationId xmlns:p14="http://schemas.microsoft.com/office/powerpoint/2010/main" val="116267514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Fuchsia分层"/>
          <p:cNvSpPr txBox="1">
            <a:spLocks noGrp="1"/>
          </p:cNvSpPr>
          <p:nvPr>
            <p:ph type="title"/>
          </p:nvPr>
        </p:nvSpPr>
        <p:spPr>
          <a:prstGeom prst="rect">
            <a:avLst/>
          </a:prstGeom>
        </p:spPr>
        <p:txBody>
          <a:bodyPr/>
          <a:lstStyle/>
          <a:p>
            <a:r>
              <a:t>Fuchsia分层</a:t>
            </a:r>
          </a:p>
        </p:txBody>
      </p:sp>
      <p:sp>
        <p:nvSpPr>
          <p:cNvPr id="187" name="Fuchsia是一个像Lego玩具一样组装起来的操作系统…"/>
          <p:cNvSpPr txBox="1">
            <a:spLocks noGrp="1"/>
          </p:cNvSpPr>
          <p:nvPr>
            <p:ph type="body" idx="1"/>
          </p:nvPr>
        </p:nvSpPr>
        <p:spPr>
          <a:prstGeom prst="rect">
            <a:avLst/>
          </a:prstGeom>
        </p:spPr>
        <p:txBody>
          <a:bodyPr/>
          <a:lstStyle/>
          <a:p>
            <a:pPr marL="297815" indent="-297815" defTabSz="391414">
              <a:spcBef>
                <a:spcPts val="2800"/>
              </a:spcBef>
              <a:defRPr sz="2144"/>
            </a:pPr>
            <a:r>
              <a:t>Fuchsia是一个像Lego玩具一样组装起来的操作系统</a:t>
            </a:r>
          </a:p>
          <a:p>
            <a:pPr marL="595630" lvl="1" indent="-297815" defTabSz="391414">
              <a:spcBef>
                <a:spcPts val="2800"/>
              </a:spcBef>
              <a:defRPr sz="2144"/>
            </a:pPr>
            <a:r>
              <a:t>谷歌在设计时已经考虑了其他厂商可能会深度定制适配自己产品的操作系统，所以模块化做得比Android彻底很多</a:t>
            </a:r>
          </a:p>
          <a:p>
            <a:pPr marL="595630" lvl="1" indent="-297815" defTabSz="391414">
              <a:spcBef>
                <a:spcPts val="2800"/>
              </a:spcBef>
              <a:defRPr sz="2144"/>
            </a:pPr>
            <a:r>
              <a:t>厂商的深度定制可以从以下任意一层开始</a:t>
            </a:r>
          </a:p>
          <a:p>
            <a:pPr marL="297815" indent="-297815" defTabSz="391414">
              <a:spcBef>
                <a:spcPts val="2800"/>
              </a:spcBef>
              <a:defRPr sz="2144"/>
            </a:pPr>
            <a:r>
              <a:t>Zircon: 微内核，基础服务进程（设备管理器，核心设备驱动，libc, 进程间通信接口库fidl)</a:t>
            </a:r>
          </a:p>
          <a:p>
            <a:pPr marL="297815" indent="-297815" defTabSz="391414">
              <a:spcBef>
                <a:spcPts val="2800"/>
              </a:spcBef>
              <a:defRPr sz="2144"/>
            </a:pPr>
            <a:r>
              <a:t>Garnet: 设备层面的系统服务：软件安装，通信，媒体，图形，包管理，更新系统等</a:t>
            </a:r>
          </a:p>
          <a:p>
            <a:pPr marL="297815" indent="-297815" defTabSz="391414">
              <a:spcBef>
                <a:spcPts val="2800"/>
              </a:spcBef>
              <a:defRPr sz="2144"/>
            </a:pPr>
            <a:r>
              <a:t>Peridot: 用户体验的基础设施层：模块，用户，存储服务，等等</a:t>
            </a:r>
          </a:p>
          <a:p>
            <a:pPr marL="297815" indent="-297815" defTabSz="391414">
              <a:spcBef>
                <a:spcPts val="2800"/>
              </a:spcBef>
              <a:defRPr sz="2144"/>
            </a:pPr>
            <a:r>
              <a:t>Topaz: 系统的基础应用，Web, Dart, Flutter</a:t>
            </a:r>
          </a:p>
          <a:p>
            <a:pPr marL="297815" indent="-297815" defTabSz="391414">
              <a:spcBef>
                <a:spcPts val="2800"/>
              </a:spcBef>
              <a:defRPr sz="2144"/>
            </a:pPr>
            <a:r>
              <a:t>这些名字来自于Steven Universe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现代通用、开放OS需要面对的方面"/>
          <p:cNvSpPr txBox="1">
            <a:spLocks noGrp="1"/>
          </p:cNvSpPr>
          <p:nvPr>
            <p:ph type="title"/>
          </p:nvPr>
        </p:nvSpPr>
        <p:spPr>
          <a:prstGeom prst="rect">
            <a:avLst/>
          </a:prstGeom>
        </p:spPr>
        <p:txBody>
          <a:bodyPr/>
          <a:lstStyle>
            <a:lvl1pPr defTabSz="414781">
              <a:defRPr sz="5680"/>
            </a:lvl1pPr>
          </a:lstStyle>
          <a:p>
            <a:r>
              <a:t>现代通用、开放OS需要面对的方面</a:t>
            </a:r>
          </a:p>
        </p:txBody>
      </p:sp>
      <p:sp>
        <p:nvSpPr>
          <p:cNvPr id="126" name="上游硬件厂商…"/>
          <p:cNvSpPr txBox="1">
            <a:spLocks noGrp="1"/>
          </p:cNvSpPr>
          <p:nvPr>
            <p:ph type="body" idx="1"/>
          </p:nvPr>
        </p:nvSpPr>
        <p:spPr>
          <a:prstGeom prst="rect">
            <a:avLst/>
          </a:prstGeom>
        </p:spPr>
        <p:txBody>
          <a:bodyPr/>
          <a:lstStyle/>
          <a:p>
            <a:r>
              <a:t>上游硬件厂商</a:t>
            </a:r>
          </a:p>
          <a:p>
            <a:r>
              <a:t>下游应用开发者</a:t>
            </a:r>
          </a:p>
          <a:p>
            <a:r>
              <a:t>设备友商</a:t>
            </a:r>
          </a:p>
          <a:p>
            <a:r>
              <a:t>用户</a:t>
            </a:r>
          </a:p>
          <a:p>
            <a:r>
              <a:t>黑客</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Fuchsia启动流程"/>
          <p:cNvSpPr txBox="1">
            <a:spLocks noGrp="1"/>
          </p:cNvSpPr>
          <p:nvPr>
            <p:ph type="title"/>
          </p:nvPr>
        </p:nvSpPr>
        <p:spPr>
          <a:prstGeom prst="rect">
            <a:avLst/>
          </a:prstGeom>
        </p:spPr>
        <p:txBody>
          <a:bodyPr/>
          <a:lstStyle/>
          <a:p>
            <a:r>
              <a:t>Fuchsia启动流程</a:t>
            </a:r>
          </a:p>
        </p:txBody>
      </p:sp>
      <p:sp>
        <p:nvSpPr>
          <p:cNvPr id="190" name="设置各种控制寄存器，进入EL1"/>
          <p:cNvSpPr/>
          <p:nvPr/>
        </p:nvSpPr>
        <p:spPr>
          <a:xfrm>
            <a:off x="2438400" y="334645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700" b="0">
                <a:solidFill>
                  <a:srgbClr val="FFFFFF"/>
                </a:solidFill>
                <a:latin typeface="+mn-lt"/>
                <a:ea typeface="+mn-ea"/>
                <a:cs typeface="+mn-cs"/>
                <a:sym typeface="Helvetica Neue Medium"/>
              </a:defRPr>
            </a:lvl1pPr>
          </a:lstStyle>
          <a:p>
            <a:r>
              <a:t>设置各种控制寄存器，进入EL1</a:t>
            </a:r>
          </a:p>
        </p:txBody>
      </p:sp>
      <p:sp>
        <p:nvSpPr>
          <p:cNvPr id="191" name="设置内核页表，打开虚拟内存"/>
          <p:cNvSpPr/>
          <p:nvPr/>
        </p:nvSpPr>
        <p:spPr>
          <a:xfrm>
            <a:off x="4445000" y="334645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700" b="0">
                <a:solidFill>
                  <a:srgbClr val="FFFFFF"/>
                </a:solidFill>
                <a:latin typeface="+mn-lt"/>
                <a:ea typeface="+mn-ea"/>
                <a:cs typeface="+mn-cs"/>
                <a:sym typeface="Helvetica Neue Medium"/>
              </a:defRPr>
            </a:lvl1pPr>
          </a:lstStyle>
          <a:p>
            <a:pPr>
              <a:defRPr sz="2200"/>
            </a:pPr>
            <a:r>
              <a:rPr sz="1700"/>
              <a:t>设置内核页表，打开虚拟内存</a:t>
            </a:r>
          </a:p>
        </p:txBody>
      </p:sp>
      <p:sp>
        <p:nvSpPr>
          <p:cNvPr id="192" name="线条"/>
          <p:cNvSpPr/>
          <p:nvPr/>
        </p:nvSpPr>
        <p:spPr>
          <a:xfrm>
            <a:off x="37274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3" name="为当前执行轨迹初始化为线程结构"/>
          <p:cNvSpPr/>
          <p:nvPr/>
        </p:nvSpPr>
        <p:spPr>
          <a:xfrm>
            <a:off x="8597900" y="554990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600" b="0">
                <a:solidFill>
                  <a:srgbClr val="FFFFFF"/>
                </a:solidFill>
                <a:latin typeface="+mn-lt"/>
                <a:ea typeface="+mn-ea"/>
                <a:cs typeface="+mn-cs"/>
                <a:sym typeface="Helvetica Neue Medium"/>
              </a:defRPr>
            </a:lvl1pPr>
          </a:lstStyle>
          <a:p>
            <a:pPr>
              <a:defRPr sz="2200"/>
            </a:pPr>
            <a:r>
              <a:rPr sz="1600"/>
              <a:t>为当前执行轨迹初始化为线程结构</a:t>
            </a:r>
          </a:p>
        </p:txBody>
      </p:sp>
      <p:sp>
        <p:nvSpPr>
          <p:cNvPr id="194" name="之后进入 C的世界"/>
          <p:cNvSpPr/>
          <p:nvPr/>
        </p:nvSpPr>
        <p:spPr>
          <a:xfrm>
            <a:off x="6451600" y="334645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之后进入　C的世界</a:t>
            </a:r>
          </a:p>
        </p:txBody>
      </p:sp>
      <p:sp>
        <p:nvSpPr>
          <p:cNvPr id="195" name="线条"/>
          <p:cNvSpPr/>
          <p:nvPr/>
        </p:nvSpPr>
        <p:spPr>
          <a:xfrm>
            <a:off x="57340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6" name="用psci smc call启动副cpu"/>
          <p:cNvSpPr/>
          <p:nvPr/>
        </p:nvSpPr>
        <p:spPr>
          <a:xfrm>
            <a:off x="8597900" y="334645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2200" b="0">
                <a:solidFill>
                  <a:srgbClr val="FFFFFF"/>
                </a:solidFill>
                <a:latin typeface="+mn-lt"/>
                <a:ea typeface="+mn-ea"/>
                <a:cs typeface="+mn-cs"/>
                <a:sym typeface="Helvetica Neue Medium"/>
              </a:defRPr>
            </a:pPr>
            <a:r>
              <a:rPr sz="1700"/>
              <a:t>用psci smc call启动副</a:t>
            </a:r>
            <a:r>
              <a:rPr sz="1800"/>
              <a:t>cpu</a:t>
            </a:r>
          </a:p>
        </p:txBody>
      </p:sp>
      <p:sp>
        <p:nvSpPr>
          <p:cNvPr id="197" name="线条"/>
          <p:cNvSpPr/>
          <p:nvPr/>
        </p:nvSpPr>
        <p:spPr>
          <a:xfrm>
            <a:off x="781045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8" name="进行一系列初始化，包括各种设备"/>
          <p:cNvSpPr/>
          <p:nvPr/>
        </p:nvSpPr>
        <p:spPr>
          <a:xfrm>
            <a:off x="6540500" y="554990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500" b="0">
                <a:solidFill>
                  <a:srgbClr val="FFFFFF"/>
                </a:solidFill>
                <a:latin typeface="+mn-lt"/>
                <a:ea typeface="+mn-ea"/>
                <a:cs typeface="+mn-cs"/>
                <a:sym typeface="Helvetica Neue Medium"/>
              </a:defRPr>
            </a:lvl1pPr>
          </a:lstStyle>
          <a:p>
            <a:r>
              <a:t>进行一系列初始化，包括各种设备</a:t>
            </a:r>
          </a:p>
        </p:txBody>
      </p:sp>
      <p:sp>
        <p:nvSpPr>
          <p:cNvPr id="199" name="构造第一个用户态线程userboot,内核线程进入idle"/>
          <p:cNvSpPr/>
          <p:nvPr/>
        </p:nvSpPr>
        <p:spPr>
          <a:xfrm>
            <a:off x="4489425" y="5549900"/>
            <a:ext cx="1270001"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300" b="0">
                <a:solidFill>
                  <a:srgbClr val="FFFFFF"/>
                </a:solidFill>
                <a:latin typeface="+mn-lt"/>
                <a:ea typeface="+mn-ea"/>
                <a:cs typeface="+mn-cs"/>
                <a:sym typeface="Helvetica Neue Medium"/>
              </a:defRPr>
            </a:lvl1pPr>
          </a:lstStyle>
          <a:p>
            <a:pPr>
              <a:defRPr sz="1800"/>
            </a:pPr>
            <a:r>
              <a:rPr sz="1300"/>
              <a:t>构造第一个用户态线程userboot,内核线程进入idle</a:t>
            </a:r>
          </a:p>
        </p:txBody>
      </p:sp>
      <p:sp>
        <p:nvSpPr>
          <p:cNvPr id="200" name="线条"/>
          <p:cNvSpPr/>
          <p:nvPr/>
        </p:nvSpPr>
        <p:spPr>
          <a:xfrm flipH="1">
            <a:off x="7912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1" name="线条"/>
          <p:cNvSpPr/>
          <p:nvPr/>
        </p:nvSpPr>
        <p:spPr>
          <a:xfrm flipH="1">
            <a:off x="5857999"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2" name="userboot从bootfs中加载第一个文件进程devmgr"/>
          <p:cNvSpPr/>
          <p:nvPr/>
        </p:nvSpPr>
        <p:spPr>
          <a:xfrm>
            <a:off x="2438400" y="5549900"/>
            <a:ext cx="1270000" cy="1270000"/>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500" b="0">
                <a:solidFill>
                  <a:srgbClr val="FFFFFF"/>
                </a:solidFill>
                <a:latin typeface="+mn-lt"/>
                <a:ea typeface="+mn-ea"/>
                <a:cs typeface="+mn-cs"/>
                <a:sym typeface="Helvetica Neue Medium"/>
              </a:defRPr>
            </a:lvl1pPr>
          </a:lstStyle>
          <a:p>
            <a:r>
              <a:t>userboot从bootfs中加载第一个文件进程devmgr</a:t>
            </a:r>
          </a:p>
        </p:txBody>
      </p:sp>
      <p:sp>
        <p:nvSpPr>
          <p:cNvPr id="203" name="线条"/>
          <p:cNvSpPr/>
          <p:nvPr/>
        </p:nvSpPr>
        <p:spPr>
          <a:xfrm flipH="1">
            <a:off x="3806862"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4" name="Zircon内核线程比较少，主要是dpc thread (deferred procedure call)"/>
          <p:cNvSpPr txBox="1"/>
          <p:nvPr/>
        </p:nvSpPr>
        <p:spPr>
          <a:xfrm>
            <a:off x="1445869" y="7454900"/>
            <a:ext cx="9630462"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Zircon内核线程比较少，主要是dpc thread (deferred procedure call)</a:t>
            </a:r>
          </a:p>
        </p:txBody>
      </p:sp>
      <p:sp>
        <p:nvSpPr>
          <p:cNvPr id="205" name="devmgr=&gt;…"/>
          <p:cNvSpPr/>
          <p:nvPr/>
        </p:nvSpPr>
        <p:spPr>
          <a:xfrm>
            <a:off x="508000" y="5211688"/>
            <a:ext cx="1270000" cy="1946424"/>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1500" b="0">
                <a:solidFill>
                  <a:srgbClr val="FFFFFF"/>
                </a:solidFill>
                <a:latin typeface="+mn-lt"/>
                <a:ea typeface="+mn-ea"/>
                <a:cs typeface="+mn-cs"/>
                <a:sym typeface="Helvetica Neue Medium"/>
              </a:defRPr>
            </a:pPr>
            <a:r>
              <a:t>devmgr=&gt;</a:t>
            </a:r>
          </a:p>
          <a:p>
            <a:pPr>
              <a:defRPr sz="1500" b="0">
                <a:solidFill>
                  <a:srgbClr val="FFFFFF"/>
                </a:solidFill>
                <a:latin typeface="+mn-lt"/>
                <a:ea typeface="+mn-ea"/>
                <a:cs typeface="+mn-cs"/>
                <a:sym typeface="Helvetica Neue Medium"/>
              </a:defRPr>
            </a:pPr>
            <a:r>
              <a:t>svchost, fshost, devhost, </a:t>
            </a:r>
          </a:p>
          <a:p>
            <a:pPr>
              <a:defRPr sz="1500" b="0">
                <a:solidFill>
                  <a:srgbClr val="FFFFFF"/>
                </a:solidFill>
                <a:latin typeface="+mn-lt"/>
                <a:ea typeface="+mn-ea"/>
                <a:cs typeface="+mn-cs"/>
                <a:sym typeface="Helvetica Neue Medium"/>
              </a:defRPr>
            </a:pPr>
            <a:r>
              <a:t>appmgr=&gt;</a:t>
            </a:r>
          </a:p>
          <a:p>
            <a:pPr>
              <a:defRPr sz="1500" b="0">
                <a:solidFill>
                  <a:srgbClr val="FFFFFF"/>
                </a:solidFill>
                <a:latin typeface="+mn-lt"/>
                <a:ea typeface="+mn-ea"/>
                <a:cs typeface="+mn-cs"/>
                <a:sym typeface="Helvetica Neue Medium"/>
              </a:defRPr>
            </a:pPr>
            <a:r>
              <a:t>sysmgr</a:t>
            </a:r>
          </a:p>
        </p:txBody>
      </p:sp>
      <p:sp>
        <p:nvSpPr>
          <p:cNvPr id="206" name="线条"/>
          <p:cNvSpPr/>
          <p:nvPr/>
        </p:nvSpPr>
        <p:spPr>
          <a:xfrm flipH="1">
            <a:off x="1816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矩形"/>
          <p:cNvSpPr/>
          <p:nvPr/>
        </p:nvSpPr>
        <p:spPr>
          <a:xfrm>
            <a:off x="488950" y="2654300"/>
            <a:ext cx="9424839" cy="1270000"/>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9" name="0"/>
          <p:cNvSpPr txBox="1"/>
          <p:nvPr/>
        </p:nvSpPr>
        <p:spPr>
          <a:xfrm>
            <a:off x="334365" y="2138020"/>
            <a:ext cx="283770"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0</a:t>
            </a:r>
          </a:p>
        </p:txBody>
      </p:sp>
      <p:sp>
        <p:nvSpPr>
          <p:cNvPr id="210" name="线条"/>
          <p:cNvSpPr/>
          <p:nvPr/>
        </p:nvSpPr>
        <p:spPr>
          <a:xfrm flipV="1">
            <a:off x="876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1" name="线条"/>
          <p:cNvSpPr/>
          <p:nvPr/>
        </p:nvSpPr>
        <p:spPr>
          <a:xfrm flipV="1">
            <a:off x="805179" y="3892549"/>
            <a:ext cx="1" cy="8128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2" name="stack_end,…"/>
          <p:cNvSpPr txBox="1"/>
          <p:nvPr/>
        </p:nvSpPr>
        <p:spPr>
          <a:xfrm>
            <a:off x="-10669" y="4512920"/>
            <a:ext cx="1773937" cy="1197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stack_end,</a:t>
            </a:r>
          </a:p>
          <a:p>
            <a:r>
              <a:t>sp_el1,</a:t>
            </a:r>
          </a:p>
          <a:p>
            <a:r>
              <a:t>sp(first)</a:t>
            </a:r>
          </a:p>
        </p:txBody>
      </p:sp>
      <p:sp>
        <p:nvSpPr>
          <p:cNvPr id="213" name="64k"/>
          <p:cNvSpPr txBox="1"/>
          <p:nvPr/>
        </p:nvSpPr>
        <p:spPr>
          <a:xfrm>
            <a:off x="1349603" y="2138020"/>
            <a:ext cx="628194"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64k</a:t>
            </a:r>
          </a:p>
        </p:txBody>
      </p:sp>
      <p:sp>
        <p:nvSpPr>
          <p:cNvPr id="214" name="线条"/>
          <p:cNvSpPr/>
          <p:nvPr/>
        </p:nvSpPr>
        <p:spPr>
          <a:xfrm flipV="1">
            <a:off x="1663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5" name="kernel"/>
          <p:cNvSpPr txBox="1"/>
          <p:nvPr/>
        </p:nvSpPr>
        <p:spPr>
          <a:xfrm>
            <a:off x="3876039" y="4843120"/>
            <a:ext cx="1022605"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kernel</a:t>
            </a:r>
          </a:p>
        </p:txBody>
      </p:sp>
      <p:sp>
        <p:nvSpPr>
          <p:cNvPr id="216" name="线条"/>
          <p:cNvSpPr/>
          <p:nvPr/>
        </p:nvSpPr>
        <p:spPr>
          <a:xfrm flipV="1">
            <a:off x="4387341" y="3663950"/>
            <a:ext cx="1" cy="127000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7" name="线条"/>
          <p:cNvSpPr/>
          <p:nvPr/>
        </p:nvSpPr>
        <p:spPr>
          <a:xfrm flipV="1">
            <a:off x="7607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8" name="线条"/>
          <p:cNvSpPr/>
          <p:nvPr/>
        </p:nvSpPr>
        <p:spPr>
          <a:xfrm flipV="1">
            <a:off x="9245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9" name="__bss_start"/>
          <p:cNvSpPr txBox="1"/>
          <p:nvPr/>
        </p:nvSpPr>
        <p:spPr>
          <a:xfrm>
            <a:off x="6728866" y="1621741"/>
            <a:ext cx="1756868"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__bss_start</a:t>
            </a:r>
          </a:p>
        </p:txBody>
      </p:sp>
      <p:sp>
        <p:nvSpPr>
          <p:cNvPr id="220" name="_end"/>
          <p:cNvSpPr txBox="1"/>
          <p:nvPr/>
        </p:nvSpPr>
        <p:spPr>
          <a:xfrm>
            <a:off x="9565182" y="1489647"/>
            <a:ext cx="808636"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_end</a:t>
            </a:r>
          </a:p>
        </p:txBody>
      </p:sp>
      <p:sp>
        <p:nvSpPr>
          <p:cNvPr id="221" name="线条"/>
          <p:cNvSpPr/>
          <p:nvPr/>
        </p:nvSpPr>
        <p:spPr>
          <a:xfrm>
            <a:off x="7607300" y="2082799"/>
            <a:ext cx="1" cy="57150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2" name="线条"/>
          <p:cNvSpPr/>
          <p:nvPr/>
        </p:nvSpPr>
        <p:spPr>
          <a:xfrm>
            <a:off x="9842499" y="2031999"/>
            <a:ext cx="1" cy="55045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3" name="线条"/>
          <p:cNvSpPr/>
          <p:nvPr/>
        </p:nvSpPr>
        <p:spPr>
          <a:xfrm flipV="1">
            <a:off x="8763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4" name="线条"/>
          <p:cNvSpPr/>
          <p:nvPr/>
        </p:nvSpPr>
        <p:spPr>
          <a:xfrm flipV="1">
            <a:off x="8902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5" name="boot_cpu_kstack"/>
          <p:cNvSpPr txBox="1"/>
          <p:nvPr/>
        </p:nvSpPr>
        <p:spPr>
          <a:xfrm>
            <a:off x="4898694" y="948641"/>
            <a:ext cx="2597812"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boot_cpu_kstack</a:t>
            </a:r>
          </a:p>
        </p:txBody>
      </p:sp>
      <p:sp>
        <p:nvSpPr>
          <p:cNvPr id="226" name="boot_cpu_kstack_end"/>
          <p:cNvSpPr txBox="1"/>
          <p:nvPr/>
        </p:nvSpPr>
        <p:spPr>
          <a:xfrm>
            <a:off x="7485227" y="948641"/>
            <a:ext cx="3292146"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boot_cpu_kstack_end</a:t>
            </a:r>
          </a:p>
        </p:txBody>
      </p:sp>
      <p:sp>
        <p:nvSpPr>
          <p:cNvPr id="227" name="线条"/>
          <p:cNvSpPr/>
          <p:nvPr/>
        </p:nvSpPr>
        <p:spPr>
          <a:xfrm>
            <a:off x="7023440" y="1394567"/>
            <a:ext cx="1749401" cy="1259739"/>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8" name="线条"/>
          <p:cNvSpPr/>
          <p:nvPr/>
        </p:nvSpPr>
        <p:spPr>
          <a:xfrm>
            <a:off x="8905713" y="1384300"/>
            <a:ext cx="1" cy="12700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9" name="sp(second)"/>
          <p:cNvSpPr txBox="1"/>
          <p:nvPr/>
        </p:nvSpPr>
        <p:spPr>
          <a:xfrm>
            <a:off x="6599174" y="6562041"/>
            <a:ext cx="1711453"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sp(second)</a:t>
            </a:r>
          </a:p>
        </p:txBody>
      </p:sp>
      <p:sp>
        <p:nvSpPr>
          <p:cNvPr id="230" name="线条"/>
          <p:cNvSpPr/>
          <p:nvPr/>
        </p:nvSpPr>
        <p:spPr>
          <a:xfrm flipV="1">
            <a:off x="7478477" y="3915999"/>
            <a:ext cx="1427237" cy="279998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1" name="线条"/>
          <p:cNvSpPr/>
          <p:nvPr/>
        </p:nvSpPr>
        <p:spPr>
          <a:xfrm flipV="1">
            <a:off x="9372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2" name="线条"/>
          <p:cNvSpPr/>
          <p:nvPr/>
        </p:nvSpPr>
        <p:spPr>
          <a:xfrm flipV="1">
            <a:off x="98425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3" name="tt_trampoline"/>
          <p:cNvSpPr txBox="1"/>
          <p:nvPr/>
        </p:nvSpPr>
        <p:spPr>
          <a:xfrm>
            <a:off x="8223757" y="324995"/>
            <a:ext cx="2043685"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tt_trampoline</a:t>
            </a:r>
          </a:p>
        </p:txBody>
      </p:sp>
      <p:sp>
        <p:nvSpPr>
          <p:cNvPr id="234" name="线条"/>
          <p:cNvSpPr/>
          <p:nvPr/>
        </p:nvSpPr>
        <p:spPr>
          <a:xfrm>
            <a:off x="9248613" y="727040"/>
            <a:ext cx="1" cy="189486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5" name="_bootdata_file_header"/>
          <p:cNvSpPr txBox="1"/>
          <p:nvPr/>
        </p:nvSpPr>
        <p:spPr>
          <a:xfrm>
            <a:off x="252120" y="5927041"/>
            <a:ext cx="3331160"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_bootdata_file_header</a:t>
            </a:r>
          </a:p>
        </p:txBody>
      </p:sp>
      <p:sp>
        <p:nvSpPr>
          <p:cNvPr id="236" name="线条"/>
          <p:cNvSpPr/>
          <p:nvPr/>
        </p:nvSpPr>
        <p:spPr>
          <a:xfrm flipV="1">
            <a:off x="1917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7" name="线条"/>
          <p:cNvSpPr/>
          <p:nvPr/>
        </p:nvSpPr>
        <p:spPr>
          <a:xfrm flipV="1">
            <a:off x="1663700" y="3928047"/>
            <a:ext cx="0" cy="206642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8" name="_bootdata_kernel_header"/>
          <p:cNvSpPr txBox="1"/>
          <p:nvPr/>
        </p:nvSpPr>
        <p:spPr>
          <a:xfrm>
            <a:off x="1110081" y="6636030"/>
            <a:ext cx="3799638"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_bootdata_kernel_header</a:t>
            </a:r>
          </a:p>
        </p:txBody>
      </p:sp>
      <p:sp>
        <p:nvSpPr>
          <p:cNvPr id="239" name="线条"/>
          <p:cNvSpPr/>
          <p:nvPr/>
        </p:nvSpPr>
        <p:spPr>
          <a:xfrm flipV="1">
            <a:off x="1917700" y="3928047"/>
            <a:ext cx="1" cy="278165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0" name="_bootdata_kernel_payload"/>
          <p:cNvSpPr txBox="1"/>
          <p:nvPr/>
        </p:nvSpPr>
        <p:spPr>
          <a:xfrm>
            <a:off x="1652168" y="7345020"/>
            <a:ext cx="3934664"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_bootdata_kernel_payload</a:t>
            </a:r>
          </a:p>
        </p:txBody>
      </p:sp>
      <p:sp>
        <p:nvSpPr>
          <p:cNvPr id="241" name="线条"/>
          <p:cNvSpPr/>
          <p:nvPr/>
        </p:nvSpPr>
        <p:spPr>
          <a:xfrm flipV="1">
            <a:off x="2171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2" name="线条"/>
          <p:cNvSpPr/>
          <p:nvPr/>
        </p:nvSpPr>
        <p:spPr>
          <a:xfrm flipV="1">
            <a:off x="2171700" y="3928047"/>
            <a:ext cx="1" cy="353679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3" name="线条"/>
          <p:cNvSpPr/>
          <p:nvPr/>
        </p:nvSpPr>
        <p:spPr>
          <a:xfrm flipV="1">
            <a:off x="330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4" name="_start, IMAGE_ELF_ENTRY"/>
          <p:cNvSpPr txBox="1"/>
          <p:nvPr/>
        </p:nvSpPr>
        <p:spPr>
          <a:xfrm>
            <a:off x="1647697" y="1393141"/>
            <a:ext cx="3997453"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_start, IMAGE_ELF_ENTRY</a:t>
            </a:r>
          </a:p>
        </p:txBody>
      </p:sp>
      <p:sp>
        <p:nvSpPr>
          <p:cNvPr id="245" name="线条"/>
          <p:cNvSpPr/>
          <p:nvPr/>
        </p:nvSpPr>
        <p:spPr>
          <a:xfrm>
            <a:off x="3302000" y="1809733"/>
            <a:ext cx="0" cy="84082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6" name="线条"/>
          <p:cNvSpPr/>
          <p:nvPr/>
        </p:nvSpPr>
        <p:spPr>
          <a:xfrm flipV="1">
            <a:off x="2311399"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7" name="kernel_image"/>
          <p:cNvSpPr txBox="1"/>
          <p:nvPr/>
        </p:nvSpPr>
        <p:spPr>
          <a:xfrm>
            <a:off x="1773732" y="8038669"/>
            <a:ext cx="2065936"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kernel_image</a:t>
            </a:r>
          </a:p>
        </p:txBody>
      </p:sp>
      <p:sp>
        <p:nvSpPr>
          <p:cNvPr id="248" name="线条"/>
          <p:cNvSpPr/>
          <p:nvPr/>
        </p:nvSpPr>
        <p:spPr>
          <a:xfrm flipV="1">
            <a:off x="2311399" y="3928047"/>
            <a:ext cx="1" cy="422691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9" name="64k+80"/>
          <p:cNvSpPr txBox="1"/>
          <p:nvPr/>
        </p:nvSpPr>
        <p:spPr>
          <a:xfrm>
            <a:off x="2032685" y="2023720"/>
            <a:ext cx="1150012"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64k+80</a:t>
            </a:r>
          </a:p>
        </p:txBody>
      </p:sp>
      <p:sp>
        <p:nvSpPr>
          <p:cNvPr id="250" name="线条"/>
          <p:cNvSpPr/>
          <p:nvPr/>
        </p:nvSpPr>
        <p:spPr>
          <a:xfrm flipH="1">
            <a:off x="2306241" y="2398392"/>
            <a:ext cx="274790" cy="27479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1" name="__code_start=-4G,…"/>
          <p:cNvSpPr txBox="1"/>
          <p:nvPr/>
        </p:nvSpPr>
        <p:spPr>
          <a:xfrm>
            <a:off x="242265" y="464111"/>
            <a:ext cx="2842870" cy="8293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__code_start=-4G,</a:t>
            </a:r>
          </a:p>
          <a:p>
            <a:r>
              <a:t>KERNEL_BASE</a:t>
            </a:r>
          </a:p>
        </p:txBody>
      </p:sp>
      <p:sp>
        <p:nvSpPr>
          <p:cNvPr id="252" name="线条"/>
          <p:cNvSpPr/>
          <p:nvPr/>
        </p:nvSpPr>
        <p:spPr>
          <a:xfrm flipH="1">
            <a:off x="1663699" y="1307382"/>
            <a:ext cx="1" cy="133300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3" name="线条"/>
          <p:cNvSpPr/>
          <p:nvPr/>
        </p:nvSpPr>
        <p:spPr>
          <a:xfrm flipV="1">
            <a:off x="584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4" name="__code_end"/>
          <p:cNvSpPr txBox="1"/>
          <p:nvPr/>
        </p:nvSpPr>
        <p:spPr>
          <a:xfrm>
            <a:off x="4924094" y="396870"/>
            <a:ext cx="1835812" cy="461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__code_end</a:t>
            </a:r>
          </a:p>
        </p:txBody>
      </p:sp>
      <p:sp>
        <p:nvSpPr>
          <p:cNvPr id="255" name="线条"/>
          <p:cNvSpPr/>
          <p:nvPr/>
        </p:nvSpPr>
        <p:spPr>
          <a:xfrm>
            <a:off x="5841999" y="799965"/>
            <a:ext cx="1" cy="184042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6" name="sp(third)"/>
          <p:cNvSpPr txBox="1"/>
          <p:nvPr/>
        </p:nvSpPr>
        <p:spPr>
          <a:xfrm>
            <a:off x="10787380" y="288241"/>
            <a:ext cx="1310641"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sp(third)</a:t>
            </a:r>
          </a:p>
        </p:txBody>
      </p:sp>
      <p:sp>
        <p:nvSpPr>
          <p:cNvPr id="257" name="线条"/>
          <p:cNvSpPr/>
          <p:nvPr/>
        </p:nvSpPr>
        <p:spPr>
          <a:xfrm flipH="1">
            <a:off x="8893265" y="661350"/>
            <a:ext cx="1747378" cy="198388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8" name="上面的符号代表虚拟地址(-4G之上）"/>
          <p:cNvSpPr txBox="1"/>
          <p:nvPr/>
        </p:nvSpPr>
        <p:spPr>
          <a:xfrm>
            <a:off x="308406" y="72341"/>
            <a:ext cx="4996588"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上面的符号代表虚拟地址(-4G之上）</a:t>
            </a:r>
          </a:p>
        </p:txBody>
      </p:sp>
      <p:sp>
        <p:nvSpPr>
          <p:cNvPr id="259" name="下面的符号代表物理地址(0开始）"/>
          <p:cNvSpPr txBox="1"/>
          <p:nvPr/>
        </p:nvSpPr>
        <p:spPr>
          <a:xfrm>
            <a:off x="8233105" y="4967910"/>
            <a:ext cx="4641190"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下面的符号代表物理地址(0开始）</a:t>
            </a:r>
          </a:p>
        </p:txBody>
      </p:sp>
      <p:sp>
        <p:nvSpPr>
          <p:cNvPr id="260" name="线条"/>
          <p:cNvSpPr/>
          <p:nvPr/>
        </p:nvSpPr>
        <p:spPr>
          <a:xfrm flipV="1">
            <a:off x="805179" y="2628563"/>
            <a:ext cx="1" cy="127000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第一个用户态进程的创建"/>
          <p:cNvSpPr txBox="1">
            <a:spLocks noGrp="1"/>
          </p:cNvSpPr>
          <p:nvPr>
            <p:ph type="title"/>
          </p:nvPr>
        </p:nvSpPr>
        <p:spPr>
          <a:prstGeom prst="rect">
            <a:avLst/>
          </a:prstGeom>
        </p:spPr>
        <p:txBody>
          <a:bodyPr/>
          <a:lstStyle>
            <a:lvl1pPr defTabSz="572516">
              <a:defRPr sz="7840"/>
            </a:lvl1pPr>
          </a:lstStyle>
          <a:p>
            <a:r>
              <a:t>第一个用户态进程的创建</a:t>
            </a:r>
          </a:p>
        </p:txBody>
      </p:sp>
      <p:sp>
        <p:nvSpPr>
          <p:cNvPr id="263" name="之前的微内核一般需要实现一个基本的文件系统加载功能在内核里，然后加载第一个用户进程文件，之后就不再使用内核里的文件系统功能…"/>
          <p:cNvSpPr txBox="1">
            <a:spLocks noGrp="1"/>
          </p:cNvSpPr>
          <p:nvPr>
            <p:ph type="body" idx="1"/>
          </p:nvPr>
        </p:nvSpPr>
        <p:spPr>
          <a:prstGeom prst="rect">
            <a:avLst/>
          </a:prstGeom>
        </p:spPr>
        <p:txBody>
          <a:bodyPr/>
          <a:lstStyle/>
          <a:p>
            <a:r>
              <a:t>之前的微内核一般需要实现一个基本的文件系统加载功能在内核里，然后加载第一个用户进程文件，之后就不再使用内核里的文件系统功能</a:t>
            </a:r>
          </a:p>
          <a:p>
            <a:r>
              <a:t>Zircon把第一个用户态进程的ELF文件嵌入进内核映像里，这样就不需要从文件系统里加载了。</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Zircon用户态"/>
          <p:cNvSpPr txBox="1">
            <a:spLocks noGrp="1"/>
          </p:cNvSpPr>
          <p:nvPr>
            <p:ph type="title"/>
          </p:nvPr>
        </p:nvSpPr>
        <p:spPr>
          <a:prstGeom prst="rect">
            <a:avLst/>
          </a:prstGeom>
        </p:spPr>
        <p:txBody>
          <a:bodyPr/>
          <a:lstStyle/>
          <a:p>
            <a:r>
              <a:t>Zircon用户态</a:t>
            </a:r>
          </a:p>
        </p:txBody>
      </p:sp>
      <p:sp>
        <p:nvSpPr>
          <p:cNvPr id="272" name="devmgr, devhost, svchost, fshost…"/>
          <p:cNvSpPr txBox="1">
            <a:spLocks noGrp="1"/>
          </p:cNvSpPr>
          <p:nvPr>
            <p:ph type="body" idx="1"/>
          </p:nvPr>
        </p:nvSpPr>
        <p:spPr>
          <a:prstGeom prst="rect">
            <a:avLst/>
          </a:prstGeom>
        </p:spPr>
        <p:txBody>
          <a:bodyPr/>
          <a:lstStyle/>
          <a:p>
            <a:pPr marL="422275" indent="-422275" defTabSz="554990">
              <a:spcBef>
                <a:spcPts val="3900"/>
              </a:spcBef>
              <a:defRPr sz="3040"/>
            </a:pPr>
            <a:r>
              <a:t>devmgr, devhost, svchost, fshost</a:t>
            </a:r>
          </a:p>
          <a:p>
            <a:pPr marL="422275" indent="-422275" defTabSz="554990">
              <a:spcBef>
                <a:spcPts val="3900"/>
              </a:spcBef>
              <a:defRPr sz="3040"/>
            </a:pPr>
            <a:r>
              <a:t>appmgr</a:t>
            </a:r>
          </a:p>
          <a:p>
            <a:pPr marL="422275" indent="-422275" defTabSz="554990">
              <a:spcBef>
                <a:spcPts val="3900"/>
              </a:spcBef>
              <a:defRPr sz="3040"/>
            </a:pPr>
            <a:r>
              <a:t>sysmgr</a:t>
            </a:r>
          </a:p>
          <a:p>
            <a:pPr marL="422275" indent="-422275" defTabSz="554990">
              <a:spcBef>
                <a:spcPts val="3900"/>
              </a:spcBef>
              <a:defRPr sz="3040"/>
            </a:pPr>
            <a:r>
              <a:t>Fuchsia定义了一套稳定的DDK接口，硬件厂商开发自己的闭源驱动的方便性大大提高了。因为Linux kernel是拒绝提供稳定的内核内部驱动接口的。要想被官方维护，就得放进内核里，否则只能自己跟着内核去改接口。</a:t>
            </a:r>
          </a:p>
          <a:p>
            <a:pPr marL="422275" indent="-422275" defTabSz="554990">
              <a:spcBef>
                <a:spcPts val="3900"/>
              </a:spcBef>
              <a:defRPr sz="3040"/>
            </a:pPr>
            <a:r>
              <a:t>内核不提供POSIX支持，用户层可以模拟一部分POSIX接口</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Kernel Address Space Layout Randomization"/>
          <p:cNvSpPr txBox="1">
            <a:spLocks noGrp="1"/>
          </p:cNvSpPr>
          <p:nvPr>
            <p:ph type="title"/>
          </p:nvPr>
        </p:nvSpPr>
        <p:spPr>
          <a:prstGeom prst="rect">
            <a:avLst/>
          </a:prstGeom>
        </p:spPr>
        <p:txBody>
          <a:bodyPr/>
          <a:lstStyle>
            <a:lvl1pPr defTabSz="484886">
              <a:defRPr sz="6640"/>
            </a:lvl1pPr>
          </a:lstStyle>
          <a:p>
            <a:r>
              <a:t>Kernel Address Space Layout Randomization</a:t>
            </a:r>
          </a:p>
        </p:txBody>
      </p:sp>
      <p:sp>
        <p:nvSpPr>
          <p:cNvPr id="291" name="ELF的加载位置是随机的，并不是遵守ELF program header里规定的v_addr…"/>
          <p:cNvSpPr txBox="1">
            <a:spLocks noGrp="1"/>
          </p:cNvSpPr>
          <p:nvPr>
            <p:ph type="body" idx="1"/>
          </p:nvPr>
        </p:nvSpPr>
        <p:spPr>
          <a:prstGeom prst="rect">
            <a:avLst/>
          </a:prstGeom>
        </p:spPr>
        <p:txBody>
          <a:bodyPr/>
          <a:lstStyle/>
          <a:p>
            <a:r>
              <a:t>ELF的加载位置是随机的，并不是遵守ELF program header里规定的v_addr</a:t>
            </a:r>
          </a:p>
          <a:p>
            <a:r>
              <a:t>会在加载时对符号地址进行修正</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Fuchsia目前的运行环境"/>
          <p:cNvSpPr txBox="1">
            <a:spLocks noGrp="1"/>
          </p:cNvSpPr>
          <p:nvPr>
            <p:ph type="title"/>
          </p:nvPr>
        </p:nvSpPr>
        <p:spPr>
          <a:prstGeom prst="rect">
            <a:avLst/>
          </a:prstGeom>
        </p:spPr>
        <p:txBody>
          <a:bodyPr/>
          <a:lstStyle/>
          <a:p>
            <a:r>
              <a:t>Fuchsia目前的运行环境</a:t>
            </a:r>
          </a:p>
        </p:txBody>
      </p:sp>
      <p:sp>
        <p:nvSpPr>
          <p:cNvPr id="297" name="Qemu…"/>
          <p:cNvSpPr txBox="1">
            <a:spLocks noGrp="1"/>
          </p:cNvSpPr>
          <p:nvPr>
            <p:ph type="body" idx="1"/>
          </p:nvPr>
        </p:nvSpPr>
        <p:spPr>
          <a:prstGeom prst="rect">
            <a:avLst/>
          </a:prstGeom>
        </p:spPr>
        <p:txBody>
          <a:bodyPr/>
          <a:lstStyle/>
          <a:p>
            <a:r>
              <a:t>Qemu</a:t>
            </a:r>
          </a:p>
          <a:p>
            <a:pPr lvl="1"/>
            <a:r>
              <a:t>最方便的环境，没有GUI</a:t>
            </a:r>
          </a:p>
          <a:p>
            <a:r>
              <a:t>Intel NUC</a:t>
            </a:r>
          </a:p>
          <a:p>
            <a:pPr lvl="1"/>
            <a:r>
              <a:t>目前最好的测试环境，有GUI</a:t>
            </a:r>
          </a:p>
          <a:p>
            <a:r>
              <a:t>Khadas Vim2</a:t>
            </a:r>
          </a:p>
          <a:p>
            <a:pPr lvl="1"/>
            <a:r>
              <a:t>Google内部开发用的板子</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Qemu"/>
          <p:cNvSpPr txBox="1">
            <a:spLocks noGrp="1"/>
          </p:cNvSpPr>
          <p:nvPr>
            <p:ph type="title"/>
          </p:nvPr>
        </p:nvSpPr>
        <p:spPr>
          <a:prstGeom prst="rect">
            <a:avLst/>
          </a:prstGeom>
        </p:spPr>
        <p:txBody>
          <a:bodyPr/>
          <a:lstStyle/>
          <a:p>
            <a:r>
              <a:t>Qemu</a:t>
            </a:r>
          </a:p>
        </p:txBody>
      </p:sp>
      <p:sp>
        <p:nvSpPr>
          <p:cNvPr id="300" name="在Qemu中可以直接运行…"/>
          <p:cNvSpPr txBox="1">
            <a:spLocks noGrp="1"/>
          </p:cNvSpPr>
          <p:nvPr>
            <p:ph type="body" idx="1"/>
          </p:nvPr>
        </p:nvSpPr>
        <p:spPr>
          <a:prstGeom prst="rect">
            <a:avLst/>
          </a:prstGeom>
        </p:spPr>
        <p:txBody>
          <a:bodyPr/>
          <a:lstStyle/>
          <a:p>
            <a:r>
              <a:t>在Qemu中可以直接运行</a:t>
            </a:r>
          </a:p>
          <a:p>
            <a:pPr lvl="1"/>
            <a:r>
              <a:t>booloader加载到0x40080000</a:t>
            </a:r>
          </a:p>
          <a:p>
            <a:pPr lvl="1"/>
            <a:r>
              <a:t>内核加载到0x40090000</a:t>
            </a:r>
          </a:p>
          <a:p>
            <a:pPr lvl="1"/>
            <a:r>
              <a:t>ramdisk加载到0x48000000</a:t>
            </a:r>
          </a:p>
          <a:p>
            <a:pPr lvl="1"/>
            <a:r>
              <a:t>0x40000000-0x40080000之间是FDT  flattened device tree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Intel NUC"/>
          <p:cNvSpPr txBox="1">
            <a:spLocks noGrp="1"/>
          </p:cNvSpPr>
          <p:nvPr>
            <p:ph type="title"/>
          </p:nvPr>
        </p:nvSpPr>
        <p:spPr>
          <a:prstGeom prst="rect">
            <a:avLst/>
          </a:prstGeom>
        </p:spPr>
        <p:txBody>
          <a:bodyPr/>
          <a:lstStyle/>
          <a:p>
            <a:r>
              <a:t>Intel NUC</a:t>
            </a:r>
          </a:p>
        </p:txBody>
      </p:sp>
      <p:sp>
        <p:nvSpPr>
          <p:cNvPr id="303" name="开发机启动paving服务，会将整个Fuchsia操作系统刷到NUC上。…"/>
          <p:cNvSpPr txBox="1">
            <a:spLocks noGrp="1"/>
          </p:cNvSpPr>
          <p:nvPr>
            <p:ph type="body" idx="1"/>
          </p:nvPr>
        </p:nvSpPr>
        <p:spPr>
          <a:prstGeom prst="rect">
            <a:avLst/>
          </a:prstGeom>
        </p:spPr>
        <p:txBody>
          <a:bodyPr/>
          <a:lstStyle/>
          <a:p>
            <a:r>
              <a:t>开发机启动paving服务，会将整个Fuchsia操作系统刷到NUC上。</a:t>
            </a:r>
          </a:p>
          <a:p>
            <a:r>
              <a:t>启动zircon到zedboot模式，会直接连接开发机</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Khadas Vim2开发板"/>
          <p:cNvSpPr txBox="1">
            <a:spLocks noGrp="1"/>
          </p:cNvSpPr>
          <p:nvPr>
            <p:ph type="title"/>
          </p:nvPr>
        </p:nvSpPr>
        <p:spPr>
          <a:prstGeom prst="rect">
            <a:avLst/>
          </a:prstGeom>
        </p:spPr>
        <p:txBody>
          <a:bodyPr/>
          <a:lstStyle/>
          <a:p>
            <a:r>
              <a:t>Khadas Vim2开发板</a:t>
            </a:r>
          </a:p>
        </p:txBody>
      </p:sp>
      <p:sp>
        <p:nvSpPr>
          <p:cNvPr id="306" name="Amlogic S912 SoC…"/>
          <p:cNvSpPr txBox="1">
            <a:spLocks noGrp="1"/>
          </p:cNvSpPr>
          <p:nvPr>
            <p:ph type="body" idx="1"/>
          </p:nvPr>
        </p:nvSpPr>
        <p:spPr>
          <a:prstGeom prst="rect">
            <a:avLst/>
          </a:prstGeom>
        </p:spPr>
        <p:txBody>
          <a:bodyPr/>
          <a:lstStyle/>
          <a:p>
            <a:r>
              <a:t>Amlogic S912 SoC</a:t>
            </a:r>
          </a:p>
          <a:p>
            <a:pPr lvl="1"/>
            <a:r>
              <a:t>Quad Core A53</a:t>
            </a:r>
          </a:p>
          <a:p>
            <a:pPr lvl="1"/>
            <a:r>
              <a:t>Mali-T450MP5 GPU</a:t>
            </a:r>
          </a:p>
          <a:p>
            <a:r>
              <a:t>3G DDR4</a:t>
            </a:r>
          </a:p>
          <a:p>
            <a:r>
              <a:t>64G eMMC storage</a:t>
            </a:r>
          </a:p>
          <a:p>
            <a:r>
              <a:t>HDMI, USB-C, USB 2.0, TF Card, Ethernet, WiFi, Bluetooth</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Vim2的启动"/>
          <p:cNvSpPr txBox="1">
            <a:spLocks noGrp="1"/>
          </p:cNvSpPr>
          <p:nvPr>
            <p:ph type="title"/>
          </p:nvPr>
        </p:nvSpPr>
        <p:spPr>
          <a:prstGeom prst="rect">
            <a:avLst/>
          </a:prstGeom>
        </p:spPr>
        <p:txBody>
          <a:bodyPr/>
          <a:lstStyle/>
          <a:p>
            <a:r>
              <a:t>Vim2的启动</a:t>
            </a:r>
          </a:p>
        </p:txBody>
      </p:sp>
      <p:sp>
        <p:nvSpPr>
          <p:cNvPr id="309" name="Arm Trusted Firmware:…"/>
          <p:cNvSpPr txBox="1">
            <a:spLocks noGrp="1"/>
          </p:cNvSpPr>
          <p:nvPr>
            <p:ph type="body" idx="1"/>
          </p:nvPr>
        </p:nvSpPr>
        <p:spPr>
          <a:prstGeom prst="rect">
            <a:avLst/>
          </a:prstGeom>
        </p:spPr>
        <p:txBody>
          <a:bodyPr/>
          <a:lstStyle/>
          <a:p>
            <a:pPr marL="391159" indent="-391159" defTabSz="514095">
              <a:spcBef>
                <a:spcPts val="3600"/>
              </a:spcBef>
              <a:defRPr sz="2816"/>
            </a:pPr>
            <a:r>
              <a:t>Arm Trusted Firmware:</a:t>
            </a:r>
          </a:p>
          <a:p>
            <a:pPr marL="782319" lvl="1" indent="-391159" defTabSz="514095">
              <a:spcBef>
                <a:spcPts val="3600"/>
              </a:spcBef>
              <a:defRPr sz="2816"/>
            </a:pPr>
            <a:r>
              <a:t>BL1 in ROM</a:t>
            </a:r>
          </a:p>
          <a:p>
            <a:pPr marL="782319" lvl="1" indent="-391159" defTabSz="514095">
              <a:spcBef>
                <a:spcPts val="3600"/>
              </a:spcBef>
              <a:defRPr sz="2816"/>
            </a:pPr>
            <a:r>
              <a:t>Custom u-boot: BL2 + BL30 +BL31 + BL32 + u-boot(BL33)</a:t>
            </a:r>
          </a:p>
          <a:p>
            <a:pPr marL="1173480" lvl="2" indent="-391159" defTabSz="514095">
              <a:spcBef>
                <a:spcPts val="3600"/>
              </a:spcBef>
              <a:defRPr sz="2816"/>
            </a:pPr>
            <a:r>
              <a:t>其中bl2,bl30,bl31,bl32都是amlogic提供的binary</a:t>
            </a:r>
          </a:p>
          <a:p>
            <a:pPr marL="782319" lvl="1" indent="-391159" defTabSz="514095">
              <a:spcBef>
                <a:spcPts val="3600"/>
              </a:spcBef>
              <a:defRPr sz="2816"/>
            </a:pPr>
            <a:r>
              <a:t>bl33从emmc offset 0x50200处开始，加载到内存16MB处执行。</a:t>
            </a:r>
          </a:p>
          <a:p>
            <a:pPr marL="782319" lvl="1" indent="-391159" defTabSz="514095">
              <a:spcBef>
                <a:spcPts val="3600"/>
              </a:spcBef>
              <a:defRPr sz="2816"/>
            </a:pPr>
            <a:r>
              <a:t>使用fastboot协议可以用usb-c将zircon kernel写入boot分区</a:t>
            </a:r>
          </a:p>
          <a:p>
            <a:pPr marL="782319" lvl="1" indent="-391159" defTabSz="514095">
              <a:spcBef>
                <a:spcPts val="3600"/>
              </a:spcBef>
              <a:defRPr sz="2816"/>
            </a:pPr>
            <a:r>
              <a:rPr u="sng">
                <a:hlinkClick r:id="rId2"/>
              </a:rPr>
              <a:t>https://github.com/mikevoydanoff/u-boot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Fuchsia解决现代OS痛点"/>
          <p:cNvSpPr txBox="1">
            <a:spLocks noGrp="1"/>
          </p:cNvSpPr>
          <p:nvPr>
            <p:ph type="title"/>
          </p:nvPr>
        </p:nvSpPr>
        <p:spPr>
          <a:prstGeom prst="rect">
            <a:avLst/>
          </a:prstGeom>
        </p:spPr>
        <p:txBody>
          <a:bodyPr/>
          <a:lstStyle>
            <a:lvl1pPr defTabSz="572516">
              <a:defRPr sz="7840"/>
            </a:lvl1pPr>
          </a:lstStyle>
          <a:p>
            <a:r>
              <a:t>Fuchsia解决现代OS痛点</a:t>
            </a:r>
          </a:p>
        </p:txBody>
      </p:sp>
      <p:sp>
        <p:nvSpPr>
          <p:cNvPr id="129" name="原生进程沙箱，解决应用安全和分发问题（黑客）…"/>
          <p:cNvSpPr txBox="1">
            <a:spLocks noGrp="1"/>
          </p:cNvSpPr>
          <p:nvPr>
            <p:ph type="body" idx="1"/>
          </p:nvPr>
        </p:nvSpPr>
        <p:spPr>
          <a:prstGeom prst="rect">
            <a:avLst/>
          </a:prstGeom>
        </p:spPr>
        <p:txBody>
          <a:bodyPr/>
          <a:lstStyle/>
          <a:p>
            <a:pPr marL="426719" indent="-426719" defTabSz="560831">
              <a:spcBef>
                <a:spcPts val="4000"/>
              </a:spcBef>
              <a:defRPr sz="3072" b="1"/>
            </a:pPr>
            <a:r>
              <a:t>原生进程沙箱，解决应用安全和分发问题（黑客）</a:t>
            </a:r>
          </a:p>
          <a:p>
            <a:pPr marL="853439" lvl="1" indent="-426719" defTabSz="560831">
              <a:spcBef>
                <a:spcPts val="4000"/>
              </a:spcBef>
              <a:defRPr sz="3072"/>
            </a:pPr>
            <a:r>
              <a:t>Linux: namespace, control group, unionfs =&gt; docker</a:t>
            </a:r>
          </a:p>
          <a:p>
            <a:pPr marL="426719" indent="-426719" defTabSz="560831">
              <a:spcBef>
                <a:spcPts val="4000"/>
              </a:spcBef>
              <a:defRPr sz="3072"/>
            </a:pPr>
            <a:r>
              <a:t>稳定的驱动接口，硬件厂商可独立维护硬件驱动（硬件）</a:t>
            </a:r>
          </a:p>
          <a:p>
            <a:pPr marL="426719" indent="-426719" defTabSz="560831">
              <a:spcBef>
                <a:spcPts val="4000"/>
              </a:spcBef>
              <a:defRPr sz="3072"/>
            </a:pPr>
            <a:r>
              <a:t>系统模块化，分层，设备厂商可以灵活定制专有系统（友商）</a:t>
            </a:r>
          </a:p>
          <a:p>
            <a:pPr marL="426719" indent="-426719" defTabSz="560831">
              <a:spcBef>
                <a:spcPts val="4000"/>
              </a:spcBef>
              <a:defRPr sz="3072"/>
            </a:pPr>
            <a:r>
              <a:t>基于Vulkan和物理渲染的纯3D UI，全局光照（用户）</a:t>
            </a:r>
          </a:p>
          <a:p>
            <a:pPr marL="426719" indent="-426719" defTabSz="560831">
              <a:spcBef>
                <a:spcPts val="4000"/>
              </a:spcBef>
              <a:defRPr sz="3072"/>
            </a:pPr>
            <a:r>
              <a:t>Flutter应用开发框架（开发者）</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系统软件研发能力的获得"/>
          <p:cNvSpPr txBox="1">
            <a:spLocks noGrp="1"/>
          </p:cNvSpPr>
          <p:nvPr>
            <p:ph type="title"/>
          </p:nvPr>
        </p:nvSpPr>
        <p:spPr>
          <a:prstGeom prst="rect">
            <a:avLst/>
          </a:prstGeom>
        </p:spPr>
        <p:txBody>
          <a:bodyPr/>
          <a:lstStyle>
            <a:lvl1pPr defTabSz="572516">
              <a:defRPr sz="7840"/>
            </a:lvl1pPr>
          </a:lstStyle>
          <a:p>
            <a:r>
              <a:t>系统软件研发能力的获得</a:t>
            </a:r>
          </a:p>
        </p:txBody>
      </p:sp>
      <p:sp>
        <p:nvSpPr>
          <p:cNvPr id="312" name="系统软件与应用软件不同…"/>
          <p:cNvSpPr txBox="1">
            <a:spLocks noGrp="1"/>
          </p:cNvSpPr>
          <p:nvPr>
            <p:ph type="body" idx="1"/>
          </p:nvPr>
        </p:nvSpPr>
        <p:spPr>
          <a:prstGeom prst="rect">
            <a:avLst/>
          </a:prstGeom>
        </p:spPr>
        <p:txBody>
          <a:bodyPr/>
          <a:lstStyle/>
          <a:p>
            <a:pPr marL="213359" indent="-213359" defTabSz="280415">
              <a:spcBef>
                <a:spcPts val="2000"/>
              </a:spcBef>
              <a:defRPr sz="1536"/>
            </a:pPr>
            <a:r>
              <a:t>系统软件与应用软件不同</a:t>
            </a:r>
          </a:p>
          <a:p>
            <a:pPr marL="426719" lvl="1" indent="-213359" defTabSz="280415">
              <a:spcBef>
                <a:spcPts val="2000"/>
              </a:spcBef>
              <a:defRPr sz="1536"/>
            </a:pPr>
            <a:r>
              <a:t>有大量的缄默知识，长期积累的know-how</a:t>
            </a:r>
          </a:p>
          <a:p>
            <a:pPr marL="426719" lvl="1" indent="-213359" defTabSz="280415">
              <a:spcBef>
                <a:spcPts val="2000"/>
              </a:spcBef>
              <a:defRPr sz="1536"/>
            </a:pPr>
            <a:r>
              <a:t>工具链：gcc, ld, as, clang, ELF, </a:t>
            </a:r>
          </a:p>
          <a:p>
            <a:pPr marL="426719" lvl="1" indent="-213359" defTabSz="280415">
              <a:spcBef>
                <a:spcPts val="2000"/>
              </a:spcBef>
              <a:defRPr sz="1536"/>
            </a:pPr>
            <a:r>
              <a:t>微处理器：X86, ARM, </a:t>
            </a:r>
          </a:p>
          <a:p>
            <a:pPr marL="426719" lvl="1" indent="-213359" defTabSz="280415">
              <a:spcBef>
                <a:spcPts val="2000"/>
              </a:spcBef>
              <a:defRPr sz="1536"/>
            </a:pPr>
            <a:r>
              <a:t>周边设备：UEFI, ACPI, APIC, PCIE, USB, SATA, AHCI, GPU …</a:t>
            </a:r>
          </a:p>
          <a:p>
            <a:pPr marL="426719" lvl="1" indent="-213359" defTabSz="280415">
              <a:spcBef>
                <a:spcPts val="2000"/>
              </a:spcBef>
              <a:defRPr sz="1536"/>
            </a:pPr>
            <a:r>
              <a:t>知识存在于代码中，没有系统化的know-how文档，硬件标准文档一般都是1000+页</a:t>
            </a:r>
          </a:p>
          <a:p>
            <a:pPr marL="426719" lvl="1" indent="-213359" defTabSz="280415">
              <a:spcBef>
                <a:spcPts val="2000"/>
              </a:spcBef>
              <a:defRPr sz="1536"/>
            </a:pPr>
            <a:r>
              <a:t>写玩具系统容易，产品级的设计非常困难：支持海量的设备，应用，负载</a:t>
            </a:r>
          </a:p>
          <a:p>
            <a:pPr marL="213359" indent="-213359" defTabSz="280415">
              <a:spcBef>
                <a:spcPts val="2000"/>
              </a:spcBef>
              <a:defRPr sz="1536"/>
            </a:pPr>
            <a:r>
              <a:t>要经过以下四个阶段</a:t>
            </a:r>
          </a:p>
          <a:p>
            <a:pPr marL="426719" lvl="1" indent="-213359" defTabSz="280415">
              <a:spcBef>
                <a:spcPts val="2000"/>
              </a:spcBef>
              <a:defRPr sz="1536"/>
            </a:pPr>
            <a:r>
              <a:t>模仿</a:t>
            </a:r>
          </a:p>
          <a:p>
            <a:pPr marL="426719" lvl="1" indent="-213359" defTabSz="280415">
              <a:spcBef>
                <a:spcPts val="2000"/>
              </a:spcBef>
              <a:defRPr sz="1536"/>
            </a:pPr>
            <a:r>
              <a:t>理解</a:t>
            </a:r>
          </a:p>
          <a:p>
            <a:pPr marL="426719" lvl="1" indent="-213359" defTabSz="280415">
              <a:spcBef>
                <a:spcPts val="2000"/>
              </a:spcBef>
              <a:defRPr sz="1536"/>
            </a:pPr>
            <a:r>
              <a:t>掌握</a:t>
            </a:r>
          </a:p>
          <a:p>
            <a:pPr marL="426719" lvl="1" indent="-213359" defTabSz="280415">
              <a:spcBef>
                <a:spcPts val="2000"/>
              </a:spcBef>
              <a:defRPr sz="1536"/>
            </a:pPr>
            <a:r>
              <a:t>创新</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总结"/>
          <p:cNvSpPr txBox="1">
            <a:spLocks noGrp="1"/>
          </p:cNvSpPr>
          <p:nvPr>
            <p:ph type="title"/>
          </p:nvPr>
        </p:nvSpPr>
        <p:spPr>
          <a:prstGeom prst="rect">
            <a:avLst/>
          </a:prstGeom>
        </p:spPr>
        <p:txBody>
          <a:bodyPr/>
          <a:lstStyle/>
          <a:p>
            <a:r>
              <a:t>总结</a:t>
            </a:r>
          </a:p>
        </p:txBody>
      </p:sp>
      <p:sp>
        <p:nvSpPr>
          <p:cNvPr id="315" name="Fuchsia在安全方面具有重要的创新…"/>
          <p:cNvSpPr txBox="1">
            <a:spLocks noGrp="1"/>
          </p:cNvSpPr>
          <p:nvPr>
            <p:ph type="body" idx="1"/>
          </p:nvPr>
        </p:nvSpPr>
        <p:spPr>
          <a:prstGeom prst="rect">
            <a:avLst/>
          </a:prstGeom>
        </p:spPr>
        <p:txBody>
          <a:bodyPr/>
          <a:lstStyle/>
          <a:p>
            <a:r>
              <a:rPr dirty="0"/>
              <a:t>Fuchsia</a:t>
            </a:r>
            <a:r>
              <a:rPr lang="zh-CN" altLang="en-US" dirty="0"/>
              <a:t>重新思考了操作系统设计的各个方面，是一次难得的从头开始的机会</a:t>
            </a:r>
            <a:endParaRPr dirty="0"/>
          </a:p>
          <a:p>
            <a:r>
              <a:rPr dirty="0" err="1"/>
              <a:t>在未来Fuchsia会成为一个非常重要的操作系统</a:t>
            </a:r>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一些笔记"/>
          <p:cNvSpPr txBox="1">
            <a:spLocks noGrp="1"/>
          </p:cNvSpPr>
          <p:nvPr>
            <p:ph type="title"/>
          </p:nvPr>
        </p:nvSpPr>
        <p:spPr>
          <a:prstGeom prst="rect">
            <a:avLst/>
          </a:prstGeom>
        </p:spPr>
        <p:txBody>
          <a:bodyPr>
            <a:normAutofit/>
          </a:bodyPr>
          <a:lstStyle/>
          <a:p>
            <a:r>
              <a:rPr lang="en-US" dirty="0"/>
              <a:t>Hacker News</a:t>
            </a:r>
            <a:r>
              <a:rPr lang="zh-CN" altLang="en-US" dirty="0"/>
              <a:t>上的讨论</a:t>
            </a:r>
            <a:endParaRPr dirty="0"/>
          </a:p>
        </p:txBody>
      </p:sp>
      <p:sp>
        <p:nvSpPr>
          <p:cNvPr id="318" name="https://github.com/xuzhongxing/fuchsia-notes"/>
          <p:cNvSpPr txBox="1">
            <a:spLocks noGrp="1"/>
          </p:cNvSpPr>
          <p:nvPr>
            <p:ph type="body" idx="1"/>
          </p:nvPr>
        </p:nvSpPr>
        <p:spPr>
          <a:prstGeom prst="rect">
            <a:avLst/>
          </a:prstGeom>
        </p:spPr>
        <p:txBody>
          <a:bodyPr/>
          <a:lstStyle/>
          <a:p>
            <a:r>
              <a:rPr lang="en-US" altLang="zh-CN" dirty="0">
                <a:hlinkClick r:id="rId2"/>
              </a:rPr>
              <a:t>https://news.ycombinator.com/item?id=19485121</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9458-B506-462B-82FC-CF77DE40F171}"/>
              </a:ext>
            </a:extLst>
          </p:cNvPr>
          <p:cNvSpPr>
            <a:spLocks noGrp="1"/>
          </p:cNvSpPr>
          <p:nvPr>
            <p:ph type="title"/>
          </p:nvPr>
        </p:nvSpPr>
        <p:spPr/>
        <p:txBody>
          <a:bodyPr>
            <a:normAutofit fontScale="90000"/>
          </a:bodyPr>
          <a:lstStyle/>
          <a:p>
            <a:r>
              <a:rPr lang="en-US" altLang="zh-CN" dirty="0"/>
              <a:t>IRC</a:t>
            </a:r>
            <a:r>
              <a:rPr lang="zh-CN" altLang="en-US" dirty="0"/>
              <a:t>上</a:t>
            </a:r>
            <a:r>
              <a:rPr lang="en-US" altLang="zh-CN" dirty="0"/>
              <a:t>Fuchsia</a:t>
            </a:r>
            <a:r>
              <a:rPr lang="zh-CN" altLang="en-US" dirty="0"/>
              <a:t>开发者的反馈</a:t>
            </a:r>
          </a:p>
        </p:txBody>
      </p:sp>
      <p:pic>
        <p:nvPicPr>
          <p:cNvPr id="6" name="Picture 5">
            <a:extLst>
              <a:ext uri="{FF2B5EF4-FFF2-40B4-BE49-F238E27FC236}">
                <a16:creationId xmlns:a16="http://schemas.microsoft.com/office/drawing/2014/main" id="{1E0A736F-DFF9-4C41-AC4A-FA5CB9FFC1D9}"/>
              </a:ext>
            </a:extLst>
          </p:cNvPr>
          <p:cNvPicPr>
            <a:picLocks noChangeAspect="1"/>
          </p:cNvPicPr>
          <p:nvPr/>
        </p:nvPicPr>
        <p:blipFill>
          <a:blip r:embed="rId2"/>
          <a:stretch>
            <a:fillRect/>
          </a:stretch>
        </p:blipFill>
        <p:spPr>
          <a:xfrm>
            <a:off x="1873380" y="2413000"/>
            <a:ext cx="9111945" cy="7028731"/>
          </a:xfrm>
          <a:prstGeom prst="rect">
            <a:avLst/>
          </a:prstGeom>
        </p:spPr>
      </p:pic>
    </p:spTree>
    <p:extLst>
      <p:ext uri="{BB962C8B-B14F-4D97-AF65-F5344CB8AC3E}">
        <p14:creationId xmlns:p14="http://schemas.microsoft.com/office/powerpoint/2010/main" val="233182617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F6E8-1FBC-47DF-88C2-FE54A1F42A67}"/>
              </a:ext>
            </a:extLst>
          </p:cNvPr>
          <p:cNvSpPr>
            <a:spLocks noGrp="1"/>
          </p:cNvSpPr>
          <p:nvPr>
            <p:ph type="title"/>
          </p:nvPr>
        </p:nvSpPr>
        <p:spPr/>
        <p:txBody>
          <a:bodyPr/>
          <a:lstStyle/>
          <a:p>
            <a:r>
              <a:rPr lang="zh-CN" altLang="en-US" dirty="0"/>
              <a:t>笔记</a:t>
            </a:r>
          </a:p>
        </p:txBody>
      </p:sp>
      <p:sp>
        <p:nvSpPr>
          <p:cNvPr id="3" name="Text Placeholder 2">
            <a:extLst>
              <a:ext uri="{FF2B5EF4-FFF2-40B4-BE49-F238E27FC236}">
                <a16:creationId xmlns:a16="http://schemas.microsoft.com/office/drawing/2014/main" id="{B42F2542-614F-44B7-94EC-4A244F473352}"/>
              </a:ext>
            </a:extLst>
          </p:cNvPr>
          <p:cNvSpPr>
            <a:spLocks noGrp="1"/>
          </p:cNvSpPr>
          <p:nvPr>
            <p:ph type="body" idx="1"/>
          </p:nvPr>
        </p:nvSpPr>
        <p:spPr/>
        <p:txBody>
          <a:bodyPr/>
          <a:lstStyle/>
          <a:p>
            <a:r>
              <a:rPr lang="en-US" altLang="zh-CN" dirty="0">
                <a:hlinkClick r:id="rId2"/>
              </a:rPr>
              <a:t>https://github.com/xuzhongxing/fuchsia-notes</a:t>
            </a:r>
            <a:endParaRPr lang="zh-CN" altLang="en-US" dirty="0"/>
          </a:p>
        </p:txBody>
      </p:sp>
    </p:spTree>
    <p:extLst>
      <p:ext uri="{BB962C8B-B14F-4D97-AF65-F5344CB8AC3E}">
        <p14:creationId xmlns:p14="http://schemas.microsoft.com/office/powerpoint/2010/main" val="2290515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世界需要新的操作系统"/>
          <p:cNvSpPr txBox="1">
            <a:spLocks noGrp="1"/>
          </p:cNvSpPr>
          <p:nvPr>
            <p:ph type="title"/>
          </p:nvPr>
        </p:nvSpPr>
        <p:spPr>
          <a:prstGeom prst="rect">
            <a:avLst/>
          </a:prstGeom>
        </p:spPr>
        <p:txBody>
          <a:bodyPr/>
          <a:lstStyle/>
          <a:p>
            <a:r>
              <a:t>世界需要新的操作系统</a:t>
            </a:r>
          </a:p>
        </p:txBody>
      </p:sp>
      <p:sp>
        <p:nvSpPr>
          <p:cNvPr id="181" name="Windows老迈龙钟，历史负担太重，微软自己的创新Midori胎死腹中，因为无法承受在新的框架中重新实现一遍Windows的全部功能，只能在原地进行重构…"/>
          <p:cNvSpPr txBox="1">
            <a:spLocks noGrp="1"/>
          </p:cNvSpPr>
          <p:nvPr>
            <p:ph type="body" idx="1"/>
          </p:nvPr>
        </p:nvSpPr>
        <p:spPr>
          <a:prstGeom prst="rect">
            <a:avLst/>
          </a:prstGeom>
        </p:spPr>
        <p:txBody>
          <a:bodyPr/>
          <a:lstStyle/>
          <a:p>
            <a:pPr marL="328929" indent="-328929" defTabSz="432308">
              <a:spcBef>
                <a:spcPts val="3100"/>
              </a:spcBef>
              <a:defRPr sz="2368"/>
            </a:pPr>
            <a:r>
              <a:rPr lang="zh-CN" altLang="en-US" dirty="0"/>
              <a:t>每一个大型软件系统都值得尊重</a:t>
            </a:r>
            <a:endParaRPr lang="en-US" altLang="zh-CN" dirty="0"/>
          </a:p>
          <a:p>
            <a:pPr marL="328929" indent="-328929" defTabSz="432308">
              <a:spcBef>
                <a:spcPts val="3100"/>
              </a:spcBef>
              <a:defRPr sz="2368"/>
            </a:pPr>
            <a:r>
              <a:rPr dirty="0"/>
              <a:t>Windows老迈龙钟，历史负担太重，微软自己的创新Midori胎死腹中，因为无法承受在新的框架中重新实现一遍Windows的全部功能，只能在原地进行重构</a:t>
            </a:r>
          </a:p>
          <a:p>
            <a:pPr marL="328929" indent="-328929" defTabSz="432308">
              <a:spcBef>
                <a:spcPts val="3100"/>
              </a:spcBef>
              <a:defRPr sz="2368"/>
            </a:pPr>
            <a:r>
              <a:rPr dirty="0"/>
              <a:t>Linux</a:t>
            </a:r>
            <a:r>
              <a:rPr lang="zh-CN" altLang="en-US" dirty="0"/>
              <a:t>里大部分开发人员</a:t>
            </a:r>
            <a:r>
              <a:rPr dirty="0" err="1"/>
              <a:t>只关心服务器的世界，就像一个专注于在甲板下面锅炉房里干活的锅炉工，上不得桌面</a:t>
            </a:r>
            <a:endParaRPr dirty="0"/>
          </a:p>
          <a:p>
            <a:pPr marL="328929" indent="-328929" defTabSz="432308">
              <a:spcBef>
                <a:spcPts val="3100"/>
              </a:spcBef>
              <a:defRPr sz="2368"/>
            </a:pPr>
            <a:r>
              <a:rPr dirty="0"/>
              <a:t>MacOS, </a:t>
            </a:r>
            <a:r>
              <a:rPr dirty="0" err="1"/>
              <a:t>iOS封闭在苹果的硬件生态里</a:t>
            </a:r>
            <a:endParaRPr dirty="0"/>
          </a:p>
          <a:p>
            <a:pPr marL="328929" indent="-328929" defTabSz="432308">
              <a:spcBef>
                <a:spcPts val="3100"/>
              </a:spcBef>
              <a:defRPr sz="2368"/>
            </a:pPr>
            <a:r>
              <a:rPr dirty="0" err="1"/>
              <a:t>Android为了弥补Linux的缺点打上了一个厚厚的中间层，不断在做着妥协</a:t>
            </a:r>
            <a:endParaRPr dirty="0"/>
          </a:p>
          <a:p>
            <a:pPr marL="328929" indent="-328929" defTabSz="432308">
              <a:spcBef>
                <a:spcPts val="3100"/>
              </a:spcBef>
              <a:defRPr sz="2368"/>
            </a:pPr>
            <a:r>
              <a:rPr dirty="0"/>
              <a:t>GNU </a:t>
            </a:r>
            <a:r>
              <a:rPr dirty="0" err="1"/>
              <a:t>Hurd作为GNU项目“最后的组件”一直未能产品化，原因是“微内核消息传递机制debug太困难</a:t>
            </a:r>
            <a:r>
              <a:rPr dirty="0"/>
              <a:t>”？</a:t>
            </a:r>
          </a:p>
          <a:p>
            <a:pPr marL="328929" indent="-328929" defTabSz="432308">
              <a:spcBef>
                <a:spcPts val="3100"/>
              </a:spcBef>
              <a:defRPr sz="2368"/>
            </a:pPr>
            <a:r>
              <a:rPr dirty="0" err="1"/>
              <a:t>Unix的后继者Plan</a:t>
            </a:r>
            <a:r>
              <a:rPr dirty="0"/>
              <a:t> 9于2002年发布了最后一个版本，它的余热随着作者融入了Go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关于进程沙箱，Fuchsia重新思考三个Unix的基础抽象机制"/>
          <p:cNvSpPr txBox="1">
            <a:spLocks noGrp="1"/>
          </p:cNvSpPr>
          <p:nvPr>
            <p:ph type="title"/>
          </p:nvPr>
        </p:nvSpPr>
        <p:spPr>
          <a:prstGeom prst="rect">
            <a:avLst/>
          </a:prstGeom>
        </p:spPr>
        <p:txBody>
          <a:bodyPr/>
          <a:lstStyle>
            <a:lvl1pPr defTabSz="414781">
              <a:defRPr sz="5680"/>
            </a:lvl1pPr>
          </a:lstStyle>
          <a:p>
            <a:r>
              <a:rPr dirty="0" err="1"/>
              <a:t>Fuchsia重新思考</a:t>
            </a:r>
            <a:r>
              <a:rPr lang="zh-CN" altLang="en-US" dirty="0"/>
              <a:t>四</a:t>
            </a:r>
            <a:r>
              <a:rPr dirty="0" err="1"/>
              <a:t>个Unix的基础抽象机制</a:t>
            </a:r>
            <a:endParaRPr dirty="0"/>
          </a:p>
        </p:txBody>
      </p:sp>
      <p:sp>
        <p:nvSpPr>
          <p:cNvPr id="132" name="全局文件系统…"/>
          <p:cNvSpPr txBox="1">
            <a:spLocks noGrp="1"/>
          </p:cNvSpPr>
          <p:nvPr>
            <p:ph type="body" idx="1"/>
          </p:nvPr>
        </p:nvSpPr>
        <p:spPr>
          <a:prstGeom prst="rect">
            <a:avLst/>
          </a:prstGeom>
        </p:spPr>
        <p:txBody>
          <a:bodyPr/>
          <a:lstStyle/>
          <a:p>
            <a:r>
              <a:rPr dirty="0" err="1"/>
              <a:t>全局文件系统</a:t>
            </a:r>
            <a:endParaRPr dirty="0"/>
          </a:p>
          <a:p>
            <a:r>
              <a:rPr dirty="0" err="1"/>
              <a:t>用户</a:t>
            </a:r>
            <a:endParaRPr dirty="0"/>
          </a:p>
          <a:p>
            <a:r>
              <a:rPr dirty="0" err="1"/>
              <a:t>进程的创建</a:t>
            </a:r>
            <a:endParaRPr lang="en-US" altLang="zh-CN" dirty="0"/>
          </a:p>
          <a:p>
            <a:r>
              <a:rPr lang="zh-CN" altLang="en-US" dirty="0"/>
              <a:t>系统调用</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全局文件系统"/>
          <p:cNvSpPr txBox="1">
            <a:spLocks noGrp="1"/>
          </p:cNvSpPr>
          <p:nvPr>
            <p:ph type="title"/>
          </p:nvPr>
        </p:nvSpPr>
        <p:spPr>
          <a:prstGeom prst="rect">
            <a:avLst/>
          </a:prstGeom>
        </p:spPr>
        <p:txBody>
          <a:bodyPr/>
          <a:lstStyle/>
          <a:p>
            <a:r>
              <a:t>全局文件系统</a:t>
            </a:r>
          </a:p>
        </p:txBody>
      </p:sp>
      <p:sp>
        <p:nvSpPr>
          <p:cNvPr id="135" name="在Unix里，存在一个全局的根文件系统…"/>
          <p:cNvSpPr txBox="1">
            <a:spLocks noGrp="1"/>
          </p:cNvSpPr>
          <p:nvPr>
            <p:ph type="body" idx="1"/>
          </p:nvPr>
        </p:nvSpPr>
        <p:spPr>
          <a:prstGeom prst="rect">
            <a:avLst/>
          </a:prstGeom>
        </p:spPr>
        <p:txBody>
          <a:bodyPr/>
          <a:lstStyle/>
          <a:p>
            <a:pPr marL="262254" indent="-262254" defTabSz="344677">
              <a:spcBef>
                <a:spcPts val="2400"/>
              </a:spcBef>
              <a:defRPr sz="1887"/>
            </a:pPr>
            <a:r>
              <a:t>在Unix里，存在一个全局的根文件系统</a:t>
            </a:r>
          </a:p>
          <a:p>
            <a:pPr marL="524509" lvl="1" indent="-262254" defTabSz="344677">
              <a:spcBef>
                <a:spcPts val="2400"/>
              </a:spcBef>
              <a:defRPr sz="1887"/>
            </a:pPr>
            <a:r>
              <a:t>它是每个进程共享的基础资源</a:t>
            </a:r>
          </a:p>
          <a:p>
            <a:pPr marL="524509" lvl="1" indent="-262254" defTabSz="344677">
              <a:spcBef>
                <a:spcPts val="2400"/>
              </a:spcBef>
              <a:defRPr sz="1887"/>
            </a:pPr>
            <a:r>
              <a:t>文件系统涵盖了非文件资源：/proc, /sys, ..</a:t>
            </a:r>
          </a:p>
          <a:p>
            <a:pPr marL="524509" lvl="1" indent="-262254" defTabSz="344677">
              <a:spcBef>
                <a:spcPts val="2400"/>
              </a:spcBef>
              <a:defRPr sz="1887"/>
            </a:pPr>
            <a:r>
              <a:t>网络是例外</a:t>
            </a:r>
          </a:p>
          <a:p>
            <a:pPr marL="262254" indent="-262254" defTabSz="344677">
              <a:spcBef>
                <a:spcPts val="2400"/>
              </a:spcBef>
              <a:defRPr sz="1887"/>
            </a:pPr>
            <a:r>
              <a:t>在Fuchsia里，没有全局根文件系统</a:t>
            </a:r>
          </a:p>
          <a:p>
            <a:pPr marL="524509" lvl="1" indent="-262254" defTabSz="344677">
              <a:spcBef>
                <a:spcPts val="2400"/>
              </a:spcBef>
              <a:defRPr sz="1887"/>
            </a:pPr>
            <a:r>
              <a:t>文件和文件系统成为一个局部概念（局限在每个文件系统进程里），从而在进程内核数据结构里没有file</a:t>
            </a:r>
          </a:p>
          <a:p>
            <a:pPr marL="524509" lvl="1" indent="-262254" defTabSz="344677">
              <a:spcBef>
                <a:spcPts val="2400"/>
              </a:spcBef>
              <a:defRPr sz="1887"/>
            </a:pPr>
            <a:r>
              <a:t>用namespace来定义一个进程能够访问的资源</a:t>
            </a:r>
          </a:p>
          <a:p>
            <a:pPr marL="786764" lvl="2" indent="-262254" defTabSz="344677">
              <a:spcBef>
                <a:spcPts val="2400"/>
              </a:spcBef>
              <a:defRPr sz="1887"/>
            </a:pPr>
            <a:r>
              <a:t>每个name（路径）对应一个资源进程channel 的handle</a:t>
            </a:r>
          </a:p>
          <a:p>
            <a:pPr marL="524509" lvl="1" indent="-262254" defTabSz="344677">
              <a:spcBef>
                <a:spcPts val="2400"/>
              </a:spcBef>
              <a:defRPr sz="1887"/>
            </a:pPr>
            <a:r>
              <a:t>“/“ -&gt; root vfs service handle, “/dev” -&gt; dev fs service handle, “/net/dns” -&gt; DNS service handle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User"/>
          <p:cNvSpPr txBox="1">
            <a:spLocks noGrp="1"/>
          </p:cNvSpPr>
          <p:nvPr>
            <p:ph type="title"/>
          </p:nvPr>
        </p:nvSpPr>
        <p:spPr>
          <a:prstGeom prst="rect">
            <a:avLst/>
          </a:prstGeom>
        </p:spPr>
        <p:txBody>
          <a:bodyPr/>
          <a:lstStyle/>
          <a:p>
            <a:r>
              <a:t>User</a:t>
            </a:r>
          </a:p>
        </p:txBody>
      </p:sp>
      <p:sp>
        <p:nvSpPr>
          <p:cNvPr id="138" name="在Unix中，user本来是用作不同的用户登录共享服务器的机制…"/>
          <p:cNvSpPr txBox="1">
            <a:spLocks noGrp="1"/>
          </p:cNvSpPr>
          <p:nvPr>
            <p:ph type="body" idx="1"/>
          </p:nvPr>
        </p:nvSpPr>
        <p:spPr>
          <a:prstGeom prst="rect">
            <a:avLst/>
          </a:prstGeom>
        </p:spPr>
        <p:txBody>
          <a:bodyPr/>
          <a:lstStyle/>
          <a:p>
            <a:pPr marL="382270" indent="-382270" defTabSz="502412">
              <a:spcBef>
                <a:spcPts val="3600"/>
              </a:spcBef>
              <a:defRPr sz="2752"/>
            </a:pPr>
            <a:r>
              <a:t>在Unix中，user本来是用作不同的用户登录共享服务器的机制</a:t>
            </a:r>
          </a:p>
          <a:p>
            <a:pPr marL="764540" lvl="1" indent="-382270" defTabSz="502412">
              <a:spcBef>
                <a:spcPts val="3600"/>
              </a:spcBef>
              <a:defRPr sz="2752"/>
            </a:pPr>
            <a:r>
              <a:t>user是真正的用户</a:t>
            </a:r>
          </a:p>
          <a:p>
            <a:pPr marL="764540" lvl="1" indent="-382270" defTabSz="502412">
              <a:spcBef>
                <a:spcPts val="3600"/>
              </a:spcBef>
              <a:defRPr sz="2752"/>
            </a:pPr>
            <a:r>
              <a:t>后来主要用作权限控制，弱化的沙箱机制</a:t>
            </a:r>
          </a:p>
          <a:p>
            <a:pPr marL="382270" indent="-382270" defTabSz="502412">
              <a:spcBef>
                <a:spcPts val="3600"/>
              </a:spcBef>
              <a:defRPr sz="2752"/>
            </a:pPr>
            <a:r>
              <a:t>在Fuchsia中，在底层(Zircon, Garnet)没有用户的概念</a:t>
            </a:r>
          </a:p>
          <a:p>
            <a:pPr marL="764540" lvl="1" indent="-382270" defTabSz="502412">
              <a:spcBef>
                <a:spcPts val="3600"/>
              </a:spcBef>
              <a:defRPr sz="2752"/>
            </a:pPr>
            <a:r>
              <a:t>用namespace来控制进程能够访问的资源</a:t>
            </a:r>
          </a:p>
          <a:p>
            <a:pPr marL="764540" lvl="1" indent="-382270" defTabSz="502412">
              <a:spcBef>
                <a:spcPts val="3600"/>
              </a:spcBef>
              <a:defRPr sz="2752"/>
            </a:pPr>
            <a:r>
              <a:t>Capability-based access control</a:t>
            </a:r>
          </a:p>
          <a:p>
            <a:pPr marL="764540" lvl="1" indent="-382270" defTabSz="502412">
              <a:spcBef>
                <a:spcPts val="3600"/>
              </a:spcBef>
              <a:defRPr sz="2752"/>
            </a:pPr>
            <a:r>
              <a:t>从而在进程里没有uid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进程的创建"/>
          <p:cNvSpPr txBox="1">
            <a:spLocks noGrp="1"/>
          </p:cNvSpPr>
          <p:nvPr>
            <p:ph type="title"/>
          </p:nvPr>
        </p:nvSpPr>
        <p:spPr>
          <a:prstGeom prst="rect">
            <a:avLst/>
          </a:prstGeom>
        </p:spPr>
        <p:txBody>
          <a:bodyPr/>
          <a:lstStyle/>
          <a:p>
            <a:r>
              <a:t>进程的创建</a:t>
            </a:r>
          </a:p>
        </p:txBody>
      </p:sp>
      <p:sp>
        <p:nvSpPr>
          <p:cNvPr id="141" name="在Unix中，新的进程由老的进程fork而来…"/>
          <p:cNvSpPr txBox="1">
            <a:spLocks noGrp="1"/>
          </p:cNvSpPr>
          <p:nvPr>
            <p:ph type="body" idx="1"/>
          </p:nvPr>
        </p:nvSpPr>
        <p:spPr>
          <a:prstGeom prst="rect">
            <a:avLst/>
          </a:prstGeom>
        </p:spPr>
        <p:txBody>
          <a:bodyPr/>
          <a:lstStyle/>
          <a:p>
            <a:pPr marL="328929" indent="-328929" defTabSz="432308">
              <a:spcBef>
                <a:spcPts val="3100"/>
              </a:spcBef>
              <a:defRPr sz="2368"/>
            </a:pPr>
            <a:r>
              <a:t>在Unix中，新的进程由老的进程fork而来</a:t>
            </a:r>
          </a:p>
          <a:p>
            <a:pPr marL="657859" lvl="1" indent="-328929" defTabSz="432308">
              <a:spcBef>
                <a:spcPts val="3100"/>
              </a:spcBef>
              <a:defRPr sz="2368"/>
            </a:pPr>
            <a:r>
              <a:t>新的进程继承父进程的全部资源</a:t>
            </a:r>
          </a:p>
          <a:p>
            <a:pPr marL="657859" lvl="1" indent="-328929" defTabSz="432308">
              <a:spcBef>
                <a:spcPts val="3100"/>
              </a:spcBef>
              <a:defRPr sz="2368"/>
            </a:pPr>
            <a:r>
              <a:t>一种偷懒的设计</a:t>
            </a:r>
          </a:p>
          <a:p>
            <a:pPr marL="328929" indent="-328929" defTabSz="432308">
              <a:spcBef>
                <a:spcPts val="3100"/>
              </a:spcBef>
              <a:defRPr sz="2368"/>
            </a:pPr>
            <a:r>
              <a:t>在Fuchsia中，新进程的创建需要从头开始</a:t>
            </a:r>
          </a:p>
          <a:p>
            <a:pPr marL="657859" lvl="1" indent="-328929" defTabSz="432308">
              <a:spcBef>
                <a:spcPts val="3100"/>
              </a:spcBef>
              <a:defRPr sz="2368"/>
            </a:pPr>
            <a:r>
              <a:t>创建process, thread</a:t>
            </a:r>
          </a:p>
          <a:p>
            <a:pPr marL="657859" lvl="1" indent="-328929" defTabSz="432308">
              <a:spcBef>
                <a:spcPts val="3100"/>
              </a:spcBef>
              <a:defRPr sz="2368"/>
            </a:pPr>
            <a:r>
              <a:t>父进程建立初始的namespace到资源channel handle的映射</a:t>
            </a:r>
          </a:p>
          <a:p>
            <a:pPr marL="657859" lvl="1" indent="-328929" defTabSz="432308">
              <a:spcBef>
                <a:spcPts val="3100"/>
              </a:spcBef>
              <a:defRPr sz="2368"/>
            </a:pPr>
            <a:r>
              <a:t>调用process_start显式的告诉内核新的进程可以跑了</a:t>
            </a:r>
          </a:p>
          <a:p>
            <a:pPr marL="328929" indent="-328929" defTabSz="432308">
              <a:spcBef>
                <a:spcPts val="3100"/>
              </a:spcBef>
              <a:defRPr sz="2368"/>
            </a:pPr>
            <a:r>
              <a:t>在Fuchsia内核的process数据结构里，没有file和uid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3635-A1A8-4FF4-BB88-160A431AD5A5}"/>
              </a:ext>
            </a:extLst>
          </p:cNvPr>
          <p:cNvSpPr>
            <a:spLocks noGrp="1"/>
          </p:cNvSpPr>
          <p:nvPr>
            <p:ph type="title"/>
          </p:nvPr>
        </p:nvSpPr>
        <p:spPr/>
        <p:txBody>
          <a:bodyPr/>
          <a:lstStyle/>
          <a:p>
            <a:r>
              <a:rPr lang="zh-CN" altLang="en-US" dirty="0"/>
              <a:t>系统调用</a:t>
            </a:r>
          </a:p>
        </p:txBody>
      </p:sp>
      <p:sp>
        <p:nvSpPr>
          <p:cNvPr id="3" name="Text Placeholder 2">
            <a:extLst>
              <a:ext uri="{FF2B5EF4-FFF2-40B4-BE49-F238E27FC236}">
                <a16:creationId xmlns:a16="http://schemas.microsoft.com/office/drawing/2014/main" id="{0EE5198C-3383-4765-8BE6-8CCE6B7F940E}"/>
              </a:ext>
            </a:extLst>
          </p:cNvPr>
          <p:cNvSpPr>
            <a:spLocks noGrp="1"/>
          </p:cNvSpPr>
          <p:nvPr>
            <p:ph type="body" idx="1"/>
          </p:nvPr>
        </p:nvSpPr>
        <p:spPr/>
        <p:txBody>
          <a:bodyPr>
            <a:normAutofit fontScale="55000" lnSpcReduction="20000"/>
          </a:bodyPr>
          <a:lstStyle/>
          <a:p>
            <a:r>
              <a:rPr lang="en-US" altLang="zh-CN" dirty="0"/>
              <a:t>Unix/Linux</a:t>
            </a:r>
            <a:r>
              <a:rPr lang="zh-CN" altLang="en-US" dirty="0"/>
              <a:t>里，通过中断调用内核服务： </a:t>
            </a:r>
            <a:r>
              <a:rPr lang="en-US" altLang="zh-CN" dirty="0"/>
              <a:t>int 0x80, </a:t>
            </a:r>
            <a:r>
              <a:rPr lang="en-US" altLang="zh-CN" dirty="0" err="1"/>
              <a:t>syscall</a:t>
            </a:r>
            <a:r>
              <a:rPr lang="en-US" altLang="zh-CN" dirty="0"/>
              <a:t>,</a:t>
            </a:r>
            <a:r>
              <a:rPr lang="zh-CN" altLang="en-US" dirty="0"/>
              <a:t> </a:t>
            </a:r>
            <a:r>
              <a:rPr lang="en-US" altLang="zh-CN" dirty="0" err="1"/>
              <a:t>sysenter</a:t>
            </a:r>
            <a:r>
              <a:rPr lang="zh-CN" altLang="en-US" dirty="0"/>
              <a:t>系统调用的方式是确定的，直接的</a:t>
            </a:r>
            <a:endParaRPr lang="en-US" altLang="zh-CN" dirty="0"/>
          </a:p>
          <a:p>
            <a:pPr lvl="1"/>
            <a:r>
              <a:rPr lang="zh-CN" altLang="en-US" dirty="0"/>
              <a:t>内核接口不能变</a:t>
            </a:r>
            <a:endParaRPr lang="en-US" altLang="zh-CN" dirty="0"/>
          </a:p>
          <a:p>
            <a:pPr lvl="1"/>
            <a:r>
              <a:rPr lang="zh-CN" altLang="en-US" dirty="0"/>
              <a:t>可以被任意注入的代码调用</a:t>
            </a:r>
            <a:endParaRPr lang="en-US" altLang="zh-CN" dirty="0"/>
          </a:p>
          <a:p>
            <a:r>
              <a:rPr lang="en-US" altLang="zh-CN" dirty="0"/>
              <a:t>Zircon</a:t>
            </a:r>
            <a:r>
              <a:rPr lang="zh-CN" altLang="en-US" dirty="0"/>
              <a:t>里系统调用通过</a:t>
            </a:r>
            <a:r>
              <a:rPr lang="en-US" altLang="zh-CN" dirty="0" err="1"/>
              <a:t>vDSO</a:t>
            </a:r>
            <a:r>
              <a:rPr lang="zh-CN" altLang="en-US" dirty="0"/>
              <a:t>进行，意图是防止用户代码直接通过固定的中断代码调用</a:t>
            </a:r>
            <a:r>
              <a:rPr lang="en-US" altLang="zh-CN" dirty="0"/>
              <a:t>system call</a:t>
            </a:r>
            <a:r>
              <a:rPr lang="zh-CN" altLang="en-US" dirty="0"/>
              <a:t>，达到内核详细接口的隔离。保持 </a:t>
            </a:r>
            <a:r>
              <a:rPr lang="en-US" altLang="zh-CN" dirty="0"/>
              <a:t>C</a:t>
            </a:r>
            <a:r>
              <a:rPr lang="zh-CN" altLang="en-US" dirty="0"/>
              <a:t>层面的接口稳定：名字</a:t>
            </a:r>
            <a:r>
              <a:rPr lang="en-US" altLang="zh-CN" dirty="0"/>
              <a:t>+</a:t>
            </a:r>
            <a:r>
              <a:rPr lang="zh-CN" altLang="en-US"/>
              <a:t>参数。而不是内核入口汇编指令层面的稳定。</a:t>
            </a:r>
            <a:endParaRPr lang="en-US" altLang="zh-CN" dirty="0"/>
          </a:p>
          <a:p>
            <a:pPr lvl="1"/>
            <a:r>
              <a:rPr lang="zh-CN" altLang="en-US" dirty="0"/>
              <a:t>注入的代码无法直接调用 </a:t>
            </a:r>
            <a:r>
              <a:rPr lang="en-US" altLang="zh-CN" dirty="0" err="1"/>
              <a:t>vDSO</a:t>
            </a:r>
            <a:r>
              <a:rPr lang="zh-CN" altLang="en-US" dirty="0"/>
              <a:t>里的接口，虽然加载地址固定，但是计算出入口地址很难，如果不是不可能的话</a:t>
            </a:r>
            <a:endParaRPr lang="en-US" altLang="zh-CN" dirty="0"/>
          </a:p>
          <a:p>
            <a:pPr lvl="1"/>
            <a:r>
              <a:rPr lang="zh-CN" altLang="en-US" dirty="0"/>
              <a:t>内核会验证调用指令的地址，而</a:t>
            </a:r>
            <a:r>
              <a:rPr lang="en-US" altLang="zh-CN" dirty="0" err="1"/>
              <a:t>vDSO</a:t>
            </a:r>
            <a:r>
              <a:rPr lang="zh-CN" altLang="en-US" dirty="0"/>
              <a:t>的加载地址是固定的。并且在编译的时候会验证有限的入口符号，这些符号在编译时唯一生成，防止用户进程绕过</a:t>
            </a:r>
            <a:r>
              <a:rPr lang="en-US" altLang="zh-CN" dirty="0" err="1"/>
              <a:t>vDSO</a:t>
            </a:r>
            <a:endParaRPr lang="en-US" altLang="zh-CN" dirty="0"/>
          </a:p>
          <a:p>
            <a:pPr lvl="1"/>
            <a:r>
              <a:rPr lang="zh-CN" altLang="en-US" dirty="0"/>
              <a:t>这里主要的目的是隔离</a:t>
            </a:r>
            <a:r>
              <a:rPr lang="en-US" altLang="zh-CN" dirty="0"/>
              <a:t>system call</a:t>
            </a:r>
            <a:r>
              <a:rPr lang="zh-CN" altLang="en-US" dirty="0"/>
              <a:t>的调用方式，不是绝对意义上的不可注入调用</a:t>
            </a:r>
            <a:endParaRPr lang="en-US" altLang="zh-CN" dirty="0"/>
          </a:p>
          <a:p>
            <a:pPr lvl="1"/>
            <a:r>
              <a:rPr lang="en-US" altLang="zh-CN" dirty="0">
                <a:hlinkClick r:id="rId2"/>
              </a:rPr>
              <a:t>https://fuchsia.googlesource.com/zircon/+/master/docs/vdso.md</a:t>
            </a:r>
            <a:endParaRPr lang="zh-CN" altLang="en-US" dirty="0"/>
          </a:p>
        </p:txBody>
      </p:sp>
    </p:spTree>
    <p:extLst>
      <p:ext uri="{BB962C8B-B14F-4D97-AF65-F5344CB8AC3E}">
        <p14:creationId xmlns:p14="http://schemas.microsoft.com/office/powerpoint/2010/main" val="263843714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169</TotalTime>
  <Words>2114</Words>
  <Application>Microsoft Office PowerPoint</Application>
  <PresentationFormat>Custom</PresentationFormat>
  <Paragraphs>324</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Helvetica Light</vt:lpstr>
      <vt:lpstr>Helvetica Neue</vt:lpstr>
      <vt:lpstr>Helvetica Neue Light</vt:lpstr>
      <vt:lpstr>Helvetica Neue Medium</vt:lpstr>
      <vt:lpstr>Helvetica Neue Thin</vt:lpstr>
      <vt:lpstr>White</vt:lpstr>
      <vt:lpstr>Fuchsia介绍</vt:lpstr>
      <vt:lpstr>Fuchsia的来历</vt:lpstr>
      <vt:lpstr>现代通用、开放OS需要面对的方面</vt:lpstr>
      <vt:lpstr>Fuchsia解决现代OS痛点</vt:lpstr>
      <vt:lpstr>Fuchsia重新思考四个Unix的基础抽象机制</vt:lpstr>
      <vt:lpstr>全局文件系统</vt:lpstr>
      <vt:lpstr>User</vt:lpstr>
      <vt:lpstr>进程的创建</vt:lpstr>
      <vt:lpstr>系统调用</vt:lpstr>
      <vt:lpstr>仿佛是专门针对漏洞利用作出的设计</vt:lpstr>
      <vt:lpstr>Kernel的本质是什么</vt:lpstr>
      <vt:lpstr>Kernel的本质不是：</vt:lpstr>
      <vt:lpstr>Kernel的本质是：地址空间切换</vt:lpstr>
      <vt:lpstr>Zircon主要内核态功能</vt:lpstr>
      <vt:lpstr>以内存为中心的设计</vt:lpstr>
      <vt:lpstr>channel</vt:lpstr>
      <vt:lpstr>channel的实现</vt:lpstr>
      <vt:lpstr>系统调用vDSO</vt:lpstr>
      <vt:lpstr>vDSO的好处</vt:lpstr>
      <vt:lpstr>微内核</vt:lpstr>
      <vt:lpstr>PowerPoint Presentation</vt:lpstr>
      <vt:lpstr>Overhead: single core case</vt:lpstr>
      <vt:lpstr>PowerPoint Presentation</vt:lpstr>
      <vt:lpstr>Overhead: multicore case</vt:lpstr>
      <vt:lpstr>Fuchsia架构</vt:lpstr>
      <vt:lpstr>Fuchsia在各个平台上的可能的优势</vt:lpstr>
      <vt:lpstr>Linux桌面的现状</vt:lpstr>
      <vt:lpstr>PowerPoint Presentation</vt:lpstr>
      <vt:lpstr>Fuchsia分层</vt:lpstr>
      <vt:lpstr>Fuchsia启动流程</vt:lpstr>
      <vt:lpstr>PowerPoint Presentation</vt:lpstr>
      <vt:lpstr>第一个用户态进程的创建</vt:lpstr>
      <vt:lpstr>Zircon用户态</vt:lpstr>
      <vt:lpstr>Kernel Address Space Layout Randomization</vt:lpstr>
      <vt:lpstr>Fuchsia目前的运行环境</vt:lpstr>
      <vt:lpstr>Qemu</vt:lpstr>
      <vt:lpstr>Intel NUC</vt:lpstr>
      <vt:lpstr>Khadas Vim2开发板</vt:lpstr>
      <vt:lpstr>Vim2的启动</vt:lpstr>
      <vt:lpstr>系统软件研发能力的获得</vt:lpstr>
      <vt:lpstr>总结</vt:lpstr>
      <vt:lpstr>Hacker News上的讨论</vt:lpstr>
      <vt:lpstr>IRC上Fuchsia开发者的反馈</vt:lpstr>
      <vt:lpstr>笔记</vt:lpstr>
      <vt:lpstr>世界需要新的操作系统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Fuchsia简介</dc:title>
  <dc:creator>xzx</dc:creator>
  <cp:lastModifiedBy>Zhongxing Xu</cp:lastModifiedBy>
  <cp:revision>60</cp:revision>
  <dcterms:modified xsi:type="dcterms:W3CDTF">2019-03-29T14:07:08Z</dcterms:modified>
</cp:coreProperties>
</file>