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7" r:id="rId9"/>
    <p:sldId id="268" r:id="rId10"/>
    <p:sldId id="269" r:id="rId11"/>
    <p:sldId id="270" r:id="rId12"/>
    <p:sldId id="266" r:id="rId13"/>
    <p:sldId id="259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F2144-F2CD-6087-5E6E-704DA1E9E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223C6B-ADA3-5C35-DA0F-F96851EA3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B1A7B-C496-B4D5-5EFD-F5F01026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A8494-D4DC-B34B-B7ED-CBACA3AE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20819-25BC-5430-11FB-BBCD2A93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7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08D98-7AC9-2C33-AE0F-E0EFF126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871099-02B3-69EF-2D21-8A4CCCBDB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E6A86-6775-8F42-B949-F4F7A60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0A0DA-F498-0DD0-2BF8-DE1033BB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C02DF-3DA1-69F2-E121-9243ECD9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9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5A3FBF-BD40-D891-7EFF-E825B8634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E4910-91E3-3024-962C-89DF95888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ED38E-AE2C-3C17-367A-F2D5F442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931D9-16B2-B6E2-AA86-394EDC41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EA2F3-C912-616F-2215-1021BE76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1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8F66E-2335-A57D-42FC-77247831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BF2F6-1516-C601-1C2B-CCE6868AC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12D43-1FDD-63C9-59A7-71A9AC4D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092C9-3D81-6814-91DF-62B7D748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FD777-2268-A3CE-7D22-D54775D0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0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82840-C7B4-2B87-E0E6-9B41F8C1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3665E-DCD9-840C-B35B-003EC9D0B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7DBE3-1829-2C63-2167-87224723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84C01-5A40-7C9D-DDF6-FB6612F7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380E0-808F-9E8B-54D2-53C1F0B5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7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ADADE-1567-DCCD-1C53-B0E5B9C4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ECF2C-3F40-BF08-4B0F-B358DDF87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A54268-84F2-BF8C-A943-E90BC1214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E203A-A6C4-3CE5-B56B-01FC7CD7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C37C4-3788-606E-5D8D-A3C0337C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E39B5-46A8-4F64-C8E1-94508837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0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170F9-DD83-A681-DE6E-75506E6A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7F4C0-2CE6-F4D9-E639-625D5F81B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1357D-75B9-2ADF-CF39-DEEE5702A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E61FE8-FE9D-81DC-B0AD-02F9BE76F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19CF5C-30D7-A4C8-89F0-96C2F68DB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69198-F261-8A91-EB1D-6DFA3B0D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280D3C-2E86-5D67-E8A8-C0B6FEA3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BEA6D1-F665-9E44-7FA0-A2D6589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1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B72DF-86A2-83DB-1663-A9691397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A24812-B15C-3910-B8B3-E7B43B30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22BE57-5892-AA69-0C7A-FEA64E3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A7615F-7E16-902D-06E4-EB6E1BEB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8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91061A-DEC8-0D60-C748-36EF73E8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48C1BF-8917-C447-3747-1A950BEF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4E9ED-E751-5F24-1E69-7D8F8645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1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7DB31-AB1B-5A1B-2B51-C57319B1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F47B8-88DE-9C99-8D0A-22240FF8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AB7AD5-27BF-14A8-D59A-9A8732CD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12DDF0-14FA-5EF4-89FB-FB9AF87C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445AA-E68E-9696-A5F8-EE174C3F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8744C-CD57-6943-0B66-D726919E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2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05C80-4492-648A-0A81-CFDB72E5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AE8B76-58C1-0B1B-43EC-8B8068773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16135C-FA66-0417-FC76-0129E6374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629011-7822-480E-0F39-5F2E6078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F8FF2-8B7F-8EF3-1169-64C9CB02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43BA6-7106-2AF6-1F00-3E3B02F6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2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E3B481-069C-4E3E-6925-3C2F6D57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2D5A6-7FA0-F784-3793-22FA21A21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3548D-16FC-A4AE-064E-8340468F8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A662-A667-450D-A224-E0D186BC1EB7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B2EA4-3B71-A8CA-A625-D379C70B0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030A0-8281-AFAA-E24A-BA6BBDB93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78DA-6268-4EB9-95B1-43ABDC4C1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8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192.168.0.108:8501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25312804" TargetMode="External"/><Relationship Id="rId2" Type="http://schemas.openxmlformats.org/officeDocument/2006/relationships/hyperlink" Target="https://zhuanlan.zhihu.com/p/61182855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zh-cn/windows-server/networking/technologies/netsh/netsh-contexts" TargetMode="External"/><Relationship Id="rId4" Type="http://schemas.openxmlformats.org/officeDocument/2006/relationships/hyperlink" Target="https://learn.microsoft.com/zh-cn/windows/wsl/network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hegit/AlexTryMachineLearning/blob/master/LLM/WSL2%E9%83%A8%E7%BD%B2chatGLM-6B%20%40%20Mobile-RTX306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zhuanlan.zhihu.com/p/42531280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zhuanlan.zhihu.com/p/42531280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25312804" TargetMode="External"/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F881F-B0C7-C6BE-E41C-42F78E32B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在家庭局域网中实现</a:t>
            </a:r>
            <a:r>
              <a:rPr lang="en-US" altLang="zh-CN" dirty="0"/>
              <a:t>WSL2</a:t>
            </a:r>
            <a:r>
              <a:rPr lang="zh-CN" altLang="en-US" dirty="0"/>
              <a:t>网络服务共享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DECC22-D59A-D455-C7CA-CF8ECC335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3400" dirty="0"/>
              <a:t>可用于</a:t>
            </a:r>
            <a:r>
              <a:rPr lang="en-US" altLang="zh-CN" sz="3400" dirty="0"/>
              <a:t>LLM</a:t>
            </a:r>
            <a:r>
              <a:rPr lang="zh-CN" altLang="en-US" sz="3400" dirty="0"/>
              <a:t>推理服务共享</a:t>
            </a:r>
            <a:endParaRPr lang="en-US" altLang="zh-CN" sz="3400" dirty="0"/>
          </a:p>
          <a:p>
            <a:endParaRPr lang="en-US" altLang="zh-CN" dirty="0"/>
          </a:p>
          <a:p>
            <a:r>
              <a:rPr lang="en-US" altLang="zh-CN" dirty="0"/>
              <a:t>Alex He </a:t>
            </a:r>
          </a:p>
          <a:p>
            <a:r>
              <a:rPr lang="en-US" altLang="zh-CN" dirty="0"/>
              <a:t>(Git Hub ID: </a:t>
            </a:r>
            <a:r>
              <a:rPr lang="en-US" altLang="zh-CN" dirty="0" err="1"/>
              <a:t>alexhegit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2023-10-15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43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9CAEB-B7F4-DD05-4C1B-5D631B63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351"/>
            <a:ext cx="10515600" cy="1325563"/>
          </a:xfrm>
        </p:spPr>
        <p:txBody>
          <a:bodyPr/>
          <a:lstStyle/>
          <a:p>
            <a:r>
              <a:rPr lang="zh-CN" altLang="en-US" dirty="0"/>
              <a:t>操作示例细节</a:t>
            </a:r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30035-1DE9-C27F-1512-342EBCA9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8766"/>
            <a:ext cx="10567737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b="1" dirty="0"/>
              <a:t>任意客户端访问</a:t>
            </a:r>
            <a:r>
              <a:rPr lang="en-US" altLang="zh-CN" sz="1600" b="1" dirty="0"/>
              <a:t>WSL2</a:t>
            </a:r>
            <a:r>
              <a:rPr lang="zh-CN" altLang="en-US" sz="1600" b="1" dirty="0"/>
              <a:t>服务（如</a:t>
            </a:r>
            <a:r>
              <a:rPr lang="en-US" altLang="zh-CN" sz="1600" b="1" dirty="0"/>
              <a:t>IPAD</a:t>
            </a:r>
            <a:r>
              <a:rPr lang="zh-CN" altLang="en-US" sz="1600" b="1" dirty="0"/>
              <a:t>，手机或其他</a:t>
            </a:r>
            <a:r>
              <a:rPr lang="en-US" altLang="zh-CN" sz="1600" b="1" dirty="0"/>
              <a:t>PC 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marL="0" indent="0">
              <a:buNone/>
            </a:pPr>
            <a:r>
              <a:rPr lang="zh-CN" altLang="en-US" sz="1400" dirty="0"/>
              <a:t>如使用同一局域网内的</a:t>
            </a:r>
            <a:r>
              <a:rPr lang="en-US" altLang="zh-CN" sz="1400" dirty="0"/>
              <a:t>IPAD</a:t>
            </a:r>
            <a:r>
              <a:rPr lang="zh-CN" altLang="en-US" sz="1400" dirty="0"/>
              <a:t>使用浏览器，以指定</a:t>
            </a:r>
            <a:r>
              <a:rPr lang="en-US" altLang="zh-CN" sz="1400" dirty="0"/>
              <a:t>Win11 PC</a:t>
            </a:r>
            <a:r>
              <a:rPr lang="zh-CN" altLang="en-US" sz="1400" dirty="0"/>
              <a:t> </a:t>
            </a:r>
            <a:r>
              <a:rPr lang="en-US" altLang="zh-CN" sz="1400" dirty="0"/>
              <a:t>Host IP</a:t>
            </a:r>
            <a:r>
              <a:rPr lang="zh-CN" altLang="en-US" sz="1400" dirty="0"/>
              <a:t>及网络服务端口来访问之前服务器端的</a:t>
            </a:r>
            <a:r>
              <a:rPr lang="en-US" altLang="zh-CN" sz="1400" dirty="0"/>
              <a:t>WSL2</a:t>
            </a:r>
            <a:r>
              <a:rPr lang="zh-CN" altLang="en-US" sz="1400" dirty="0"/>
              <a:t>服务。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i="1" dirty="0"/>
              <a:t>如：</a:t>
            </a:r>
            <a:r>
              <a:rPr lang="en-US" altLang="zh-CN" sz="1400" i="1" dirty="0">
                <a:hlinkClick r:id="rId2"/>
              </a:rPr>
              <a:t>http://192.168.0.108:8501</a:t>
            </a:r>
            <a:r>
              <a:rPr lang="zh-CN" altLang="en-US" sz="1400" i="1" dirty="0"/>
              <a:t> </a:t>
            </a:r>
            <a:endParaRPr lang="en-US" altLang="zh-CN" sz="1400" i="1" dirty="0"/>
          </a:p>
          <a:p>
            <a:pPr marL="0" indent="0">
              <a:buNone/>
            </a:pPr>
            <a:r>
              <a:rPr lang="zh-CN" altLang="en-US" sz="1400" i="1" dirty="0"/>
              <a:t>其中</a:t>
            </a:r>
            <a:r>
              <a:rPr lang="en-US" altLang="zh-CN" sz="1400" i="1" dirty="0"/>
              <a:t>192.168.0.108</a:t>
            </a:r>
            <a:r>
              <a:rPr lang="zh-CN" altLang="en-US" sz="1400" i="1" dirty="0"/>
              <a:t>为</a:t>
            </a:r>
            <a:r>
              <a:rPr lang="en-US" altLang="zh-CN" sz="1400" i="1" dirty="0"/>
              <a:t>Win11 PC Host IP, 8501</a:t>
            </a:r>
            <a:r>
              <a:rPr lang="zh-CN" altLang="en-US" sz="1400" i="1" dirty="0"/>
              <a:t>为之前在服务器</a:t>
            </a:r>
            <a:r>
              <a:rPr lang="en-US" altLang="zh-CN" sz="1400" i="1" dirty="0"/>
              <a:t>Host</a:t>
            </a:r>
            <a:r>
              <a:rPr lang="zh-CN" altLang="en-US" sz="1400" i="1" dirty="0"/>
              <a:t>端预设的监听服务端口号。</a:t>
            </a:r>
            <a:endParaRPr lang="en-US" altLang="zh-CN" sz="1400" i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5D1292-84BA-1CE8-2BD0-07646BCD5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42" y="2800896"/>
            <a:ext cx="5430885" cy="37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2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3D66FF4-E9AE-0251-29FE-49D4940CE982}"/>
              </a:ext>
            </a:extLst>
          </p:cNvPr>
          <p:cNvSpPr/>
          <p:nvPr/>
        </p:nvSpPr>
        <p:spPr>
          <a:xfrm>
            <a:off x="391827" y="1966407"/>
            <a:ext cx="3423085" cy="35795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9D2C31-C8EF-A985-26B4-CAAF4F4B0E6D}"/>
              </a:ext>
            </a:extLst>
          </p:cNvPr>
          <p:cNvSpPr/>
          <p:nvPr/>
        </p:nvSpPr>
        <p:spPr>
          <a:xfrm>
            <a:off x="4925401" y="1570138"/>
            <a:ext cx="6829925" cy="47765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D19CAEB-B7F4-DD05-4C1B-5D631B63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351"/>
            <a:ext cx="10515600" cy="1325563"/>
          </a:xfrm>
        </p:spPr>
        <p:txBody>
          <a:bodyPr/>
          <a:lstStyle/>
          <a:p>
            <a:r>
              <a:rPr lang="zh-CN" altLang="en-US" dirty="0"/>
              <a:t>操作示例细节</a:t>
            </a:r>
            <a:r>
              <a:rPr lang="en-US" altLang="zh-CN" dirty="0"/>
              <a:t>-6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665628-766F-A625-F070-C7FAB0A0F134}"/>
              </a:ext>
            </a:extLst>
          </p:cNvPr>
          <p:cNvSpPr txBox="1"/>
          <p:nvPr/>
        </p:nvSpPr>
        <p:spPr>
          <a:xfrm>
            <a:off x="838199" y="1124295"/>
            <a:ext cx="55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该示例中网络服务访问路径，总结如下图。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440A27-0295-54E2-B144-12DB6C189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3" y="2513880"/>
            <a:ext cx="2844575" cy="263461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27994FC-B364-EB4B-8AE9-31F66F4D79EB}"/>
              </a:ext>
            </a:extLst>
          </p:cNvPr>
          <p:cNvSpPr txBox="1"/>
          <p:nvPr/>
        </p:nvSpPr>
        <p:spPr>
          <a:xfrm>
            <a:off x="839292" y="2749573"/>
            <a:ext cx="2530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ighlight>
                  <a:srgbClr val="FFFF00"/>
                </a:highlight>
              </a:rPr>
              <a:t>客户端浏览器访问：输入服务端的</a:t>
            </a:r>
            <a:r>
              <a:rPr lang="en-US" altLang="zh-CN" sz="1400" dirty="0">
                <a:highlight>
                  <a:srgbClr val="FFFF00"/>
                </a:highlight>
              </a:rPr>
              <a:t>LAN IP</a:t>
            </a:r>
            <a:r>
              <a:rPr lang="zh-CN" altLang="en-US" sz="1400" dirty="0">
                <a:highlight>
                  <a:srgbClr val="FFFF00"/>
                </a:highlight>
              </a:rPr>
              <a:t>及预先设置的服务监听端口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8BC016-AD9F-1E33-3159-D82164ABCE9C}"/>
              </a:ext>
            </a:extLst>
          </p:cNvPr>
          <p:cNvSpPr/>
          <p:nvPr/>
        </p:nvSpPr>
        <p:spPr>
          <a:xfrm>
            <a:off x="4932957" y="2958573"/>
            <a:ext cx="397510" cy="19975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</a:t>
            </a:r>
            <a:r>
              <a:rPr lang="zh-CN" altLang="en-US" dirty="0"/>
              <a:t>物理接口</a:t>
            </a:r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ABDEBA8A-6795-6B50-D7BC-5D1CC56A37DF}"/>
              </a:ext>
            </a:extLst>
          </p:cNvPr>
          <p:cNvSpPr/>
          <p:nvPr/>
        </p:nvSpPr>
        <p:spPr>
          <a:xfrm>
            <a:off x="5743445" y="2495935"/>
            <a:ext cx="1794813" cy="1574220"/>
          </a:xfrm>
          <a:prstGeom prst="flowChartMulti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服务监听端口映射表</a:t>
            </a:r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81ACF8EB-8C4F-02E5-B642-FC465D8C938B}"/>
              </a:ext>
            </a:extLst>
          </p:cNvPr>
          <p:cNvSpPr/>
          <p:nvPr/>
        </p:nvSpPr>
        <p:spPr>
          <a:xfrm>
            <a:off x="3809548" y="4126772"/>
            <a:ext cx="1102931" cy="45082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LAN</a:t>
            </a:r>
            <a:r>
              <a:rPr lang="zh-CN" altLang="en-US" sz="1400" dirty="0"/>
              <a:t>连接</a:t>
            </a:r>
          </a:p>
        </p:txBody>
      </p:sp>
      <p:sp>
        <p:nvSpPr>
          <p:cNvPr id="18" name="箭头: 左右 17">
            <a:extLst>
              <a:ext uri="{FF2B5EF4-FFF2-40B4-BE49-F238E27FC236}">
                <a16:creationId xmlns:a16="http://schemas.microsoft.com/office/drawing/2014/main" id="{C7263E28-5AC3-23DC-1DD8-030405CFFF19}"/>
              </a:ext>
            </a:extLst>
          </p:cNvPr>
          <p:cNvSpPr/>
          <p:nvPr/>
        </p:nvSpPr>
        <p:spPr>
          <a:xfrm>
            <a:off x="5333522" y="4084538"/>
            <a:ext cx="2517557" cy="53545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地址及端口映射转发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64DDCEE-182C-3493-047D-172AFB1C1D25}"/>
              </a:ext>
            </a:extLst>
          </p:cNvPr>
          <p:cNvSpPr/>
          <p:nvPr/>
        </p:nvSpPr>
        <p:spPr>
          <a:xfrm>
            <a:off x="8010146" y="2649948"/>
            <a:ext cx="2860861" cy="28425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WSL2-Ubuntu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C6D6A4-9EC5-EC89-01AD-7318B0A67463}"/>
              </a:ext>
            </a:extLst>
          </p:cNvPr>
          <p:cNvSpPr/>
          <p:nvPr/>
        </p:nvSpPr>
        <p:spPr>
          <a:xfrm>
            <a:off x="7862718" y="3784890"/>
            <a:ext cx="328246" cy="1135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vLAN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AD223E0-D92C-558C-8673-16704F487397}"/>
              </a:ext>
            </a:extLst>
          </p:cNvPr>
          <p:cNvSpPr/>
          <p:nvPr/>
        </p:nvSpPr>
        <p:spPr>
          <a:xfrm>
            <a:off x="8890413" y="4035439"/>
            <a:ext cx="1180484" cy="63372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Streamlit</a:t>
            </a:r>
            <a:r>
              <a:rPr lang="zh-CN" altLang="en-US" dirty="0"/>
              <a:t>网络服务</a:t>
            </a:r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CD343736-ECBB-73F0-143C-FAAA5D702E38}"/>
              </a:ext>
            </a:extLst>
          </p:cNvPr>
          <p:cNvSpPr/>
          <p:nvPr/>
        </p:nvSpPr>
        <p:spPr>
          <a:xfrm>
            <a:off x="8187158" y="4189883"/>
            <a:ext cx="680583" cy="3246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18738F-E790-966B-ECFD-6A4BA2F6EB0B}"/>
              </a:ext>
            </a:extLst>
          </p:cNvPr>
          <p:cNvSpPr txBox="1"/>
          <p:nvPr/>
        </p:nvSpPr>
        <p:spPr>
          <a:xfrm>
            <a:off x="7123764" y="1752040"/>
            <a:ext cx="280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服务端：</a:t>
            </a:r>
            <a:r>
              <a:rPr lang="en-US" altLang="zh-CN" dirty="0"/>
              <a:t>Win11 PC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8C0C035-4495-2D40-7799-7D22FD9DD0C7}"/>
              </a:ext>
            </a:extLst>
          </p:cNvPr>
          <p:cNvSpPr txBox="1"/>
          <p:nvPr/>
        </p:nvSpPr>
        <p:spPr>
          <a:xfrm>
            <a:off x="1490980" y="2064119"/>
            <a:ext cx="20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服务端： </a:t>
            </a:r>
            <a:r>
              <a:rPr lang="en-US" altLang="zh-CN" dirty="0"/>
              <a:t>IPAD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7586541-3082-8701-BF70-DEB089F782FF}"/>
              </a:ext>
            </a:extLst>
          </p:cNvPr>
          <p:cNvSpPr txBox="1"/>
          <p:nvPr/>
        </p:nvSpPr>
        <p:spPr>
          <a:xfrm>
            <a:off x="937474" y="4818843"/>
            <a:ext cx="233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192.168.0.108:8501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9B904A-EF20-6A4E-778E-65B5BC3AFDE3}"/>
              </a:ext>
            </a:extLst>
          </p:cNvPr>
          <p:cNvSpPr txBox="1"/>
          <p:nvPr/>
        </p:nvSpPr>
        <p:spPr>
          <a:xfrm>
            <a:off x="8381245" y="4788854"/>
            <a:ext cx="219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highlight>
                  <a:srgbClr val="00FFFF"/>
                </a:highlight>
              </a:rPr>
              <a:t>172.21.27.222:8501</a:t>
            </a:r>
            <a:endParaRPr lang="zh-CN" altLang="en-US" dirty="0">
              <a:highlight>
                <a:srgbClr val="00FFFF"/>
              </a:highlight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4AA28D9-B100-3B98-AEEA-44E3115ED484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971800" y="4973520"/>
            <a:ext cx="5409445" cy="299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9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9CAEB-B7F4-DD05-4C1B-5D631B63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98" y="18014"/>
            <a:ext cx="10515600" cy="980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Baichuan2</a:t>
            </a:r>
            <a:r>
              <a:rPr lang="zh-CN" altLang="en-US" sz="4000" dirty="0"/>
              <a:t>局域网部署实战</a:t>
            </a:r>
            <a:endParaRPr lang="en-US" altLang="zh-CN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30035-1DE9-C27F-1512-342EBCA9F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025029-E0DC-9D82-32ED-51E421FA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55" y="1510348"/>
            <a:ext cx="8916173" cy="10059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1B5433-1EC5-41E2-9410-032B866EA0BD}"/>
              </a:ext>
            </a:extLst>
          </p:cNvPr>
          <p:cNvSpPr txBox="1"/>
          <p:nvPr/>
        </p:nvSpPr>
        <p:spPr>
          <a:xfrm>
            <a:off x="910002" y="1097071"/>
            <a:ext cx="612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服务器端</a:t>
            </a:r>
            <a:r>
              <a:rPr lang="en-US" altLang="zh-CN" dirty="0"/>
              <a:t>WSL2</a:t>
            </a:r>
            <a:r>
              <a:rPr lang="zh-CN" altLang="en-US" dirty="0"/>
              <a:t>开启服务，指定端口为</a:t>
            </a:r>
            <a:r>
              <a:rPr lang="en-US" altLang="zh-CN" dirty="0"/>
              <a:t>8888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E9C270-6074-A523-333C-AF5A2BAE498C}"/>
              </a:ext>
            </a:extLst>
          </p:cNvPr>
          <p:cNvSpPr txBox="1"/>
          <p:nvPr/>
        </p:nvSpPr>
        <p:spPr>
          <a:xfrm>
            <a:off x="910002" y="2586336"/>
            <a:ext cx="981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服务器端设置防火墙规则，打开</a:t>
            </a:r>
            <a:r>
              <a:rPr lang="en-US" altLang="zh-CN" dirty="0"/>
              <a:t>TCP</a:t>
            </a:r>
            <a:r>
              <a:rPr lang="zh-CN" altLang="en-US" dirty="0"/>
              <a:t>的</a:t>
            </a:r>
            <a:r>
              <a:rPr lang="en-US" altLang="zh-CN" dirty="0"/>
              <a:t>8888</a:t>
            </a:r>
            <a:r>
              <a:rPr lang="zh-CN" altLang="en-US" dirty="0"/>
              <a:t>端口，并建立虚拟网口监听及端口映射转发规则。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166813-3C1A-1068-B81E-C51440F4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00" y="3006457"/>
            <a:ext cx="11088061" cy="1905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EC3965B-2719-324B-B46F-79756237DACF}"/>
              </a:ext>
            </a:extLst>
          </p:cNvPr>
          <p:cNvSpPr txBox="1"/>
          <p:nvPr/>
        </p:nvSpPr>
        <p:spPr>
          <a:xfrm>
            <a:off x="1006255" y="3296006"/>
            <a:ext cx="836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手机端，浏览器访问服务。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816399D-7539-1D56-EFA0-2401A2BE1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24" y="3344132"/>
            <a:ext cx="1727017" cy="337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1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6F12C-3EF7-E840-E06A-CC7A6ED5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8BDAF-BBF4-167F-D5F5-866B6FF7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i="0" dirty="0" err="1">
                <a:solidFill>
                  <a:srgbClr val="121212"/>
                </a:solidFill>
                <a:effectLst/>
                <a:latin typeface="-apple-system"/>
              </a:rPr>
              <a:t>Gradio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sz="2400" b="1" i="0" dirty="0" err="1">
                <a:solidFill>
                  <a:srgbClr val="121212"/>
                </a:solidFill>
                <a:effectLst/>
                <a:latin typeface="-apple-system"/>
              </a:rPr>
              <a:t>Streamlit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框架比较（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  <a:hlinkClick r:id="rId2"/>
              </a:rPr>
              <a:t>https://zhuanlan.zhihu.com/p/611828558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sz="2400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如何在局域网的其他主机上中访问本机的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WSL2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  <a:hlinkClick r:id="rId3"/>
              </a:rPr>
              <a:t>https://zhuanlan.zhihu.com/p/425312804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)</a:t>
            </a:r>
          </a:p>
          <a:p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使用 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WSL </a:t>
            </a: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访问网络应用程序 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  <a:hlinkClick r:id="rId4"/>
              </a:rPr>
              <a:t>https://learn.microsoft.com/zh-cn/windows/wsl/networking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 )</a:t>
            </a:r>
          </a:p>
          <a:p>
            <a:pPr algn="l"/>
            <a:r>
              <a:rPr lang="en-US" altLang="zh-CN" sz="2400" b="1" dirty="0" err="1">
                <a:solidFill>
                  <a:srgbClr val="121212"/>
                </a:solidFill>
                <a:latin typeface="-apple-system"/>
              </a:rPr>
              <a:t>Netsh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命令语法、上下文和格式 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  <a:hlinkClick r:id="rId5"/>
              </a:rPr>
              <a:t>https://learn.microsoft.com/zh-cn/windows-server/networking/technologies/netsh/netsh-contexts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 )</a:t>
            </a:r>
            <a:endParaRPr lang="zh-CN" altLang="en-US" sz="2400" b="1" dirty="0">
              <a:solidFill>
                <a:srgbClr val="121212"/>
              </a:solidFill>
              <a:latin typeface="-apple-system"/>
            </a:endParaRPr>
          </a:p>
          <a:p>
            <a:br>
              <a:rPr lang="zh-CN" altLang="en-US" sz="16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endParaRPr lang="zh-CN" altLang="en-US" sz="2400" b="1" dirty="0">
              <a:solidFill>
                <a:srgbClr val="121212"/>
              </a:solidFill>
              <a:latin typeface="-apple-system"/>
            </a:endParaRPr>
          </a:p>
          <a:p>
            <a:b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6937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F08C0-0234-A09D-47CA-1BC4D2EF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r>
              <a:rPr lang="en-US" altLang="zh-CN" dirty="0"/>
              <a:t>-</a:t>
            </a:r>
            <a:r>
              <a:rPr lang="zh-CN" altLang="en-US" dirty="0"/>
              <a:t>个人</a:t>
            </a:r>
            <a:r>
              <a:rPr lang="en-US" altLang="zh-CN" dirty="0"/>
              <a:t>LLM</a:t>
            </a:r>
            <a:r>
              <a:rPr lang="zh-CN" altLang="en-US" dirty="0"/>
              <a:t>应用分享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3A53C89-80EB-CFA2-AE08-1EA639A08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680551"/>
              </p:ext>
            </p:extLst>
          </p:nvPr>
        </p:nvGraphicFramePr>
        <p:xfrm>
          <a:off x="838199" y="1825625"/>
          <a:ext cx="10621879" cy="2688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475">
                  <a:extLst>
                    <a:ext uri="{9D8B030D-6E8A-4147-A177-3AD203B41FA5}">
                      <a16:colId xmlns:a16="http://schemas.microsoft.com/office/drawing/2014/main" val="2108289262"/>
                    </a:ext>
                  </a:extLst>
                </a:gridCol>
                <a:gridCol w="7393404">
                  <a:extLst>
                    <a:ext uri="{9D8B030D-6E8A-4147-A177-3AD203B41FA5}">
                      <a16:colId xmlns:a16="http://schemas.microsoft.com/office/drawing/2014/main" val="3661573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933123"/>
                  </a:ext>
                </a:extLst>
              </a:tr>
              <a:tr h="397811">
                <a:tc>
                  <a:txBody>
                    <a:bodyPr/>
                    <a:lstStyle/>
                    <a:p>
                      <a:r>
                        <a:rPr lang="zh-CN" altLang="en-US" dirty="0"/>
                        <a:t>快速下载大模型文件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https://github.com/alexhegit/Download_LLM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42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LLM/WSL2</a:t>
                      </a:r>
                      <a:r>
                        <a:rPr lang="zh-CN" altLang="en-US" dirty="0"/>
                        <a:t>部署</a:t>
                      </a:r>
                      <a:r>
                        <a:rPr lang="en-US" altLang="zh-CN" dirty="0"/>
                        <a:t>chatGLM-6B @ Mobile-RTX3060.pdf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"/>
                        </a:rPr>
                        <a:t>https://github.com/alexhegit/AlexTryMachineLearning/blob/master/LLM/WSL2%E9%83%A8%E7%BD%B2chatGLM-6B%20%40%20Mobile-RTX3060.pdf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GhatGLM</a:t>
                      </a:r>
                      <a:r>
                        <a:rPr lang="en-US" altLang="zh-CN" dirty="0"/>
                        <a:t> Patch:</a:t>
                      </a:r>
                      <a:r>
                        <a:rPr lang="zh-CN" altLang="en-US" dirty="0"/>
                        <a:t>增加</a:t>
                      </a:r>
                      <a:r>
                        <a:rPr lang="en-US" altLang="zh-CN" dirty="0" err="1"/>
                        <a:t>openai_api</a:t>
                      </a:r>
                      <a:r>
                        <a:rPr lang="en-US" altLang="zh-CN" dirty="0"/>
                        <a:t> 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https://github.com/THUDM/ChatGLM2-6B/pull/504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77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GhatGLM</a:t>
                      </a:r>
                      <a:r>
                        <a:rPr lang="en-US" altLang="zh-CN" dirty="0"/>
                        <a:t> Patch: </a:t>
                      </a:r>
                      <a:r>
                        <a:rPr lang="zh-CN" altLang="en-US" dirty="0"/>
                        <a:t>更优雅的进行多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并行部署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https://github.com/THUDM/ChatGLM2-6B/pull/472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87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01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1A8B6-5D4F-FAA5-1E2C-E65131DD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51D44-FC5B-5441-426E-8F71FD88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Microsoft</a:t>
            </a:r>
            <a:r>
              <a:rPr lang="zh-CN" altLang="en-US" dirty="0"/>
              <a:t> </a:t>
            </a:r>
            <a:r>
              <a:rPr lang="en-US" altLang="zh-CN" dirty="0"/>
              <a:t>Love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的策略执行多年，</a:t>
            </a:r>
            <a:r>
              <a:rPr lang="en-US" altLang="zh-CN" dirty="0"/>
              <a:t>WSL</a:t>
            </a:r>
            <a:r>
              <a:rPr lang="zh-CN" altLang="en-US" dirty="0"/>
              <a:t>的易用性已经越来越成熟。很多</a:t>
            </a:r>
            <a:r>
              <a:rPr lang="en-US" altLang="zh-CN" dirty="0" err="1"/>
              <a:t>Linuxer</a:t>
            </a:r>
            <a:r>
              <a:rPr lang="zh-CN" altLang="en-US" dirty="0"/>
              <a:t>已经逐渐接受在</a:t>
            </a:r>
            <a:r>
              <a:rPr lang="en-US" altLang="zh-CN" dirty="0"/>
              <a:t>Windows</a:t>
            </a:r>
            <a:r>
              <a:rPr lang="zh-CN" altLang="en-US" dirty="0"/>
              <a:t>下使用</a:t>
            </a:r>
            <a:r>
              <a:rPr lang="en-US" altLang="zh-CN" dirty="0"/>
              <a:t>WSL/WSL2</a:t>
            </a:r>
            <a:r>
              <a:rPr lang="zh-CN" altLang="en-US" dirty="0"/>
              <a:t>来进行开发。</a:t>
            </a:r>
            <a:endParaRPr lang="en-US" altLang="zh-CN" dirty="0"/>
          </a:p>
          <a:p>
            <a:r>
              <a:rPr lang="en-US" altLang="zh-CN" dirty="0"/>
              <a:t>NVIDIA CUDA</a:t>
            </a:r>
            <a:r>
              <a:rPr lang="zh-CN" altLang="en-US" dirty="0"/>
              <a:t>对</a:t>
            </a:r>
            <a:r>
              <a:rPr lang="en-US" altLang="zh-CN" dirty="0"/>
              <a:t>WSL</a:t>
            </a:r>
            <a:r>
              <a:rPr lang="zh-CN" altLang="en-US" dirty="0"/>
              <a:t>的支持也比较完善。</a:t>
            </a:r>
            <a:endParaRPr lang="en-US" altLang="zh-CN" dirty="0"/>
          </a:p>
          <a:p>
            <a:r>
              <a:rPr lang="zh-CN" altLang="en-US" dirty="0"/>
              <a:t>多个开源</a:t>
            </a:r>
            <a:r>
              <a:rPr lang="en-US" altLang="zh-CN" dirty="0"/>
              <a:t>LLM</a:t>
            </a:r>
            <a:r>
              <a:rPr lang="zh-CN" altLang="en-US" dirty="0"/>
              <a:t>项目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ChatGLM</a:t>
            </a:r>
            <a:r>
              <a:rPr lang="en-US" altLang="zh-CN" dirty="0"/>
              <a:t>/</a:t>
            </a:r>
            <a:r>
              <a:rPr lang="en-US" altLang="zh-CN" dirty="0" err="1"/>
              <a:t>Baichuan</a:t>
            </a:r>
            <a:r>
              <a:rPr lang="en-US" altLang="zh-CN" dirty="0"/>
              <a:t>/</a:t>
            </a:r>
            <a:r>
              <a:rPr lang="en-US" altLang="zh-CN" dirty="0" err="1"/>
              <a:t>CodeGeeX</a:t>
            </a:r>
            <a:r>
              <a:rPr lang="en-US" altLang="zh-CN" dirty="0"/>
              <a:t>)</a:t>
            </a:r>
            <a:r>
              <a:rPr lang="zh-CN" altLang="en-US" dirty="0"/>
              <a:t>部署基于</a:t>
            </a:r>
            <a:r>
              <a:rPr lang="en-US" altLang="zh-CN" dirty="0" err="1"/>
              <a:t>Streamlit</a:t>
            </a:r>
            <a:r>
              <a:rPr lang="en-US" altLang="zh-CN" dirty="0"/>
              <a:t>/</a:t>
            </a:r>
            <a:r>
              <a:rPr lang="en-US" altLang="zh-CN" dirty="0" err="1"/>
              <a:t>Gradio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一些较小参数规模的</a:t>
            </a:r>
            <a:r>
              <a:rPr lang="en-US" altLang="zh-CN" dirty="0"/>
              <a:t>LLM</a:t>
            </a:r>
            <a:r>
              <a:rPr lang="zh-CN" altLang="en-US" dirty="0"/>
              <a:t>（</a:t>
            </a:r>
            <a:r>
              <a:rPr lang="en-US" altLang="zh-CN" dirty="0"/>
              <a:t>6B/13B</a:t>
            </a:r>
            <a:r>
              <a:rPr lang="zh-CN" altLang="en-US" dirty="0"/>
              <a:t>）可以在消费类</a:t>
            </a:r>
            <a:r>
              <a:rPr lang="en-US" altLang="zh-CN" dirty="0"/>
              <a:t>GPU</a:t>
            </a:r>
            <a:r>
              <a:rPr lang="zh-CN" altLang="en-US" dirty="0"/>
              <a:t>上进行私有化部署。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因此，可以在家庭局域网中来部署并分享</a:t>
            </a:r>
            <a:r>
              <a:rPr lang="en-US" altLang="zh-CN" dirty="0">
                <a:solidFill>
                  <a:schemeClr val="accent1"/>
                </a:solidFill>
              </a:rPr>
              <a:t>LLM</a:t>
            </a:r>
            <a:r>
              <a:rPr lang="zh-CN" altLang="en-US" dirty="0">
                <a:solidFill>
                  <a:schemeClr val="accent1"/>
                </a:solidFill>
              </a:rPr>
              <a:t>的推理服务，实现家庭内</a:t>
            </a:r>
            <a:r>
              <a:rPr lang="en-US" altLang="zh-CN" dirty="0">
                <a:solidFill>
                  <a:schemeClr val="accent1"/>
                </a:solidFill>
              </a:rPr>
              <a:t>LLM</a:t>
            </a:r>
            <a:r>
              <a:rPr lang="zh-CN" altLang="en-US" dirty="0">
                <a:solidFill>
                  <a:schemeClr val="accent1"/>
                </a:solidFill>
              </a:rPr>
              <a:t>服务自由。</a:t>
            </a:r>
          </a:p>
        </p:txBody>
      </p:sp>
    </p:spTree>
    <p:extLst>
      <p:ext uri="{BB962C8B-B14F-4D97-AF65-F5344CB8AC3E}">
        <p14:creationId xmlns:p14="http://schemas.microsoft.com/office/powerpoint/2010/main" val="360549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160D2-CEA4-363F-1A63-82E863F0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WSL2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ABEF6-18F9-9CFA-F4C9-2D300AD1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WSL2</a:t>
            </a:r>
            <a:r>
              <a:rPr lang="zh-CN" altLang="en-US" dirty="0"/>
              <a:t>是基于</a:t>
            </a:r>
            <a:r>
              <a:rPr lang="en-US" altLang="zh-CN" dirty="0"/>
              <a:t>Hyper-V </a:t>
            </a:r>
            <a:r>
              <a:rPr lang="zh-CN" altLang="en-US" dirty="0"/>
              <a:t>体系结构来实现其虚拟化。</a:t>
            </a:r>
            <a:endParaRPr lang="en-US" altLang="zh-CN" dirty="0"/>
          </a:p>
          <a:p>
            <a:r>
              <a:rPr lang="en-US" altLang="zh-CN" sz="2400" dirty="0"/>
              <a:t>WSL2</a:t>
            </a:r>
            <a:r>
              <a:rPr lang="zh-CN" altLang="en-US" sz="2400" dirty="0"/>
              <a:t>是一个轻量级的虚拟机，</a:t>
            </a:r>
            <a:r>
              <a:rPr lang="en-US" altLang="zh-CN" sz="2400" dirty="0"/>
              <a:t>Windows</a:t>
            </a:r>
            <a:r>
              <a:rPr lang="zh-CN" altLang="en-US" sz="2400" dirty="0"/>
              <a:t>内</a:t>
            </a:r>
            <a:r>
              <a:rPr lang="en-US" altLang="zh-CN" sz="2400" dirty="0"/>
              <a:t>WSL2</a:t>
            </a:r>
            <a:r>
              <a:rPr lang="zh-CN" altLang="en-US" sz="2400" dirty="0"/>
              <a:t>的网络默认是以桥接方式设置的。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 err="1"/>
              <a:t>Winodws</a:t>
            </a:r>
            <a:r>
              <a:rPr lang="zh-CN" altLang="en-US" sz="2400" dirty="0"/>
              <a:t>中</a:t>
            </a:r>
            <a:r>
              <a:rPr lang="en-US" altLang="zh-CN" sz="2400" dirty="0"/>
              <a:t>WSL2</a:t>
            </a:r>
            <a:r>
              <a:rPr lang="zh-CN" altLang="en-US" sz="2400" dirty="0"/>
              <a:t>拥有两个</a:t>
            </a:r>
            <a:r>
              <a:rPr lang="en-US" altLang="zh-CN" sz="2400" dirty="0"/>
              <a:t>IP</a:t>
            </a:r>
            <a:r>
              <a:rPr lang="zh-CN" altLang="en-US" sz="2400" dirty="0"/>
              <a:t>。一个是</a:t>
            </a:r>
            <a:r>
              <a:rPr lang="en-US" altLang="zh-CN" sz="2400" dirty="0"/>
              <a:t>Windows(Host OS)</a:t>
            </a:r>
            <a:r>
              <a:rPr lang="zh-CN" altLang="en-US" sz="2400" dirty="0"/>
              <a:t>中看到的</a:t>
            </a:r>
            <a:r>
              <a:rPr lang="en-US" altLang="zh-CN" sz="2400" dirty="0"/>
              <a:t>WSL2</a:t>
            </a:r>
            <a:r>
              <a:rPr lang="zh-CN" altLang="en-US" sz="2400" dirty="0"/>
              <a:t>虚拟网卡</a:t>
            </a:r>
            <a:r>
              <a:rPr lang="en-US" altLang="zh-CN" sz="2400" dirty="0"/>
              <a:t>IP</a:t>
            </a:r>
            <a:r>
              <a:rPr lang="zh-CN" altLang="en-US" sz="2400" dirty="0"/>
              <a:t>，另一个是</a:t>
            </a:r>
            <a:r>
              <a:rPr lang="en-US" altLang="zh-CN" sz="2400" dirty="0"/>
              <a:t>WSL2</a:t>
            </a:r>
            <a:r>
              <a:rPr lang="zh-CN" altLang="en-US" sz="2400" dirty="0"/>
              <a:t>内部（</a:t>
            </a:r>
            <a:r>
              <a:rPr lang="en-US" altLang="zh-CN" sz="2400" dirty="0"/>
              <a:t>Guest OS</a:t>
            </a:r>
            <a:r>
              <a:rPr lang="zh-CN" altLang="en-US" sz="2400" dirty="0"/>
              <a:t>）的</a:t>
            </a:r>
            <a:r>
              <a:rPr lang="en-US" altLang="zh-CN" sz="2400" dirty="0"/>
              <a:t>IP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的</a:t>
            </a:r>
            <a:r>
              <a:rPr lang="en-US" altLang="zh-CN" sz="2400" dirty="0"/>
              <a:t>PowerShell</a:t>
            </a:r>
            <a:r>
              <a:rPr lang="zh-CN" altLang="en-US" sz="2400" dirty="0"/>
              <a:t>中，使用“</a:t>
            </a:r>
            <a:r>
              <a:rPr lang="en-US" altLang="zh-CN" sz="2400" dirty="0"/>
              <a:t>ipconfig</a:t>
            </a:r>
            <a:r>
              <a:rPr lang="zh-CN" altLang="en-US" sz="2400" dirty="0"/>
              <a:t>”来获取</a:t>
            </a:r>
            <a:r>
              <a:rPr lang="en-US" altLang="zh-CN" sz="2400" dirty="0"/>
              <a:t>Windows</a:t>
            </a:r>
            <a:r>
              <a:rPr lang="zh-CN" altLang="en-US" sz="2400" dirty="0"/>
              <a:t>内</a:t>
            </a:r>
            <a:r>
              <a:rPr lang="en-US" altLang="zh-CN" sz="2400" dirty="0"/>
              <a:t>WSL2</a:t>
            </a:r>
            <a:r>
              <a:rPr lang="zh-CN" altLang="en-US" sz="2400" dirty="0"/>
              <a:t>的虚拟网卡</a:t>
            </a:r>
            <a:r>
              <a:rPr lang="en-US" altLang="zh-CN" sz="2400" dirty="0"/>
              <a:t>IP, </a:t>
            </a:r>
            <a:r>
              <a:rPr lang="zh-CN" altLang="en-US" sz="2400" dirty="0"/>
              <a:t>以</a:t>
            </a:r>
            <a:r>
              <a:rPr lang="en-US" altLang="zh-CN" sz="2400" dirty="0" err="1"/>
              <a:t>vEthernet</a:t>
            </a:r>
            <a:r>
              <a:rPr lang="en-US" altLang="zh-CN" sz="2400" dirty="0"/>
              <a:t>(WSL)</a:t>
            </a:r>
            <a:r>
              <a:rPr lang="zh-CN" altLang="en-US" sz="2400" dirty="0"/>
              <a:t>标识。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WSL2</a:t>
            </a:r>
            <a:r>
              <a:rPr lang="zh-CN" altLang="en-US" sz="2400" dirty="0"/>
              <a:t>内拥有自己的</a:t>
            </a:r>
            <a:r>
              <a:rPr lang="en-US" altLang="zh-CN" sz="2400" dirty="0"/>
              <a:t>IP</a:t>
            </a:r>
            <a:r>
              <a:rPr lang="zh-CN" altLang="en-US" sz="2400" dirty="0"/>
              <a:t>，可以在</a:t>
            </a:r>
            <a:r>
              <a:rPr lang="en-US" altLang="zh-CN" sz="2400" dirty="0"/>
              <a:t>Windows PowerShell</a:t>
            </a:r>
            <a:r>
              <a:rPr lang="zh-CN" altLang="en-US" sz="2400" dirty="0"/>
              <a:t>中使用“</a:t>
            </a:r>
            <a:r>
              <a:rPr lang="en-US" altLang="zh-CN" sz="2400" dirty="0" err="1"/>
              <a:t>wsl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ifconfig</a:t>
            </a:r>
            <a:r>
              <a:rPr lang="zh-CN" altLang="en-US" sz="2400" dirty="0"/>
              <a:t>”获取（或者在</a:t>
            </a:r>
            <a:r>
              <a:rPr lang="en-US" altLang="zh-CN" sz="2400" dirty="0"/>
              <a:t>WSL2 Guest OS</a:t>
            </a:r>
            <a:r>
              <a:rPr lang="zh-CN" altLang="en-US" sz="2400" dirty="0"/>
              <a:t>中使用“</a:t>
            </a:r>
            <a:r>
              <a:rPr lang="en-US" altLang="zh-CN" sz="2400" dirty="0" err="1"/>
              <a:t>ifconfig</a:t>
            </a:r>
            <a:r>
              <a:rPr lang="zh-CN" altLang="en-US" sz="2400" dirty="0"/>
              <a:t>”命令）。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4461F4-A7FC-B4D7-2BE0-1255BE617E1C}"/>
              </a:ext>
            </a:extLst>
          </p:cNvPr>
          <p:cNvSpPr txBox="1"/>
          <p:nvPr/>
        </p:nvSpPr>
        <p:spPr>
          <a:xfrm>
            <a:off x="838200" y="6220897"/>
            <a:ext cx="75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* WSL2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WSL</a:t>
            </a:r>
            <a:r>
              <a:rPr lang="zh-CN" altLang="en-US" dirty="0">
                <a:solidFill>
                  <a:srgbClr val="C00000"/>
                </a:solidFill>
              </a:rPr>
              <a:t>架构不同，本文内容只涉及</a:t>
            </a:r>
            <a:r>
              <a:rPr lang="en-US" altLang="zh-CN" dirty="0">
                <a:solidFill>
                  <a:srgbClr val="C00000"/>
                </a:solidFill>
              </a:rPr>
              <a:t>WSL2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7263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8ED69-A887-9CFB-EBD9-1AA15EE0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WSL2</a:t>
            </a:r>
            <a:r>
              <a:rPr lang="zh-CN" altLang="en-US" dirty="0"/>
              <a:t>的网络结构示意图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91044CA-F622-3456-54B9-5ED95669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930" y="1933909"/>
            <a:ext cx="5058543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/>
              <a:t>说明：</a:t>
            </a:r>
            <a:endParaRPr lang="en-US" altLang="zh-CN" sz="2000" b="1" dirty="0"/>
          </a:p>
          <a:p>
            <a:r>
              <a:rPr lang="zh-CN" altLang="en-US" sz="2000" dirty="0"/>
              <a:t>以</a:t>
            </a:r>
            <a:r>
              <a:rPr lang="en-US" altLang="zh-CN" sz="2000" dirty="0"/>
              <a:t>Win11 PC(host)</a:t>
            </a:r>
            <a:r>
              <a:rPr lang="zh-CN" altLang="en-US" sz="2000" dirty="0"/>
              <a:t>角度看，</a:t>
            </a:r>
            <a:r>
              <a:rPr lang="en-US" altLang="zh-CN" sz="2000" dirty="0"/>
              <a:t>WSL2</a:t>
            </a:r>
            <a:r>
              <a:rPr lang="zh-CN" altLang="en-US" sz="2000" dirty="0"/>
              <a:t>内部</a:t>
            </a:r>
            <a:r>
              <a:rPr lang="en-US" altLang="zh-CN" sz="2000" dirty="0"/>
              <a:t>IP=localhost=127.0.0.1=</a:t>
            </a:r>
            <a:r>
              <a:rPr lang="en-US" altLang="zh-CN" sz="2000" dirty="0" err="1"/>
              <a:t>vEthernet</a:t>
            </a:r>
            <a:r>
              <a:rPr lang="en-US" altLang="zh-CN" sz="2000" dirty="0"/>
              <a:t>(WSL) IP</a:t>
            </a:r>
          </a:p>
          <a:p>
            <a:r>
              <a:rPr lang="zh-CN" altLang="en-US" sz="2000" dirty="0"/>
              <a:t>局域网内其他机器只能看到</a:t>
            </a:r>
            <a:r>
              <a:rPr lang="en-US" altLang="zh-CN" sz="2000" dirty="0"/>
              <a:t>Win11 PC</a:t>
            </a:r>
            <a:r>
              <a:rPr lang="zh-CN" altLang="en-US" sz="2000" dirty="0"/>
              <a:t>的物理网卡及其对应的局域网</a:t>
            </a:r>
            <a:r>
              <a:rPr lang="en-US" altLang="zh-CN" sz="2000" dirty="0"/>
              <a:t>IP</a:t>
            </a:r>
          </a:p>
          <a:p>
            <a:r>
              <a:rPr lang="zh-CN" altLang="en-US" sz="2000" dirty="0"/>
              <a:t>局域网内其他机器若想访问</a:t>
            </a:r>
            <a:r>
              <a:rPr lang="en-US" altLang="zh-CN" sz="2000" dirty="0"/>
              <a:t>Win11 PC</a:t>
            </a:r>
            <a:r>
              <a:rPr lang="zh-CN" altLang="en-US" sz="2000" dirty="0"/>
              <a:t>的</a:t>
            </a:r>
            <a:r>
              <a:rPr lang="en-US" altLang="zh-CN" sz="2000" dirty="0"/>
              <a:t>WSL2</a:t>
            </a:r>
            <a:r>
              <a:rPr lang="zh-CN" altLang="en-US" sz="2000" dirty="0"/>
              <a:t>中部署的服务（如</a:t>
            </a:r>
            <a:r>
              <a:rPr lang="en-US" altLang="zh-CN" sz="2000" dirty="0"/>
              <a:t>SSH</a:t>
            </a:r>
            <a:r>
              <a:rPr lang="zh-CN" altLang="en-US" sz="2000" dirty="0"/>
              <a:t>，</a:t>
            </a:r>
            <a:r>
              <a:rPr lang="en-US" altLang="zh-CN" sz="2000" dirty="0"/>
              <a:t>HTTP/TCP),</a:t>
            </a:r>
            <a:r>
              <a:rPr lang="zh-CN" altLang="en-US" sz="2000" dirty="0"/>
              <a:t>需要在</a:t>
            </a:r>
            <a:r>
              <a:rPr lang="en-US" altLang="zh-CN" sz="2000" dirty="0"/>
              <a:t>Win11</a:t>
            </a:r>
            <a:r>
              <a:rPr lang="zh-CN" altLang="en-US" sz="2000" dirty="0"/>
              <a:t>中通过</a:t>
            </a:r>
            <a:r>
              <a:rPr lang="en-US" altLang="zh-CN" sz="2000" dirty="0" err="1"/>
              <a:t>Netsh</a:t>
            </a:r>
            <a:r>
              <a:rPr lang="zh-CN" altLang="en-US" sz="2000" dirty="0"/>
              <a:t>设置端口转发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34D4E36-FC53-93A4-DA79-F82EE8A23417}"/>
              </a:ext>
            </a:extLst>
          </p:cNvPr>
          <p:cNvSpPr/>
          <p:nvPr/>
        </p:nvSpPr>
        <p:spPr>
          <a:xfrm>
            <a:off x="325750" y="1873756"/>
            <a:ext cx="5456321" cy="3501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AA61F5-0FE2-AD69-D0C9-218157FEA737}"/>
              </a:ext>
            </a:extLst>
          </p:cNvPr>
          <p:cNvSpPr txBox="1"/>
          <p:nvPr/>
        </p:nvSpPr>
        <p:spPr>
          <a:xfrm>
            <a:off x="779440" y="1887073"/>
            <a:ext cx="318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Win11 PC (host)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DCD5FA-B806-AC8A-7A4C-C0BAB506D2E6}"/>
              </a:ext>
            </a:extLst>
          </p:cNvPr>
          <p:cNvSpPr/>
          <p:nvPr/>
        </p:nvSpPr>
        <p:spPr>
          <a:xfrm>
            <a:off x="2054279" y="5342583"/>
            <a:ext cx="1952127" cy="1995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物理网口</a:t>
            </a:r>
            <a:r>
              <a:rPr lang="en-US" altLang="zh-CN" sz="1600" dirty="0"/>
              <a:t>(</a:t>
            </a:r>
            <a:r>
              <a:rPr lang="zh-CN" altLang="en-US" sz="1600" dirty="0"/>
              <a:t>局域网</a:t>
            </a:r>
            <a:r>
              <a:rPr lang="en-US" altLang="zh-CN" sz="1600" dirty="0"/>
              <a:t>IP</a:t>
            </a:r>
            <a:r>
              <a:rPr lang="zh-CN" altLang="en-US" sz="1600" dirty="0"/>
              <a:t>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1D31387-2C9D-0863-173B-28F2C65994E6}"/>
              </a:ext>
            </a:extLst>
          </p:cNvPr>
          <p:cNvSpPr/>
          <p:nvPr/>
        </p:nvSpPr>
        <p:spPr>
          <a:xfrm>
            <a:off x="2140015" y="4820906"/>
            <a:ext cx="1827793" cy="2653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VLAN Bridge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E4A75F-201B-18AC-EBB2-A6850A6D8215}"/>
              </a:ext>
            </a:extLst>
          </p:cNvPr>
          <p:cNvSpPr/>
          <p:nvPr/>
        </p:nvSpPr>
        <p:spPr>
          <a:xfrm>
            <a:off x="1436155" y="2518147"/>
            <a:ext cx="3188368" cy="1429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WSL2</a:t>
            </a:r>
            <a:r>
              <a:rPr lang="zh-CN" altLang="en-US" dirty="0"/>
              <a:t> </a:t>
            </a:r>
            <a:r>
              <a:rPr lang="en-US" altLang="zh-CN" dirty="0"/>
              <a:t>Ubuntu (guest)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47AB05-FDE5-7D00-7E25-BA4D033A2C24}"/>
              </a:ext>
            </a:extLst>
          </p:cNvPr>
          <p:cNvSpPr/>
          <p:nvPr/>
        </p:nvSpPr>
        <p:spPr>
          <a:xfrm>
            <a:off x="2361329" y="3952469"/>
            <a:ext cx="1338010" cy="22546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WSL2 VLAN IP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61C9BC3-3701-F87B-E8C6-81925E9F5BD7}"/>
              </a:ext>
            </a:extLst>
          </p:cNvPr>
          <p:cNvSpPr/>
          <p:nvPr/>
        </p:nvSpPr>
        <p:spPr>
          <a:xfrm>
            <a:off x="2437779" y="3473543"/>
            <a:ext cx="1185119" cy="22546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WSL2</a:t>
            </a:r>
            <a:r>
              <a:rPr lang="zh-CN" altLang="en-US" sz="1400" dirty="0"/>
              <a:t>内部</a:t>
            </a:r>
            <a:r>
              <a:rPr lang="en-US" altLang="zh-CN" sz="1400" dirty="0"/>
              <a:t>IP</a:t>
            </a:r>
            <a:endParaRPr lang="zh-CN" altLang="en-US" sz="1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1B9CE87-C4B4-1E64-2CDA-5ADDB796C29E}"/>
              </a:ext>
            </a:extLst>
          </p:cNvPr>
          <p:cNvCxnSpPr>
            <a:stCxn id="21" idx="2"/>
            <a:endCxn id="17" idx="2"/>
          </p:cNvCxnSpPr>
          <p:nvPr/>
        </p:nvCxnSpPr>
        <p:spPr>
          <a:xfrm>
            <a:off x="3030339" y="3699009"/>
            <a:ext cx="0" cy="249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折角 27">
            <a:extLst>
              <a:ext uri="{FF2B5EF4-FFF2-40B4-BE49-F238E27FC236}">
                <a16:creationId xmlns:a16="http://schemas.microsoft.com/office/drawing/2014/main" id="{DFEBB671-47F7-6494-40F0-9DB2F43FD420}"/>
              </a:ext>
            </a:extLst>
          </p:cNvPr>
          <p:cNvSpPr/>
          <p:nvPr/>
        </p:nvSpPr>
        <p:spPr>
          <a:xfrm>
            <a:off x="3743323" y="4218514"/>
            <a:ext cx="1473764" cy="569468"/>
          </a:xfrm>
          <a:prstGeom prst="foldedCorne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/>
              <a:t>基于构建的物理网口到</a:t>
            </a:r>
            <a:r>
              <a:rPr lang="en-US" altLang="zh-CN" sz="1100" dirty="0"/>
              <a:t>WSL2 VLAN</a:t>
            </a:r>
            <a:r>
              <a:rPr lang="zh-CN" altLang="en-US" sz="1100" dirty="0"/>
              <a:t>的转发规则</a:t>
            </a:r>
          </a:p>
        </p:txBody>
      </p:sp>
      <p:sp>
        <p:nvSpPr>
          <p:cNvPr id="32" name="箭头: 丁字 31">
            <a:extLst>
              <a:ext uri="{FF2B5EF4-FFF2-40B4-BE49-F238E27FC236}">
                <a16:creationId xmlns:a16="http://schemas.microsoft.com/office/drawing/2014/main" id="{DE395240-381D-1017-2C2E-E2DDCD1C98E0}"/>
              </a:ext>
            </a:extLst>
          </p:cNvPr>
          <p:cNvSpPr/>
          <p:nvPr/>
        </p:nvSpPr>
        <p:spPr>
          <a:xfrm rot="5400000">
            <a:off x="2542435" y="4141696"/>
            <a:ext cx="1621494" cy="780281"/>
          </a:xfrm>
          <a:prstGeom prst="leftRightUpArrow">
            <a:avLst>
              <a:gd name="adj1" fmla="val 11294"/>
              <a:gd name="adj2" fmla="val 10937"/>
              <a:gd name="adj3" fmla="val 25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形 33" descr="便携式计算机 纯色填充">
            <a:extLst>
              <a:ext uri="{FF2B5EF4-FFF2-40B4-BE49-F238E27FC236}">
                <a16:creationId xmlns:a16="http://schemas.microsoft.com/office/drawing/2014/main" id="{A1C44381-D4C8-9A15-5EB1-84580CC0A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160" y="6101849"/>
            <a:ext cx="756151" cy="756151"/>
          </a:xfrm>
          <a:prstGeom prst="rect">
            <a:avLst/>
          </a:prstGeom>
        </p:spPr>
      </p:pic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46497D14-7CCA-966E-7086-907EE4C0B8FC}"/>
              </a:ext>
            </a:extLst>
          </p:cNvPr>
          <p:cNvSpPr/>
          <p:nvPr/>
        </p:nvSpPr>
        <p:spPr>
          <a:xfrm>
            <a:off x="431025" y="5777768"/>
            <a:ext cx="5245769" cy="24937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D8400EA3-1A4E-32F2-D360-3D9771133203}"/>
              </a:ext>
            </a:extLst>
          </p:cNvPr>
          <p:cNvSpPr/>
          <p:nvPr/>
        </p:nvSpPr>
        <p:spPr>
          <a:xfrm>
            <a:off x="1436155" y="5995672"/>
            <a:ext cx="45719" cy="1871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上下 39">
            <a:extLst>
              <a:ext uri="{FF2B5EF4-FFF2-40B4-BE49-F238E27FC236}">
                <a16:creationId xmlns:a16="http://schemas.microsoft.com/office/drawing/2014/main" id="{C51C8DDA-72EB-2F8F-F0DD-D62F895C7EFC}"/>
              </a:ext>
            </a:extLst>
          </p:cNvPr>
          <p:cNvSpPr/>
          <p:nvPr/>
        </p:nvSpPr>
        <p:spPr>
          <a:xfrm>
            <a:off x="2686985" y="6003133"/>
            <a:ext cx="45719" cy="1871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形 41" descr="智能手机 纯色填充">
            <a:extLst>
              <a:ext uri="{FF2B5EF4-FFF2-40B4-BE49-F238E27FC236}">
                <a16:creationId xmlns:a16="http://schemas.microsoft.com/office/drawing/2014/main" id="{C7D14B14-1398-3F7B-A347-86C39A11B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0965" y="6215344"/>
            <a:ext cx="512076" cy="512076"/>
          </a:xfrm>
          <a:prstGeom prst="rect">
            <a:avLst/>
          </a:prstGeom>
        </p:spPr>
      </p:pic>
      <p:sp>
        <p:nvSpPr>
          <p:cNvPr id="43" name="箭头: 上下 42">
            <a:extLst>
              <a:ext uri="{FF2B5EF4-FFF2-40B4-BE49-F238E27FC236}">
                <a16:creationId xmlns:a16="http://schemas.microsoft.com/office/drawing/2014/main" id="{8DD3DD40-E257-A9CD-2676-D1EFA2CA7F7A}"/>
              </a:ext>
            </a:extLst>
          </p:cNvPr>
          <p:cNvSpPr/>
          <p:nvPr/>
        </p:nvSpPr>
        <p:spPr>
          <a:xfrm>
            <a:off x="3007474" y="5582062"/>
            <a:ext cx="45719" cy="1871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形 44" descr="计算机 纯色填充">
            <a:extLst>
              <a:ext uri="{FF2B5EF4-FFF2-40B4-BE49-F238E27FC236}">
                <a16:creationId xmlns:a16="http://schemas.microsoft.com/office/drawing/2014/main" id="{82964143-942F-C6BA-821C-7CFDEE96B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6645" y="6043767"/>
            <a:ext cx="822325" cy="822325"/>
          </a:xfrm>
          <a:prstGeom prst="rect">
            <a:avLst/>
          </a:prstGeom>
        </p:spPr>
      </p:pic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2FB195AB-D26D-7050-3F0C-70F41C61DAED}"/>
              </a:ext>
            </a:extLst>
          </p:cNvPr>
          <p:cNvSpPr/>
          <p:nvPr/>
        </p:nvSpPr>
        <p:spPr>
          <a:xfrm>
            <a:off x="4200523" y="5995671"/>
            <a:ext cx="45719" cy="1871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7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9CAEB-B7F4-DD05-4C1B-5D631B63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操作示例（基本步骤）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30035-1DE9-C27F-1512-342EBCA9F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同一局域网内服务器端（</a:t>
            </a:r>
            <a:r>
              <a:rPr lang="en-US" altLang="zh-CN" dirty="0"/>
              <a:t>Win11 PC)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一台</a:t>
            </a:r>
            <a:r>
              <a:rPr lang="en-US" altLang="zh-CN" dirty="0"/>
              <a:t>Win11</a:t>
            </a:r>
            <a:r>
              <a:rPr lang="zh-CN" altLang="en-US" dirty="0"/>
              <a:t>主机作为服务器</a:t>
            </a:r>
            <a:r>
              <a:rPr lang="en-US" altLang="zh-CN" dirty="0"/>
              <a:t>(host)</a:t>
            </a:r>
            <a:r>
              <a:rPr lang="zh-CN" altLang="en-US" dirty="0"/>
              <a:t>，借助</a:t>
            </a:r>
            <a:r>
              <a:rPr lang="en-US" altLang="zh-CN" dirty="0"/>
              <a:t>WSL2-Ubuntu</a:t>
            </a:r>
            <a:r>
              <a:rPr lang="zh-CN" altLang="en-US" dirty="0"/>
              <a:t>启动</a:t>
            </a:r>
            <a:r>
              <a:rPr lang="en-US" altLang="zh-CN" dirty="0" err="1"/>
              <a:t>Streamlit</a:t>
            </a:r>
            <a:r>
              <a:rPr lang="en-US" altLang="zh-CN" dirty="0"/>
              <a:t> http</a:t>
            </a:r>
            <a:r>
              <a:rPr lang="zh-CN" altLang="en-US" dirty="0"/>
              <a:t>服务</a:t>
            </a:r>
            <a:r>
              <a:rPr lang="en-US" altLang="zh-CN" dirty="0"/>
              <a:t>demo “hello”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配置</a:t>
            </a:r>
            <a:r>
              <a:rPr lang="en-US" altLang="zh-CN" dirty="0"/>
              <a:t>Win11</a:t>
            </a:r>
            <a:r>
              <a:rPr lang="zh-CN" altLang="en-US" dirty="0"/>
              <a:t>服务器，设置防火墙打开相应的网络服务端口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在</a:t>
            </a:r>
            <a:r>
              <a:rPr lang="en-US" altLang="zh-CN" dirty="0"/>
              <a:t>Win11</a:t>
            </a:r>
            <a:r>
              <a:rPr lang="zh-CN" altLang="en-US" dirty="0"/>
              <a:t>服务器中，使用</a:t>
            </a:r>
            <a:r>
              <a:rPr lang="en-US" altLang="zh-CN" dirty="0" err="1"/>
              <a:t>Powershell+Netsh</a:t>
            </a:r>
            <a:r>
              <a:rPr lang="zh-CN" altLang="en-US" dirty="0"/>
              <a:t>配置虚拟端口监听</a:t>
            </a:r>
            <a:r>
              <a:rPr lang="en-US" altLang="zh-CN" dirty="0"/>
              <a:t>IP</a:t>
            </a:r>
            <a:r>
              <a:rPr lang="zh-CN" altLang="en-US" dirty="0"/>
              <a:t>及端口转发规则，使得局域网内其他机器</a:t>
            </a:r>
            <a:endParaRPr lang="en-US" altLang="zh-CN" dirty="0"/>
          </a:p>
          <a:p>
            <a:r>
              <a:rPr lang="zh-CN" altLang="en-US" dirty="0"/>
              <a:t>客户端</a:t>
            </a:r>
            <a:r>
              <a:rPr lang="en-US" altLang="zh-CN" dirty="0"/>
              <a:t>(IPAD)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另一台</a:t>
            </a:r>
            <a:r>
              <a:rPr lang="en-US" altLang="zh-CN" dirty="0"/>
              <a:t>IPAD</a:t>
            </a:r>
            <a:r>
              <a:rPr lang="zh-CN" altLang="en-US" dirty="0"/>
              <a:t>作为客户端（</a:t>
            </a:r>
            <a:r>
              <a:rPr lang="en-US" altLang="zh-CN" dirty="0"/>
              <a:t>client), </a:t>
            </a:r>
            <a:r>
              <a:rPr lang="zh-CN" altLang="en-US" dirty="0"/>
              <a:t>通过浏览器访问服务器端</a:t>
            </a:r>
            <a:r>
              <a:rPr lang="en-US" altLang="zh-CN" dirty="0"/>
              <a:t>WSL2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  <a:r>
              <a:rPr lang="en-US" altLang="zh-CN" dirty="0"/>
              <a:t>demo “hello”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18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9CAEB-B7F4-DD05-4C1B-5D631B63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操作示例细节 </a:t>
            </a:r>
            <a:r>
              <a:rPr lang="en-US" altLang="zh-CN" dirty="0"/>
              <a:t>- 1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30035-1DE9-C27F-1512-342EBCA9F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一台提供</a:t>
            </a:r>
            <a:r>
              <a:rPr lang="en-US" altLang="zh-CN" dirty="0"/>
              <a:t>WSL2</a:t>
            </a:r>
            <a:r>
              <a:rPr lang="zh-CN" altLang="en-US" dirty="0"/>
              <a:t>网络服务的机器</a:t>
            </a:r>
            <a:r>
              <a:rPr lang="en-US" altLang="zh-CN" dirty="0"/>
              <a:t>Win11 PC(host)</a:t>
            </a:r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Win11 PC </a:t>
            </a:r>
            <a:r>
              <a:rPr lang="en-US" altLang="zh-CN" dirty="0" err="1"/>
              <a:t>vEthernet</a:t>
            </a:r>
            <a:r>
              <a:rPr lang="en-US" altLang="zh-CN" dirty="0"/>
              <a:t>(WSL)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sz="1800" dirty="0"/>
              <a:t>打开</a:t>
            </a:r>
            <a:r>
              <a:rPr lang="en-US" altLang="zh-CN" sz="1800" dirty="0" err="1"/>
              <a:t>Powershell</a:t>
            </a:r>
            <a:r>
              <a:rPr lang="zh-CN" altLang="en-US" sz="1800" dirty="0"/>
              <a:t>，</a:t>
            </a:r>
            <a:r>
              <a:rPr lang="en-US" altLang="zh-CN" sz="1800" dirty="0"/>
              <a:t> </a:t>
            </a:r>
            <a:r>
              <a:rPr lang="zh-CN" altLang="en-US" sz="1800" dirty="0"/>
              <a:t>输入命令“</a:t>
            </a:r>
            <a:r>
              <a:rPr lang="en-US" altLang="zh-CN" sz="1800" dirty="0"/>
              <a:t>ipconfig</a:t>
            </a:r>
            <a:r>
              <a:rPr lang="zh-CN" altLang="en-US" sz="1800" dirty="0"/>
              <a:t>”</a:t>
            </a:r>
            <a:endParaRPr lang="en-US" altLang="zh-CN" sz="18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获取其</a:t>
            </a:r>
            <a:r>
              <a:rPr lang="en-US" altLang="zh-CN" dirty="0"/>
              <a:t>WSL2 Ubuntu</a:t>
            </a:r>
            <a:r>
              <a:rPr lang="zh-CN" altLang="en-US" dirty="0"/>
              <a:t>内部虚拟网卡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sz="2000" dirty="0"/>
              <a:t>打开</a:t>
            </a:r>
            <a:r>
              <a:rPr lang="en-US" altLang="zh-CN" sz="2000" dirty="0" err="1"/>
              <a:t>Powershell</a:t>
            </a:r>
            <a:r>
              <a:rPr lang="zh-CN" altLang="en-US" sz="2000" dirty="0"/>
              <a:t>，</a:t>
            </a:r>
            <a:r>
              <a:rPr lang="en-US" altLang="zh-CN" sz="2000" dirty="0"/>
              <a:t> </a:t>
            </a:r>
            <a:r>
              <a:rPr lang="zh-CN" altLang="en-US" sz="2000" dirty="0"/>
              <a:t>输入命令“</a:t>
            </a:r>
            <a:r>
              <a:rPr lang="en-US" altLang="zh-CN" sz="2000" dirty="0" err="1"/>
              <a:t>wsl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ifconfig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914400" lvl="2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5628F4-DE75-D88D-6A6F-2F9F780A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16" y="2990537"/>
            <a:ext cx="4262262" cy="87692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132BA6-D82F-62D1-D411-BE96A6E92202}"/>
              </a:ext>
            </a:extLst>
          </p:cNvPr>
          <p:cNvSpPr/>
          <p:nvPr/>
        </p:nvSpPr>
        <p:spPr>
          <a:xfrm>
            <a:off x="4487779" y="3501189"/>
            <a:ext cx="800100" cy="126332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8567D8-1426-8728-825F-C7769B79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415" y="4714657"/>
            <a:ext cx="4561855" cy="1842553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33C73205-FADB-41D8-7D4F-6AA4530A9313}"/>
              </a:ext>
            </a:extLst>
          </p:cNvPr>
          <p:cNvSpPr/>
          <p:nvPr/>
        </p:nvSpPr>
        <p:spPr>
          <a:xfrm>
            <a:off x="2877553" y="4932767"/>
            <a:ext cx="800100" cy="126332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31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9CAEB-B7F4-DD05-4C1B-5D631B63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操作示例细节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30035-1DE9-C27F-1512-342EBCA9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026"/>
            <a:ext cx="10515600" cy="46429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Win11 PC(host)</a:t>
            </a:r>
            <a:r>
              <a:rPr lang="zh-CN" altLang="en-US" sz="1600" b="1" dirty="0"/>
              <a:t>服务端</a:t>
            </a:r>
            <a:endParaRPr lang="en-US" altLang="zh-CN" sz="1600" b="1" dirty="0"/>
          </a:p>
          <a:p>
            <a:r>
              <a:rPr lang="zh-CN" altLang="en-US" sz="1600" dirty="0"/>
              <a:t>设置防火墙，建立新规则打开所提供服务的协议端口（如</a:t>
            </a:r>
            <a:r>
              <a:rPr lang="en-US" altLang="zh-CN" sz="1600" dirty="0"/>
              <a:t>tcp:8501</a:t>
            </a:r>
            <a:r>
              <a:rPr lang="zh-CN" altLang="en-US" sz="1600" dirty="0"/>
              <a:t>端口）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487BB5-CBA6-0DCB-1FCD-6E133E9E21B2}"/>
              </a:ext>
            </a:extLst>
          </p:cNvPr>
          <p:cNvSpPr txBox="1"/>
          <p:nvPr/>
        </p:nvSpPr>
        <p:spPr>
          <a:xfrm>
            <a:off x="2837448" y="6418824"/>
            <a:ext cx="7719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hlinkClick r:id="rId2"/>
              </a:rPr>
              <a:t>如何在局域网的其他主机上中访问本机的</a:t>
            </a:r>
            <a:r>
              <a:rPr lang="en-US" altLang="zh-CN" sz="1200" dirty="0">
                <a:hlinkClick r:id="rId2"/>
              </a:rPr>
              <a:t>WSL2 - </a:t>
            </a:r>
            <a:r>
              <a:rPr lang="zh-CN" altLang="en-US" sz="1200" dirty="0">
                <a:hlinkClick r:id="rId2"/>
              </a:rPr>
              <a:t>知乎 </a:t>
            </a:r>
            <a:r>
              <a:rPr lang="en-US" altLang="zh-CN" sz="1200" dirty="0">
                <a:hlinkClick r:id="rId2"/>
              </a:rPr>
              <a:t>(zhihu.com)</a:t>
            </a:r>
            <a:r>
              <a:rPr lang="en-US" altLang="zh-CN" sz="1200" dirty="0"/>
              <a:t> - </a:t>
            </a:r>
            <a:r>
              <a:rPr lang="en-US" altLang="zh-CN" sz="1200" dirty="0">
                <a:hlinkClick r:id="rId2"/>
              </a:rPr>
              <a:t>https://zhuanlan.zhihu.com/p/425312804</a:t>
            </a:r>
            <a:r>
              <a:rPr lang="en-US" altLang="zh-CN" sz="1200" dirty="0"/>
              <a:t>  </a:t>
            </a:r>
            <a:endParaRPr lang="zh-CN" altLang="en-US" sz="1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EFFC53-F1C7-4E41-392A-985B562BF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90" y="2272728"/>
            <a:ext cx="6466975" cy="407646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A22C2A7-E077-9687-1DE7-CB4D401373AD}"/>
              </a:ext>
            </a:extLst>
          </p:cNvPr>
          <p:cNvSpPr/>
          <p:nvPr/>
        </p:nvSpPr>
        <p:spPr>
          <a:xfrm>
            <a:off x="1124952" y="2260857"/>
            <a:ext cx="1467853" cy="1454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D44ABBE-8819-C380-5F0E-DC0CB5288BC1}"/>
              </a:ext>
            </a:extLst>
          </p:cNvPr>
          <p:cNvSpPr/>
          <p:nvPr/>
        </p:nvSpPr>
        <p:spPr>
          <a:xfrm>
            <a:off x="1124952" y="2774828"/>
            <a:ext cx="625643" cy="1454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20AA030-ED9A-28D5-2971-7F89FC053CC5}"/>
              </a:ext>
            </a:extLst>
          </p:cNvPr>
          <p:cNvSpPr/>
          <p:nvPr/>
        </p:nvSpPr>
        <p:spPr>
          <a:xfrm>
            <a:off x="5596690" y="4632154"/>
            <a:ext cx="611605" cy="156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AEB9B0-0591-5B19-01E0-60C56C49862F}"/>
              </a:ext>
            </a:extLst>
          </p:cNvPr>
          <p:cNvSpPr/>
          <p:nvPr/>
        </p:nvSpPr>
        <p:spPr>
          <a:xfrm>
            <a:off x="2837448" y="3901828"/>
            <a:ext cx="864269" cy="554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DCEF6D2-A51B-54B4-468C-C30D09C7207A}"/>
              </a:ext>
            </a:extLst>
          </p:cNvPr>
          <p:cNvSpPr/>
          <p:nvPr/>
        </p:nvSpPr>
        <p:spPr>
          <a:xfrm>
            <a:off x="2075448" y="3162298"/>
            <a:ext cx="864269" cy="1454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CABB7A-43A6-E24A-A4CD-8459141989B8}"/>
              </a:ext>
            </a:extLst>
          </p:cNvPr>
          <p:cNvSpPr txBox="1"/>
          <p:nvPr/>
        </p:nvSpPr>
        <p:spPr>
          <a:xfrm>
            <a:off x="8026068" y="3365925"/>
            <a:ext cx="3178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如右图：这里建立了一个新的入站规则</a:t>
            </a:r>
            <a:r>
              <a:rPr lang="en-US" altLang="zh-CN" dirty="0">
                <a:solidFill>
                  <a:schemeClr val="accent1"/>
                </a:solidFill>
              </a:rPr>
              <a:t>”</a:t>
            </a:r>
            <a:r>
              <a:rPr lang="en-US" altLang="zh-CN" dirty="0" err="1">
                <a:solidFill>
                  <a:schemeClr val="accent1"/>
                </a:solidFill>
              </a:rPr>
              <a:t>tcp</a:t>
            </a:r>
            <a:r>
              <a:rPr lang="en-US" altLang="zh-CN" dirty="0">
                <a:solidFill>
                  <a:schemeClr val="accent1"/>
                </a:solidFill>
              </a:rPr>
              <a:t>-port-in”, </a:t>
            </a:r>
            <a:r>
              <a:rPr lang="zh-CN" altLang="en-US" dirty="0">
                <a:solidFill>
                  <a:schemeClr val="accent1"/>
                </a:solidFill>
              </a:rPr>
              <a:t>打开了</a:t>
            </a:r>
            <a:r>
              <a:rPr lang="en-US" altLang="zh-CN" dirty="0">
                <a:solidFill>
                  <a:schemeClr val="accent1"/>
                </a:solidFill>
              </a:rPr>
              <a:t>TCP</a:t>
            </a:r>
            <a:r>
              <a:rPr lang="zh-CN" altLang="en-US" dirty="0">
                <a:solidFill>
                  <a:schemeClr val="accent1"/>
                </a:solidFill>
              </a:rPr>
              <a:t>服务的所需端口。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此外建议，创建一个对等的出站规则。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C47740-C04C-8215-25D1-5AFD2123E2A3}"/>
              </a:ext>
            </a:extLst>
          </p:cNvPr>
          <p:cNvSpPr txBox="1"/>
          <p:nvPr/>
        </p:nvSpPr>
        <p:spPr>
          <a:xfrm>
            <a:off x="654720" y="6418825"/>
            <a:ext cx="228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更为详细的操作步骤可以参考：</a:t>
            </a:r>
          </a:p>
        </p:txBody>
      </p:sp>
    </p:spTree>
    <p:extLst>
      <p:ext uri="{BB962C8B-B14F-4D97-AF65-F5344CB8AC3E}">
        <p14:creationId xmlns:p14="http://schemas.microsoft.com/office/powerpoint/2010/main" val="276937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9CAEB-B7F4-DD05-4C1B-5D631B63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351"/>
            <a:ext cx="10515600" cy="1325563"/>
          </a:xfrm>
        </p:spPr>
        <p:txBody>
          <a:bodyPr/>
          <a:lstStyle/>
          <a:p>
            <a:r>
              <a:rPr lang="zh-CN" altLang="en-US" dirty="0"/>
              <a:t>操作示例细节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30035-1DE9-C27F-1512-342EBCA9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8765"/>
            <a:ext cx="10567737" cy="17566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Win11 PC(host)</a:t>
            </a:r>
            <a:r>
              <a:rPr lang="zh-CN" altLang="en-US" sz="1600" b="1" dirty="0"/>
              <a:t>服务端</a:t>
            </a:r>
            <a:endParaRPr lang="en-US" altLang="zh-CN" sz="1600" b="1" dirty="0"/>
          </a:p>
          <a:p>
            <a:r>
              <a:rPr lang="zh-CN" altLang="en-US" sz="1600" dirty="0"/>
              <a:t>使用</a:t>
            </a:r>
            <a:r>
              <a:rPr lang="en-US" altLang="zh-CN" sz="1600" dirty="0" err="1"/>
              <a:t>Netshell</a:t>
            </a:r>
            <a:r>
              <a:rPr lang="en-US" altLang="zh-CN" sz="1600" dirty="0"/>
              <a:t>, </a:t>
            </a:r>
            <a:r>
              <a:rPr lang="zh-CN" altLang="en-US" sz="1600" dirty="0"/>
              <a:t>设置监听</a:t>
            </a:r>
            <a:r>
              <a:rPr lang="en-US" altLang="zh-CN" sz="1600" dirty="0"/>
              <a:t>IP</a:t>
            </a:r>
            <a:r>
              <a:rPr lang="zh-CN" altLang="en-US" sz="1600" dirty="0"/>
              <a:t>及转发端口规则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以管理员方式打开</a:t>
            </a:r>
            <a:r>
              <a:rPr lang="en-US" altLang="zh-CN" sz="1600" dirty="0" err="1"/>
              <a:t>Powershell</a:t>
            </a:r>
            <a:r>
              <a:rPr lang="zh-CN" altLang="en-US" sz="1600" dirty="0"/>
              <a:t>，以</a:t>
            </a:r>
            <a:r>
              <a:rPr lang="en-US" altLang="zh-CN" sz="1600" dirty="0"/>
              <a:t>WSL2-Ubuntu IP</a:t>
            </a:r>
            <a:r>
              <a:rPr lang="zh-CN" altLang="en-US" sz="1600" dirty="0"/>
              <a:t>（非</a:t>
            </a:r>
            <a:r>
              <a:rPr lang="en-US" altLang="zh-CN" sz="1600" dirty="0"/>
              <a:t>Host</a:t>
            </a:r>
            <a:r>
              <a:rPr lang="zh-CN" altLang="en-US" sz="1600" dirty="0"/>
              <a:t>端的</a:t>
            </a:r>
            <a:r>
              <a:rPr lang="en-US" altLang="zh-CN" sz="1600" dirty="0" err="1"/>
              <a:t>vEthernet</a:t>
            </a:r>
            <a:r>
              <a:rPr lang="en-US" altLang="zh-CN" sz="1600" dirty="0"/>
              <a:t> WSL IP)</a:t>
            </a:r>
          </a:p>
          <a:p>
            <a:pPr marL="0" indent="0">
              <a:buNone/>
            </a:pPr>
            <a:r>
              <a:rPr lang="zh-CN" altLang="en-US" sz="1600" dirty="0"/>
              <a:t>作为</a:t>
            </a:r>
            <a:r>
              <a:rPr lang="en-US" altLang="zh-CN" sz="1600" dirty="0" err="1"/>
              <a:t>connectaddress</a:t>
            </a:r>
            <a:r>
              <a:rPr lang="zh-CN" altLang="en-US" sz="1600" dirty="0"/>
              <a:t>及</a:t>
            </a:r>
            <a:r>
              <a:rPr lang="en-US" altLang="zh-CN" sz="1600" dirty="0"/>
              <a:t>WSL2-</a:t>
            </a:r>
            <a:r>
              <a:rPr lang="zh-CN" altLang="en-US" sz="1600" dirty="0"/>
              <a:t>服务端口，使用</a:t>
            </a:r>
            <a:r>
              <a:rPr lang="en-US" altLang="zh-CN" sz="1600" dirty="0" err="1"/>
              <a:t>netsh</a:t>
            </a:r>
            <a:r>
              <a:rPr lang="zh-CN" altLang="en-US" sz="1600" dirty="0"/>
              <a:t>命令建立端口转发规则。命令如下：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400" dirty="0" err="1">
                <a:highlight>
                  <a:srgbClr val="FFFF00"/>
                </a:highlight>
              </a:rPr>
              <a:t>netsh</a:t>
            </a:r>
            <a:r>
              <a:rPr lang="en-US" altLang="zh-CN" sz="1400" dirty="0">
                <a:highlight>
                  <a:srgbClr val="FFFF00"/>
                </a:highlight>
              </a:rPr>
              <a:t> interface </a:t>
            </a:r>
            <a:r>
              <a:rPr lang="en-US" altLang="zh-CN" sz="1400" dirty="0" err="1">
                <a:highlight>
                  <a:srgbClr val="FFFF00"/>
                </a:highlight>
              </a:rPr>
              <a:t>portproxy</a:t>
            </a:r>
            <a:r>
              <a:rPr lang="en-US" altLang="zh-CN" sz="1400" dirty="0">
                <a:highlight>
                  <a:srgbClr val="FFFF00"/>
                </a:highlight>
              </a:rPr>
              <a:t> add v4tov4 </a:t>
            </a:r>
            <a:r>
              <a:rPr lang="en-US" altLang="zh-CN" sz="1400" dirty="0" err="1">
                <a:highlight>
                  <a:srgbClr val="FFFF00"/>
                </a:highlight>
              </a:rPr>
              <a:t>listenport</a:t>
            </a:r>
            <a:r>
              <a:rPr lang="en-US" altLang="zh-CN" sz="1400" dirty="0">
                <a:highlight>
                  <a:srgbClr val="FFFF00"/>
                </a:highlight>
              </a:rPr>
              <a:t>=8501 </a:t>
            </a:r>
            <a:r>
              <a:rPr lang="en-US" altLang="zh-CN" sz="1400" dirty="0" err="1">
                <a:highlight>
                  <a:srgbClr val="FFFF00"/>
                </a:highlight>
              </a:rPr>
              <a:t>listenaddress</a:t>
            </a:r>
            <a:r>
              <a:rPr lang="en-US" altLang="zh-CN" sz="1400" dirty="0">
                <a:highlight>
                  <a:srgbClr val="FFFF00"/>
                </a:highlight>
              </a:rPr>
              <a:t>=0.0.0.0 </a:t>
            </a:r>
            <a:r>
              <a:rPr lang="en-US" altLang="zh-CN" sz="1400" dirty="0" err="1">
                <a:highlight>
                  <a:srgbClr val="FFFF00"/>
                </a:highlight>
              </a:rPr>
              <a:t>connectport</a:t>
            </a:r>
            <a:r>
              <a:rPr lang="en-US" altLang="zh-CN" sz="1400" dirty="0">
                <a:highlight>
                  <a:srgbClr val="FFFF00"/>
                </a:highlight>
              </a:rPr>
              <a:t>=8501 </a:t>
            </a:r>
            <a:r>
              <a:rPr lang="en-US" altLang="zh-CN" sz="1400" dirty="0" err="1">
                <a:highlight>
                  <a:srgbClr val="FFFF00"/>
                </a:highlight>
              </a:rPr>
              <a:t>connectaddress</a:t>
            </a:r>
            <a:r>
              <a:rPr lang="en-US" altLang="zh-CN" sz="1400" dirty="0">
                <a:highlight>
                  <a:srgbClr val="FFFF00"/>
                </a:highlight>
              </a:rPr>
              <a:t>=172.21.27.222</a:t>
            </a:r>
          </a:p>
          <a:p>
            <a:pPr marL="0" indent="0">
              <a:buNone/>
            </a:pP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487BB5-CBA6-0DCB-1FCD-6E133E9E21B2}"/>
              </a:ext>
            </a:extLst>
          </p:cNvPr>
          <p:cNvSpPr txBox="1"/>
          <p:nvPr/>
        </p:nvSpPr>
        <p:spPr>
          <a:xfrm>
            <a:off x="2837448" y="6418824"/>
            <a:ext cx="7719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hlinkClick r:id="rId2"/>
              </a:rPr>
              <a:t>如何在局域网的其他主机上中访问本机的</a:t>
            </a:r>
            <a:r>
              <a:rPr lang="en-US" altLang="zh-CN" sz="1200" dirty="0">
                <a:hlinkClick r:id="rId2"/>
              </a:rPr>
              <a:t>WSL2 - </a:t>
            </a:r>
            <a:r>
              <a:rPr lang="zh-CN" altLang="en-US" sz="1200" dirty="0">
                <a:hlinkClick r:id="rId2"/>
              </a:rPr>
              <a:t>知乎 </a:t>
            </a:r>
            <a:r>
              <a:rPr lang="en-US" altLang="zh-CN" sz="1200" dirty="0">
                <a:hlinkClick r:id="rId2"/>
              </a:rPr>
              <a:t>(zhihu.com)</a:t>
            </a:r>
            <a:r>
              <a:rPr lang="en-US" altLang="zh-CN" sz="1200" dirty="0"/>
              <a:t> - </a:t>
            </a:r>
            <a:r>
              <a:rPr lang="en-US" altLang="zh-CN" sz="1200" dirty="0">
                <a:hlinkClick r:id="rId2"/>
              </a:rPr>
              <a:t>https://zhuanlan.zhihu.com/p/425312804</a:t>
            </a:r>
            <a:r>
              <a:rPr lang="en-US" altLang="zh-CN" sz="1200" dirty="0"/>
              <a:t>  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C47740-C04C-8215-25D1-5AFD2123E2A3}"/>
              </a:ext>
            </a:extLst>
          </p:cNvPr>
          <p:cNvSpPr txBox="1"/>
          <p:nvPr/>
        </p:nvSpPr>
        <p:spPr>
          <a:xfrm>
            <a:off x="654720" y="6418825"/>
            <a:ext cx="228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更为详细的操作步骤可以参考：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F5900C-C56E-A5FD-5C22-698CA26667D0}"/>
              </a:ext>
            </a:extLst>
          </p:cNvPr>
          <p:cNvSpPr txBox="1"/>
          <p:nvPr/>
        </p:nvSpPr>
        <p:spPr>
          <a:xfrm>
            <a:off x="926685" y="3747970"/>
            <a:ext cx="421079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100" b="1" dirty="0"/>
              <a:t>参数说明：</a:t>
            </a:r>
            <a:endParaRPr lang="en-US" altLang="zh-CN" sz="1100" b="1" dirty="0"/>
          </a:p>
          <a:p>
            <a:r>
              <a:rPr lang="en-US" altLang="zh-CN" sz="1100" dirty="0" err="1"/>
              <a:t>listenport</a:t>
            </a:r>
            <a:r>
              <a:rPr lang="en-US" altLang="zh-CN" sz="1100" dirty="0"/>
              <a:t>:</a:t>
            </a:r>
            <a:r>
              <a:rPr lang="zh-CN" altLang="en-US" sz="1100" dirty="0"/>
              <a:t> 指定远程客户端访问</a:t>
            </a:r>
            <a:r>
              <a:rPr lang="en-US" altLang="zh-CN" sz="1100" dirty="0"/>
              <a:t>Host</a:t>
            </a:r>
            <a:r>
              <a:rPr lang="zh-CN" altLang="en-US" sz="1100" dirty="0"/>
              <a:t>服务的端口。简单起见，可以设置为与</a:t>
            </a:r>
            <a:r>
              <a:rPr lang="en-US" altLang="zh-CN" sz="1100" dirty="0" err="1"/>
              <a:t>conectport</a:t>
            </a:r>
            <a:r>
              <a:rPr lang="zh-CN" altLang="en-US" sz="1100" dirty="0"/>
              <a:t>一致。</a:t>
            </a:r>
            <a:endParaRPr lang="en-US" altLang="zh-CN" sz="1100" dirty="0"/>
          </a:p>
          <a:p>
            <a:r>
              <a:rPr lang="en-US" altLang="zh-CN" sz="1100" dirty="0" err="1"/>
              <a:t>listenaddress</a:t>
            </a:r>
            <a:r>
              <a:rPr lang="en-US" altLang="zh-CN" sz="1100" dirty="0"/>
              <a:t>: </a:t>
            </a:r>
            <a:r>
              <a:rPr lang="zh-CN" altLang="en-US" sz="1100" dirty="0"/>
              <a:t>指定可访问的远程客户端</a:t>
            </a:r>
            <a:r>
              <a:rPr lang="en-US" altLang="zh-CN" sz="1100" dirty="0"/>
              <a:t>IP</a:t>
            </a:r>
            <a:r>
              <a:rPr lang="zh-CN" altLang="en-US" sz="1100" dirty="0"/>
              <a:t>。若设置为</a:t>
            </a:r>
            <a:r>
              <a:rPr lang="en-US" altLang="zh-CN" sz="1100" dirty="0"/>
              <a:t>0.0.0.0</a:t>
            </a:r>
            <a:r>
              <a:rPr lang="zh-CN" altLang="en-US" sz="1100" dirty="0"/>
              <a:t>则表示任何客户端</a:t>
            </a:r>
            <a:r>
              <a:rPr lang="en-US" altLang="zh-CN" sz="1100" dirty="0"/>
              <a:t>IP</a:t>
            </a:r>
            <a:r>
              <a:rPr lang="zh-CN" altLang="en-US" sz="1100" dirty="0"/>
              <a:t>都被允许访问。</a:t>
            </a:r>
            <a:endParaRPr lang="en-US" altLang="zh-CN" sz="1100" dirty="0"/>
          </a:p>
          <a:p>
            <a:r>
              <a:rPr lang="en-US" altLang="zh-CN" sz="1100" dirty="0" err="1"/>
              <a:t>connectport</a:t>
            </a:r>
            <a:r>
              <a:rPr lang="en-US" altLang="zh-CN" sz="1100" dirty="0"/>
              <a:t>: </a:t>
            </a:r>
            <a:r>
              <a:rPr lang="zh-CN" altLang="en-US" sz="1100" dirty="0"/>
              <a:t>指定</a:t>
            </a:r>
            <a:r>
              <a:rPr lang="en-US" altLang="zh-CN" sz="1100" dirty="0"/>
              <a:t>WSL2</a:t>
            </a:r>
            <a:r>
              <a:rPr lang="zh-CN" altLang="en-US" sz="1100" dirty="0"/>
              <a:t>中启动的服务端口。我的环境演示中将启动</a:t>
            </a:r>
            <a:r>
              <a:rPr lang="en-US" altLang="zh-CN" sz="1100" dirty="0"/>
              <a:t>TCP 8501</a:t>
            </a:r>
            <a:r>
              <a:rPr lang="zh-CN" altLang="en-US" sz="1100" dirty="0"/>
              <a:t>端口。</a:t>
            </a:r>
            <a:endParaRPr lang="en-US" altLang="zh-CN" sz="1100" dirty="0"/>
          </a:p>
          <a:p>
            <a:r>
              <a:rPr lang="en-US" altLang="zh-CN" sz="1100" dirty="0" err="1"/>
              <a:t>connectaddress</a:t>
            </a:r>
            <a:r>
              <a:rPr lang="zh-CN" altLang="en-US" sz="1100" dirty="0"/>
              <a:t>：指定为</a:t>
            </a:r>
            <a:r>
              <a:rPr lang="en-US" altLang="zh-CN" sz="1100" dirty="0"/>
              <a:t>WSL2-Ubuntu IP </a:t>
            </a:r>
            <a:r>
              <a:rPr lang="zh-CN" altLang="en-US" sz="1100" dirty="0"/>
              <a:t>。我的环境中为</a:t>
            </a:r>
            <a:r>
              <a:rPr lang="en-US" altLang="zh-CN" sz="1100" dirty="0"/>
              <a:t>172.21.27.222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83A57C0-4002-AC5F-116B-C567F772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944" y="3027408"/>
            <a:ext cx="5305100" cy="326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8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9CAEB-B7F4-DD05-4C1B-5D631B63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351"/>
            <a:ext cx="10515600" cy="1325563"/>
          </a:xfrm>
        </p:spPr>
        <p:txBody>
          <a:bodyPr/>
          <a:lstStyle/>
          <a:p>
            <a:r>
              <a:rPr lang="zh-CN" altLang="en-US" dirty="0"/>
              <a:t>操作示例细节</a:t>
            </a:r>
            <a:r>
              <a:rPr lang="en-US" altLang="zh-CN" dirty="0"/>
              <a:t>-4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30035-1DE9-C27F-1512-342EBCA9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325" y="1485901"/>
            <a:ext cx="10567737" cy="4421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Win11 PC(host)</a:t>
            </a:r>
            <a:r>
              <a:rPr lang="zh-CN" altLang="en-US" sz="1800" b="1" dirty="0"/>
              <a:t>服务端</a:t>
            </a:r>
            <a:endParaRPr lang="en-US" altLang="zh-CN" sz="1800" b="1" dirty="0"/>
          </a:p>
          <a:p>
            <a:r>
              <a:rPr lang="zh-CN" altLang="en-US" sz="1800" dirty="0"/>
              <a:t>启动</a:t>
            </a:r>
            <a:r>
              <a:rPr lang="en-US" altLang="zh-CN" sz="1800" dirty="0"/>
              <a:t>WSL2</a:t>
            </a:r>
            <a:r>
              <a:rPr lang="zh-CN" altLang="en-US" sz="1800" dirty="0"/>
              <a:t>网络服务。如，在</a:t>
            </a:r>
            <a:r>
              <a:rPr lang="en-US" altLang="zh-CN" sz="1800" dirty="0"/>
              <a:t>WSL2-Ubuntu</a:t>
            </a:r>
            <a:r>
              <a:rPr lang="zh-CN" altLang="en-US" sz="1800" dirty="0"/>
              <a:t>中提供一个</a:t>
            </a:r>
            <a:r>
              <a:rPr lang="en-US" altLang="zh-CN" sz="1800" dirty="0" err="1"/>
              <a:t>Streamlit</a:t>
            </a:r>
            <a:r>
              <a:rPr lang="zh-CN" altLang="en-US" sz="1800" dirty="0"/>
              <a:t>服务</a:t>
            </a:r>
            <a:r>
              <a:rPr lang="en-US" altLang="zh-CN" sz="1800" dirty="0" err="1"/>
              <a:t>hellow</a:t>
            </a:r>
            <a:r>
              <a:rPr lang="en-US" altLang="zh-CN" sz="1800" dirty="0"/>
              <a:t>, </a:t>
            </a:r>
            <a:r>
              <a:rPr lang="zh-CN" altLang="en-US" sz="1800" dirty="0"/>
              <a:t>指定</a:t>
            </a:r>
            <a:r>
              <a:rPr lang="en-US" altLang="zh-CN" sz="1800" dirty="0"/>
              <a:t>port</a:t>
            </a:r>
            <a:endParaRPr lang="zh-CN" altLang="en-US" sz="1800" dirty="0"/>
          </a:p>
          <a:p>
            <a:endParaRPr lang="en-US" altLang="zh-CN" sz="1800" dirty="0"/>
          </a:p>
          <a:p>
            <a:pPr marL="457200" lvl="1" indent="0">
              <a:buNone/>
            </a:pPr>
            <a:endParaRPr lang="en-US" altLang="zh-CN" sz="105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在</a:t>
            </a:r>
            <a:r>
              <a:rPr lang="en-US" altLang="zh-CN" sz="1600" dirty="0"/>
              <a:t>Win11 PC host</a:t>
            </a:r>
            <a:r>
              <a:rPr lang="zh-CN" altLang="en-US" sz="1600" dirty="0"/>
              <a:t>端，通过浏览器访问</a:t>
            </a:r>
            <a:r>
              <a:rPr lang="en-US" altLang="zh-CN" sz="1600" dirty="0">
                <a:hlinkClick r:id="rId2"/>
              </a:rPr>
              <a:t>http://localhost:8501</a:t>
            </a:r>
            <a:r>
              <a:rPr lang="zh-CN" altLang="en-US" sz="1600" dirty="0"/>
              <a:t>确认该服务可以被访问。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487BB5-CBA6-0DCB-1FCD-6E133E9E21B2}"/>
              </a:ext>
            </a:extLst>
          </p:cNvPr>
          <p:cNvSpPr txBox="1"/>
          <p:nvPr/>
        </p:nvSpPr>
        <p:spPr>
          <a:xfrm>
            <a:off x="2837448" y="6418824"/>
            <a:ext cx="7719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hlinkClick r:id="rId3"/>
              </a:rPr>
              <a:t>如何在局域网的其他主机上中访问本机的</a:t>
            </a:r>
            <a:r>
              <a:rPr lang="en-US" altLang="zh-CN" sz="1200" dirty="0">
                <a:hlinkClick r:id="rId3"/>
              </a:rPr>
              <a:t>WSL2 - </a:t>
            </a:r>
            <a:r>
              <a:rPr lang="zh-CN" altLang="en-US" sz="1200" dirty="0">
                <a:hlinkClick r:id="rId3"/>
              </a:rPr>
              <a:t>知乎 </a:t>
            </a:r>
            <a:r>
              <a:rPr lang="en-US" altLang="zh-CN" sz="1200" dirty="0">
                <a:hlinkClick r:id="rId3"/>
              </a:rPr>
              <a:t>(zhihu.com)</a:t>
            </a:r>
            <a:r>
              <a:rPr lang="en-US" altLang="zh-CN" sz="1200" dirty="0"/>
              <a:t> - </a:t>
            </a:r>
            <a:r>
              <a:rPr lang="en-US" altLang="zh-CN" sz="1200" dirty="0">
                <a:hlinkClick r:id="rId3"/>
              </a:rPr>
              <a:t>https://zhuanlan.zhihu.com/p/425312804</a:t>
            </a:r>
            <a:r>
              <a:rPr lang="en-US" altLang="zh-CN" sz="1200" dirty="0"/>
              <a:t>  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C47740-C04C-8215-25D1-5AFD2123E2A3}"/>
              </a:ext>
            </a:extLst>
          </p:cNvPr>
          <p:cNvSpPr txBox="1"/>
          <p:nvPr/>
        </p:nvSpPr>
        <p:spPr>
          <a:xfrm>
            <a:off x="654720" y="6418825"/>
            <a:ext cx="228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更为详细的操作步骤可以参考：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3ED39F-5DCF-5855-0F7A-8B2445BC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168" y="2340011"/>
            <a:ext cx="5898761" cy="119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1335</Words>
  <Application>Microsoft Office PowerPoint</Application>
  <PresentationFormat>宽屏</PresentationFormat>
  <Paragraphs>125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-apple-system</vt:lpstr>
      <vt:lpstr>等线</vt:lpstr>
      <vt:lpstr>等线 Light</vt:lpstr>
      <vt:lpstr>Arial</vt:lpstr>
      <vt:lpstr>Segoe UI</vt:lpstr>
      <vt:lpstr>Wingdings</vt:lpstr>
      <vt:lpstr>Office 主题​​</vt:lpstr>
      <vt:lpstr>在家庭局域网中实现WSL2网络服务共享</vt:lpstr>
      <vt:lpstr>问题背景</vt:lpstr>
      <vt:lpstr>WSL2的IP</vt:lpstr>
      <vt:lpstr>WSL2的网络结构示意图</vt:lpstr>
      <vt:lpstr>操作示例（基本步骤）</vt:lpstr>
      <vt:lpstr>操作示例细节 - 1</vt:lpstr>
      <vt:lpstr>操作示例细节-2</vt:lpstr>
      <vt:lpstr>操作示例细节-3</vt:lpstr>
      <vt:lpstr>操作示例细节-4</vt:lpstr>
      <vt:lpstr>操作示例细节-5</vt:lpstr>
      <vt:lpstr>操作示例细节-6</vt:lpstr>
      <vt:lpstr>Baichuan2局域网部署实战</vt:lpstr>
      <vt:lpstr>参考</vt:lpstr>
      <vt:lpstr>其他-个人LLM应用分享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在局域网（LAN）中如何设置网络来访问WSL2部署服务</dc:title>
  <dc:creator>ye he</dc:creator>
  <cp:lastModifiedBy>ye he</cp:lastModifiedBy>
  <cp:revision>26</cp:revision>
  <dcterms:created xsi:type="dcterms:W3CDTF">2023-10-15T03:37:37Z</dcterms:created>
  <dcterms:modified xsi:type="dcterms:W3CDTF">2023-10-15T07:49:16Z</dcterms:modified>
</cp:coreProperties>
</file>