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66" r:id="rId14"/>
    <p:sldId id="259" r:id="rId15"/>
    <p:sldId id="27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A662-A667-450D-A224-E0D186BC1E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78DA-6268-4EB9-95B1-43ABDC4C18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hyperlink" Target="http://192.168.0.108:850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learn.microsoft.com/zh-cn/windows-server/networking/technologies/netsh/netsh-contexts" TargetMode="External"/><Relationship Id="rId3" Type="http://schemas.openxmlformats.org/officeDocument/2006/relationships/hyperlink" Target="https://learn.microsoft.com/zh-cn/windows/wsl/networking" TargetMode="External"/><Relationship Id="rId2" Type="http://schemas.openxmlformats.org/officeDocument/2006/relationships/hyperlink" Target="https://zhuanlan.zhihu.com/p/425312804" TargetMode="External"/><Relationship Id="rId1" Type="http://schemas.openxmlformats.org/officeDocument/2006/relationships/hyperlink" Target="https://zhuanlan.zhihu.com/p/61182855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lexhegit/AlexTryMachineLearning/blob/master/LLM/WSL2%E9%83%A8%E7%BD%B2chatGLM-6B%20%40%20Mobile-RTX306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zhuanlan.zhihu.com/p/42531280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zhuanlan.zhihu.com/p/425312804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hyperlink" Target="https://zhuanlan.zhihu.com/p/425312804" TargetMode="External"/><Relationship Id="rId1" Type="http://schemas.openxmlformats.org/officeDocument/2006/relationships/hyperlink" Target="http://localhost:85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在家庭局域网中实现</a:t>
            </a:r>
            <a:r>
              <a:rPr lang="en-US" altLang="zh-CN" dirty="0"/>
              <a:t>WSL2</a:t>
            </a:r>
            <a:r>
              <a:rPr lang="zh-CN" altLang="en-US" dirty="0"/>
              <a:t>网络服务共享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400" dirty="0"/>
              <a:t>可用于</a:t>
            </a:r>
            <a:r>
              <a:rPr lang="en-US" altLang="zh-CN" sz="3400" dirty="0"/>
              <a:t>LLM</a:t>
            </a:r>
            <a:r>
              <a:rPr lang="zh-CN" altLang="en-US" sz="3400" dirty="0"/>
              <a:t>推理服务共享</a:t>
            </a:r>
            <a:endParaRPr lang="en-US" altLang="zh-CN" sz="3400" dirty="0"/>
          </a:p>
          <a:p>
            <a:endParaRPr lang="en-US" altLang="zh-CN" dirty="0"/>
          </a:p>
          <a:p>
            <a:r>
              <a:rPr lang="en-US" altLang="zh-CN" dirty="0"/>
              <a:t>Alex He </a:t>
            </a:r>
            <a:endParaRPr lang="en-US" altLang="zh-CN" dirty="0"/>
          </a:p>
          <a:p>
            <a:r>
              <a:rPr lang="en-US" altLang="zh-CN" dirty="0"/>
              <a:t>(GitHub ID: </a:t>
            </a:r>
            <a:r>
              <a:rPr lang="en-US" altLang="zh-CN" dirty="0" err="1"/>
              <a:t>alexhegit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2023-10-15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8766"/>
            <a:ext cx="10567737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b="1" dirty="0"/>
              <a:t>任意客户端访问</a:t>
            </a:r>
            <a:r>
              <a:rPr lang="en-US" altLang="zh-CN" sz="1600" b="1" dirty="0"/>
              <a:t>WSL2</a:t>
            </a:r>
            <a:r>
              <a:rPr lang="zh-CN" altLang="en-US" sz="1600" b="1" dirty="0"/>
              <a:t>服务（如</a:t>
            </a:r>
            <a:r>
              <a:rPr lang="en-US" altLang="zh-CN" sz="1600" b="1" dirty="0"/>
              <a:t>IPAD</a:t>
            </a:r>
            <a:r>
              <a:rPr lang="zh-CN" altLang="en-US" sz="1600" b="1" dirty="0"/>
              <a:t>，手机或其他</a:t>
            </a:r>
            <a:r>
              <a:rPr lang="en-US" altLang="zh-CN" sz="1600" b="1" dirty="0"/>
              <a:t>PC 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marL="0" indent="0">
              <a:buNone/>
            </a:pPr>
            <a:r>
              <a:rPr lang="zh-CN" altLang="en-US" sz="1400" dirty="0"/>
              <a:t>如使用同一局域网内的</a:t>
            </a:r>
            <a:r>
              <a:rPr lang="en-US" altLang="zh-CN" sz="1400" dirty="0"/>
              <a:t>IPAD</a:t>
            </a:r>
            <a:r>
              <a:rPr lang="zh-CN" altLang="en-US" sz="1400" dirty="0"/>
              <a:t>使用浏览器，以指定</a:t>
            </a:r>
            <a:r>
              <a:rPr lang="en-US" altLang="zh-CN" sz="1400" dirty="0"/>
              <a:t>Win11 PC</a:t>
            </a:r>
            <a:r>
              <a:rPr lang="zh-CN" altLang="en-US" sz="1400" dirty="0"/>
              <a:t> </a:t>
            </a:r>
            <a:r>
              <a:rPr lang="en-US" altLang="zh-CN" sz="1400" dirty="0"/>
              <a:t>Host IP</a:t>
            </a:r>
            <a:r>
              <a:rPr lang="zh-CN" altLang="en-US" sz="1400" dirty="0"/>
              <a:t>及网络服务端口来访问之前服务器端的</a:t>
            </a:r>
            <a:r>
              <a:rPr lang="en-US" altLang="zh-CN" sz="1400" dirty="0"/>
              <a:t>WSL2</a:t>
            </a:r>
            <a:r>
              <a:rPr lang="zh-CN" altLang="en-US" sz="1400" dirty="0"/>
              <a:t>服务。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i="1" dirty="0"/>
              <a:t>如：</a:t>
            </a:r>
            <a:r>
              <a:rPr lang="en-US" altLang="zh-CN" sz="1400" i="1" dirty="0">
                <a:hlinkClick r:id="rId1"/>
              </a:rPr>
              <a:t>http://192.168.0.108:8501</a:t>
            </a:r>
            <a:r>
              <a:rPr lang="zh-CN" altLang="en-US" sz="1400" i="1" dirty="0"/>
              <a:t> </a:t>
            </a:r>
            <a:endParaRPr lang="en-US" altLang="zh-CN" sz="1400" i="1" dirty="0"/>
          </a:p>
          <a:p>
            <a:pPr marL="0" indent="0">
              <a:buNone/>
            </a:pPr>
            <a:r>
              <a:rPr lang="zh-CN" altLang="en-US" sz="1400" i="1" dirty="0"/>
              <a:t>其中</a:t>
            </a:r>
            <a:r>
              <a:rPr lang="en-US" altLang="zh-CN" sz="1400" i="1" dirty="0"/>
              <a:t>192.168.0.108</a:t>
            </a:r>
            <a:r>
              <a:rPr lang="zh-CN" altLang="en-US" sz="1400" i="1" dirty="0"/>
              <a:t>为</a:t>
            </a:r>
            <a:r>
              <a:rPr lang="en-US" altLang="zh-CN" sz="1400" i="1" dirty="0"/>
              <a:t>Win11 PC Host IP, 8501</a:t>
            </a:r>
            <a:r>
              <a:rPr lang="zh-CN" altLang="en-US" sz="1400" i="1" dirty="0"/>
              <a:t>为之前在服务器</a:t>
            </a:r>
            <a:r>
              <a:rPr lang="en-US" altLang="zh-CN" sz="1400" i="1" dirty="0"/>
              <a:t>Host</a:t>
            </a:r>
            <a:r>
              <a:rPr lang="zh-CN" altLang="en-US" sz="1400" i="1" dirty="0"/>
              <a:t>端预设的监听服务端口号。</a:t>
            </a:r>
            <a:endParaRPr lang="en-US" altLang="zh-CN" sz="1400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42" y="2800896"/>
            <a:ext cx="5430885" cy="3774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/>
          <p:cNvSpPr/>
          <p:nvPr/>
        </p:nvSpPr>
        <p:spPr>
          <a:xfrm>
            <a:off x="391827" y="1966407"/>
            <a:ext cx="3423085" cy="35795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4925401" y="1570138"/>
            <a:ext cx="6829925" cy="47765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199" y="1124295"/>
            <a:ext cx="55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该示例中网络服务访问路径，总结如下图。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3" y="2513880"/>
            <a:ext cx="2844575" cy="26346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9292" y="2749573"/>
            <a:ext cx="2530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客户端浏览器访问：输入服务端的</a:t>
            </a:r>
            <a:r>
              <a:rPr lang="en-US" altLang="zh-CN" sz="1400" dirty="0">
                <a:highlight>
                  <a:srgbClr val="FFFF00"/>
                </a:highlight>
              </a:rPr>
              <a:t>LAN IP</a:t>
            </a:r>
            <a:r>
              <a:rPr lang="zh-CN" altLang="en-US" sz="1400" dirty="0">
                <a:highlight>
                  <a:srgbClr val="FFFF00"/>
                </a:highlight>
              </a:rPr>
              <a:t>及预先设置的服务监听端口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957" y="2958573"/>
            <a:ext cx="397510" cy="19975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r>
              <a:rPr lang="zh-CN" altLang="en-US" dirty="0"/>
              <a:t>物理接口</a:t>
            </a:r>
            <a:endParaRPr lang="zh-CN" altLang="en-US" dirty="0"/>
          </a:p>
        </p:txBody>
      </p:sp>
      <p:sp>
        <p:nvSpPr>
          <p:cNvPr id="16" name="流程图: 多文档 15"/>
          <p:cNvSpPr/>
          <p:nvPr/>
        </p:nvSpPr>
        <p:spPr>
          <a:xfrm>
            <a:off x="5743445" y="2495935"/>
            <a:ext cx="1794813" cy="1574220"/>
          </a:xfrm>
          <a:prstGeom prst="flowChartMulti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服务监听端口映射表</a:t>
            </a:r>
            <a:endParaRPr lang="zh-CN" altLang="en-US" dirty="0"/>
          </a:p>
        </p:txBody>
      </p:sp>
      <p:sp>
        <p:nvSpPr>
          <p:cNvPr id="17" name="箭头: 左右 16"/>
          <p:cNvSpPr/>
          <p:nvPr/>
        </p:nvSpPr>
        <p:spPr>
          <a:xfrm>
            <a:off x="3809548" y="4126772"/>
            <a:ext cx="1102931" cy="45082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LAN</a:t>
            </a:r>
            <a:r>
              <a:rPr lang="zh-CN" altLang="en-US" sz="1400" dirty="0"/>
              <a:t>连接</a:t>
            </a:r>
            <a:endParaRPr lang="zh-CN" altLang="en-US" sz="1400" dirty="0"/>
          </a:p>
        </p:txBody>
      </p:sp>
      <p:sp>
        <p:nvSpPr>
          <p:cNvPr id="18" name="箭头: 左右 17"/>
          <p:cNvSpPr/>
          <p:nvPr/>
        </p:nvSpPr>
        <p:spPr>
          <a:xfrm>
            <a:off x="5333522" y="4084538"/>
            <a:ext cx="2517557" cy="53545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地址及端口映射转发</a:t>
            </a:r>
            <a:endParaRPr lang="zh-CN" altLang="en-US" sz="1600" dirty="0"/>
          </a:p>
        </p:txBody>
      </p:sp>
      <p:sp>
        <p:nvSpPr>
          <p:cNvPr id="19" name="矩形: 圆角 18"/>
          <p:cNvSpPr/>
          <p:nvPr/>
        </p:nvSpPr>
        <p:spPr>
          <a:xfrm>
            <a:off x="8010146" y="2649948"/>
            <a:ext cx="2860861" cy="28425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WSL2-Ubuntu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862718" y="3784890"/>
            <a:ext cx="328246" cy="1135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vLAN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8890413" y="4035439"/>
            <a:ext cx="1180484" cy="6337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Streamlit</a:t>
            </a:r>
            <a:r>
              <a:rPr lang="zh-CN" altLang="en-US" dirty="0"/>
              <a:t>网络服务</a:t>
            </a:r>
            <a:endParaRPr lang="zh-CN" altLang="en-US" dirty="0"/>
          </a:p>
        </p:txBody>
      </p:sp>
      <p:sp>
        <p:nvSpPr>
          <p:cNvPr id="22" name="箭头: 左右 21"/>
          <p:cNvSpPr/>
          <p:nvPr/>
        </p:nvSpPr>
        <p:spPr>
          <a:xfrm>
            <a:off x="8187158" y="4189883"/>
            <a:ext cx="680583" cy="3246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23764" y="1752040"/>
            <a:ext cx="280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服务端：</a:t>
            </a:r>
            <a:r>
              <a:rPr lang="en-US" altLang="zh-CN" dirty="0"/>
              <a:t>Win11 PC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90980" y="2064119"/>
            <a:ext cx="20460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客户端： </a:t>
            </a:r>
            <a:r>
              <a:rPr lang="en-US" altLang="zh-CN" dirty="0"/>
              <a:t>IPAD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54100" y="4818380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192.168.0.102:8501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81245" y="4788854"/>
            <a:ext cx="219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ighlight>
                  <a:srgbClr val="00FFFF"/>
                </a:highlight>
              </a:rPr>
              <a:t>172.21.27.222:8501</a:t>
            </a:r>
            <a:endParaRPr lang="zh-CN" altLang="en-US" dirty="0">
              <a:highlight>
                <a:srgbClr val="00FFFF"/>
              </a:highlight>
            </a:endParaRPr>
          </a:p>
        </p:txBody>
      </p:sp>
      <p:cxnSp>
        <p:nvCxnSpPr>
          <p:cNvPr id="32" name="直接箭头连接符 31"/>
          <p:cNvCxnSpPr>
            <a:endCxn id="30" idx="1"/>
          </p:cNvCxnSpPr>
          <p:nvPr/>
        </p:nvCxnSpPr>
        <p:spPr>
          <a:xfrm flipV="1">
            <a:off x="3036570" y="4973664"/>
            <a:ext cx="5344795" cy="27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75184" y="4818208"/>
            <a:ext cx="23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highlight>
                  <a:srgbClr val="FFFF00"/>
                </a:highlight>
              </a:rPr>
              <a:t>192.168.0.108:8501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98" y="18014"/>
            <a:ext cx="10515600" cy="98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Baichuan2</a:t>
            </a:r>
            <a:r>
              <a:rPr lang="zh-CN" altLang="en-US" sz="4000" dirty="0"/>
              <a:t>局域网部署实战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55" y="1510348"/>
            <a:ext cx="8916173" cy="10059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0002" y="1097071"/>
            <a:ext cx="612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服务器端</a:t>
            </a:r>
            <a:r>
              <a:rPr lang="en-US" altLang="zh-CN" dirty="0"/>
              <a:t>WSL2</a:t>
            </a:r>
            <a:r>
              <a:rPr lang="zh-CN" altLang="en-US" dirty="0"/>
              <a:t>开启服务，指定端口为</a:t>
            </a:r>
            <a:r>
              <a:rPr lang="en-US" altLang="zh-CN" dirty="0"/>
              <a:t>8888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0002" y="2586336"/>
            <a:ext cx="981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服务器端设置防火墙规则，打开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8888</a:t>
            </a:r>
            <a:r>
              <a:rPr lang="zh-CN" altLang="en-US" dirty="0"/>
              <a:t>端口，并建立虚拟网口监听及端口映射转发规则。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0" y="3006457"/>
            <a:ext cx="11088061" cy="1905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06255" y="3296006"/>
            <a:ext cx="8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手机端，浏览器访问服务。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24" y="3344132"/>
            <a:ext cx="1727017" cy="3375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i="0" dirty="0" err="1">
                <a:solidFill>
                  <a:srgbClr val="121212"/>
                </a:solidFill>
                <a:effectLst/>
                <a:latin typeface="-apple-system"/>
              </a:rPr>
              <a:t>Gradio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400" b="1" i="0" dirty="0" err="1">
                <a:solidFill>
                  <a:srgbClr val="121212"/>
                </a:solidFill>
                <a:effectLst/>
                <a:latin typeface="-apple-system"/>
              </a:rPr>
              <a:t>Streamlit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框架比较（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  <a:hlinkClick r:id="rId1"/>
              </a:rPr>
              <a:t>https://zhuanlan.zhihu.com/p/611828558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sz="24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如何在局域网的其他主机上中访问本机的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WSL2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  <a:hlinkClick r:id="rId2"/>
              </a:rPr>
              <a:t>https://zhuanlan.zhihu.com/p/425312804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)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使用 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WSL 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访问网络应用程序 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  <a:hlinkClick r:id="rId3"/>
              </a:rPr>
              <a:t>https://learn.microsoft.com/zh-cn/windows/wsl/networking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 )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en-US" altLang="zh-CN" sz="2400" b="1" dirty="0" err="1">
                <a:solidFill>
                  <a:srgbClr val="121212"/>
                </a:solidFill>
                <a:latin typeface="-apple-system"/>
              </a:rPr>
              <a:t>Netsh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命令语法、上下文和格式 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  <a:hlinkClick r:id="rId4"/>
              </a:rPr>
              <a:t>https://learn.microsoft.com/zh-cn/windows-server/networking/technologies/netsh/netsh-contexts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 )</a:t>
            </a:r>
            <a:endParaRPr lang="zh-CN" altLang="en-US" sz="2400" b="1" dirty="0">
              <a:solidFill>
                <a:srgbClr val="121212"/>
              </a:solidFill>
              <a:latin typeface="-apple-system"/>
            </a:endParaRPr>
          </a:p>
          <a:p>
            <a:br>
              <a:rPr lang="zh-CN" altLang="en-US" sz="16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endParaRPr lang="zh-CN" altLang="en-US" sz="2400" b="1" dirty="0">
              <a:solidFill>
                <a:srgbClr val="121212"/>
              </a:solidFill>
              <a:latin typeface="-apple-system"/>
            </a:endParaRPr>
          </a:p>
          <a:p>
            <a:b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-</a:t>
            </a:r>
            <a:r>
              <a:rPr lang="zh-CN" altLang="en-US" dirty="0"/>
              <a:t>个人</a:t>
            </a:r>
            <a:r>
              <a:rPr lang="en-US" altLang="zh-CN" dirty="0"/>
              <a:t>LLM</a:t>
            </a:r>
            <a:r>
              <a:rPr lang="zh-CN" altLang="en-US" dirty="0"/>
              <a:t>应用分享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10621879" cy="268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475"/>
                <a:gridCol w="73934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URL</a:t>
                      </a:r>
                      <a:endParaRPr lang="zh-CN" altLang="en-US" dirty="0"/>
                    </a:p>
                  </a:txBody>
                  <a:tcPr/>
                </a:tc>
              </a:tr>
              <a:tr h="397811">
                <a:tc>
                  <a:txBody>
                    <a:bodyPr/>
                    <a:lstStyle/>
                    <a:p>
                      <a:r>
                        <a:rPr lang="zh-CN" altLang="en-US" dirty="0"/>
                        <a:t>快速下载大模型文件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https://github.com/alexhegit/Download_LLM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LLM/WSL2</a:t>
                      </a:r>
                      <a:r>
                        <a:rPr lang="zh-CN" altLang="en-US" dirty="0"/>
                        <a:t>部署</a:t>
                      </a:r>
                      <a:r>
                        <a:rPr lang="en-US" altLang="zh-CN" dirty="0"/>
                        <a:t>chatGLM-6B @ Mobile-RTX3060.pdf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"/>
                        </a:rPr>
                        <a:t>https://github.com/alexhegit/AlexTryMachineLearning/blob/master/LLM/WSL2%E9%83%A8%E7%BD%B2chatGLM-6B%20%40%20Mobile-RTX3060.pdf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GhatGLM</a:t>
                      </a:r>
                      <a:r>
                        <a:rPr lang="en-US" altLang="zh-CN" dirty="0"/>
                        <a:t> Patch:</a:t>
                      </a:r>
                      <a:r>
                        <a:rPr lang="zh-CN" altLang="en-US" dirty="0"/>
                        <a:t>增加</a:t>
                      </a:r>
                      <a:r>
                        <a:rPr lang="en-US" altLang="zh-CN" dirty="0" err="1"/>
                        <a:t>openai_api</a:t>
                      </a:r>
                      <a:r>
                        <a:rPr lang="en-US" altLang="zh-CN" dirty="0"/>
                        <a:t> 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https://github.com/THUDM/ChatGLM2-6B/pull/504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GhatGLM</a:t>
                      </a:r>
                      <a:r>
                        <a:rPr lang="en-US" altLang="zh-CN" dirty="0"/>
                        <a:t> Patch: </a:t>
                      </a:r>
                      <a:r>
                        <a:rPr lang="zh-CN" altLang="en-US" dirty="0"/>
                        <a:t>更优雅的进行多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并行部署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https://github.com/THUDM/ChatGLM2-6B/pull/472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Microsoft</a:t>
            </a:r>
            <a:r>
              <a:rPr lang="zh-CN" altLang="en-US" dirty="0"/>
              <a:t> </a:t>
            </a:r>
            <a:r>
              <a:rPr lang="en-US" altLang="zh-CN" dirty="0"/>
              <a:t>Love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的策略执行多年，</a:t>
            </a:r>
            <a:r>
              <a:rPr lang="en-US" altLang="zh-CN" dirty="0"/>
              <a:t>WSL</a:t>
            </a:r>
            <a:r>
              <a:rPr lang="zh-CN" altLang="en-US" dirty="0"/>
              <a:t>的易用性已经越来越成熟。很多</a:t>
            </a:r>
            <a:r>
              <a:rPr lang="en-US" altLang="zh-CN" dirty="0" err="1"/>
              <a:t>Linuxer</a:t>
            </a:r>
            <a:r>
              <a:rPr lang="zh-CN" altLang="en-US" dirty="0"/>
              <a:t>已经逐渐接受在</a:t>
            </a:r>
            <a:r>
              <a:rPr lang="en-US" altLang="zh-CN" dirty="0"/>
              <a:t>Windows</a:t>
            </a:r>
            <a:r>
              <a:rPr lang="zh-CN" altLang="en-US" dirty="0"/>
              <a:t>下使用</a:t>
            </a:r>
            <a:r>
              <a:rPr lang="en-US" altLang="zh-CN" dirty="0"/>
              <a:t>WSL/WSL2</a:t>
            </a:r>
            <a:r>
              <a:rPr lang="zh-CN" altLang="en-US" dirty="0"/>
              <a:t>来进行开发。</a:t>
            </a:r>
            <a:endParaRPr lang="en-US" altLang="zh-CN" dirty="0"/>
          </a:p>
          <a:p>
            <a:r>
              <a:rPr lang="en-US" altLang="zh-CN" dirty="0"/>
              <a:t>NVIDIA CUDA</a:t>
            </a:r>
            <a:r>
              <a:rPr lang="zh-CN" altLang="en-US" dirty="0"/>
              <a:t>对</a:t>
            </a:r>
            <a:r>
              <a:rPr lang="en-US" altLang="zh-CN" dirty="0"/>
              <a:t>WSL</a:t>
            </a:r>
            <a:r>
              <a:rPr lang="zh-CN" altLang="en-US" dirty="0"/>
              <a:t>的支持也比较完善。</a:t>
            </a:r>
            <a:endParaRPr lang="en-US" altLang="zh-CN" dirty="0"/>
          </a:p>
          <a:p>
            <a:r>
              <a:rPr lang="zh-CN" altLang="en-US" dirty="0"/>
              <a:t>多个开源</a:t>
            </a:r>
            <a:r>
              <a:rPr lang="en-US" altLang="zh-CN" dirty="0"/>
              <a:t>LLM</a:t>
            </a:r>
            <a:r>
              <a:rPr lang="zh-CN" altLang="en-US" dirty="0"/>
              <a:t>项目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ChatGLM</a:t>
            </a:r>
            <a:r>
              <a:rPr lang="en-US" altLang="zh-CN" dirty="0"/>
              <a:t>/</a:t>
            </a:r>
            <a:r>
              <a:rPr lang="en-US" altLang="zh-CN" dirty="0" err="1"/>
              <a:t>Baichuan</a:t>
            </a:r>
            <a:r>
              <a:rPr lang="en-US" altLang="zh-CN" dirty="0"/>
              <a:t>/</a:t>
            </a:r>
            <a:r>
              <a:rPr lang="en-US" altLang="zh-CN" dirty="0" err="1"/>
              <a:t>CodeGeeX</a:t>
            </a:r>
            <a:r>
              <a:rPr lang="en-US" altLang="zh-CN" dirty="0"/>
              <a:t>)</a:t>
            </a:r>
            <a:r>
              <a:rPr lang="zh-CN" altLang="en-US" dirty="0"/>
              <a:t>部署基于</a:t>
            </a:r>
            <a:r>
              <a:rPr lang="en-US" altLang="zh-CN" dirty="0" err="1"/>
              <a:t>Streamlit</a:t>
            </a:r>
            <a:r>
              <a:rPr lang="en-US" altLang="zh-CN" dirty="0"/>
              <a:t>/</a:t>
            </a:r>
            <a:r>
              <a:rPr lang="en-US" altLang="zh-CN" dirty="0" err="1"/>
              <a:t>Gradio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一些较小参数规模的</a:t>
            </a:r>
            <a:r>
              <a:rPr lang="en-US" altLang="zh-CN" dirty="0"/>
              <a:t>LLM</a:t>
            </a:r>
            <a:r>
              <a:rPr lang="zh-CN" altLang="en-US" dirty="0"/>
              <a:t>（</a:t>
            </a:r>
            <a:r>
              <a:rPr lang="en-US" altLang="zh-CN" dirty="0"/>
              <a:t>6B/13B</a:t>
            </a:r>
            <a:r>
              <a:rPr lang="zh-CN" altLang="en-US" dirty="0"/>
              <a:t>）可以在消费类</a:t>
            </a:r>
            <a:r>
              <a:rPr lang="en-US" altLang="zh-CN" dirty="0"/>
              <a:t>GPU</a:t>
            </a:r>
            <a:r>
              <a:rPr lang="zh-CN" altLang="en-US" dirty="0"/>
              <a:t>上进行私有化部署。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因此，可以在家庭局域网中来部署并分享</a:t>
            </a:r>
            <a:r>
              <a:rPr lang="en-US" altLang="zh-CN" dirty="0">
                <a:solidFill>
                  <a:schemeClr val="accent1"/>
                </a:solidFill>
              </a:rPr>
              <a:t>LLM</a:t>
            </a:r>
            <a:r>
              <a:rPr lang="zh-CN" altLang="en-US" dirty="0">
                <a:solidFill>
                  <a:schemeClr val="accent1"/>
                </a:solidFill>
              </a:rPr>
              <a:t>的推理服务，实现家庭内</a:t>
            </a:r>
            <a:r>
              <a:rPr lang="en-US" altLang="zh-CN" dirty="0">
                <a:solidFill>
                  <a:schemeClr val="accent1"/>
                </a:solidFill>
              </a:rPr>
              <a:t>LLM</a:t>
            </a:r>
            <a:r>
              <a:rPr lang="zh-CN" altLang="en-US" dirty="0">
                <a:solidFill>
                  <a:schemeClr val="accent1"/>
                </a:solidFill>
              </a:rPr>
              <a:t>服务自由。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WSL2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WSL2</a:t>
            </a:r>
            <a:r>
              <a:rPr lang="zh-CN" altLang="en-US" dirty="0"/>
              <a:t>是基于</a:t>
            </a:r>
            <a:r>
              <a:rPr lang="en-US" altLang="zh-CN" dirty="0"/>
              <a:t>Hyper-V </a:t>
            </a:r>
            <a:r>
              <a:rPr lang="zh-CN" altLang="en-US" dirty="0"/>
              <a:t>体系结构来实现其虚拟化。</a:t>
            </a:r>
            <a:endParaRPr lang="en-US" altLang="zh-CN" dirty="0"/>
          </a:p>
          <a:p>
            <a:r>
              <a:rPr lang="en-US" altLang="zh-CN" sz="2400" dirty="0"/>
              <a:t>WSL2</a:t>
            </a:r>
            <a:r>
              <a:rPr lang="zh-CN" altLang="en-US" sz="2400" dirty="0"/>
              <a:t>是一个轻量级的虚拟机，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内</a:t>
            </a:r>
            <a:r>
              <a:rPr lang="en-US" altLang="zh-CN" sz="2400" dirty="0"/>
              <a:t>WSL2</a:t>
            </a:r>
            <a:r>
              <a:rPr lang="zh-CN" altLang="en-US" sz="2400" dirty="0"/>
              <a:t>的网络默认是以桥接方式设置的。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Winodws</a:t>
            </a:r>
            <a:r>
              <a:rPr lang="zh-CN" altLang="en-US" sz="2400" dirty="0"/>
              <a:t>中</a:t>
            </a:r>
            <a:r>
              <a:rPr lang="en-US" altLang="zh-CN" sz="2400" dirty="0"/>
              <a:t>WSL2</a:t>
            </a:r>
            <a:r>
              <a:rPr lang="zh-CN" altLang="en-US" sz="2400" dirty="0"/>
              <a:t>拥有两个</a:t>
            </a:r>
            <a:r>
              <a:rPr lang="en-US" altLang="zh-CN" sz="2400" dirty="0"/>
              <a:t>IP</a:t>
            </a:r>
            <a:r>
              <a:rPr lang="zh-CN" altLang="en-US" sz="2400" dirty="0"/>
              <a:t>。一个是</a:t>
            </a:r>
            <a:r>
              <a:rPr lang="en-US" altLang="zh-CN" sz="2400" dirty="0"/>
              <a:t>Windows(Host OS)</a:t>
            </a:r>
            <a:r>
              <a:rPr lang="zh-CN" altLang="en-US" sz="2400" dirty="0"/>
              <a:t>中看到的</a:t>
            </a:r>
            <a:r>
              <a:rPr lang="en-US" altLang="zh-CN" sz="2400" dirty="0"/>
              <a:t>WSL2</a:t>
            </a:r>
            <a:r>
              <a:rPr lang="zh-CN" altLang="en-US" sz="2400" dirty="0"/>
              <a:t>虚拟网卡</a:t>
            </a:r>
            <a:r>
              <a:rPr lang="en-US" altLang="zh-CN" sz="2400" dirty="0"/>
              <a:t>IP</a:t>
            </a:r>
            <a:r>
              <a:rPr lang="zh-CN" altLang="en-US" sz="2400" dirty="0"/>
              <a:t>，另一个是</a:t>
            </a:r>
            <a:r>
              <a:rPr lang="en-US" altLang="zh-CN" sz="2400" dirty="0"/>
              <a:t>WSL2</a:t>
            </a:r>
            <a:r>
              <a:rPr lang="zh-CN" altLang="en-US" sz="2400" dirty="0"/>
              <a:t>内部（</a:t>
            </a:r>
            <a:r>
              <a:rPr lang="en-US" altLang="zh-CN" sz="2400" dirty="0"/>
              <a:t>Guest OS</a:t>
            </a:r>
            <a:r>
              <a:rPr lang="zh-CN" altLang="en-US" sz="2400" dirty="0"/>
              <a:t>）的</a:t>
            </a:r>
            <a:r>
              <a:rPr lang="en-US" altLang="zh-CN" sz="2400" dirty="0"/>
              <a:t>IP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的</a:t>
            </a:r>
            <a:r>
              <a:rPr lang="en-US" altLang="zh-CN" sz="2400" dirty="0"/>
              <a:t>PowerShell</a:t>
            </a:r>
            <a:r>
              <a:rPr lang="zh-CN" altLang="en-US" sz="2400" dirty="0"/>
              <a:t>中，使用“</a:t>
            </a:r>
            <a:r>
              <a:rPr lang="en-US" altLang="zh-CN" sz="2400" dirty="0"/>
              <a:t>ipconfig</a:t>
            </a:r>
            <a:r>
              <a:rPr lang="zh-CN" altLang="en-US" sz="2400" dirty="0"/>
              <a:t>”来获取</a:t>
            </a:r>
            <a:r>
              <a:rPr lang="en-US" altLang="zh-CN" sz="2400" dirty="0"/>
              <a:t>Windows</a:t>
            </a:r>
            <a:r>
              <a:rPr lang="zh-CN" altLang="en-US" sz="2400" dirty="0"/>
              <a:t>内</a:t>
            </a:r>
            <a:r>
              <a:rPr lang="en-US" altLang="zh-CN" sz="2400" dirty="0"/>
              <a:t>WSL2</a:t>
            </a:r>
            <a:r>
              <a:rPr lang="zh-CN" altLang="en-US" sz="2400" dirty="0"/>
              <a:t>的虚拟网卡</a:t>
            </a:r>
            <a:r>
              <a:rPr lang="en-US" altLang="zh-CN" sz="2400" dirty="0"/>
              <a:t>IP, 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vEthernet</a:t>
            </a:r>
            <a:r>
              <a:rPr lang="en-US" altLang="zh-CN" sz="2400" dirty="0"/>
              <a:t>(WSL)</a:t>
            </a:r>
            <a:r>
              <a:rPr lang="zh-CN" altLang="en-US" sz="2400" dirty="0"/>
              <a:t>标识。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WSL2</a:t>
            </a:r>
            <a:r>
              <a:rPr lang="zh-CN" altLang="en-US" sz="2400" dirty="0"/>
              <a:t>内拥有自己的</a:t>
            </a:r>
            <a:r>
              <a:rPr lang="en-US" altLang="zh-CN" sz="2400" dirty="0"/>
              <a:t>IP</a:t>
            </a:r>
            <a:r>
              <a:rPr lang="zh-CN" altLang="en-US" sz="2400" dirty="0"/>
              <a:t>，可以在</a:t>
            </a:r>
            <a:r>
              <a:rPr lang="en-US" altLang="zh-CN" sz="2400" dirty="0"/>
              <a:t>Windows PowerShell</a:t>
            </a:r>
            <a:r>
              <a:rPr lang="zh-CN" altLang="en-US" sz="2400" dirty="0"/>
              <a:t>中使用“</a:t>
            </a:r>
            <a:r>
              <a:rPr lang="en-US" altLang="zh-CN" sz="2400" dirty="0" err="1"/>
              <a:t>wsl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ifconfig</a:t>
            </a:r>
            <a:r>
              <a:rPr lang="zh-CN" altLang="en-US" sz="2400" dirty="0"/>
              <a:t>”获取（或者在</a:t>
            </a:r>
            <a:r>
              <a:rPr lang="en-US" altLang="zh-CN" sz="2400" dirty="0"/>
              <a:t>WSL2 Guest OS</a:t>
            </a:r>
            <a:r>
              <a:rPr lang="zh-CN" altLang="en-US" sz="2400" dirty="0"/>
              <a:t>中使用“</a:t>
            </a:r>
            <a:r>
              <a:rPr lang="en-US" altLang="zh-CN" sz="2400" dirty="0" err="1"/>
              <a:t>ifconfig</a:t>
            </a:r>
            <a:r>
              <a:rPr lang="zh-CN" altLang="en-US" sz="2400" dirty="0"/>
              <a:t>”命令）。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220897"/>
            <a:ext cx="75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* WSL2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WSL</a:t>
            </a:r>
            <a:r>
              <a:rPr lang="zh-CN" altLang="en-US" dirty="0">
                <a:solidFill>
                  <a:srgbClr val="C00000"/>
                </a:solidFill>
              </a:rPr>
              <a:t>架构不同，本文内容只涉及</a:t>
            </a:r>
            <a:r>
              <a:rPr lang="en-US" altLang="zh-CN" dirty="0">
                <a:solidFill>
                  <a:srgbClr val="C00000"/>
                </a:solidFill>
              </a:rPr>
              <a:t>WSL2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WSL2</a:t>
            </a:r>
            <a:r>
              <a:rPr lang="zh-CN" altLang="en-US" dirty="0"/>
              <a:t>的网络结构示意图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09930" y="1933909"/>
            <a:ext cx="5058543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说明：</a:t>
            </a:r>
            <a:endParaRPr lang="en-US" altLang="zh-CN" sz="2000" b="1" dirty="0"/>
          </a:p>
          <a:p>
            <a:r>
              <a:rPr lang="zh-CN" altLang="en-US" sz="2000" dirty="0"/>
              <a:t>以</a:t>
            </a:r>
            <a:r>
              <a:rPr lang="en-US" altLang="zh-CN" sz="2000" dirty="0"/>
              <a:t>Win11 PC(host)</a:t>
            </a:r>
            <a:r>
              <a:rPr lang="zh-CN" altLang="en-US" sz="2000" dirty="0"/>
              <a:t>角度看，</a:t>
            </a:r>
            <a:r>
              <a:rPr lang="en-US" altLang="zh-CN" sz="2000" dirty="0"/>
              <a:t>WSL2</a:t>
            </a:r>
            <a:r>
              <a:rPr lang="zh-CN" altLang="en-US" sz="2000" dirty="0"/>
              <a:t>内部</a:t>
            </a:r>
            <a:r>
              <a:rPr lang="en-US" altLang="zh-CN" sz="2000" dirty="0"/>
              <a:t>IP=localhost=127.0.0.1=</a:t>
            </a:r>
            <a:r>
              <a:rPr lang="en-US" altLang="zh-CN" sz="2000" dirty="0" err="1"/>
              <a:t>vEthernet</a:t>
            </a:r>
            <a:r>
              <a:rPr lang="en-US" altLang="zh-CN" sz="2000" dirty="0"/>
              <a:t>(WSL) IP</a:t>
            </a:r>
            <a:endParaRPr lang="en-US" altLang="zh-CN" sz="2000" dirty="0"/>
          </a:p>
          <a:p>
            <a:r>
              <a:rPr lang="zh-CN" altLang="en-US" sz="2000" dirty="0"/>
              <a:t>局域网内其他机器只能看到</a:t>
            </a:r>
            <a:r>
              <a:rPr lang="en-US" altLang="zh-CN" sz="2000" dirty="0"/>
              <a:t>Win11 PC</a:t>
            </a:r>
            <a:r>
              <a:rPr lang="zh-CN" altLang="en-US" sz="2000" dirty="0"/>
              <a:t>的物理网卡及其对应的局域网</a:t>
            </a:r>
            <a:r>
              <a:rPr lang="en-US" altLang="zh-CN" sz="2000" dirty="0"/>
              <a:t>IP</a:t>
            </a:r>
            <a:endParaRPr lang="en-US" altLang="zh-CN" sz="2000" dirty="0"/>
          </a:p>
          <a:p>
            <a:r>
              <a:rPr lang="zh-CN" altLang="en-US" sz="2000" dirty="0"/>
              <a:t>局域网内其他机器若想访问</a:t>
            </a:r>
            <a:r>
              <a:rPr lang="en-US" altLang="zh-CN" sz="2000" dirty="0"/>
              <a:t>Win11 PC</a:t>
            </a:r>
            <a:r>
              <a:rPr lang="zh-CN" altLang="en-US" sz="2000" dirty="0"/>
              <a:t>的</a:t>
            </a:r>
            <a:r>
              <a:rPr lang="en-US" altLang="zh-CN" sz="2000" dirty="0"/>
              <a:t>WSL2</a:t>
            </a:r>
            <a:r>
              <a:rPr lang="zh-CN" altLang="en-US" sz="2000" dirty="0"/>
              <a:t>中部署的服务（如</a:t>
            </a:r>
            <a:r>
              <a:rPr lang="en-US" altLang="zh-CN" sz="2000" dirty="0"/>
              <a:t>SSH</a:t>
            </a:r>
            <a:r>
              <a:rPr lang="zh-CN" altLang="en-US" sz="2000" dirty="0"/>
              <a:t>，</a:t>
            </a:r>
            <a:r>
              <a:rPr lang="en-US" altLang="zh-CN" sz="2000" dirty="0"/>
              <a:t>HTTP/TCP),</a:t>
            </a:r>
            <a:r>
              <a:rPr lang="zh-CN" altLang="en-US" sz="2000" dirty="0"/>
              <a:t>需要在</a:t>
            </a:r>
            <a:r>
              <a:rPr lang="en-US" altLang="zh-CN" sz="2000" dirty="0"/>
              <a:t>Win11</a:t>
            </a:r>
            <a:r>
              <a:rPr lang="zh-CN" altLang="en-US" sz="2000" dirty="0"/>
              <a:t>中通过</a:t>
            </a:r>
            <a:r>
              <a:rPr lang="en-US" altLang="zh-CN" sz="2000" dirty="0" err="1"/>
              <a:t>Netsh</a:t>
            </a:r>
            <a:r>
              <a:rPr lang="zh-CN" altLang="en-US" sz="2000" dirty="0"/>
              <a:t>设置端口转发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325750" y="1873756"/>
            <a:ext cx="5456321" cy="3501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9440" y="1887073"/>
            <a:ext cx="318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Win11 PC (host)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4279" y="5342583"/>
            <a:ext cx="1952127" cy="1995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物理网口</a:t>
            </a:r>
            <a:r>
              <a:rPr lang="en-US" altLang="zh-CN" sz="1600" dirty="0"/>
              <a:t>(</a:t>
            </a:r>
            <a:r>
              <a:rPr lang="zh-CN" altLang="en-US" sz="1600" dirty="0"/>
              <a:t>局域网</a:t>
            </a:r>
            <a:r>
              <a:rPr lang="en-US" altLang="zh-CN" sz="1600" dirty="0"/>
              <a:t>IP</a:t>
            </a:r>
            <a:r>
              <a:rPr lang="zh-CN" altLang="en-US" sz="1600" dirty="0"/>
              <a:t>）</a:t>
            </a:r>
            <a:endParaRPr lang="zh-CN" altLang="en-US" sz="1600" dirty="0"/>
          </a:p>
        </p:txBody>
      </p:sp>
      <p:sp>
        <p:nvSpPr>
          <p:cNvPr id="15" name="矩形: 圆角 14"/>
          <p:cNvSpPr/>
          <p:nvPr/>
        </p:nvSpPr>
        <p:spPr>
          <a:xfrm>
            <a:off x="2140015" y="4820906"/>
            <a:ext cx="1827793" cy="2653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VLAN Bridge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436155" y="2518147"/>
            <a:ext cx="3188368" cy="1429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WSL2</a:t>
            </a:r>
            <a:r>
              <a:rPr lang="zh-CN" altLang="en-US" dirty="0"/>
              <a:t> </a:t>
            </a:r>
            <a:r>
              <a:rPr lang="en-US" altLang="zh-CN" dirty="0"/>
              <a:t>Ubuntu (guest)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61329" y="3952469"/>
            <a:ext cx="1338010" cy="2254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WSL2 VLAN IP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437779" y="3473543"/>
            <a:ext cx="1185119" cy="2254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WSL2</a:t>
            </a:r>
            <a:r>
              <a:rPr lang="zh-CN" altLang="en-US" sz="1400" dirty="0"/>
              <a:t>内部</a:t>
            </a:r>
            <a:r>
              <a:rPr lang="en-US" altLang="zh-CN" sz="1400" dirty="0"/>
              <a:t>IP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1" idx="2"/>
            <a:endCxn id="17" idx="2"/>
          </p:cNvCxnSpPr>
          <p:nvPr/>
        </p:nvCxnSpPr>
        <p:spPr>
          <a:xfrm>
            <a:off x="3030339" y="3699009"/>
            <a:ext cx="0" cy="249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折角 27"/>
          <p:cNvSpPr/>
          <p:nvPr/>
        </p:nvSpPr>
        <p:spPr>
          <a:xfrm>
            <a:off x="3743323" y="4218514"/>
            <a:ext cx="1473764" cy="569468"/>
          </a:xfrm>
          <a:prstGeom prst="foldedCorne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基于构建的物理网口到</a:t>
            </a:r>
            <a:r>
              <a:rPr lang="en-US" altLang="zh-CN" sz="1100" dirty="0"/>
              <a:t>WSL2 VLAN</a:t>
            </a:r>
            <a:r>
              <a:rPr lang="zh-CN" altLang="en-US" sz="1100" dirty="0"/>
              <a:t>的转发规则</a:t>
            </a:r>
            <a:endParaRPr lang="zh-CN" altLang="en-US" sz="1100" dirty="0"/>
          </a:p>
        </p:txBody>
      </p:sp>
      <p:sp>
        <p:nvSpPr>
          <p:cNvPr id="32" name="箭头: 丁字 31"/>
          <p:cNvSpPr/>
          <p:nvPr/>
        </p:nvSpPr>
        <p:spPr>
          <a:xfrm rot="5400000">
            <a:off x="2542435" y="4141696"/>
            <a:ext cx="1621494" cy="780281"/>
          </a:xfrm>
          <a:prstGeom prst="leftRightUpArrow">
            <a:avLst>
              <a:gd name="adj1" fmla="val 11294"/>
              <a:gd name="adj2" fmla="val 10937"/>
              <a:gd name="adj3" fmla="val 2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形 33" descr="便携式计算机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6160" y="6101849"/>
            <a:ext cx="756151" cy="756151"/>
          </a:xfrm>
          <a:prstGeom prst="rect">
            <a:avLst/>
          </a:prstGeom>
        </p:spPr>
      </p:pic>
      <p:sp>
        <p:nvSpPr>
          <p:cNvPr id="36" name="箭头: 左右 35"/>
          <p:cNvSpPr/>
          <p:nvPr/>
        </p:nvSpPr>
        <p:spPr>
          <a:xfrm>
            <a:off x="431025" y="5777768"/>
            <a:ext cx="5245769" cy="24937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上下 38"/>
          <p:cNvSpPr/>
          <p:nvPr/>
        </p:nvSpPr>
        <p:spPr>
          <a:xfrm>
            <a:off x="1436155" y="5995672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上下 39"/>
          <p:cNvSpPr/>
          <p:nvPr/>
        </p:nvSpPr>
        <p:spPr>
          <a:xfrm>
            <a:off x="2686985" y="6003133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形 41" descr="智能手机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965" y="6215344"/>
            <a:ext cx="512076" cy="512076"/>
          </a:xfrm>
          <a:prstGeom prst="rect">
            <a:avLst/>
          </a:prstGeom>
        </p:spPr>
      </p:pic>
      <p:sp>
        <p:nvSpPr>
          <p:cNvPr id="43" name="箭头: 上下 42"/>
          <p:cNvSpPr/>
          <p:nvPr/>
        </p:nvSpPr>
        <p:spPr>
          <a:xfrm>
            <a:off x="3007474" y="5582062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形 44" descr="计算机 纯色填充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6645" y="6043767"/>
            <a:ext cx="822325" cy="822325"/>
          </a:xfrm>
          <a:prstGeom prst="rect">
            <a:avLst/>
          </a:prstGeom>
        </p:spPr>
      </p:pic>
      <p:sp>
        <p:nvSpPr>
          <p:cNvPr id="46" name="箭头: 上下 45"/>
          <p:cNvSpPr/>
          <p:nvPr/>
        </p:nvSpPr>
        <p:spPr>
          <a:xfrm>
            <a:off x="4200523" y="5995671"/>
            <a:ext cx="45719" cy="1871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操作示例（基本步骤）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同一局域网内服务器端（</a:t>
            </a:r>
            <a:r>
              <a:rPr lang="en-US" altLang="zh-CN" dirty="0"/>
              <a:t>Win11 PC)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一台</a:t>
            </a:r>
            <a:r>
              <a:rPr lang="en-US" altLang="zh-CN" dirty="0"/>
              <a:t>Win11</a:t>
            </a:r>
            <a:r>
              <a:rPr lang="zh-CN" altLang="en-US" dirty="0"/>
              <a:t>主机作为服务器</a:t>
            </a:r>
            <a:r>
              <a:rPr lang="en-US" altLang="zh-CN" dirty="0"/>
              <a:t>(host)</a:t>
            </a:r>
            <a:r>
              <a:rPr lang="zh-CN" altLang="en-US" dirty="0"/>
              <a:t>，借助</a:t>
            </a:r>
            <a:r>
              <a:rPr lang="en-US" altLang="zh-CN" dirty="0"/>
              <a:t>WSL2-Ubuntu</a:t>
            </a:r>
            <a:r>
              <a:rPr lang="zh-CN" altLang="en-US" dirty="0"/>
              <a:t>启动</a:t>
            </a:r>
            <a:r>
              <a:rPr lang="en-US" altLang="zh-CN" dirty="0" err="1"/>
              <a:t>Streamlit</a:t>
            </a:r>
            <a:r>
              <a:rPr lang="en-US" altLang="zh-CN" dirty="0"/>
              <a:t> http</a:t>
            </a:r>
            <a:r>
              <a:rPr lang="zh-CN" altLang="en-US" dirty="0"/>
              <a:t>服务</a:t>
            </a:r>
            <a:r>
              <a:rPr lang="en-US" altLang="zh-CN" dirty="0"/>
              <a:t>demo “hello”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配置</a:t>
            </a:r>
            <a:r>
              <a:rPr lang="en-US" altLang="zh-CN" dirty="0"/>
              <a:t>Win11</a:t>
            </a:r>
            <a:r>
              <a:rPr lang="zh-CN" altLang="en-US" dirty="0"/>
              <a:t>服务器，设置防火墙打开相应的网络服务端口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Win11</a:t>
            </a:r>
            <a:r>
              <a:rPr lang="zh-CN" altLang="en-US" dirty="0"/>
              <a:t>服务器中，使用</a:t>
            </a:r>
            <a:r>
              <a:rPr lang="en-US" altLang="zh-CN" dirty="0" err="1"/>
              <a:t>Powershell+Netsh</a:t>
            </a:r>
            <a:r>
              <a:rPr lang="zh-CN" altLang="en-US" dirty="0"/>
              <a:t>配置虚拟端口监听</a:t>
            </a:r>
            <a:r>
              <a:rPr lang="en-US" altLang="zh-CN" dirty="0"/>
              <a:t>IP</a:t>
            </a:r>
            <a:r>
              <a:rPr lang="zh-CN" altLang="en-US" dirty="0"/>
              <a:t>及端口转发规则，使得局域网内其他机器</a:t>
            </a:r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(IPAD)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另一台</a:t>
            </a:r>
            <a:r>
              <a:rPr lang="en-US" altLang="zh-CN" dirty="0"/>
              <a:t>IPAD</a:t>
            </a:r>
            <a:r>
              <a:rPr lang="zh-CN" altLang="en-US" dirty="0"/>
              <a:t>作为客户端（</a:t>
            </a:r>
            <a:r>
              <a:rPr lang="en-US" altLang="zh-CN" dirty="0"/>
              <a:t>client), </a:t>
            </a:r>
            <a:r>
              <a:rPr lang="zh-CN" altLang="en-US" dirty="0"/>
              <a:t>通过浏览器访问服务器端</a:t>
            </a:r>
            <a:r>
              <a:rPr lang="en-US" altLang="zh-CN" dirty="0"/>
              <a:t>WSL2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r>
              <a:rPr lang="en-US" altLang="zh-CN" dirty="0"/>
              <a:t>demo “hello”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操作示例细节 </a:t>
            </a:r>
            <a:r>
              <a:rPr lang="en-US" altLang="zh-CN" dirty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一台提供</a:t>
            </a:r>
            <a:r>
              <a:rPr lang="en-US" altLang="zh-CN" dirty="0"/>
              <a:t>WSL2</a:t>
            </a:r>
            <a:r>
              <a:rPr lang="zh-CN" altLang="en-US" dirty="0"/>
              <a:t>网络服务的机器</a:t>
            </a:r>
            <a:r>
              <a:rPr lang="en-US" altLang="zh-CN" dirty="0"/>
              <a:t>Win11 PC(host)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Win11 PC </a:t>
            </a:r>
            <a:r>
              <a:rPr lang="en-US" altLang="zh-CN" dirty="0" err="1"/>
              <a:t>vEthernet</a:t>
            </a:r>
            <a:r>
              <a:rPr lang="en-US" altLang="zh-CN" dirty="0"/>
              <a:t>(WSL)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1800" dirty="0"/>
              <a:t>打开</a:t>
            </a:r>
            <a:r>
              <a:rPr lang="en-US" altLang="zh-CN" sz="1800" dirty="0" err="1"/>
              <a:t>Powershell</a:t>
            </a:r>
            <a:r>
              <a:rPr lang="zh-CN" altLang="en-US" sz="1800" dirty="0"/>
              <a:t>，</a:t>
            </a:r>
            <a:r>
              <a:rPr lang="en-US" altLang="zh-CN" sz="1800" dirty="0"/>
              <a:t> </a:t>
            </a:r>
            <a:r>
              <a:rPr lang="zh-CN" altLang="en-US" sz="1800" dirty="0"/>
              <a:t>输入命令“</a:t>
            </a:r>
            <a:r>
              <a:rPr lang="en-US" altLang="zh-CN" sz="1800" dirty="0"/>
              <a:t>ipconfig</a:t>
            </a:r>
            <a:r>
              <a:rPr lang="zh-CN" altLang="en-US" sz="1800" dirty="0"/>
              <a:t>”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获取其</a:t>
            </a:r>
            <a:r>
              <a:rPr lang="en-US" altLang="zh-CN" dirty="0"/>
              <a:t>WSL2 Ubuntu</a:t>
            </a:r>
            <a:r>
              <a:rPr lang="zh-CN" altLang="en-US" dirty="0"/>
              <a:t>内部虚拟网卡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2000" dirty="0"/>
              <a:t>打开</a:t>
            </a:r>
            <a:r>
              <a:rPr lang="en-US" altLang="zh-CN" sz="2000" dirty="0" err="1"/>
              <a:t>Powershell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输入命令“</a:t>
            </a:r>
            <a:r>
              <a:rPr lang="en-US" altLang="zh-CN" sz="2000" dirty="0" err="1"/>
              <a:t>wsl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ifconfig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914400" lvl="2" indent="0">
              <a:buNone/>
            </a:pPr>
            <a:endParaRPr lang="en-US" altLang="zh-CN" sz="2000" dirty="0"/>
          </a:p>
          <a:p>
            <a:pPr lvl="2"/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416" y="2990537"/>
            <a:ext cx="4262262" cy="876925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4487779" y="3501189"/>
            <a:ext cx="800100" cy="12633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15" y="4714657"/>
            <a:ext cx="4561855" cy="1842553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2877553" y="4932767"/>
            <a:ext cx="800100" cy="12633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026"/>
            <a:ext cx="10515600" cy="46429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Win11 PC(host)</a:t>
            </a:r>
            <a:r>
              <a:rPr lang="zh-CN" altLang="en-US" sz="1600" b="1" dirty="0"/>
              <a:t>服务端</a:t>
            </a:r>
            <a:endParaRPr lang="en-US" altLang="zh-CN" sz="1600" b="1" dirty="0"/>
          </a:p>
          <a:p>
            <a:r>
              <a:rPr lang="zh-CN" altLang="en-US" sz="1600" dirty="0"/>
              <a:t>设置防火墙，建立新规则打开所提供服务的协议端口（如</a:t>
            </a:r>
            <a:r>
              <a:rPr lang="en-US" altLang="zh-CN" sz="1600" dirty="0"/>
              <a:t>tcp:8501</a:t>
            </a:r>
            <a:r>
              <a:rPr lang="zh-CN" altLang="en-US" sz="1600" dirty="0"/>
              <a:t>端口）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837448" y="6418824"/>
            <a:ext cx="7719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1"/>
              </a:rPr>
              <a:t>如何在局域网的其他主机上中访问本机的</a:t>
            </a:r>
            <a:r>
              <a:rPr lang="en-US" altLang="zh-CN" sz="1200" dirty="0">
                <a:hlinkClick r:id="rId1"/>
              </a:rPr>
              <a:t>WSL2 - </a:t>
            </a:r>
            <a:r>
              <a:rPr lang="zh-CN" altLang="en-US" sz="1200" dirty="0">
                <a:hlinkClick r:id="rId1"/>
              </a:rPr>
              <a:t>知乎 </a:t>
            </a:r>
            <a:r>
              <a:rPr lang="en-US" altLang="zh-CN" sz="1200" dirty="0">
                <a:hlinkClick r:id="rId1"/>
              </a:rPr>
              <a:t>(zhihu.com)</a:t>
            </a:r>
            <a:r>
              <a:rPr lang="en-US" altLang="zh-CN" sz="1200" dirty="0"/>
              <a:t> - </a:t>
            </a:r>
            <a:r>
              <a:rPr lang="en-US" altLang="zh-CN" sz="1200" dirty="0">
                <a:hlinkClick r:id="rId1"/>
              </a:rPr>
              <a:t>https://zhuanlan.zhihu.com/p/425312804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90" y="2272728"/>
            <a:ext cx="6466975" cy="4076460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1124952" y="2260857"/>
            <a:ext cx="1467853" cy="145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1124952" y="2774828"/>
            <a:ext cx="625643" cy="145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596690" y="4632154"/>
            <a:ext cx="611605" cy="156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2837448" y="3901828"/>
            <a:ext cx="864269" cy="554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2075448" y="3162298"/>
            <a:ext cx="864269" cy="145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26068" y="3365925"/>
            <a:ext cx="3178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如右图：这里建立了一个新的入站规则</a:t>
            </a:r>
            <a:r>
              <a:rPr lang="en-US" altLang="zh-CN" dirty="0">
                <a:solidFill>
                  <a:schemeClr val="accent1"/>
                </a:solidFill>
              </a:rPr>
              <a:t>”</a:t>
            </a:r>
            <a:r>
              <a:rPr lang="en-US" altLang="zh-CN" dirty="0" err="1">
                <a:solidFill>
                  <a:schemeClr val="accent1"/>
                </a:solidFill>
              </a:rPr>
              <a:t>tcp</a:t>
            </a:r>
            <a:r>
              <a:rPr lang="en-US" altLang="zh-CN" dirty="0">
                <a:solidFill>
                  <a:schemeClr val="accent1"/>
                </a:solidFill>
              </a:rPr>
              <a:t>-port-in”, </a:t>
            </a:r>
            <a:r>
              <a:rPr lang="zh-CN" altLang="en-US" dirty="0">
                <a:solidFill>
                  <a:schemeClr val="accent1"/>
                </a:solidFill>
              </a:rPr>
              <a:t>打开了</a:t>
            </a:r>
            <a:r>
              <a:rPr lang="en-US" altLang="zh-CN" dirty="0">
                <a:solidFill>
                  <a:schemeClr val="accent1"/>
                </a:solidFill>
              </a:rPr>
              <a:t>TCP</a:t>
            </a:r>
            <a:r>
              <a:rPr lang="zh-CN" altLang="en-US" dirty="0">
                <a:solidFill>
                  <a:schemeClr val="accent1"/>
                </a:solidFill>
              </a:rPr>
              <a:t>服务的所需端口。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此外建议，创建一个对等的出站规则。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4720" y="6418825"/>
            <a:ext cx="22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更为详细的操作步骤可以参考：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8765"/>
            <a:ext cx="10567737" cy="17566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Win11 PC(host)</a:t>
            </a:r>
            <a:r>
              <a:rPr lang="zh-CN" altLang="en-US" sz="1600" b="1" dirty="0"/>
              <a:t>服务端</a:t>
            </a:r>
            <a:endParaRPr lang="en-US" altLang="zh-CN" sz="1600" b="1" dirty="0"/>
          </a:p>
          <a:p>
            <a:r>
              <a:rPr lang="zh-CN" altLang="en-US" sz="1600" dirty="0"/>
              <a:t>使用</a:t>
            </a:r>
            <a:r>
              <a:rPr lang="en-US" altLang="zh-CN" sz="1600" dirty="0" err="1"/>
              <a:t>Netshell</a:t>
            </a:r>
            <a:r>
              <a:rPr lang="en-US" altLang="zh-CN" sz="1600" dirty="0"/>
              <a:t>, </a:t>
            </a:r>
            <a:r>
              <a:rPr lang="zh-CN" altLang="en-US" sz="1600" dirty="0"/>
              <a:t>设置监听</a:t>
            </a:r>
            <a:r>
              <a:rPr lang="en-US" altLang="zh-CN" sz="1600" dirty="0"/>
              <a:t>IP</a:t>
            </a:r>
            <a:r>
              <a:rPr lang="zh-CN" altLang="en-US" sz="1600" dirty="0"/>
              <a:t>及转发端口规则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以管理员方式打开</a:t>
            </a:r>
            <a:r>
              <a:rPr lang="en-US" altLang="zh-CN" sz="1600" dirty="0" err="1"/>
              <a:t>Powershell</a:t>
            </a:r>
            <a:r>
              <a:rPr lang="zh-CN" altLang="en-US" sz="1600" dirty="0"/>
              <a:t>，以</a:t>
            </a:r>
            <a:r>
              <a:rPr lang="en-US" altLang="zh-CN" sz="1600" dirty="0"/>
              <a:t>WSL2-Ubuntu IP</a:t>
            </a:r>
            <a:r>
              <a:rPr lang="zh-CN" altLang="en-US" sz="1600" dirty="0"/>
              <a:t>（非</a:t>
            </a:r>
            <a:r>
              <a:rPr lang="en-US" altLang="zh-CN" sz="1600" dirty="0"/>
              <a:t>Host</a:t>
            </a:r>
            <a:r>
              <a:rPr lang="zh-CN" altLang="en-US" sz="1600" dirty="0"/>
              <a:t>端的</a:t>
            </a:r>
            <a:r>
              <a:rPr lang="en-US" altLang="zh-CN" sz="1600" dirty="0" err="1"/>
              <a:t>vEthernet</a:t>
            </a:r>
            <a:r>
              <a:rPr lang="en-US" altLang="zh-CN" sz="1600" dirty="0"/>
              <a:t> WSL IP)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作为</a:t>
            </a:r>
            <a:r>
              <a:rPr lang="en-US" altLang="zh-CN" sz="1600" dirty="0" err="1"/>
              <a:t>connectaddress</a:t>
            </a:r>
            <a:r>
              <a:rPr lang="zh-CN" altLang="en-US" sz="1600" dirty="0"/>
              <a:t>及</a:t>
            </a:r>
            <a:r>
              <a:rPr lang="en-US" altLang="zh-CN" sz="1600" dirty="0"/>
              <a:t>WSL2-</a:t>
            </a:r>
            <a:r>
              <a:rPr lang="zh-CN" altLang="en-US" sz="1600" dirty="0"/>
              <a:t>服务端口，使用</a:t>
            </a:r>
            <a:r>
              <a:rPr lang="en-US" altLang="zh-CN" sz="1600" dirty="0" err="1"/>
              <a:t>netsh</a:t>
            </a:r>
            <a:r>
              <a:rPr lang="zh-CN" altLang="en-US" sz="1600" dirty="0"/>
              <a:t>命令建立端口转发规则。命令如下：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400" dirty="0" err="1">
                <a:highlight>
                  <a:srgbClr val="FFFF00"/>
                </a:highlight>
              </a:rPr>
              <a:t>netsh</a:t>
            </a:r>
            <a:r>
              <a:rPr lang="en-US" altLang="zh-CN" sz="1400" dirty="0">
                <a:highlight>
                  <a:srgbClr val="FFFF00"/>
                </a:highlight>
              </a:rPr>
              <a:t> interface </a:t>
            </a:r>
            <a:r>
              <a:rPr lang="en-US" altLang="zh-CN" sz="1400" dirty="0" err="1">
                <a:highlight>
                  <a:srgbClr val="FFFF00"/>
                </a:highlight>
              </a:rPr>
              <a:t>portproxy</a:t>
            </a:r>
            <a:r>
              <a:rPr lang="en-US" altLang="zh-CN" sz="1400" dirty="0">
                <a:highlight>
                  <a:srgbClr val="FFFF00"/>
                </a:highlight>
              </a:rPr>
              <a:t> add v4tov4 </a:t>
            </a:r>
            <a:r>
              <a:rPr lang="en-US" altLang="zh-CN" sz="1400" dirty="0" err="1">
                <a:highlight>
                  <a:srgbClr val="FFFF00"/>
                </a:highlight>
              </a:rPr>
              <a:t>listenport</a:t>
            </a:r>
            <a:r>
              <a:rPr lang="en-US" altLang="zh-CN" sz="1400" dirty="0">
                <a:highlight>
                  <a:srgbClr val="FFFF00"/>
                </a:highlight>
              </a:rPr>
              <a:t>=8501 </a:t>
            </a:r>
            <a:r>
              <a:rPr lang="en-US" altLang="zh-CN" sz="1400" dirty="0" err="1">
                <a:highlight>
                  <a:srgbClr val="FFFF00"/>
                </a:highlight>
              </a:rPr>
              <a:t>listenaddress</a:t>
            </a:r>
            <a:r>
              <a:rPr lang="en-US" altLang="zh-CN" sz="1400" dirty="0">
                <a:highlight>
                  <a:srgbClr val="FFFF00"/>
                </a:highlight>
              </a:rPr>
              <a:t>=0.0.0.0 </a:t>
            </a:r>
            <a:r>
              <a:rPr lang="en-US" altLang="zh-CN" sz="1400" dirty="0" err="1">
                <a:highlight>
                  <a:srgbClr val="FFFF00"/>
                </a:highlight>
              </a:rPr>
              <a:t>connectport</a:t>
            </a:r>
            <a:r>
              <a:rPr lang="en-US" altLang="zh-CN" sz="1400" dirty="0">
                <a:highlight>
                  <a:srgbClr val="FFFF00"/>
                </a:highlight>
              </a:rPr>
              <a:t>=8501 </a:t>
            </a:r>
            <a:r>
              <a:rPr lang="en-US" altLang="zh-CN" sz="1400" dirty="0" err="1">
                <a:highlight>
                  <a:srgbClr val="FFFF00"/>
                </a:highlight>
              </a:rPr>
              <a:t>connectaddress</a:t>
            </a:r>
            <a:r>
              <a:rPr lang="en-US" altLang="zh-CN" sz="1400" dirty="0">
                <a:highlight>
                  <a:srgbClr val="FFFF00"/>
                </a:highlight>
              </a:rPr>
              <a:t>=172.21.27.222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837448" y="6418824"/>
            <a:ext cx="7719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1"/>
              </a:rPr>
              <a:t>如何在局域网的其他主机上中访问本机的</a:t>
            </a:r>
            <a:r>
              <a:rPr lang="en-US" altLang="zh-CN" sz="1200" dirty="0">
                <a:hlinkClick r:id="rId1"/>
              </a:rPr>
              <a:t>WSL2 - </a:t>
            </a:r>
            <a:r>
              <a:rPr lang="zh-CN" altLang="en-US" sz="1200" dirty="0">
                <a:hlinkClick r:id="rId1"/>
              </a:rPr>
              <a:t>知乎 </a:t>
            </a:r>
            <a:r>
              <a:rPr lang="en-US" altLang="zh-CN" sz="1200" dirty="0">
                <a:hlinkClick r:id="rId1"/>
              </a:rPr>
              <a:t>(zhihu.com)</a:t>
            </a:r>
            <a:r>
              <a:rPr lang="en-US" altLang="zh-CN" sz="1200" dirty="0"/>
              <a:t> - </a:t>
            </a:r>
            <a:r>
              <a:rPr lang="en-US" altLang="zh-CN" sz="1200" dirty="0">
                <a:hlinkClick r:id="rId1"/>
              </a:rPr>
              <a:t>https://zhuanlan.zhihu.com/p/425312804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4720" y="6418825"/>
            <a:ext cx="22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更为详细的操作步骤可以参考：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26685" y="3747970"/>
            <a:ext cx="421079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100" b="1" dirty="0"/>
              <a:t>参数说明：</a:t>
            </a:r>
            <a:endParaRPr lang="en-US" altLang="zh-CN" sz="1100" b="1" dirty="0"/>
          </a:p>
          <a:p>
            <a:r>
              <a:rPr lang="en-US" altLang="zh-CN" sz="1100" dirty="0" err="1"/>
              <a:t>listenport</a:t>
            </a:r>
            <a:r>
              <a:rPr lang="en-US" altLang="zh-CN" sz="1100" dirty="0"/>
              <a:t>:</a:t>
            </a:r>
            <a:r>
              <a:rPr lang="zh-CN" altLang="en-US" sz="1100" dirty="0"/>
              <a:t> 指定远程客户端访问</a:t>
            </a:r>
            <a:r>
              <a:rPr lang="en-US" altLang="zh-CN" sz="1100" dirty="0"/>
              <a:t>Host</a:t>
            </a:r>
            <a:r>
              <a:rPr lang="zh-CN" altLang="en-US" sz="1100" dirty="0"/>
              <a:t>服务的端口。简单起见，可以设置为与</a:t>
            </a:r>
            <a:r>
              <a:rPr lang="en-US" altLang="zh-CN" sz="1100" dirty="0" err="1"/>
              <a:t>conectport</a:t>
            </a:r>
            <a:r>
              <a:rPr lang="zh-CN" altLang="en-US" sz="1100" dirty="0"/>
              <a:t>一致。</a:t>
            </a:r>
            <a:endParaRPr lang="en-US" altLang="zh-CN" sz="1100" dirty="0"/>
          </a:p>
          <a:p>
            <a:r>
              <a:rPr lang="en-US" altLang="zh-CN" sz="1100" dirty="0" err="1"/>
              <a:t>listenaddress</a:t>
            </a:r>
            <a:r>
              <a:rPr lang="en-US" altLang="zh-CN" sz="1100" dirty="0"/>
              <a:t>: </a:t>
            </a:r>
            <a:r>
              <a:rPr lang="zh-CN" altLang="en-US" sz="1100" dirty="0"/>
              <a:t>指定可访问的远程客户端</a:t>
            </a:r>
            <a:r>
              <a:rPr lang="en-US" altLang="zh-CN" sz="1100" dirty="0"/>
              <a:t>IP</a:t>
            </a:r>
            <a:r>
              <a:rPr lang="zh-CN" altLang="en-US" sz="1100" dirty="0"/>
              <a:t>。若设置为</a:t>
            </a:r>
            <a:r>
              <a:rPr lang="en-US" altLang="zh-CN" sz="1100" dirty="0"/>
              <a:t>0.0.0.0</a:t>
            </a:r>
            <a:r>
              <a:rPr lang="zh-CN" altLang="en-US" sz="1100" dirty="0"/>
              <a:t>则表示任何客户端</a:t>
            </a:r>
            <a:r>
              <a:rPr lang="en-US" altLang="zh-CN" sz="1100" dirty="0"/>
              <a:t>IP</a:t>
            </a:r>
            <a:r>
              <a:rPr lang="zh-CN" altLang="en-US" sz="1100" dirty="0"/>
              <a:t>都被允许访问。</a:t>
            </a:r>
            <a:endParaRPr lang="en-US" altLang="zh-CN" sz="1100" dirty="0"/>
          </a:p>
          <a:p>
            <a:r>
              <a:rPr lang="en-US" altLang="zh-CN" sz="1100" dirty="0" err="1"/>
              <a:t>connectport</a:t>
            </a:r>
            <a:r>
              <a:rPr lang="en-US" altLang="zh-CN" sz="1100" dirty="0"/>
              <a:t>: </a:t>
            </a:r>
            <a:r>
              <a:rPr lang="zh-CN" altLang="en-US" sz="1100" dirty="0"/>
              <a:t>指定</a:t>
            </a:r>
            <a:r>
              <a:rPr lang="en-US" altLang="zh-CN" sz="1100" dirty="0"/>
              <a:t>WSL2</a:t>
            </a:r>
            <a:r>
              <a:rPr lang="zh-CN" altLang="en-US" sz="1100" dirty="0"/>
              <a:t>中启动的服务端口。我的环境演示中将启动</a:t>
            </a:r>
            <a:r>
              <a:rPr lang="en-US" altLang="zh-CN" sz="1100" dirty="0"/>
              <a:t>TCP 8501</a:t>
            </a:r>
            <a:r>
              <a:rPr lang="zh-CN" altLang="en-US" sz="1100" dirty="0"/>
              <a:t>端口。</a:t>
            </a:r>
            <a:endParaRPr lang="en-US" altLang="zh-CN" sz="1100" dirty="0"/>
          </a:p>
          <a:p>
            <a:r>
              <a:rPr lang="en-US" altLang="zh-CN" sz="1100" dirty="0" err="1"/>
              <a:t>connectaddress</a:t>
            </a:r>
            <a:r>
              <a:rPr lang="zh-CN" altLang="en-US" sz="1100" dirty="0"/>
              <a:t>：指定为</a:t>
            </a:r>
            <a:r>
              <a:rPr lang="en-US" altLang="zh-CN" sz="1100" dirty="0"/>
              <a:t>WSL2-Ubuntu IP </a:t>
            </a:r>
            <a:r>
              <a:rPr lang="zh-CN" altLang="en-US" sz="1100" dirty="0"/>
              <a:t>。我的环境中为</a:t>
            </a:r>
            <a:r>
              <a:rPr lang="en-US" altLang="zh-CN" sz="1100" dirty="0"/>
              <a:t>172.21.27.222</a:t>
            </a:r>
            <a:endParaRPr lang="en-US" altLang="zh-CN" sz="11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44" y="3027408"/>
            <a:ext cx="5305100" cy="32631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70351"/>
            <a:ext cx="10515600" cy="1325563"/>
          </a:xfrm>
        </p:spPr>
        <p:txBody>
          <a:bodyPr/>
          <a:lstStyle/>
          <a:p>
            <a:r>
              <a:rPr lang="zh-CN" altLang="en-US" dirty="0"/>
              <a:t>操作示例细节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325" y="1485901"/>
            <a:ext cx="10567737" cy="442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Win11 PC(host)</a:t>
            </a:r>
            <a:r>
              <a:rPr lang="zh-CN" altLang="en-US" sz="1800" b="1" dirty="0"/>
              <a:t>服务端</a:t>
            </a:r>
            <a:endParaRPr lang="en-US" altLang="zh-CN" sz="1800" b="1" dirty="0"/>
          </a:p>
          <a:p>
            <a:r>
              <a:rPr lang="zh-CN" altLang="en-US" sz="1800" dirty="0"/>
              <a:t>启动</a:t>
            </a:r>
            <a:r>
              <a:rPr lang="en-US" altLang="zh-CN" sz="1800" dirty="0"/>
              <a:t>WSL2</a:t>
            </a:r>
            <a:r>
              <a:rPr lang="zh-CN" altLang="en-US" sz="1800" dirty="0"/>
              <a:t>网络服务。如，在</a:t>
            </a:r>
            <a:r>
              <a:rPr lang="en-US" altLang="zh-CN" sz="1800" dirty="0"/>
              <a:t>WSL2-Ubuntu</a:t>
            </a:r>
            <a:r>
              <a:rPr lang="zh-CN" altLang="en-US" sz="1800" dirty="0"/>
              <a:t>中提供一个</a:t>
            </a:r>
            <a:r>
              <a:rPr lang="en-US" altLang="zh-CN" sz="1800" dirty="0" err="1"/>
              <a:t>Streamlit</a:t>
            </a:r>
            <a:r>
              <a:rPr lang="zh-CN" altLang="en-US" sz="1800" dirty="0"/>
              <a:t>服务</a:t>
            </a:r>
            <a:r>
              <a:rPr lang="en-US" altLang="zh-CN" sz="1800" dirty="0" err="1"/>
              <a:t>hellow</a:t>
            </a:r>
            <a:r>
              <a:rPr lang="en-US" altLang="zh-CN" sz="1800" dirty="0"/>
              <a:t>, </a:t>
            </a:r>
            <a:r>
              <a:rPr lang="zh-CN" altLang="en-US" sz="1800" dirty="0"/>
              <a:t>指定</a:t>
            </a:r>
            <a:r>
              <a:rPr lang="en-US" altLang="zh-CN" sz="1800" dirty="0"/>
              <a:t>port</a:t>
            </a:r>
            <a:endParaRPr lang="zh-CN" altLang="en-US" sz="1800" dirty="0"/>
          </a:p>
          <a:p>
            <a:endParaRPr lang="en-US" altLang="zh-CN" sz="1800" dirty="0"/>
          </a:p>
          <a:p>
            <a:pPr marL="457200" lvl="1" indent="0">
              <a:buNone/>
            </a:pPr>
            <a:endParaRPr lang="en-US" altLang="zh-CN" sz="105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Win11 PC host</a:t>
            </a:r>
            <a:r>
              <a:rPr lang="zh-CN" altLang="en-US" sz="1600" dirty="0"/>
              <a:t>端，通过浏览器访问</a:t>
            </a:r>
            <a:r>
              <a:rPr lang="en-US" altLang="zh-CN" sz="1600" dirty="0">
                <a:hlinkClick r:id="rId1"/>
              </a:rPr>
              <a:t>http://localhost:8501</a:t>
            </a:r>
            <a:r>
              <a:rPr lang="zh-CN" altLang="en-US" sz="1600" dirty="0"/>
              <a:t>确认该服务可以被访问。</a:t>
            </a:r>
            <a:endParaRPr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2837448" y="6418824"/>
            <a:ext cx="7719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2"/>
              </a:rPr>
              <a:t>如何在局域网的其他主机上中访问本机的</a:t>
            </a:r>
            <a:r>
              <a:rPr lang="en-US" altLang="zh-CN" sz="1200" dirty="0">
                <a:hlinkClick r:id="rId2"/>
              </a:rPr>
              <a:t>WSL2 - </a:t>
            </a:r>
            <a:r>
              <a:rPr lang="zh-CN" altLang="en-US" sz="1200" dirty="0">
                <a:hlinkClick r:id="rId2"/>
              </a:rPr>
              <a:t>知乎 </a:t>
            </a:r>
            <a:r>
              <a:rPr lang="en-US" altLang="zh-CN" sz="1200" dirty="0">
                <a:hlinkClick r:id="rId2"/>
              </a:rPr>
              <a:t>(zhihu.com)</a:t>
            </a:r>
            <a:r>
              <a:rPr lang="en-US" altLang="zh-CN" sz="1200" dirty="0"/>
              <a:t> - </a:t>
            </a:r>
            <a:r>
              <a:rPr lang="en-US" altLang="zh-CN" sz="1200" dirty="0">
                <a:hlinkClick r:id="rId2"/>
              </a:rPr>
              <a:t>https://zhuanlan.zhihu.com/p/425312804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4720" y="6418825"/>
            <a:ext cx="228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更为详细的操作步骤可以参考：</a:t>
            </a:r>
            <a:endParaRPr lang="zh-CN" alt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68" y="2340011"/>
            <a:ext cx="5898761" cy="119727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TBkNjkyMzQ1OGRhYWU0MTlhMGNjNTQ3MmM2ZGY5M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3565</Words>
  <Application>WPS 演示</Application>
  <PresentationFormat>宽屏</PresentationFormat>
  <Paragraphs>206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-apple-system</vt:lpstr>
      <vt:lpstr>Segoe Print</vt:lpstr>
      <vt:lpstr>Segoe UI</vt:lpstr>
      <vt:lpstr>等线 Light</vt:lpstr>
      <vt:lpstr>等线</vt:lpstr>
      <vt:lpstr>微软雅黑</vt:lpstr>
      <vt:lpstr>Arial Unicode MS</vt:lpstr>
      <vt:lpstr>Calibri</vt:lpstr>
      <vt:lpstr>Office 主题​​</vt:lpstr>
      <vt:lpstr>在家庭局域网中实现WSL2网络服务共享</vt:lpstr>
      <vt:lpstr>问题背景</vt:lpstr>
      <vt:lpstr>WSL2的IP</vt:lpstr>
      <vt:lpstr>WSL2的网络结构示意图</vt:lpstr>
      <vt:lpstr>操作示例（基本步骤）</vt:lpstr>
      <vt:lpstr>操作示例细节 - 1</vt:lpstr>
      <vt:lpstr>操作示例细节-2</vt:lpstr>
      <vt:lpstr>操作示例细节-3</vt:lpstr>
      <vt:lpstr>操作示例细节-4</vt:lpstr>
      <vt:lpstr>操作示例细节-5</vt:lpstr>
      <vt:lpstr>操作示例细节-6</vt:lpstr>
      <vt:lpstr>Baichuan2局域网部署实战</vt:lpstr>
      <vt:lpstr>参考</vt:lpstr>
      <vt:lpstr>其他-个人LLM应用分享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在局域网（LAN）中如何设置网络来访问WSL2部署服务</dc:title>
  <dc:creator>ye he</dc:creator>
  <cp:lastModifiedBy>晔</cp:lastModifiedBy>
  <cp:revision>29</cp:revision>
  <dcterms:created xsi:type="dcterms:W3CDTF">2023-10-15T03:37:00Z</dcterms:created>
  <dcterms:modified xsi:type="dcterms:W3CDTF">2023-10-16T08:48:10Z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A5F34124627D4198BF74C58A07B8910C_12</vt:lpwstr>
  </property>
  <property fmtid="{D5CDD505-2E9C-101B-9397-08002B2CF9AE}" pid="3" name="KSOProductBuildVer">
    <vt:lpwstr>2052-12.1.0.15712</vt:lpwstr>
  </property>
</Properties>
</file>