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9"/>
    <p:restoredTop sz="94634"/>
  </p:normalViewPr>
  <p:slideViewPr>
    <p:cSldViewPr snapToGrid="0" snapToObjects="1">
      <p:cViewPr varScale="1">
        <p:scale>
          <a:sx n="72" d="100"/>
          <a:sy n="72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4F762-8FFD-5A42-AC68-2F0873C09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Arbol</a:t>
            </a:r>
            <a:r>
              <a:rPr lang="es-ES_tradnl" dirty="0"/>
              <a:t> rojo-negro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20B88A-C73B-C540-B88B-6DA1F38C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972952"/>
          </a:xfrm>
        </p:spPr>
        <p:txBody>
          <a:bodyPr>
            <a:normAutofit/>
          </a:bodyPr>
          <a:lstStyle/>
          <a:p>
            <a:r>
              <a:rPr lang="es-ES_tradnl" dirty="0"/>
              <a:t>Alejandro Hahn</a:t>
            </a:r>
          </a:p>
          <a:p>
            <a:r>
              <a:rPr lang="es-ES_tradnl" dirty="0"/>
              <a:t>Hugo Valencia</a:t>
            </a:r>
          </a:p>
          <a:p>
            <a:r>
              <a:rPr lang="es-ES_tradnl" dirty="0" err="1"/>
              <a:t>Yessica</a:t>
            </a:r>
            <a:r>
              <a:rPr lang="es-ES_tradnl" dirty="0"/>
              <a:t> </a:t>
            </a:r>
            <a:r>
              <a:rPr lang="es-ES_tradnl" dirty="0" err="1"/>
              <a:t>Hernandez</a:t>
            </a:r>
            <a:endParaRPr lang="es-ES_tradn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350EC7-25C2-4393-8E17-D5D62148F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94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4E7EDDE-498D-48BC-A22D-621582467EFC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2D27E8-23EC-4C5D-964A-FC6654815349}"/>
              </a:ext>
            </a:extLst>
          </p:cNvPr>
          <p:cNvSpPr txBox="1"/>
          <p:nvPr/>
        </p:nvSpPr>
        <p:spPr>
          <a:xfrm>
            <a:off x="6701665" y="1266452"/>
            <a:ext cx="48846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7200" dirty="0">
                <a:latin typeface="Raleway ExtraBold" panose="020B0903030101060003" pitchFamily="34" charset="0"/>
              </a:rPr>
              <a:t>Red-Black</a:t>
            </a:r>
          </a:p>
          <a:p>
            <a:pPr algn="r"/>
            <a:r>
              <a:rPr lang="es-MX" sz="7200" dirty="0" err="1">
                <a:latin typeface="Raleway Medium" panose="020B0603030101060003" pitchFamily="34" charset="0"/>
              </a:rPr>
              <a:t>Tree</a:t>
            </a:r>
            <a:endParaRPr lang="es-MX" sz="7200" dirty="0">
              <a:latin typeface="Raleway Medium" panose="020B06030301010600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3A14BB-806D-4FCC-BC71-9318E9A1910E}"/>
              </a:ext>
            </a:extLst>
          </p:cNvPr>
          <p:cNvSpPr txBox="1"/>
          <p:nvPr/>
        </p:nvSpPr>
        <p:spPr>
          <a:xfrm>
            <a:off x="8182840" y="4307754"/>
            <a:ext cx="34034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800" dirty="0">
                <a:latin typeface="Raleway Medium" panose="020B0603030101060003" pitchFamily="34" charset="0"/>
              </a:rPr>
              <a:t>Alejandro Hahn</a:t>
            </a:r>
          </a:p>
          <a:p>
            <a:pPr algn="r"/>
            <a:r>
              <a:rPr lang="es-MX" sz="2800" dirty="0">
                <a:latin typeface="Raleway Medium" panose="020B0603030101060003" pitchFamily="34" charset="0"/>
              </a:rPr>
              <a:t>Hugo Valencia</a:t>
            </a:r>
          </a:p>
          <a:p>
            <a:pPr algn="r"/>
            <a:r>
              <a:rPr lang="es-MX" sz="2800" dirty="0">
                <a:latin typeface="Raleway Medium" panose="020B0603030101060003" pitchFamily="34" charset="0"/>
              </a:rPr>
              <a:t>Yessica Hernandez</a:t>
            </a:r>
          </a:p>
        </p:txBody>
      </p:sp>
    </p:spTree>
    <p:extLst>
      <p:ext uri="{BB962C8B-B14F-4D97-AF65-F5344CB8AC3E}">
        <p14:creationId xmlns:p14="http://schemas.microsoft.com/office/powerpoint/2010/main" val="313609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94882C-7B87-4A80-8658-60F9298F8481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298A8-CF2A-2342-8830-A89C4DAA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66" y="1980156"/>
            <a:ext cx="6912666" cy="1293028"/>
          </a:xfrm>
        </p:spPr>
        <p:txBody>
          <a:bodyPr>
            <a:normAutofit/>
          </a:bodyPr>
          <a:lstStyle/>
          <a:p>
            <a:pPr algn="ctr"/>
            <a:r>
              <a:rPr lang="es-ES_tradnl" sz="8000" dirty="0">
                <a:latin typeface="Raleway ExtraBold" panose="020B0903030101060003" pitchFamily="34" charset="0"/>
              </a:rPr>
              <a:t>THAT’ S ALL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7ADFD-7F12-3B48-ADE6-B9EC583F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908" y="3737303"/>
            <a:ext cx="5648739" cy="6578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_tradnl" sz="4000" dirty="0" err="1">
                <a:latin typeface="Raleway Light" panose="020B0403030101060003" pitchFamily="34" charset="0"/>
              </a:rPr>
              <a:t>Questions</a:t>
            </a:r>
            <a:r>
              <a:rPr lang="es-ES_tradnl" sz="4000" dirty="0">
                <a:latin typeface="Raleway Light" panose="020B0403030101060003" pitchFamily="34" charset="0"/>
              </a:rPr>
              <a:t>?  </a:t>
            </a:r>
            <a:r>
              <a:rPr lang="es-ES_tradnl" sz="4000" dirty="0" err="1">
                <a:latin typeface="Raleway Light" panose="020B0403030101060003" pitchFamily="34" charset="0"/>
              </a:rPr>
              <a:t>Comments</a:t>
            </a:r>
            <a:r>
              <a:rPr lang="es-ES_tradnl" sz="4000" dirty="0">
                <a:latin typeface="Raleway Light" panose="020B04030301010600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954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94882C-7B87-4A80-8658-60F9298F8481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298A8-CF2A-2342-8830-A89C4DAA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3531705" cy="1293028"/>
          </a:xfrm>
        </p:spPr>
        <p:txBody>
          <a:bodyPr/>
          <a:lstStyle/>
          <a:p>
            <a:r>
              <a:rPr lang="es-ES_tradnl" dirty="0">
                <a:latin typeface="Raleway ExtraBold" panose="020B0903030101060003" pitchFamily="34" charset="0"/>
              </a:rPr>
              <a:t>¿</a:t>
            </a:r>
            <a:r>
              <a:rPr lang="es-ES_tradnl" dirty="0" err="1">
                <a:latin typeface="Raleway ExtraBold" panose="020B0903030101060003" pitchFamily="34" charset="0"/>
              </a:rPr>
              <a:t>What</a:t>
            </a:r>
            <a:r>
              <a:rPr lang="es-ES_tradnl" dirty="0">
                <a:latin typeface="Raleway ExtraBold" panose="020B0903030101060003" pitchFamily="34" charset="0"/>
              </a:rPr>
              <a:t> </a:t>
            </a:r>
            <a:r>
              <a:rPr lang="es-ES_tradnl" dirty="0" err="1">
                <a:latin typeface="Raleway ExtraBold" panose="020B0903030101060003" pitchFamily="34" charset="0"/>
              </a:rPr>
              <a:t>it</a:t>
            </a:r>
            <a:r>
              <a:rPr lang="es-ES_tradnl" dirty="0">
                <a:latin typeface="Raleway ExtraBold" panose="020B0903030101060003" pitchFamily="34" charset="0"/>
              </a:rPr>
              <a:t> </a:t>
            </a:r>
            <a:r>
              <a:rPr lang="es-ES_tradnl" dirty="0" err="1">
                <a:latin typeface="Raleway ExtraBold" panose="020B0903030101060003" pitchFamily="34" charset="0"/>
              </a:rPr>
              <a:t>is</a:t>
            </a:r>
            <a:r>
              <a:rPr lang="es-ES_tradnl" dirty="0">
                <a:latin typeface="Raleway ExtraBold" panose="020B0903030101060003" pitchFamily="34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7ADFD-7F12-3B48-ADE6-B9EC583F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13790"/>
            <a:ext cx="10820400" cy="4024125"/>
          </a:xfrm>
        </p:spPr>
        <p:txBody>
          <a:bodyPr>
            <a:normAutofit/>
          </a:bodyPr>
          <a:lstStyle/>
          <a:p>
            <a:r>
              <a:rPr lang="es-ES_tradnl" sz="2800" dirty="0">
                <a:latin typeface="Raleway Light" panose="020B0403030101060003" pitchFamily="34" charset="0"/>
              </a:rPr>
              <a:t>A Red-Black </a:t>
            </a:r>
            <a:r>
              <a:rPr lang="es-ES_tradnl" sz="2800" dirty="0" err="1">
                <a:latin typeface="Raleway Light" panose="020B0403030101060003" pitchFamily="34" charset="0"/>
              </a:rPr>
              <a:t>tree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is</a:t>
            </a:r>
            <a:r>
              <a:rPr lang="es-ES_tradnl" sz="2800" dirty="0">
                <a:latin typeface="Raleway Light" panose="020B0403030101060003" pitchFamily="34" charset="0"/>
              </a:rPr>
              <a:t> a </a:t>
            </a:r>
            <a:r>
              <a:rPr lang="es-ES_tradnl" sz="2800" dirty="0" err="1">
                <a:latin typeface="Raleway Light" panose="020B0403030101060003" pitchFamily="34" charset="0"/>
              </a:rPr>
              <a:t>biniary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search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tree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with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an</a:t>
            </a:r>
            <a:r>
              <a:rPr lang="es-ES_tradnl" sz="2800" dirty="0">
                <a:latin typeface="Raleway Light" panose="020B0403030101060003" pitchFamily="34" charset="0"/>
              </a:rPr>
              <a:t> extra </a:t>
            </a:r>
            <a:r>
              <a:rPr lang="es-ES_tradnl" sz="2800" dirty="0" err="1">
                <a:latin typeface="Raleway Light" panose="020B0403030101060003" pitchFamily="34" charset="0"/>
              </a:rPr>
              <a:t>node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attribute</a:t>
            </a:r>
            <a:r>
              <a:rPr lang="es-ES_tradnl" sz="2800" dirty="0">
                <a:latin typeface="Raleway Light" panose="020B0403030101060003" pitchFamily="34" charset="0"/>
              </a:rPr>
              <a:t>, </a:t>
            </a:r>
            <a:r>
              <a:rPr lang="es-ES_tradnl" sz="2800" dirty="0" err="1">
                <a:latin typeface="Raleway Light" panose="020B0403030101060003" pitchFamily="34" charset="0"/>
              </a:rPr>
              <a:t>the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node</a:t>
            </a:r>
            <a:r>
              <a:rPr lang="es-ES_tradnl" sz="2800" dirty="0">
                <a:latin typeface="Raleway Light" panose="020B0403030101060003" pitchFamily="34" charset="0"/>
              </a:rPr>
              <a:t> color, </a:t>
            </a:r>
            <a:r>
              <a:rPr lang="es-ES_tradnl" sz="2800" dirty="0" err="1">
                <a:latin typeface="Raleway Light" panose="020B0403030101060003" pitchFamily="34" charset="0"/>
              </a:rPr>
              <a:t>which</a:t>
            </a:r>
            <a:r>
              <a:rPr lang="es-ES_tradnl" sz="2800" dirty="0">
                <a:latin typeface="Raleway Light" panose="020B0403030101060003" pitchFamily="34" charset="0"/>
              </a:rPr>
              <a:t> can be </a:t>
            </a:r>
            <a:r>
              <a:rPr lang="es-ES_tradnl" sz="2800" dirty="0" err="1">
                <a:latin typeface="Raleway Light" panose="020B0403030101060003" pitchFamily="34" charset="0"/>
              </a:rPr>
              <a:t>either</a:t>
            </a:r>
            <a:r>
              <a:rPr lang="es-ES_tradnl" sz="2800" dirty="0">
                <a:latin typeface="Raleway Light" panose="020B0403030101060003" pitchFamily="34" charset="0"/>
              </a:rPr>
              <a:t> RED </a:t>
            </a:r>
            <a:r>
              <a:rPr lang="es-ES_tradnl" sz="2800" dirty="0" err="1">
                <a:latin typeface="Raleway Light" panose="020B0403030101060003" pitchFamily="34" charset="0"/>
              </a:rPr>
              <a:t>or</a:t>
            </a:r>
            <a:r>
              <a:rPr lang="es-ES_tradnl" sz="2800" dirty="0">
                <a:latin typeface="Raleway Light" panose="020B0403030101060003" pitchFamily="34" charset="0"/>
              </a:rPr>
              <a:t> BLACK.</a:t>
            </a:r>
          </a:p>
          <a:p>
            <a:r>
              <a:rPr lang="es-ES_tradnl" sz="2800" dirty="0" err="1">
                <a:latin typeface="Raleway Light" panose="020B0403030101060003" pitchFamily="34" charset="0"/>
              </a:rPr>
              <a:t>The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colors</a:t>
            </a:r>
            <a:r>
              <a:rPr lang="es-ES_tradnl" sz="2800" dirty="0">
                <a:latin typeface="Raleway Light" panose="020B0403030101060003" pitchFamily="34" charset="0"/>
              </a:rPr>
              <a:t>, </a:t>
            </a:r>
            <a:r>
              <a:rPr lang="es-ES_tradnl" sz="2800" dirty="0" err="1">
                <a:latin typeface="Raleway Light" panose="020B0403030101060003" pitchFamily="34" charset="0"/>
              </a:rPr>
              <a:t>following</a:t>
            </a:r>
            <a:r>
              <a:rPr lang="es-ES_tradnl" sz="2800" dirty="0">
                <a:latin typeface="Raleway Light" panose="020B0403030101060003" pitchFamily="34" charset="0"/>
              </a:rPr>
              <a:t> Red-Black </a:t>
            </a:r>
            <a:r>
              <a:rPr lang="es-ES_tradnl" sz="2800" dirty="0" err="1">
                <a:latin typeface="Raleway Light" panose="020B0403030101060003" pitchFamily="34" charset="0"/>
              </a:rPr>
              <a:t>principles</a:t>
            </a:r>
            <a:r>
              <a:rPr lang="es-ES_tradnl" sz="2800" dirty="0">
                <a:latin typeface="Raleway Light" panose="020B0403030101060003" pitchFamily="34" charset="0"/>
              </a:rPr>
              <a:t>, </a:t>
            </a:r>
            <a:r>
              <a:rPr lang="es-ES_tradnl" sz="2800" dirty="0" err="1">
                <a:latin typeface="Raleway Light" panose="020B0403030101060003" pitchFamily="34" charset="0"/>
              </a:rPr>
              <a:t>ensure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that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the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longesth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path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from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the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root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to</a:t>
            </a:r>
            <a:r>
              <a:rPr lang="es-ES_tradnl" sz="2800" dirty="0">
                <a:latin typeface="Raleway Light" panose="020B0403030101060003" pitchFamily="34" charset="0"/>
              </a:rPr>
              <a:t> a </a:t>
            </a:r>
            <a:r>
              <a:rPr lang="es-ES_tradnl" sz="2800" dirty="0" err="1">
                <a:latin typeface="Raleway Light" panose="020B0403030101060003" pitchFamily="34" charset="0"/>
              </a:rPr>
              <a:t>last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element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is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not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larger</a:t>
            </a:r>
            <a:r>
              <a:rPr lang="es-ES_tradnl" sz="2800" dirty="0">
                <a:latin typeface="Raleway Light" panose="020B0403030101060003" pitchFamily="34" charset="0"/>
              </a:rPr>
              <a:t> tan </a:t>
            </a:r>
            <a:r>
              <a:rPr lang="es-ES_tradnl" sz="2800" dirty="0" err="1">
                <a:latin typeface="Raleway Light" panose="020B0403030101060003" pitchFamily="34" charset="0"/>
              </a:rPr>
              <a:t>the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double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of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the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shortest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one</a:t>
            </a:r>
            <a:r>
              <a:rPr lang="es-ES_tradnl" sz="2800" dirty="0">
                <a:latin typeface="Raleway Light" panose="020B0403030101060003" pitchFamily="34" charset="0"/>
              </a:rPr>
              <a:t>. </a:t>
            </a:r>
            <a:r>
              <a:rPr lang="es-ES_tradnl" sz="2800" dirty="0" err="1">
                <a:latin typeface="Raleway Light" panose="020B0403030101060003" pitchFamily="34" charset="0"/>
              </a:rPr>
              <a:t>This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means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that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this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tree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is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strongly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balanced</a:t>
            </a:r>
            <a:r>
              <a:rPr lang="es-ES_tradnl" sz="2800" dirty="0">
                <a:latin typeface="Raleway Light" panose="020B04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46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F933814-E6D1-46BB-AE47-7C8A8107D8B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23297-DBA6-AF43-8DF7-9AF0B238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4580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s-ES_tradnl" sz="3600" dirty="0">
                <a:solidFill>
                  <a:schemeClr val="bg1"/>
                </a:solidFill>
                <a:latin typeface="Raleway ExtraBold" panose="020B0903030101060003" pitchFamily="34" charset="0"/>
              </a:rPr>
              <a:t>TREE PROPIERTIES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A4505-75D0-5E40-A3A4-53095041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04" y="2256320"/>
            <a:ext cx="3687417" cy="4036226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Every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node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is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either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red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or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black</a:t>
            </a:r>
            <a:endParaRPr lang="es-MX" sz="2400" dirty="0">
              <a:solidFill>
                <a:schemeClr val="bg1"/>
              </a:solidFill>
              <a:latin typeface="Raleway Light" panose="020B04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The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root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is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black</a:t>
            </a:r>
            <a:endParaRPr lang="es-MX" sz="2400" dirty="0">
              <a:solidFill>
                <a:schemeClr val="bg1"/>
              </a:solidFill>
              <a:latin typeface="Raleway Light" panose="020B04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Every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leaf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(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null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) is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black</a:t>
            </a:r>
            <a:endParaRPr lang="es-MX" sz="2400" dirty="0">
              <a:solidFill>
                <a:schemeClr val="bg1"/>
              </a:solidFill>
              <a:latin typeface="Raleway Light" panose="020B04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If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a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node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is red,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then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both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childrens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are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black</a:t>
            </a:r>
            <a:endParaRPr lang="es-MX" sz="2400" dirty="0">
              <a:solidFill>
                <a:schemeClr val="bg1"/>
              </a:solidFill>
              <a:latin typeface="Raleway Light" panose="020B04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For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each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node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,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all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simple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paths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from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the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node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to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descendant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leaves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contain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the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same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number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of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black</a:t>
            </a:r>
            <a:r>
              <a:rPr lang="es-MX" sz="2400" dirty="0">
                <a:solidFill>
                  <a:schemeClr val="bg1"/>
                </a:solidFill>
                <a:latin typeface="Raleway Light" panose="020B0403030101060003" pitchFamily="34" charset="0"/>
              </a:rPr>
              <a:t> </a:t>
            </a:r>
            <a:r>
              <a:rPr lang="es-MX" sz="2400" dirty="0" err="1">
                <a:solidFill>
                  <a:schemeClr val="bg1"/>
                </a:solidFill>
                <a:latin typeface="Raleway Light" panose="020B0403030101060003" pitchFamily="34" charset="0"/>
              </a:rPr>
              <a:t>nodes</a:t>
            </a:r>
            <a:endParaRPr lang="es-MX" sz="2400" dirty="0">
              <a:solidFill>
                <a:schemeClr val="bg1"/>
              </a:solidFill>
              <a:latin typeface="Raleway Light" panose="020B04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ES_tradnl" sz="2400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1C363C4-25B4-404D-8F0A-E8D242F9BF4C}"/>
              </a:ext>
            </a:extLst>
          </p:cNvPr>
          <p:cNvGrpSpPr/>
          <p:nvPr/>
        </p:nvGrpSpPr>
        <p:grpSpPr>
          <a:xfrm>
            <a:off x="4758690" y="1178993"/>
            <a:ext cx="6773330" cy="4607196"/>
            <a:chOff x="4504684" y="815848"/>
            <a:chExt cx="7453646" cy="491999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53F9668-5AF3-40F8-9E6E-1199D1223E07}"/>
                </a:ext>
              </a:extLst>
            </p:cNvPr>
            <p:cNvSpPr/>
            <p:nvPr/>
          </p:nvSpPr>
          <p:spPr>
            <a:xfrm>
              <a:off x="7818785" y="815848"/>
              <a:ext cx="675858" cy="6256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6B2AC7C-B782-43C0-AE05-34042C314A0E}"/>
                </a:ext>
              </a:extLst>
            </p:cNvPr>
            <p:cNvSpPr/>
            <p:nvPr/>
          </p:nvSpPr>
          <p:spPr>
            <a:xfrm>
              <a:off x="9735842" y="1839350"/>
              <a:ext cx="675858" cy="6256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06DF123-CB93-470E-8A7D-7851D3000EE2}"/>
                </a:ext>
              </a:extLst>
            </p:cNvPr>
            <p:cNvSpPr/>
            <p:nvPr/>
          </p:nvSpPr>
          <p:spPr>
            <a:xfrm>
              <a:off x="6095999" y="1839350"/>
              <a:ext cx="675858" cy="6256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B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E2A5C2F-16D7-461A-804A-500E68C849E3}"/>
                </a:ext>
              </a:extLst>
            </p:cNvPr>
            <p:cNvSpPr/>
            <p:nvPr/>
          </p:nvSpPr>
          <p:spPr>
            <a:xfrm>
              <a:off x="7171747" y="3116199"/>
              <a:ext cx="675858" cy="6256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15D406D-2277-4D95-BA8C-3C5BEC990332}"/>
                </a:ext>
              </a:extLst>
            </p:cNvPr>
            <p:cNvSpPr/>
            <p:nvPr/>
          </p:nvSpPr>
          <p:spPr>
            <a:xfrm>
              <a:off x="5204790" y="3116199"/>
              <a:ext cx="675858" cy="6256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30ACCFE-3DE8-4193-9AA5-8FD826B07DC8}"/>
                </a:ext>
              </a:extLst>
            </p:cNvPr>
            <p:cNvSpPr/>
            <p:nvPr/>
          </p:nvSpPr>
          <p:spPr>
            <a:xfrm>
              <a:off x="10701133" y="3116199"/>
              <a:ext cx="675858" cy="6256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H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B05C67D-E17C-4113-8C79-ED3458A773C3}"/>
                </a:ext>
              </a:extLst>
            </p:cNvPr>
            <p:cNvSpPr/>
            <p:nvPr/>
          </p:nvSpPr>
          <p:spPr>
            <a:xfrm>
              <a:off x="6329537" y="4393049"/>
              <a:ext cx="675858" cy="6256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8500FB8-ADE6-4B4F-8EBF-88B0965635F0}"/>
                </a:ext>
              </a:extLst>
            </p:cNvPr>
            <p:cNvSpPr/>
            <p:nvPr/>
          </p:nvSpPr>
          <p:spPr>
            <a:xfrm>
              <a:off x="8023066" y="4355225"/>
              <a:ext cx="675858" cy="6256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E16A0BC-1AD4-4AA2-950E-3A833A207B67}"/>
                </a:ext>
              </a:extLst>
            </p:cNvPr>
            <p:cNvSpPr/>
            <p:nvPr/>
          </p:nvSpPr>
          <p:spPr>
            <a:xfrm>
              <a:off x="8967216" y="3329609"/>
              <a:ext cx="442818" cy="2385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C9E3005-83CB-48E0-91FA-A6D6DA9909AD}"/>
                </a:ext>
              </a:extLst>
            </p:cNvPr>
            <p:cNvSpPr/>
            <p:nvPr/>
          </p:nvSpPr>
          <p:spPr>
            <a:xfrm>
              <a:off x="10073771" y="4517007"/>
              <a:ext cx="442818" cy="2385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804498F0-16DC-44B8-8E06-7CFE90B456C7}"/>
                </a:ext>
              </a:extLst>
            </p:cNvPr>
            <p:cNvSpPr/>
            <p:nvPr/>
          </p:nvSpPr>
          <p:spPr>
            <a:xfrm>
              <a:off x="11515512" y="4515023"/>
              <a:ext cx="442818" cy="2385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B7AEF5D-0B97-45C3-B6E9-8B1D71F3CA2A}"/>
                </a:ext>
              </a:extLst>
            </p:cNvPr>
            <p:cNvSpPr/>
            <p:nvPr/>
          </p:nvSpPr>
          <p:spPr>
            <a:xfrm>
              <a:off x="8954954" y="5497305"/>
              <a:ext cx="442818" cy="2385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1F0626B-2DFC-4577-B190-D9B8B61012C0}"/>
                </a:ext>
              </a:extLst>
            </p:cNvPr>
            <p:cNvSpPr/>
            <p:nvPr/>
          </p:nvSpPr>
          <p:spPr>
            <a:xfrm>
              <a:off x="7688382" y="5497305"/>
              <a:ext cx="442818" cy="2385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ACBA091-E09C-42F6-AA16-D44BA2DBAEDE}"/>
                </a:ext>
              </a:extLst>
            </p:cNvPr>
            <p:cNvSpPr/>
            <p:nvPr/>
          </p:nvSpPr>
          <p:spPr>
            <a:xfrm>
              <a:off x="7066858" y="5497305"/>
              <a:ext cx="442818" cy="2385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34DE93E-257D-4243-A5CA-3AF82E26CADA}"/>
                </a:ext>
              </a:extLst>
            </p:cNvPr>
            <p:cNvSpPr/>
            <p:nvPr/>
          </p:nvSpPr>
          <p:spPr>
            <a:xfrm>
              <a:off x="5784578" y="5497305"/>
              <a:ext cx="442818" cy="2385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41B2B44-2051-424D-B727-AF032C4C8FAA}"/>
                </a:ext>
              </a:extLst>
            </p:cNvPr>
            <p:cNvSpPr/>
            <p:nvPr/>
          </p:nvSpPr>
          <p:spPr>
            <a:xfrm>
              <a:off x="5492532" y="4429486"/>
              <a:ext cx="442818" cy="2385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93C721D3-DBF3-445E-BD61-054EDB7C792D}"/>
                </a:ext>
              </a:extLst>
            </p:cNvPr>
            <p:cNvSpPr/>
            <p:nvPr/>
          </p:nvSpPr>
          <p:spPr>
            <a:xfrm>
              <a:off x="4504684" y="4424343"/>
              <a:ext cx="442818" cy="2385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84E450E-7A32-40D5-8A0B-BD00005ED644}"/>
                </a:ext>
              </a:extLst>
            </p:cNvPr>
            <p:cNvCxnSpPr>
              <a:cxnSpLocks/>
              <a:stCxn id="4" idx="3"/>
              <a:endCxn id="12" idx="7"/>
            </p:cNvCxnSpPr>
            <p:nvPr/>
          </p:nvCxnSpPr>
          <p:spPr>
            <a:xfrm flipH="1">
              <a:off x="6672880" y="1349833"/>
              <a:ext cx="1244882" cy="5811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253FDA7-3D95-428C-A6F0-AC102508125E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8494643" y="1128649"/>
              <a:ext cx="1340176" cy="8023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EE4F6C0-3B3A-47E7-81A6-A01235ECE716}"/>
                </a:ext>
              </a:extLst>
            </p:cNvPr>
            <p:cNvCxnSpPr>
              <a:stCxn id="11" idx="5"/>
              <a:endCxn id="15" idx="1"/>
            </p:cNvCxnSpPr>
            <p:nvPr/>
          </p:nvCxnSpPr>
          <p:spPr>
            <a:xfrm>
              <a:off x="10312723" y="2373335"/>
              <a:ext cx="487387" cy="8344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EF1C3AD-6DBB-4A56-8206-667020237F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8626" y="2373335"/>
              <a:ext cx="618260" cy="9562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CB6F14A-769B-4F5F-8D57-CF1A29B482F5}"/>
                </a:ext>
              </a:extLst>
            </p:cNvPr>
            <p:cNvCxnSpPr>
              <a:stCxn id="15" idx="5"/>
              <a:endCxn id="20" idx="0"/>
            </p:cNvCxnSpPr>
            <p:nvPr/>
          </p:nvCxnSpPr>
          <p:spPr>
            <a:xfrm>
              <a:off x="11278014" y="3650184"/>
              <a:ext cx="458907" cy="8648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AC449578-0FFA-4611-B1EC-5BAC7D5C440B}"/>
                </a:ext>
              </a:extLst>
            </p:cNvPr>
            <p:cNvCxnSpPr>
              <a:stCxn id="15" idx="3"/>
              <a:endCxn id="19" idx="0"/>
            </p:cNvCxnSpPr>
            <p:nvPr/>
          </p:nvCxnSpPr>
          <p:spPr>
            <a:xfrm flipH="1">
              <a:off x="10295180" y="3650184"/>
              <a:ext cx="504930" cy="8668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CA6F77CE-2337-4698-9324-7747C886D06F}"/>
                </a:ext>
              </a:extLst>
            </p:cNvPr>
            <p:cNvCxnSpPr>
              <a:stCxn id="17" idx="5"/>
              <a:endCxn id="22" idx="0"/>
            </p:cNvCxnSpPr>
            <p:nvPr/>
          </p:nvCxnSpPr>
          <p:spPr>
            <a:xfrm>
              <a:off x="8599947" y="4889210"/>
              <a:ext cx="576416" cy="6080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9C81E30C-F75A-44FC-8507-E7BF5B2B9711}"/>
                </a:ext>
              </a:extLst>
            </p:cNvPr>
            <p:cNvCxnSpPr>
              <a:stCxn id="17" idx="3"/>
              <a:endCxn id="24" idx="0"/>
            </p:cNvCxnSpPr>
            <p:nvPr/>
          </p:nvCxnSpPr>
          <p:spPr>
            <a:xfrm flipH="1">
              <a:off x="7909791" y="4889210"/>
              <a:ext cx="212252" cy="6080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A6FC236-2965-464D-948A-FF98FAF02296}"/>
                </a:ext>
              </a:extLst>
            </p:cNvPr>
            <p:cNvCxnSpPr>
              <a:stCxn id="12" idx="3"/>
              <a:endCxn id="14" idx="0"/>
            </p:cNvCxnSpPr>
            <p:nvPr/>
          </p:nvCxnSpPr>
          <p:spPr>
            <a:xfrm flipH="1">
              <a:off x="5542719" y="2373335"/>
              <a:ext cx="652257" cy="7428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2C08394A-ACAB-4F92-AB9C-AE19D637DCB6}"/>
                </a:ext>
              </a:extLst>
            </p:cNvPr>
            <p:cNvCxnSpPr>
              <a:stCxn id="12" idx="5"/>
              <a:endCxn id="13" idx="0"/>
            </p:cNvCxnSpPr>
            <p:nvPr/>
          </p:nvCxnSpPr>
          <p:spPr>
            <a:xfrm>
              <a:off x="6672880" y="2373335"/>
              <a:ext cx="836796" cy="7428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74F7D520-611F-40F5-912D-B2EC30B762C4}"/>
                </a:ext>
              </a:extLst>
            </p:cNvPr>
            <p:cNvCxnSpPr>
              <a:cxnSpLocks/>
              <a:stCxn id="14" idx="3"/>
              <a:endCxn id="30" idx="0"/>
            </p:cNvCxnSpPr>
            <p:nvPr/>
          </p:nvCxnSpPr>
          <p:spPr>
            <a:xfrm flipH="1">
              <a:off x="4726093" y="3650184"/>
              <a:ext cx="577674" cy="7741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51B8C563-B1BC-4C36-AD38-8A70D0B3D7AD}"/>
                </a:ext>
              </a:extLst>
            </p:cNvPr>
            <p:cNvCxnSpPr>
              <a:stCxn id="14" idx="5"/>
              <a:endCxn id="29" idx="0"/>
            </p:cNvCxnSpPr>
            <p:nvPr/>
          </p:nvCxnSpPr>
          <p:spPr>
            <a:xfrm flipH="1">
              <a:off x="5713941" y="3650184"/>
              <a:ext cx="67730" cy="7793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4D94B960-0C92-4109-A4A5-932C931A3E9D}"/>
                </a:ext>
              </a:extLst>
            </p:cNvPr>
            <p:cNvCxnSpPr>
              <a:stCxn id="16" idx="5"/>
              <a:endCxn id="26" idx="0"/>
            </p:cNvCxnSpPr>
            <p:nvPr/>
          </p:nvCxnSpPr>
          <p:spPr>
            <a:xfrm>
              <a:off x="6906418" y="4927034"/>
              <a:ext cx="381849" cy="570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67C9F806-BE3F-4E32-BBEC-AD3F408AA95F}"/>
                </a:ext>
              </a:extLst>
            </p:cNvPr>
            <p:cNvCxnSpPr>
              <a:stCxn id="16" idx="3"/>
              <a:endCxn id="28" idx="0"/>
            </p:cNvCxnSpPr>
            <p:nvPr/>
          </p:nvCxnSpPr>
          <p:spPr>
            <a:xfrm flipH="1">
              <a:off x="6005987" y="4927034"/>
              <a:ext cx="422527" cy="570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99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94882C-7B87-4A80-8658-60F9298F8481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298A8-CF2A-2342-8830-A89C4DAA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6589643" cy="1293028"/>
          </a:xfrm>
        </p:spPr>
        <p:txBody>
          <a:bodyPr/>
          <a:lstStyle/>
          <a:p>
            <a:r>
              <a:rPr lang="es-ES_tradnl" dirty="0">
                <a:latin typeface="Raleway ExtraBold" panose="020B0903030101060003" pitchFamily="34" charset="0"/>
              </a:rPr>
              <a:t>STRUCTURE COMPLEXITY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A2A4CC3-5584-4523-A3C9-75A89B33C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505333"/>
              </p:ext>
            </p:extLst>
          </p:nvPr>
        </p:nvGraphicFramePr>
        <p:xfrm>
          <a:off x="1535595" y="2193925"/>
          <a:ext cx="912081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405">
                  <a:extLst>
                    <a:ext uri="{9D8B030D-6E8A-4147-A177-3AD203B41FA5}">
                      <a16:colId xmlns:a16="http://schemas.microsoft.com/office/drawing/2014/main" val="934327718"/>
                    </a:ext>
                  </a:extLst>
                </a:gridCol>
                <a:gridCol w="4560405">
                  <a:extLst>
                    <a:ext uri="{9D8B030D-6E8A-4147-A177-3AD203B41FA5}">
                      <a16:colId xmlns:a16="http://schemas.microsoft.com/office/drawing/2014/main" val="298203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sz="3200" dirty="0">
                        <a:latin typeface="Raleway Light" panose="020B040303010106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dirty="0" err="1">
                          <a:latin typeface="Raleway ExtraBold" panose="020B0903030101060003" pitchFamily="34" charset="0"/>
                        </a:rPr>
                        <a:t>Complexity</a:t>
                      </a:r>
                      <a:endParaRPr lang="es-MX" sz="3200" dirty="0">
                        <a:latin typeface="Raleway ExtraBold" panose="020B090303010106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3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 err="1">
                          <a:latin typeface="Raleway ExtraBold" panose="020B0903030101060003" pitchFamily="34" charset="0"/>
                        </a:rPr>
                        <a:t>Space</a:t>
                      </a:r>
                      <a:endParaRPr lang="es-MX" sz="3200" dirty="0">
                        <a:latin typeface="Raleway ExtraBold" panose="020B090303010106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latin typeface="Raleway Light" panose="020B0403030101060003" pitchFamily="34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 err="1">
                          <a:latin typeface="Raleway ExtraBold" panose="020B0903030101060003" pitchFamily="34" charset="0"/>
                        </a:rPr>
                        <a:t>Search</a:t>
                      </a:r>
                      <a:endParaRPr lang="es-MX" sz="3200" dirty="0">
                        <a:latin typeface="Raleway ExtraBold" panose="020B090303010106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latin typeface="Raleway Light" panose="020B0403030101060003" pitchFamily="34" charset="0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9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 err="1">
                          <a:latin typeface="Raleway ExtraBold" panose="020B0903030101060003" pitchFamily="34" charset="0"/>
                        </a:rPr>
                        <a:t>Insert</a:t>
                      </a:r>
                      <a:endParaRPr lang="es-MX" sz="3200" dirty="0">
                        <a:latin typeface="Raleway ExtraBold" panose="020B090303010106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latin typeface="Raleway Light" panose="020B0403030101060003" pitchFamily="34" charset="0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5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 err="1">
                          <a:latin typeface="Raleway ExtraBold" panose="020B0903030101060003" pitchFamily="34" charset="0"/>
                        </a:rPr>
                        <a:t>Delete</a:t>
                      </a:r>
                      <a:endParaRPr lang="es-MX" sz="3200" dirty="0">
                        <a:latin typeface="Raleway ExtraBold" panose="020B090303010106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latin typeface="Raleway Light" panose="020B0403030101060003" pitchFamily="34" charset="0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7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 err="1">
                          <a:latin typeface="Raleway ExtraBold" panose="020B0903030101060003" pitchFamily="34" charset="0"/>
                        </a:rPr>
                        <a:t>Height</a:t>
                      </a:r>
                      <a:endParaRPr lang="es-MX" sz="3200" dirty="0">
                        <a:latin typeface="Raleway ExtraBold" panose="020B090303010106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latin typeface="Raleway Light" panose="020B0403030101060003" pitchFamily="34" charset="0"/>
                        </a:rPr>
                        <a:t>2 log(n+1)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00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94882C-7B87-4A80-8658-60F9298F8481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298A8-CF2A-2342-8830-A89C4DAA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39315"/>
            <a:ext cx="2348948" cy="1293028"/>
          </a:xfrm>
        </p:spPr>
        <p:txBody>
          <a:bodyPr/>
          <a:lstStyle/>
          <a:p>
            <a:r>
              <a:rPr lang="es-ES_tradnl" dirty="0">
                <a:latin typeface="Raleway ExtraBold" panose="020B0903030101060003" pitchFamily="34" charset="0"/>
              </a:rPr>
              <a:t>THE APP</a:t>
            </a:r>
          </a:p>
        </p:txBody>
      </p:sp>
      <p:pic>
        <p:nvPicPr>
          <p:cNvPr id="8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626DC84-1300-4AB6-8BA9-5F8938A8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05" y="639316"/>
            <a:ext cx="2879035" cy="5758069"/>
          </a:xfrm>
          <a:prstGeom prst="rect">
            <a:avLst/>
          </a:prstGeom>
        </p:spPr>
      </p:pic>
      <p:pic>
        <p:nvPicPr>
          <p:cNvPr id="10" name="Imagen 9" descr="Imagen que contiene texto, negro&#10;&#10;Descripción generada con confianza alta">
            <a:extLst>
              <a:ext uri="{FF2B5EF4-FFF2-40B4-BE49-F238E27FC236}">
                <a16:creationId xmlns:a16="http://schemas.microsoft.com/office/drawing/2014/main" id="{A818FE3E-78F1-4DB5-A738-0A0F45CA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37" y="639316"/>
            <a:ext cx="2879035" cy="5758070"/>
          </a:xfrm>
          <a:prstGeom prst="rect">
            <a:avLst/>
          </a:prstGeom>
        </p:spPr>
      </p:pic>
      <p:pic>
        <p:nvPicPr>
          <p:cNvPr id="1026" name="Picture 2" descr="Get it on Google Play">
            <a:extLst>
              <a:ext uri="{FF2B5EF4-FFF2-40B4-BE49-F238E27FC236}">
                <a16:creationId xmlns:a16="http://schemas.microsoft.com/office/drawing/2014/main" id="{E97BB06E-9B29-4BA5-9167-C6DCA96D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60" y="5190399"/>
            <a:ext cx="2657091" cy="102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08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94882C-7B87-4A80-8658-60F9298F8481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298A8-CF2A-2342-8830-A89C4DAA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39315"/>
            <a:ext cx="2348948" cy="1293028"/>
          </a:xfrm>
        </p:spPr>
        <p:txBody>
          <a:bodyPr/>
          <a:lstStyle/>
          <a:p>
            <a:r>
              <a:rPr lang="es-ES_tradnl" dirty="0">
                <a:latin typeface="Raleway ExtraBold" panose="020B0903030101060003" pitchFamily="34" charset="0"/>
              </a:rPr>
              <a:t>THE APP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132F21-5495-4489-8895-49EFCEA7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550" y="1113183"/>
            <a:ext cx="7449361" cy="47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9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94882C-7B87-4A80-8658-60F9298F8481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298A8-CF2A-2342-8830-A89C4DAA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39315"/>
            <a:ext cx="2945295" cy="1293028"/>
          </a:xfrm>
        </p:spPr>
        <p:txBody>
          <a:bodyPr>
            <a:normAutofit/>
          </a:bodyPr>
          <a:lstStyle/>
          <a:p>
            <a:r>
              <a:rPr lang="es-ES_tradnl" dirty="0">
                <a:latin typeface="Raleway ExtraBold" panose="020B0903030101060003" pitchFamily="34" charset="0"/>
              </a:rPr>
              <a:t> THE CODE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7930B4-0223-4E71-9441-A950546C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373" y="2255367"/>
            <a:ext cx="7702750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{}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RotateLeft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RedBlackTree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x) {}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RotateRight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RedBlackTree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x) {}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8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94882C-7B87-4A80-8658-60F9298F8481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298A8-CF2A-2342-8830-A89C4DAA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80291"/>
            <a:ext cx="2945295" cy="1293028"/>
          </a:xfrm>
        </p:spPr>
        <p:txBody>
          <a:bodyPr>
            <a:normAutofit/>
          </a:bodyPr>
          <a:lstStyle/>
          <a:p>
            <a:r>
              <a:rPr lang="es-ES_tradnl" dirty="0">
                <a:latin typeface="Raleway ExtraBold" panose="020B0903030101060003" pitchFamily="34" charset="0"/>
              </a:rPr>
              <a:t> THE CODE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A766AF-9144-467B-95F1-F8396D80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95" y="1763736"/>
            <a:ext cx="5974713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RedBlackTree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x)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&gt;*&gt;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WalkOrder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WalkOrder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WalkOrder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n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PrintDefault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PrintDefault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n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Print2D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Print2D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n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z)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3A6837-521C-4133-B08B-29C3BF00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401" y="1762645"/>
            <a:ext cx="5974713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z)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DeleteNodeV2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z)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InsertRepair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z)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DeleteRepair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x)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x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y)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x)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HeightRecursive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x)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SizeRecursive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n)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ToListPreOrder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n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&gt;*&gt;*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ToListInOrder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n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&gt;*&gt;*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ToListPostOrder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n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&gt;*&gt;*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PrintPreOrder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n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PrintInOrder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n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PrintPostOrder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n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Print2DUtil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RedBlackNode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s-MX" altLang="es-MX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  <a:r>
              <a:rPr lang="es-MX" altLang="es-MX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7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94882C-7B87-4A80-8658-60F9298F8481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298A8-CF2A-2342-8830-A89C4DAA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4151243" cy="1293028"/>
          </a:xfrm>
        </p:spPr>
        <p:txBody>
          <a:bodyPr/>
          <a:lstStyle/>
          <a:p>
            <a:r>
              <a:rPr lang="es-ES_tradnl" dirty="0">
                <a:latin typeface="Raleway ExtraBold" panose="020B0903030101060003" pitchFamily="34" charset="0"/>
              </a:rPr>
              <a:t>THE PROBLEMS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7ADFD-7F12-3B48-ADE6-B9EC583F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13790"/>
            <a:ext cx="10820400" cy="4024125"/>
          </a:xfrm>
        </p:spPr>
        <p:txBody>
          <a:bodyPr>
            <a:normAutofit/>
          </a:bodyPr>
          <a:lstStyle/>
          <a:p>
            <a:r>
              <a:rPr lang="es-ES_tradnl" sz="2800" dirty="0" err="1">
                <a:latin typeface="Raleway Light" panose="020B0403030101060003" pitchFamily="34" charset="0"/>
              </a:rPr>
              <a:t>Logic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failure</a:t>
            </a:r>
            <a:r>
              <a:rPr lang="es-ES_tradnl" sz="2800" dirty="0">
                <a:latin typeface="Raleway Light" panose="020B0403030101060003" pitchFamily="34" charset="0"/>
              </a:rPr>
              <a:t> at </a:t>
            </a:r>
            <a:r>
              <a:rPr lang="es-ES_tradnl" sz="2800" dirty="0" err="1">
                <a:latin typeface="Raleway Light" panose="020B0403030101060003" pitchFamily="34" charset="0"/>
              </a:rPr>
              <a:t>books</a:t>
            </a:r>
            <a:r>
              <a:rPr lang="es-ES_tradnl" sz="2800" dirty="0">
                <a:latin typeface="Raleway Light" panose="020B0403030101060003" pitchFamily="34" charset="0"/>
              </a:rPr>
              <a:t> at </a:t>
            </a:r>
            <a:r>
              <a:rPr lang="es-ES_tradnl" sz="2800" dirty="0" err="1">
                <a:latin typeface="Raleway Light" panose="020B0403030101060003" pitchFamily="34" charset="0"/>
              </a:rPr>
              <a:t>which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it</a:t>
            </a:r>
            <a:r>
              <a:rPr lang="es-ES_tradnl" sz="2800" dirty="0">
                <a:latin typeface="Raleway Light" panose="020B0403030101060003" pitchFamily="34" charset="0"/>
              </a:rPr>
              <a:t> try </a:t>
            </a:r>
            <a:r>
              <a:rPr lang="es-ES_tradnl" sz="2800" dirty="0" err="1">
                <a:latin typeface="Raleway Light" panose="020B0403030101060003" pitchFamily="34" charset="0"/>
              </a:rPr>
              <a:t>to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access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propierties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of</a:t>
            </a:r>
            <a:r>
              <a:rPr lang="es-ES_tradnl" sz="2800" dirty="0">
                <a:latin typeface="Raleway Light" panose="020B0403030101060003" pitchFamily="34" charset="0"/>
              </a:rPr>
              <a:t> a </a:t>
            </a:r>
            <a:r>
              <a:rPr lang="es-ES_tradnl" sz="2800" dirty="0" err="1">
                <a:latin typeface="Raleway Light" panose="020B0403030101060003" pitchFamily="34" charset="0"/>
              </a:rPr>
              <a:t>null</a:t>
            </a:r>
            <a:r>
              <a:rPr lang="es-ES_tradnl" sz="2800" dirty="0">
                <a:latin typeface="Raleway Light" panose="020B0403030101060003" pitchFamily="34" charset="0"/>
              </a:rPr>
              <a:t> pointer</a:t>
            </a:r>
          </a:p>
          <a:p>
            <a:r>
              <a:rPr lang="es-ES_tradnl" sz="2800" dirty="0" err="1">
                <a:latin typeface="Raleway Light" panose="020B0403030101060003" pitchFamily="34" charset="0"/>
              </a:rPr>
              <a:t>We</a:t>
            </a:r>
            <a:r>
              <a:rPr lang="es-ES_tradnl" sz="2800" dirty="0">
                <a:latin typeface="Raleway Light" panose="020B0403030101060003" pitchFamily="34" charset="0"/>
              </a:rPr>
              <a:t> has </a:t>
            </a:r>
            <a:r>
              <a:rPr lang="es-ES_tradnl" sz="2800" dirty="0" err="1">
                <a:latin typeface="Raleway Light" panose="020B0403030101060003" pitchFamily="34" charset="0"/>
              </a:rPr>
              <a:t>to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learn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how</a:t>
            </a:r>
            <a:r>
              <a:rPr lang="es-ES_tradnl" sz="2800" dirty="0">
                <a:latin typeface="Raleway Light" panose="020B0403030101060003" pitchFamily="34" charset="0"/>
              </a:rPr>
              <a:t> </a:t>
            </a:r>
            <a:r>
              <a:rPr lang="es-ES_tradnl" sz="2800" dirty="0" err="1">
                <a:latin typeface="Raleway Light" panose="020B0403030101060003" pitchFamily="34" charset="0"/>
              </a:rPr>
              <a:t>to</a:t>
            </a:r>
            <a:r>
              <a:rPr lang="es-ES_tradnl" sz="2800" dirty="0">
                <a:latin typeface="Raleway Light" panose="020B0403030101060003" pitchFamily="34" charset="0"/>
              </a:rPr>
              <a:t> use Android NDK and QT</a:t>
            </a:r>
          </a:p>
        </p:txBody>
      </p:sp>
    </p:spTree>
    <p:extLst>
      <p:ext uri="{BB962C8B-B14F-4D97-AF65-F5344CB8AC3E}">
        <p14:creationId xmlns:p14="http://schemas.microsoft.com/office/powerpoint/2010/main" val="27900165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821</TotalTime>
  <Words>231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Courier New</vt:lpstr>
      <vt:lpstr>Raleway ExtraBold</vt:lpstr>
      <vt:lpstr>Raleway Light</vt:lpstr>
      <vt:lpstr>Raleway Medium</vt:lpstr>
      <vt:lpstr>Estela de condensación</vt:lpstr>
      <vt:lpstr>Arbol rojo-negro</vt:lpstr>
      <vt:lpstr>¿What it is?</vt:lpstr>
      <vt:lpstr>TREE PROPIERTIES</vt:lpstr>
      <vt:lpstr>STRUCTURE COMPLEXITY</vt:lpstr>
      <vt:lpstr>THE APP</vt:lpstr>
      <vt:lpstr>THE APP</vt:lpstr>
      <vt:lpstr> THE CODE</vt:lpstr>
      <vt:lpstr> THE CODE</vt:lpstr>
      <vt:lpstr>THE PROBLEMS</vt:lpstr>
      <vt:lpstr>THAT’ 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 rojo-negro</dc:title>
  <dc:creator>Hugo Alberto Valencia Corral</dc:creator>
  <cp:lastModifiedBy>Alejandro Hahn Gallegos</cp:lastModifiedBy>
  <cp:revision>17</cp:revision>
  <dcterms:created xsi:type="dcterms:W3CDTF">2018-11-21T23:44:50Z</dcterms:created>
  <dcterms:modified xsi:type="dcterms:W3CDTF">2018-11-23T05:04:59Z</dcterms:modified>
</cp:coreProperties>
</file>