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embeddedFontLst>
    <p:embeddedFont>
      <p:font typeface="Ubuntu Light"/>
      <p:regular r:id="rId101"/>
      <p:bold r:id="rId102"/>
      <p:italic r:id="rId103"/>
      <p:boldItalic r:id="rId104"/>
    </p:embeddedFont>
    <p:embeddedFont>
      <p:font typeface="Oswald Light"/>
      <p:regular r:id="rId105"/>
      <p:bold r:id="rId106"/>
    </p:embeddedFont>
    <p:embeddedFont>
      <p:font typeface="Average"/>
      <p:regular r:id="rId107"/>
    </p:embeddedFont>
    <p:embeddedFont>
      <p:font typeface="Oswald"/>
      <p:regular r:id="rId108"/>
      <p:bold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Average-regular.fntdata"/><Relationship Id="rId106" Type="http://schemas.openxmlformats.org/officeDocument/2006/relationships/font" Target="fonts/OswaldLight-bold.fntdata"/><Relationship Id="rId105" Type="http://schemas.openxmlformats.org/officeDocument/2006/relationships/font" Target="fonts/OswaldLight-regular.fntdata"/><Relationship Id="rId104" Type="http://schemas.openxmlformats.org/officeDocument/2006/relationships/font" Target="fonts/UbuntuLight-boldItalic.fntdata"/><Relationship Id="rId109" Type="http://schemas.openxmlformats.org/officeDocument/2006/relationships/font" Target="fonts/Oswald-bold.fntdata"/><Relationship Id="rId108" Type="http://schemas.openxmlformats.org/officeDocument/2006/relationships/font" Target="fonts/Oswald-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UbuntuLight-italic.fntdata"/><Relationship Id="rId102" Type="http://schemas.openxmlformats.org/officeDocument/2006/relationships/font" Target="fonts/UbuntuLight-bold.fntdata"/><Relationship Id="rId101" Type="http://schemas.openxmlformats.org/officeDocument/2006/relationships/font" Target="fonts/UbuntuLight-regular.fntdata"/><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1" algn="r">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r">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4fe32666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4fe32666e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4fe32666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4fe32666e_1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4fe3266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4fe32666e_1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4fe3266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4fe32666e_1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4fe32666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4fe32666e_1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4fe32666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fe32666e_1_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4fe32666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fe32666e_1_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4fe32666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4fe32666e_1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4fe32666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4fe32666e_1_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4fe32666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4fe32666e_1_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3fb5347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fb53479d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4fe32666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4fe32666e_1_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4151d02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4151d02a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4151d02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4151d02ac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4151d02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4151d02ac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4151d02a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4151d02ac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4151d02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4151d02ac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4151d02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4151d02ac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4151d02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4151d02ac_0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4151d02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4151d02ac_0_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4151d02a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4151d02ac_0_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1816057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81605776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4151d02a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4151d02ac_0_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4151d02a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4151d02ac_0_1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4151d02a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4151d02ac_0_10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4151d02a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4151d02ac_0_1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4151d02a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4151d02ac_0_1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84151d02a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84151d02ac_0_1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84151d02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84151d02ac_0_1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4151d02a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4151d02ac_0_1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84151d02a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84151d02ac_0_1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84151d02a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84151d02ac_0_1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fb53479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fb53479d_0_3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4151d02a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4151d02ac_0_1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84151d02a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84151d02ac_0_1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84151d02a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84151d02ac_0_1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84151d02a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84151d02ac_0_1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4151d02a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84151d02ac_0_1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4151d02a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4151d02ac_0_1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4151d02a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4151d02ac_0_2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84151d02a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4151d02ac_0_2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84151d02a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84151d02ac_0_2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84151d02a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84151d02ac_0_2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3fb53479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3fb53479d_0_3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84151d02a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4151d02ac_0_2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84151d02a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84151d02ac_0_2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4151d02a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4151d02ac_0_2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84151d02a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4151d02ac_0_2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84151d02a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84151d02ac_0_2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84151d02a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4151d02ac_0_2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84151d02a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84151d02ac_0_3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84151d02a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4151d02ac_0_3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84151d02a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84151d02ac_0_3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84151d02a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84151d02ac_0_3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4fe3266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4fe32666e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84151d02a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84151d02ac_0_3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84151d02a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84151d02ac_0_3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84151d02a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84151d02ac_0_3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84151d02a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84151d02ac_0_3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84151d02a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4151d02ac_0_3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4151d02a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4151d02ac_0_3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84151d02a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84151d02ac_0_3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84151d02a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4151d02ac_0_3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84151d02a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84151d02ac_0_4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84151d02ac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4151d02ac_0_4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4fe3266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4fe32666e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84151d02ac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84151d02ac_0_4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84151d02a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84151d02ac_0_4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84151d02ac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84151d02ac_0_4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84151d02ac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84151d02ac_0_4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84151d02a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84151d02ac_0_4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84151d02a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84151d02ac_0_4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84151d02a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84151d02ac_0_4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84151d02a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84151d02ac_0_4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84151d02a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84151d02ac_0_4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84151d02ac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84151d02ac_0_4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4fe3266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4fe32666e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84151d02ac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84151d02ac_0_4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84151d02a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84151d02ac_0_5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84151d02a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84151d02ac_0_5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84151d02ac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84151d02ac_0_5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84151d02a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84151d02ac_0_5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84151d02ac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4151d02ac_0_5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84151d02ac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84151d02ac_0_5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84151d02ac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84151d02ac_0_5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84151d02ac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84151d02ac_0_5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84151d02ac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84151d02ac_0_5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4fe3266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4fe32666e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84151d02ac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84151d02ac_0_5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84151d02ac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4151d02ac_0_5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84151d02ac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84151d02ac_0_5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84151d02ac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84151d02ac_0_5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84151d02ac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84151d02ac_0_6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age">
  <p:cSld name="1_Page">
    <p:spTree>
      <p:nvGrpSpPr>
        <p:cNvPr id="13" name="Shape 13"/>
        <p:cNvGrpSpPr/>
        <p:nvPr/>
      </p:nvGrpSpPr>
      <p:grpSpPr>
        <a:xfrm>
          <a:off x="0" y="0"/>
          <a:ext cx="0" cy="0"/>
          <a:chOff x="0" y="0"/>
          <a:chExt cx="0" cy="0"/>
        </a:xfrm>
      </p:grpSpPr>
      <p:pic>
        <p:nvPicPr>
          <p:cNvPr descr="front2" id="14" name="Google Shape;14;p2"/>
          <p:cNvPicPr preferRelativeResize="0"/>
          <p:nvPr/>
        </p:nvPicPr>
        <p:blipFill rotWithShape="1">
          <a:blip r:embed="rId2">
            <a:alphaModFix/>
          </a:blip>
          <a:srcRect b="0" l="0" r="0" t="0"/>
          <a:stretch/>
        </p:blipFill>
        <p:spPr>
          <a:xfrm>
            <a:off x="0" y="-353616"/>
            <a:ext cx="9144001" cy="5260181"/>
          </a:xfrm>
          <a:prstGeom prst="rect">
            <a:avLst/>
          </a:prstGeom>
          <a:noFill/>
          <a:ln>
            <a:noFill/>
          </a:ln>
        </p:spPr>
      </p:pic>
      <p:pic>
        <p:nvPicPr>
          <p:cNvPr id="15" name="Google Shape;15;p2"/>
          <p:cNvPicPr preferRelativeResize="0"/>
          <p:nvPr/>
        </p:nvPicPr>
        <p:blipFill rotWithShape="1">
          <a:blip r:embed="rId3">
            <a:alphaModFix/>
          </a:blip>
          <a:srcRect b="0" l="0" r="0" t="0"/>
          <a:stretch/>
        </p:blipFill>
        <p:spPr>
          <a:xfrm>
            <a:off x="7553326" y="4299347"/>
            <a:ext cx="1387475" cy="442913"/>
          </a:xfrm>
          <a:prstGeom prst="rect">
            <a:avLst/>
          </a:prstGeom>
          <a:noFill/>
          <a:ln>
            <a:noFill/>
          </a:ln>
        </p:spPr>
      </p:pic>
      <p:sp>
        <p:nvSpPr>
          <p:cNvPr id="16" name="Google Shape;16;p2"/>
          <p:cNvSpPr txBox="1"/>
          <p:nvPr>
            <p:ph type="title"/>
          </p:nvPr>
        </p:nvSpPr>
        <p:spPr>
          <a:xfrm>
            <a:off x="467544" y="141685"/>
            <a:ext cx="6912900" cy="809700"/>
          </a:xfrm>
          <a:prstGeom prst="rect">
            <a:avLst/>
          </a:prstGeom>
          <a:noFill/>
          <a:ln>
            <a:noFill/>
          </a:ln>
        </p:spPr>
        <p:txBody>
          <a:bodyPr anchorCtr="0" anchor="ctr" bIns="91425" lIns="91425" spcFirstLastPara="1" rIns="91425" wrap="square" tIns="91425">
            <a:noAutofit/>
          </a:bodyPr>
          <a:lstStyle>
            <a:lvl1pPr indent="0" lvl="0" marL="0" marR="0" rtl="1" algn="l">
              <a:spcBef>
                <a:spcPts val="0"/>
              </a:spcBef>
              <a:spcAft>
                <a:spcPts val="0"/>
              </a:spcAft>
              <a:buSzPts val="1400"/>
              <a:buNone/>
              <a:defRPr b="1" i="0" sz="255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17" name="Google Shape;17;p2"/>
          <p:cNvSpPr txBox="1"/>
          <p:nvPr>
            <p:ph idx="1" type="body"/>
          </p:nvPr>
        </p:nvSpPr>
        <p:spPr>
          <a:xfrm>
            <a:off x="467544" y="4299348"/>
            <a:ext cx="7599600" cy="4323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1pPr>
            <a:lvl2pPr indent="-347662" lvl="1" marL="9144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2pPr>
            <a:lvl3pPr indent="-347662" lvl="2" marL="13716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3pPr>
            <a:lvl4pPr indent="-347662" lvl="3" marL="18288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4pPr>
            <a:lvl5pPr indent="-347662" lvl="4" marL="22860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69" name="Google Shape;69;p11"/>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70" name="Google Shape;70;p11"/>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1" name="Shape 71"/>
        <p:cNvGrpSpPr/>
        <p:nvPr/>
      </p:nvGrpSpPr>
      <p:grpSpPr>
        <a:xfrm>
          <a:off x="0" y="0"/>
          <a:ext cx="0" cy="0"/>
          <a:chOff x="0" y="0"/>
          <a:chExt cx="0" cy="0"/>
        </a:xfrm>
      </p:grpSpPr>
      <p:sp>
        <p:nvSpPr>
          <p:cNvPr id="72" name="Google Shape;72;p12"/>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73" name="Google Shape;73;p12"/>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74" name="Google Shape;74;p12"/>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75" name="Google Shape;75;p12"/>
          <p:cNvSpPr txBox="1"/>
          <p:nvPr>
            <p:ph type="title"/>
          </p:nvPr>
        </p:nvSpPr>
        <p:spPr>
          <a:xfrm>
            <a:off x="457200" y="1715093"/>
            <a:ext cx="8229600" cy="532200"/>
          </a:xfrm>
          <a:prstGeom prst="rect">
            <a:avLst/>
          </a:prstGeom>
          <a:noFill/>
          <a:ln>
            <a:noFill/>
          </a:ln>
        </p:spPr>
        <p:txBody>
          <a:bodyPr anchorCtr="0" anchor="ctr" bIns="91425" lIns="91425" spcFirstLastPara="1" rIns="91425" wrap="square" tIns="91425">
            <a:noAutofit/>
          </a:bodyPr>
          <a:lstStyle>
            <a:lvl1pPr indent="0" lvl="0" marL="0" marR="0" rtl="1" algn="ctr">
              <a:spcBef>
                <a:spcPts val="0"/>
              </a:spcBef>
              <a:spcAft>
                <a:spcPts val="0"/>
              </a:spcAft>
              <a:buSzPts val="1400"/>
              <a:buNone/>
              <a:defRPr b="1" i="0" sz="3375" u="none" cap="none" strike="noStrike">
                <a:solidFill>
                  <a:schemeClr val="lt1"/>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a:off x="684213" y="2625607"/>
            <a:ext cx="7848600" cy="432300"/>
          </a:xfrm>
          <a:prstGeom prst="rect">
            <a:avLst/>
          </a:prstGeom>
          <a:noFill/>
          <a:ln>
            <a:noFill/>
          </a:ln>
        </p:spPr>
        <p:txBody>
          <a:bodyPr anchorCtr="0" anchor="t" bIns="91425" lIns="91425" spcFirstLastPara="1" rIns="91425" wrap="square" tIns="91425">
            <a:noAutofit/>
          </a:bodyPr>
          <a:lstStyle>
            <a:lvl1pPr indent="-228600" lvl="0" marL="457200" marR="0" rtl="1" algn="ct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1pPr>
            <a:lvl2pPr indent="-347662" lvl="1" marL="9144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2pPr>
            <a:lvl3pPr indent="-347662" lvl="2" marL="13716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3pPr>
            <a:lvl4pPr indent="-347662" lvl="3" marL="18288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4pPr>
            <a:lvl5pPr indent="-347662" lvl="4" marL="22860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79" name="Google Shape;7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7662" lvl="0" marL="457200" marR="0" rtl="1" algn="r">
              <a:spcBef>
                <a:spcPts val="0"/>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1pPr>
            <a:lvl2pPr indent="-347662" lvl="1" marL="914400" marR="0" rtl="1" algn="r">
              <a:spcBef>
                <a:spcPts val="0"/>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2pPr>
            <a:lvl3pPr indent="-347662" lvl="2" marL="1371600" marR="0" rtl="1" algn="r">
              <a:spcBef>
                <a:spcPts val="0"/>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3pPr>
            <a:lvl4pPr indent="-347662" lvl="3" marL="1828800" marR="0" rtl="1" algn="r">
              <a:spcBef>
                <a:spcPts val="0"/>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4pPr>
            <a:lvl5pPr indent="-347662" lvl="4" marL="2286000" marR="0" rtl="1" algn="r">
              <a:spcBef>
                <a:spcPts val="0"/>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5pPr>
            <a:lvl6pPr indent="-323850" lvl="5" marL="2743200" marR="0" rtl="1" algn="r">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0" name="Google Shape;80;p1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81" name="Shape 81"/>
        <p:cNvGrpSpPr/>
        <p:nvPr/>
      </p:nvGrpSpPr>
      <p:grpSpPr>
        <a:xfrm>
          <a:off x="0" y="0"/>
          <a:ext cx="0" cy="0"/>
          <a:chOff x="0" y="0"/>
          <a:chExt cx="0" cy="0"/>
        </a:xfrm>
      </p:grpSpPr>
      <p:sp>
        <p:nvSpPr>
          <p:cNvPr id="82" name="Google Shape;82;p14"/>
          <p:cNvSpPr txBox="1"/>
          <p:nvPr>
            <p:ph idx="12" type="sldNum"/>
          </p:nvPr>
        </p:nvSpPr>
        <p:spPr>
          <a:xfrm>
            <a:off x="8390727" y="4737240"/>
            <a:ext cx="536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14"/>
          <p:cNvSpPr txBox="1"/>
          <p:nvPr>
            <p:ph idx="1" type="body"/>
          </p:nvPr>
        </p:nvSpPr>
        <p:spPr>
          <a:xfrm>
            <a:off x="265400" y="192631"/>
            <a:ext cx="6286500" cy="455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960"/>
              </a:spcBef>
              <a:spcAft>
                <a:spcPts val="0"/>
              </a:spcAft>
              <a:buClr>
                <a:srgbClr val="3C3C3C"/>
              </a:buClr>
              <a:buSzPts val="2800"/>
              <a:buFont typeface="Arial"/>
              <a:buNone/>
              <a:defRPr b="1" i="0" sz="2800" u="none" cap="none" strike="noStrike">
                <a:solidFill>
                  <a:srgbClr val="3C3C3C"/>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4" name="Google Shape;84;p14"/>
          <p:cNvSpPr txBox="1"/>
          <p:nvPr>
            <p:ph idx="2" type="body"/>
          </p:nvPr>
        </p:nvSpPr>
        <p:spPr>
          <a:xfrm>
            <a:off x="996925" y="857725"/>
            <a:ext cx="6113700" cy="685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3C3C3C"/>
              </a:buClr>
              <a:buSzPts val="2800"/>
              <a:buFont typeface="Arial"/>
              <a:buChar char="•"/>
              <a:defRPr b="0" i="0" sz="2800" u="none" cap="none" strike="noStrike">
                <a:solidFill>
                  <a:srgbClr val="3C3C3C"/>
                </a:solidFill>
                <a:latin typeface="Arial"/>
                <a:ea typeface="Arial"/>
                <a:cs typeface="Arial"/>
                <a:sym typeface="Arial"/>
              </a:defRPr>
            </a:lvl1pPr>
            <a:lvl2pPr indent="-381000" lvl="1" marL="914400" marR="0" rtl="0" algn="l">
              <a:spcBef>
                <a:spcPts val="480"/>
              </a:spcBef>
              <a:spcAft>
                <a:spcPts val="0"/>
              </a:spcAft>
              <a:buClr>
                <a:srgbClr val="3C3C3C"/>
              </a:buClr>
              <a:buSzPts val="2400"/>
              <a:buFont typeface="Arial"/>
              <a:buChar char="–"/>
              <a:defRPr b="0" i="0" sz="2400" u="none" cap="none" strike="noStrike">
                <a:solidFill>
                  <a:srgbClr val="3C3C3C"/>
                </a:solidFill>
                <a:latin typeface="Arial"/>
                <a:ea typeface="Arial"/>
                <a:cs typeface="Arial"/>
                <a:sym typeface="Arial"/>
              </a:defRPr>
            </a:lvl2pPr>
            <a:lvl3pPr indent="-355600" lvl="2" marL="1371600" marR="0" rtl="0" algn="l">
              <a:spcBef>
                <a:spcPts val="400"/>
              </a:spcBef>
              <a:spcAft>
                <a:spcPts val="0"/>
              </a:spcAft>
              <a:buClr>
                <a:srgbClr val="3C3C3C"/>
              </a:buClr>
              <a:buSzPts val="2000"/>
              <a:buFont typeface="Arial"/>
              <a:buChar char="•"/>
              <a:defRPr b="0" i="0" sz="2000" u="none" cap="none" strike="noStrike">
                <a:solidFill>
                  <a:srgbClr val="3C3C3C"/>
                </a:solidFill>
                <a:latin typeface="Arial"/>
                <a:ea typeface="Arial"/>
                <a:cs typeface="Arial"/>
                <a:sym typeface="Arial"/>
              </a:defRPr>
            </a:lvl3pPr>
            <a:lvl4pPr indent="-342900" lvl="3" marL="1828800" marR="0" rtl="0" algn="l">
              <a:spcBef>
                <a:spcPts val="360"/>
              </a:spcBef>
              <a:spcAft>
                <a:spcPts val="0"/>
              </a:spcAft>
              <a:buClr>
                <a:srgbClr val="3C3C3C"/>
              </a:buClr>
              <a:buSzPts val="1800"/>
              <a:buFont typeface="Arial"/>
              <a:buChar char="–"/>
              <a:defRPr b="0" i="0" sz="1800" u="none" cap="none" strike="noStrike">
                <a:solidFill>
                  <a:srgbClr val="3C3C3C"/>
                </a:solidFill>
                <a:latin typeface="Arial"/>
                <a:ea typeface="Arial"/>
                <a:cs typeface="Arial"/>
                <a:sym typeface="Arial"/>
              </a:defRPr>
            </a:lvl4pPr>
            <a:lvl5pPr indent="-342900" lvl="4" marL="2286000" marR="0" rtl="0" algn="l">
              <a:spcBef>
                <a:spcPts val="360"/>
              </a:spcBef>
              <a:spcAft>
                <a:spcPts val="0"/>
              </a:spcAft>
              <a:buClr>
                <a:srgbClr val="3C3C3C"/>
              </a:buClr>
              <a:buSzPts val="1800"/>
              <a:buFont typeface="Arial"/>
              <a:buChar char="»"/>
              <a:defRPr b="0" i="0" sz="1800" u="none" cap="none" strike="noStrike">
                <a:solidFill>
                  <a:srgbClr val="3C3C3C"/>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85" name="Shape 85"/>
        <p:cNvGrpSpPr/>
        <p:nvPr/>
      </p:nvGrpSpPr>
      <p:grpSpPr>
        <a:xfrm>
          <a:off x="0" y="0"/>
          <a:ext cx="0" cy="0"/>
          <a:chOff x="0" y="0"/>
          <a:chExt cx="0" cy="0"/>
        </a:xfrm>
      </p:grpSpPr>
      <p:sp>
        <p:nvSpPr>
          <p:cNvPr id="86" name="Google Shape;86;p15"/>
          <p:cNvSpPr txBox="1"/>
          <p:nvPr>
            <p:ph type="title"/>
          </p:nvPr>
        </p:nvSpPr>
        <p:spPr>
          <a:xfrm>
            <a:off x="456479" y="205221"/>
            <a:ext cx="8225400" cy="855300"/>
          </a:xfrm>
          <a:prstGeom prst="rect">
            <a:avLst/>
          </a:prstGeom>
          <a:noFill/>
          <a:ln>
            <a:noFill/>
          </a:ln>
        </p:spPr>
        <p:txBody>
          <a:bodyPr anchorCtr="0" anchor="ctr" bIns="91425" lIns="91425" spcFirstLastPara="1" rIns="91425" wrap="square" tIns="91425">
            <a:noAutofit/>
          </a:bodyPr>
          <a:lstStyle>
            <a:lvl1pPr indent="0" lvl="0" marL="0" marR="0" rtl="0" algn="ctr">
              <a:lnSpc>
                <a:spcPct val="93000"/>
              </a:lnSpc>
              <a:spcBef>
                <a:spcPts val="0"/>
              </a:spcBef>
              <a:spcAft>
                <a:spcPts val="0"/>
              </a:spcAft>
              <a:buSzPts val="1400"/>
              <a:buNone/>
              <a:defRPr b="1" i="0" sz="3700" u="none" cap="none" strike="noStrike">
                <a:solidFill>
                  <a:srgbClr val="000000"/>
                </a:solidFill>
                <a:latin typeface="Arial"/>
                <a:ea typeface="Arial"/>
                <a:cs typeface="Arial"/>
                <a:sym typeface="Arial"/>
              </a:defRPr>
            </a:lvl1pPr>
            <a:lvl2pPr indent="-241300" lvl="1" marL="622300" marR="0" rtl="0" algn="ctr">
              <a:lnSpc>
                <a:spcPct val="93000"/>
              </a:lnSpc>
              <a:spcBef>
                <a:spcPts val="0"/>
              </a:spcBef>
              <a:spcAft>
                <a:spcPts val="0"/>
              </a:spcAft>
              <a:buSzPts val="1400"/>
              <a:buNone/>
              <a:defRPr b="1" i="0" sz="3700" u="none" cap="none" strike="noStrike">
                <a:solidFill>
                  <a:srgbClr val="000000"/>
                </a:solidFill>
                <a:latin typeface="Arial"/>
                <a:ea typeface="Arial"/>
                <a:cs typeface="Arial"/>
                <a:sym typeface="Arial"/>
              </a:defRPr>
            </a:lvl2pPr>
            <a:lvl3pPr indent="-190500" lvl="2" marL="952500" marR="0" rtl="0" algn="ctr">
              <a:lnSpc>
                <a:spcPct val="93000"/>
              </a:lnSpc>
              <a:spcBef>
                <a:spcPts val="0"/>
              </a:spcBef>
              <a:spcAft>
                <a:spcPts val="0"/>
              </a:spcAft>
              <a:buSzPts val="1400"/>
              <a:buNone/>
              <a:defRPr b="1" i="0" sz="3700" u="none" cap="none" strike="noStrike">
                <a:solidFill>
                  <a:srgbClr val="000000"/>
                </a:solidFill>
                <a:latin typeface="Arial"/>
                <a:ea typeface="Arial"/>
                <a:cs typeface="Arial"/>
                <a:sym typeface="Arial"/>
              </a:defRPr>
            </a:lvl3pPr>
            <a:lvl4pPr indent="-190500" lvl="3" marL="1333500" marR="0" rtl="0" algn="ctr">
              <a:lnSpc>
                <a:spcPct val="93000"/>
              </a:lnSpc>
              <a:spcBef>
                <a:spcPts val="0"/>
              </a:spcBef>
              <a:spcAft>
                <a:spcPts val="0"/>
              </a:spcAft>
              <a:buSzPts val="1400"/>
              <a:buNone/>
              <a:defRPr b="1" i="0" sz="3700" u="none" cap="none" strike="noStrike">
                <a:solidFill>
                  <a:srgbClr val="000000"/>
                </a:solidFill>
                <a:latin typeface="Arial"/>
                <a:ea typeface="Arial"/>
                <a:cs typeface="Arial"/>
                <a:sym typeface="Arial"/>
              </a:defRPr>
            </a:lvl4pPr>
            <a:lvl5pPr indent="-190500" lvl="4" marL="1714500" marR="0" rtl="0" algn="ctr">
              <a:lnSpc>
                <a:spcPct val="93000"/>
              </a:lnSpc>
              <a:spcBef>
                <a:spcPts val="0"/>
              </a:spcBef>
              <a:spcAft>
                <a:spcPts val="0"/>
              </a:spcAft>
              <a:buSzPts val="1400"/>
              <a:buNone/>
              <a:defRPr b="1" i="0" sz="3700" u="none" cap="none" strike="noStrike">
                <a:solidFill>
                  <a:srgbClr val="000000"/>
                </a:solidFill>
                <a:latin typeface="Arial"/>
                <a:ea typeface="Arial"/>
                <a:cs typeface="Arial"/>
                <a:sym typeface="Arial"/>
              </a:defRPr>
            </a:lvl5pPr>
            <a:lvl6pPr indent="-190500" lvl="5" marL="2095500" marR="0" rtl="0" algn="ctr">
              <a:lnSpc>
                <a:spcPct val="93000"/>
              </a:lnSpc>
              <a:spcBef>
                <a:spcPts val="0"/>
              </a:spcBef>
              <a:spcAft>
                <a:spcPts val="0"/>
              </a:spcAft>
              <a:buSzPts val="1400"/>
              <a:buNone/>
              <a:defRPr b="0" i="0" sz="3700" u="none" cap="none" strike="noStrike">
                <a:solidFill>
                  <a:srgbClr val="000000"/>
                </a:solidFill>
                <a:latin typeface="Arial"/>
                <a:ea typeface="Arial"/>
                <a:cs typeface="Arial"/>
                <a:sym typeface="Arial"/>
              </a:defRPr>
            </a:lvl6pPr>
            <a:lvl7pPr indent="-190500" lvl="6" marL="2476500" marR="0" rtl="0" algn="ctr">
              <a:lnSpc>
                <a:spcPct val="93000"/>
              </a:lnSpc>
              <a:spcBef>
                <a:spcPts val="0"/>
              </a:spcBef>
              <a:spcAft>
                <a:spcPts val="0"/>
              </a:spcAft>
              <a:buSzPts val="1400"/>
              <a:buNone/>
              <a:defRPr b="0" i="0" sz="3700" u="none" cap="none" strike="noStrike">
                <a:solidFill>
                  <a:srgbClr val="000000"/>
                </a:solidFill>
                <a:latin typeface="Arial"/>
                <a:ea typeface="Arial"/>
                <a:cs typeface="Arial"/>
                <a:sym typeface="Arial"/>
              </a:defRPr>
            </a:lvl7pPr>
            <a:lvl8pPr indent="-190500" lvl="7" marL="2857500" marR="0" rtl="0" algn="ctr">
              <a:lnSpc>
                <a:spcPct val="93000"/>
              </a:lnSpc>
              <a:spcBef>
                <a:spcPts val="0"/>
              </a:spcBef>
              <a:spcAft>
                <a:spcPts val="0"/>
              </a:spcAft>
              <a:buSzPts val="1400"/>
              <a:buNone/>
              <a:defRPr b="0" i="0" sz="3700" u="none" cap="none" strike="noStrike">
                <a:solidFill>
                  <a:srgbClr val="000000"/>
                </a:solidFill>
                <a:latin typeface="Arial"/>
                <a:ea typeface="Arial"/>
                <a:cs typeface="Arial"/>
                <a:sym typeface="Arial"/>
              </a:defRPr>
            </a:lvl8pPr>
            <a:lvl9pPr indent="-190500" lvl="8" marL="3225800" marR="0" rtl="0" algn="ctr">
              <a:lnSpc>
                <a:spcPct val="93000"/>
              </a:lnSpc>
              <a:spcBef>
                <a:spcPts val="0"/>
              </a:spcBef>
              <a:spcAft>
                <a:spcPts val="0"/>
              </a:spcAft>
              <a:buSzPts val="1400"/>
              <a:buNone/>
              <a:defRPr b="0" i="0" sz="3700" u="none" cap="none" strike="noStrike">
                <a:solidFill>
                  <a:srgbClr val="000000"/>
                </a:solidFill>
                <a:latin typeface="Arial"/>
                <a:ea typeface="Arial"/>
                <a:cs typeface="Arial"/>
                <a:sym typeface="Arial"/>
              </a:defRPr>
            </a:lvl9pPr>
          </a:lstStyle>
          <a:p/>
        </p:txBody>
      </p:sp>
      <p:sp>
        <p:nvSpPr>
          <p:cNvPr id="87" name="Google Shape;87;p15"/>
          <p:cNvSpPr txBox="1"/>
          <p:nvPr>
            <p:ph idx="1" type="body"/>
          </p:nvPr>
        </p:nvSpPr>
        <p:spPr>
          <a:xfrm>
            <a:off x="456479" y="1203246"/>
            <a:ext cx="8225400" cy="3391500"/>
          </a:xfrm>
          <a:prstGeom prst="rect">
            <a:avLst/>
          </a:prstGeom>
          <a:noFill/>
          <a:ln>
            <a:noFill/>
          </a:ln>
        </p:spPr>
        <p:txBody>
          <a:bodyPr anchorCtr="0" anchor="t" bIns="91425" lIns="91425" spcFirstLastPara="1" rIns="91425" wrap="square" tIns="91425">
            <a:noAutofit/>
          </a:bodyPr>
          <a:lstStyle>
            <a:lvl1pPr indent="-400050" lvl="0" marL="457200" marR="0" rtl="0" algn="l">
              <a:lnSpc>
                <a:spcPct val="93000"/>
              </a:lnSpc>
              <a:spcBef>
                <a:spcPts val="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1pPr>
            <a:lvl2pPr indent="-374650" lvl="1" marL="914400" marR="0" rtl="0" algn="l">
              <a:lnSpc>
                <a:spcPct val="93000"/>
              </a:lnSpc>
              <a:spcBef>
                <a:spcPts val="1200"/>
              </a:spcBef>
              <a:spcAft>
                <a:spcPts val="0"/>
              </a:spcAft>
              <a:buClr>
                <a:srgbClr val="000000"/>
              </a:buClr>
              <a:buSzPts val="2300"/>
              <a:buFont typeface="Arial"/>
              <a:buChar char="–"/>
              <a:defRPr b="0" i="0" sz="2300" u="none" cap="none" strike="noStrike">
                <a:solidFill>
                  <a:srgbClr val="000000"/>
                </a:solidFill>
                <a:latin typeface="Arial"/>
                <a:ea typeface="Arial"/>
                <a:cs typeface="Arial"/>
                <a:sym typeface="Arial"/>
              </a:defRPr>
            </a:lvl2pPr>
            <a:lvl3pPr indent="-355600" lvl="2" marL="1371600" marR="0" rtl="0" algn="l">
              <a:lnSpc>
                <a:spcPct val="93000"/>
              </a:lnSpc>
              <a:spcBef>
                <a:spcPts val="9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36550" lvl="3" marL="1828800" marR="0" rtl="0" algn="l">
              <a:lnSpc>
                <a:spcPct val="93000"/>
              </a:lnSpc>
              <a:spcBef>
                <a:spcPts val="700"/>
              </a:spcBef>
              <a:spcAft>
                <a:spcPts val="0"/>
              </a:spcAft>
              <a:buClr>
                <a:srgbClr val="000000"/>
              </a:buClr>
              <a:buSzPts val="1700"/>
              <a:buFont typeface="Arial"/>
              <a:buChar char="–"/>
              <a:defRPr b="0" i="0" sz="1700" u="none" cap="none" strike="noStrike">
                <a:solidFill>
                  <a:srgbClr val="000000"/>
                </a:solidFill>
                <a:latin typeface="Arial"/>
                <a:ea typeface="Arial"/>
                <a:cs typeface="Arial"/>
                <a:sym typeface="Arial"/>
              </a:defRPr>
            </a:lvl4pPr>
            <a:lvl5pPr indent="-336550" lvl="4" marL="2286000" marR="0" rtl="0" algn="l">
              <a:lnSpc>
                <a:spcPct val="93000"/>
              </a:lnSpc>
              <a:spcBef>
                <a:spcPts val="400"/>
              </a:spcBef>
              <a:spcAft>
                <a:spcPts val="0"/>
              </a:spcAft>
              <a:buClr>
                <a:srgbClr val="000000"/>
              </a:buClr>
              <a:buSzPts val="1700"/>
              <a:buFont typeface="Arial"/>
              <a:buChar char="»"/>
              <a:defRPr b="0" i="0" sz="1700" u="none" cap="none" strike="noStrike">
                <a:solidFill>
                  <a:srgbClr val="000000"/>
                </a:solidFill>
                <a:latin typeface="Arial"/>
                <a:ea typeface="Arial"/>
                <a:cs typeface="Arial"/>
                <a:sym typeface="Arial"/>
              </a:defRPr>
            </a:lvl5pPr>
            <a:lvl6pPr indent="-400050" lvl="5" marL="2743200" marR="0" rtl="0" algn="l">
              <a:lnSpc>
                <a:spcPct val="93000"/>
              </a:lnSpc>
              <a:spcBef>
                <a:spcPts val="2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6pPr>
            <a:lvl7pPr indent="-400050" lvl="6" marL="3200400" marR="0" rtl="0" algn="l">
              <a:lnSpc>
                <a:spcPct val="93000"/>
              </a:lnSpc>
              <a:spcBef>
                <a:spcPts val="2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7pPr>
            <a:lvl8pPr indent="-400050" lvl="7" marL="3657600" marR="0" rtl="0" algn="l">
              <a:lnSpc>
                <a:spcPct val="93000"/>
              </a:lnSpc>
              <a:spcBef>
                <a:spcPts val="2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8pPr>
            <a:lvl9pPr indent="-400050" lvl="8" marL="4114800" marR="0" rtl="0" algn="l">
              <a:lnSpc>
                <a:spcPct val="93000"/>
              </a:lnSpc>
              <a:spcBef>
                <a:spcPts val="200"/>
              </a:spcBef>
              <a:spcAft>
                <a:spcPts val="200"/>
              </a:spcAft>
              <a:buClr>
                <a:srgbClr val="000000"/>
              </a:buClr>
              <a:buSzPts val="2700"/>
              <a:buFont typeface="Arial"/>
              <a:buChar char="»"/>
              <a:defRPr b="0" i="0" sz="27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6" name="Google Shape;96;p17"/>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7"/>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98" name="Google Shape;98;p17"/>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99" name="Google Shape;99;p17"/>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18"/>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03" name="Google Shape;103;p18"/>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04" name="Google Shape;104;p18"/>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8" name="Google Shape;10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2" name="Google Shape;112;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21"/>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17" name="Google Shape;117;p21"/>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18" name="Google Shape;118;p21"/>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20" name="Google Shape;20;p3"/>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21" name="Google Shape;21;p3"/>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22" name="Google Shape;22;p3"/>
          <p:cNvSpPr txBox="1"/>
          <p:nvPr>
            <p:ph type="title"/>
          </p:nvPr>
        </p:nvSpPr>
        <p:spPr>
          <a:xfrm>
            <a:off x="457200" y="57150"/>
            <a:ext cx="7086600" cy="585600"/>
          </a:xfrm>
          <a:prstGeom prst="rect">
            <a:avLst/>
          </a:prstGeom>
          <a:noFill/>
          <a:ln>
            <a:noFill/>
          </a:ln>
        </p:spPr>
        <p:txBody>
          <a:bodyPr anchorCtr="0" anchor="ctr" bIns="91425" lIns="91425" spcFirstLastPara="1" rIns="91425" wrap="square" tIns="91425">
            <a:noAutofit/>
          </a:bodyPr>
          <a:lstStyle>
            <a:lvl1pPr indent="0" lvl="0" marL="0" marR="0" rtl="1" algn="l">
              <a:spcBef>
                <a:spcPts val="0"/>
              </a:spcBef>
              <a:spcAft>
                <a:spcPts val="0"/>
              </a:spcAft>
              <a:buSzPts val="1400"/>
              <a:buNone/>
              <a:defRPr b="1" i="0" sz="360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a:off x="457200" y="1113588"/>
            <a:ext cx="8458200" cy="3672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9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45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228600" lvl="4" marL="22860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2" name="Google Shape;122;p22"/>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23" name="Google Shape;123;p22"/>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24" name="Google Shape;124;p22"/>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7" name="Google Shape;127;p23"/>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28" name="Google Shape;128;p23"/>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
        <p:nvSpPr>
          <p:cNvPr id="129" name="Google Shape;129;p23"/>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2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2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33" name="Google Shape;133;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4" name="Google Shape;134;p2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35" name="Google Shape;135;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36" name="Google Shape;136;p24"/>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37" name="Google Shape;137;p24"/>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38" name="Google Shape;138;p24"/>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41" name="Google Shape;141;p25"/>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42" name="Google Shape;142;p25"/>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43" name="Google Shape;143;p25"/>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26"/>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46" name="Google Shape;146;p26"/>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47" name="Google Shape;147;p26"/>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8" name="Google Shape;148;p26"/>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9" name="Google Shape;149;p26"/>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27"/>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52" name="Google Shape;152;p27"/>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153" name="Google Shape;153;p27"/>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grpSp>
        <p:nvGrpSpPr>
          <p:cNvPr id="159" name="Google Shape;159;p29"/>
          <p:cNvGrpSpPr/>
          <p:nvPr/>
        </p:nvGrpSpPr>
        <p:grpSpPr>
          <a:xfrm>
            <a:off x="4350279" y="2855377"/>
            <a:ext cx="443589" cy="105632"/>
            <a:chOff x="4137525" y="2915950"/>
            <a:chExt cx="869100" cy="207000"/>
          </a:xfrm>
        </p:grpSpPr>
        <p:sp>
          <p:nvSpPr>
            <p:cNvPr id="160" name="Google Shape;160;p29"/>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4" name="Google Shape;164;p2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sp>
        <p:nvSpPr>
          <p:cNvPr id="167" name="Google Shape;167;p3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2" name="Google Shape;172;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6" name="Google Shape;176;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7" name="Google Shape;177;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26" name="Google Shape;26;p4"/>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27" name="Google Shape;27;p4"/>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28" name="Google Shape;28;p4"/>
          <p:cNvSpPr txBox="1"/>
          <p:nvPr>
            <p:ph type="ctrTitle"/>
          </p:nvPr>
        </p:nvSpPr>
        <p:spPr>
          <a:xfrm>
            <a:off x="685800" y="1221600"/>
            <a:ext cx="7772400" cy="1102500"/>
          </a:xfrm>
          <a:prstGeom prst="rect">
            <a:avLst/>
          </a:prstGeom>
          <a:noFill/>
          <a:ln>
            <a:noFill/>
          </a:ln>
        </p:spPr>
        <p:txBody>
          <a:bodyPr anchorCtr="0" anchor="ctr" bIns="91425" lIns="91425" spcFirstLastPara="1" rIns="91425" wrap="square" tIns="91425">
            <a:noAutofit/>
          </a:bodyPr>
          <a:lstStyle>
            <a:lvl1pPr indent="0" lvl="0"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29" name="Google Shape;29;p4"/>
          <p:cNvSpPr txBox="1"/>
          <p:nvPr>
            <p:ph idx="1" type="subTitle"/>
          </p:nvPr>
        </p:nvSpPr>
        <p:spPr>
          <a:xfrm>
            <a:off x="1371600" y="2661456"/>
            <a:ext cx="6400800" cy="1314300"/>
          </a:xfrm>
          <a:prstGeom prst="rect">
            <a:avLst/>
          </a:prstGeom>
          <a:noFill/>
          <a:ln>
            <a:noFill/>
          </a:ln>
        </p:spPr>
        <p:txBody>
          <a:bodyPr anchorCtr="0" anchor="t" bIns="91425" lIns="91425" spcFirstLastPara="1" rIns="91425" wrap="square" tIns="91425">
            <a:noAutofit/>
          </a:bodyPr>
          <a:lstStyle>
            <a:lvl1pPr indent="0" lvl="0" marL="0" marR="0" rtl="1" algn="ct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1pPr>
            <a:lvl2pPr indent="0" lvl="1" marL="342900" marR="0" rtl="1" algn="ct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2pPr>
            <a:lvl3pPr indent="0" lvl="2" marL="685800" marR="0" rtl="1" algn="ct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3pPr>
            <a:lvl4pPr indent="0" lvl="3" marL="1028700" marR="0" rtl="1" algn="ct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0" lvl="4" marL="1371600" marR="0" rtl="1" algn="ct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0" lvl="5" marL="1714500" marR="0" rtl="1" algn="ctr">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indent="0" lvl="6" marL="2057400" marR="0" rtl="1" algn="ctr">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indent="0" lvl="7" marL="2400300" marR="0" rtl="1" algn="ctr">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0" lvl="8" marL="2743200" marR="0" rtl="1" algn="ctr">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0" name="Google Shape;180;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3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84" name="Google Shape;184;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85" name="Shape 185"/>
        <p:cNvGrpSpPr/>
        <p:nvPr/>
      </p:nvGrpSpPr>
      <p:grpSpPr>
        <a:xfrm>
          <a:off x="0" y="0"/>
          <a:ext cx="0" cy="0"/>
          <a:chOff x="0" y="0"/>
          <a:chExt cx="0" cy="0"/>
        </a:xfrm>
      </p:grpSpPr>
      <p:sp>
        <p:nvSpPr>
          <p:cNvPr id="186" name="Google Shape;186;p3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87" name="Google Shape;187;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sp>
        <p:nvSpPr>
          <p:cNvPr id="189" name="Google Shape;189;p36"/>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3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1" name="Google Shape;191;p3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36"/>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93" name="Google Shape;193;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94" name="Google Shape;194;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5" name="Shape 195"/>
        <p:cNvGrpSpPr/>
        <p:nvPr/>
      </p:nvGrpSpPr>
      <p:grpSpPr>
        <a:xfrm>
          <a:off x="0" y="0"/>
          <a:ext cx="0" cy="0"/>
          <a:chOff x="0" y="0"/>
          <a:chExt cx="0" cy="0"/>
        </a:xfrm>
      </p:grpSpPr>
      <p:sp>
        <p:nvSpPr>
          <p:cNvPr id="196" name="Google Shape;196;p3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97" name="Google Shape;197;p37"/>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198" name="Google Shape;198;p37"/>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7"/>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38"/>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2" name="Google Shape;202;p38"/>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03" name="Google Shape;203;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30" name="Shape 30"/>
        <p:cNvGrpSpPr/>
        <p:nvPr/>
      </p:nvGrpSpPr>
      <p:grpSpPr>
        <a:xfrm>
          <a:off x="0" y="0"/>
          <a:ext cx="0" cy="0"/>
          <a:chOff x="0" y="0"/>
          <a:chExt cx="0" cy="0"/>
        </a:xfrm>
      </p:grpSpPr>
      <p:sp>
        <p:nvSpPr>
          <p:cNvPr id="31" name="Google Shape;31;p5"/>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32" name="Google Shape;32;p5"/>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33" name="Google Shape;33;p5"/>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34" name="Google Shape;34;p5"/>
          <p:cNvSpPr txBox="1"/>
          <p:nvPr>
            <p:ph type="title"/>
          </p:nvPr>
        </p:nvSpPr>
        <p:spPr>
          <a:xfrm>
            <a:off x="323528" y="33468"/>
            <a:ext cx="5760600" cy="810000"/>
          </a:xfrm>
          <a:prstGeom prst="rect">
            <a:avLst/>
          </a:prstGeom>
          <a:noFill/>
          <a:ln>
            <a:noFill/>
          </a:ln>
        </p:spPr>
        <p:txBody>
          <a:bodyPr anchorCtr="0" anchor="t" bIns="91425" lIns="91425" spcFirstLastPara="1" rIns="91425" wrap="square" tIns="91425">
            <a:noAutofit/>
          </a:bodyPr>
          <a:lstStyle>
            <a:lvl1pPr indent="0" lvl="0" marL="0" marR="0" rtl="1" algn="l">
              <a:spcBef>
                <a:spcPts val="0"/>
              </a:spcBef>
              <a:spcAft>
                <a:spcPts val="0"/>
              </a:spcAft>
              <a:buSzPts val="1400"/>
              <a:buNone/>
              <a:defRPr b="1" i="0" sz="210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35" name="Google Shape;35;p5"/>
          <p:cNvSpPr txBox="1"/>
          <p:nvPr>
            <p:ph idx="1" type="body"/>
          </p:nvPr>
        </p:nvSpPr>
        <p:spPr>
          <a:xfrm>
            <a:off x="722313" y="1005576"/>
            <a:ext cx="7772400" cy="432000"/>
          </a:xfrm>
          <a:prstGeom prst="rect">
            <a:avLst/>
          </a:prstGeom>
          <a:noFill/>
          <a:ln>
            <a:noFill/>
          </a:ln>
        </p:spPr>
        <p:txBody>
          <a:bodyPr anchorCtr="0" anchor="t" bIns="91425" lIns="91425" spcFirstLastPara="1" rIns="91425" wrap="square" tIns="91425">
            <a:noAutofit/>
          </a:bodyPr>
          <a:lstStyle>
            <a:lvl1pPr indent="-228600" lvl="0" marL="457200" marR="0" rtl="1" algn="r">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228600" lvl="1" marL="914400" marR="0" rtl="1" algn="r">
              <a:spcBef>
                <a:spcPts val="270"/>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2pPr>
            <a:lvl3pPr indent="-228600" lvl="2" marL="1371600" marR="0" rtl="1" algn="r">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4pPr>
            <a:lvl5pPr indent="-228600" lvl="4" marL="22860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5pPr>
            <a:lvl6pPr indent="-228600" lvl="5" marL="27432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6pPr>
            <a:lvl7pPr indent="-228600" lvl="6" marL="32004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7pPr>
            <a:lvl8pPr indent="-228600" lvl="7" marL="36576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8pPr>
            <a:lvl9pPr indent="-228600" lvl="8" marL="41148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כותרת משנה">
  <p:cSld name="כותרת וכותרת משנה">
    <p:spTree>
      <p:nvGrpSpPr>
        <p:cNvPr id="36" name="Shape 36"/>
        <p:cNvGrpSpPr/>
        <p:nvPr/>
      </p:nvGrpSpPr>
      <p:grpSpPr>
        <a:xfrm>
          <a:off x="0" y="0"/>
          <a:ext cx="0" cy="0"/>
          <a:chOff x="0" y="0"/>
          <a:chExt cx="0" cy="0"/>
        </a:xfrm>
      </p:grpSpPr>
      <p:sp>
        <p:nvSpPr>
          <p:cNvPr id="37" name="Google Shape;37;p6"/>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38" name="Google Shape;38;p6"/>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39" name="Google Shape;39;p6"/>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40" name="Google Shape;40;p6"/>
          <p:cNvSpPr txBox="1"/>
          <p:nvPr>
            <p:ph type="title"/>
          </p:nvPr>
        </p:nvSpPr>
        <p:spPr>
          <a:xfrm>
            <a:off x="457200" y="57150"/>
            <a:ext cx="7086600" cy="585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60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41" name="Google Shape;41;p6"/>
          <p:cNvSpPr txBox="1"/>
          <p:nvPr>
            <p:ph idx="1" type="body"/>
          </p:nvPr>
        </p:nvSpPr>
        <p:spPr>
          <a:xfrm>
            <a:off x="457200" y="1471886"/>
            <a:ext cx="8382000" cy="33141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9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45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228600" lvl="4" marL="22860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42" name="Google Shape;42;p6"/>
          <p:cNvSpPr txBox="1"/>
          <p:nvPr>
            <p:ph idx="2" type="body"/>
          </p:nvPr>
        </p:nvSpPr>
        <p:spPr>
          <a:xfrm>
            <a:off x="457200" y="914399"/>
            <a:ext cx="8382000" cy="450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Clr>
                <a:srgbClr val="FF0000"/>
              </a:buClr>
              <a:buSzPts val="2400"/>
              <a:buFont typeface="Arial"/>
              <a:buNone/>
              <a:defRPr b="1" i="1" sz="2400" u="none" cap="none" strike="noStrike">
                <a:solidFill>
                  <a:srgbClr val="FF0000"/>
                </a:solidFill>
                <a:latin typeface="Arial"/>
                <a:ea typeface="Arial"/>
                <a:cs typeface="Arial"/>
                <a:sym typeface="Arial"/>
              </a:defRPr>
            </a:lvl1pPr>
            <a:lvl2pPr indent="-228600" lvl="1" marL="9144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2pPr>
            <a:lvl3pPr indent="-228600" lvl="2" marL="13716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3pPr>
            <a:lvl4pPr indent="-228600" lvl="3" marL="18288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228600" lvl="4" marL="22860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43" name="Shape 43"/>
        <p:cNvGrpSpPr/>
        <p:nvPr/>
      </p:nvGrpSpPr>
      <p:grpSpPr>
        <a:xfrm>
          <a:off x="0" y="0"/>
          <a:ext cx="0" cy="0"/>
          <a:chOff x="0" y="0"/>
          <a:chExt cx="0" cy="0"/>
        </a:xfrm>
      </p:grpSpPr>
      <p:sp>
        <p:nvSpPr>
          <p:cNvPr id="44" name="Google Shape;44;p7"/>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45" name="Google Shape;45;p7"/>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46" name="Google Shape;46;p7"/>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47" name="Google Shape;47;p7"/>
          <p:cNvSpPr txBox="1"/>
          <p:nvPr>
            <p:ph type="title"/>
          </p:nvPr>
        </p:nvSpPr>
        <p:spPr>
          <a:xfrm>
            <a:off x="179512" y="96027"/>
            <a:ext cx="6048600" cy="585600"/>
          </a:xfrm>
          <a:prstGeom prst="rect">
            <a:avLst/>
          </a:prstGeom>
          <a:noFill/>
          <a:ln>
            <a:noFill/>
          </a:ln>
        </p:spPr>
        <p:txBody>
          <a:bodyPr anchorCtr="0" anchor="ctr" bIns="91425" lIns="91425" spcFirstLastPara="1" rIns="91425" wrap="square" tIns="91425">
            <a:noAutofit/>
          </a:bodyPr>
          <a:lstStyle>
            <a:lvl1pPr indent="0" lvl="0" marL="0" marR="0" rtl="1" algn="l">
              <a:spcBef>
                <a:spcPts val="0"/>
              </a:spcBef>
              <a:spcAft>
                <a:spcPts val="0"/>
              </a:spcAft>
              <a:buSzPts val="1400"/>
              <a:buNone/>
              <a:defRPr b="1" i="0" sz="240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48" name="Google Shape;48;p7"/>
          <p:cNvSpPr txBox="1"/>
          <p:nvPr>
            <p:ph idx="1" type="body"/>
          </p:nvPr>
        </p:nvSpPr>
        <p:spPr>
          <a:xfrm>
            <a:off x="251520" y="1113588"/>
            <a:ext cx="5843100" cy="1620300"/>
          </a:xfrm>
          <a:prstGeom prst="rect">
            <a:avLst/>
          </a:prstGeom>
          <a:noFill/>
          <a:ln>
            <a:noFill/>
          </a:ln>
        </p:spPr>
        <p:txBody>
          <a:bodyPr anchorCtr="0" anchor="t" bIns="91425" lIns="91425" spcFirstLastPara="1" rIns="91425" wrap="square" tIns="91425">
            <a:noAutofit/>
          </a:bodyPr>
          <a:lstStyle>
            <a:lvl1pPr indent="-228600" lvl="0" marL="457200" marR="0" rtl="1" algn="r">
              <a:spcBef>
                <a:spcPts val="270"/>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1pPr>
            <a:lvl2pPr indent="-228600" lvl="1" marL="9144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2pPr>
            <a:lvl3pPr indent="-228600" lvl="2" marL="13716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3pPr>
            <a:lvl4pPr indent="-228600" lvl="3" marL="18288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228600" lvl="4" marL="22860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49" name="Google Shape;49;p7"/>
          <p:cNvSpPr txBox="1"/>
          <p:nvPr>
            <p:ph idx="2" type="body"/>
          </p:nvPr>
        </p:nvSpPr>
        <p:spPr>
          <a:xfrm>
            <a:off x="251520" y="2949792"/>
            <a:ext cx="5843100" cy="1782300"/>
          </a:xfrm>
          <a:prstGeom prst="rect">
            <a:avLst/>
          </a:prstGeom>
          <a:noFill/>
          <a:ln>
            <a:noFill/>
          </a:ln>
        </p:spPr>
        <p:txBody>
          <a:bodyPr anchorCtr="0" anchor="t" bIns="91425" lIns="91425" spcFirstLastPara="1" rIns="91425" wrap="square" tIns="91425">
            <a:noAutofit/>
          </a:bodyPr>
          <a:lstStyle>
            <a:lvl1pPr indent="-228600" lvl="0" marL="457200" marR="0" rtl="1" algn="r">
              <a:spcBef>
                <a:spcPts val="270"/>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1pPr>
            <a:lvl2pPr indent="-228600" lvl="1" marL="9144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2pPr>
            <a:lvl3pPr indent="-228600" lvl="2" marL="13716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3pPr>
            <a:lvl4pPr indent="-228600" lvl="3" marL="18288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228600" lvl="4" marL="22860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0" name="Shape 50"/>
        <p:cNvGrpSpPr/>
        <p:nvPr/>
      </p:nvGrpSpPr>
      <p:grpSpPr>
        <a:xfrm>
          <a:off x="0" y="0"/>
          <a:ext cx="0" cy="0"/>
          <a:chOff x="0" y="0"/>
          <a:chExt cx="0" cy="0"/>
        </a:xfrm>
      </p:grpSpPr>
      <p:sp>
        <p:nvSpPr>
          <p:cNvPr id="51" name="Google Shape;51;p8"/>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52" name="Google Shape;52;p8"/>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53" name="Google Shape;53;p8"/>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54" name="Google Shape;54;p8"/>
          <p:cNvSpPr txBox="1"/>
          <p:nvPr>
            <p:ph type="title"/>
          </p:nvPr>
        </p:nvSpPr>
        <p:spPr>
          <a:xfrm>
            <a:off x="457200" y="1006078"/>
            <a:ext cx="8229600" cy="584700"/>
          </a:xfrm>
          <a:prstGeom prst="rect">
            <a:avLst/>
          </a:prstGeom>
          <a:noFill/>
          <a:ln>
            <a:noFill/>
          </a:ln>
        </p:spPr>
        <p:txBody>
          <a:bodyPr anchorCtr="0" anchor="ctr" bIns="91425" lIns="91425" spcFirstLastPara="1" rIns="91425" wrap="square" tIns="91425">
            <a:noAutofit/>
          </a:bodyPr>
          <a:lstStyle>
            <a:lvl1pPr indent="0" lvl="0"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55" name="Google Shape;55;p8"/>
          <p:cNvSpPr txBox="1"/>
          <p:nvPr>
            <p:ph idx="1" type="body"/>
          </p:nvPr>
        </p:nvSpPr>
        <p:spPr>
          <a:xfrm>
            <a:off x="457200" y="1815704"/>
            <a:ext cx="8229600" cy="2970600"/>
          </a:xfrm>
          <a:prstGeom prst="rect">
            <a:avLst/>
          </a:prstGeom>
          <a:noFill/>
          <a:ln>
            <a:noFill/>
          </a:ln>
        </p:spPr>
        <p:txBody>
          <a:bodyPr anchorCtr="0" anchor="t" bIns="91425" lIns="91425" spcFirstLastPara="1" rIns="91425" wrap="square" tIns="91425">
            <a:noAutofit/>
          </a:bodyPr>
          <a:lstStyle>
            <a:lvl1pPr indent="-347662" lvl="0" marL="4572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1pPr>
            <a:lvl2pPr indent="-347662" lvl="1" marL="9144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2pPr>
            <a:lvl3pPr indent="-347662" lvl="2" marL="13716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3pPr>
            <a:lvl4pPr indent="-347662" lvl="3" marL="18288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4pPr>
            <a:lvl5pPr indent="-347662" lvl="4" marL="22860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6" name="Shape 56"/>
        <p:cNvGrpSpPr/>
        <p:nvPr/>
      </p:nvGrpSpPr>
      <p:grpSpPr>
        <a:xfrm>
          <a:off x="0" y="0"/>
          <a:ext cx="0" cy="0"/>
          <a:chOff x="0" y="0"/>
          <a:chExt cx="0" cy="0"/>
        </a:xfrm>
      </p:grpSpPr>
      <p:sp>
        <p:nvSpPr>
          <p:cNvPr id="57" name="Google Shape;57;p9"/>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58" name="Google Shape;58;p9"/>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59" name="Google Shape;59;p9"/>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60" name="Google Shape;60;p9"/>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indent="0" lvl="0" marL="0" marR="0" rtl="1" algn="l">
              <a:spcBef>
                <a:spcPts val="0"/>
              </a:spcBef>
              <a:spcAft>
                <a:spcPts val="0"/>
              </a:spcAft>
              <a:buSzPts val="1400"/>
              <a:buNone/>
              <a:defRPr b="1" i="0" sz="300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61" name="Google Shape;61;p9"/>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1" algn="r">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1" algn="r">
              <a:spcBef>
                <a:spcPts val="270"/>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2pPr>
            <a:lvl3pPr indent="-228600" lvl="2" marL="1371600" marR="0" rtl="1" algn="r">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4pPr>
            <a:lvl5pPr indent="-228600" lvl="4" marL="22860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5pPr>
            <a:lvl6pPr indent="-228600" lvl="5" marL="27432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6pPr>
            <a:lvl7pPr indent="-228600" lvl="6" marL="32004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7pPr>
            <a:lvl8pPr indent="-228600" lvl="7" marL="36576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8pPr>
            <a:lvl9pPr indent="-228600" lvl="8" marL="4114800" marR="0" rtl="1" algn="r">
              <a:spcBef>
                <a:spcPts val="21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0"/>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64" name="Google Shape;64;p10"/>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John Bryce Training LTD from Matrix group</a:t>
            </a:r>
            <a:endParaRPr/>
          </a:p>
        </p:txBody>
      </p:sp>
      <p:sp>
        <p:nvSpPr>
          <p:cNvPr id="65" name="Google Shape;65;p10"/>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66" name="Google Shape;66;p10"/>
          <p:cNvSpPr txBox="1"/>
          <p:nvPr>
            <p:ph type="title"/>
          </p:nvPr>
        </p:nvSpPr>
        <p:spPr>
          <a:xfrm>
            <a:off x="457200" y="1006078"/>
            <a:ext cx="8229600" cy="584700"/>
          </a:xfrm>
          <a:prstGeom prst="rect">
            <a:avLst/>
          </a:prstGeom>
          <a:noFill/>
          <a:ln>
            <a:noFill/>
          </a:ln>
        </p:spPr>
        <p:txBody>
          <a:bodyPr anchorCtr="0" anchor="ctr" bIns="91425" lIns="91425" spcFirstLastPara="1" rIns="91425" wrap="square" tIns="91425">
            <a:noAutofit/>
          </a:bodyPr>
          <a:lstStyle>
            <a:lvl1pPr indent="0" lvl="0"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4.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2" Type="http://schemas.openxmlformats.org/officeDocument/2006/relationships/theme" Target="../theme/theme1.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6078"/>
            <a:ext cx="8229600" cy="584700"/>
          </a:xfrm>
          <a:prstGeom prst="rect">
            <a:avLst/>
          </a:prstGeom>
          <a:noFill/>
          <a:ln>
            <a:noFill/>
          </a:ln>
        </p:spPr>
        <p:txBody>
          <a:bodyPr anchorCtr="0" anchor="ctr" bIns="91425" lIns="91425" spcFirstLastPara="1" rIns="91425" wrap="square" tIns="91425">
            <a:noAutofit/>
          </a:bodyPr>
          <a:lstStyle>
            <a:lvl1pPr indent="0" lvl="0"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815704"/>
            <a:ext cx="8229600" cy="2970600"/>
          </a:xfrm>
          <a:prstGeom prst="rect">
            <a:avLst/>
          </a:prstGeom>
          <a:noFill/>
          <a:ln>
            <a:noFill/>
          </a:ln>
        </p:spPr>
        <p:txBody>
          <a:bodyPr anchorCtr="0" anchor="t" bIns="91425" lIns="91425" spcFirstLastPara="1" rIns="91425" wrap="square" tIns="91425">
            <a:noAutofit/>
          </a:bodyPr>
          <a:lstStyle>
            <a:lvl1pPr indent="-347662" lvl="0" marL="4572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1pPr>
            <a:lvl2pPr indent="-347662" lvl="1" marL="9144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2pPr>
            <a:lvl3pPr indent="-347662" lvl="2" marL="13716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3pPr>
            <a:lvl4pPr indent="-347662" lvl="3" marL="18288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4pPr>
            <a:lvl5pPr indent="-347662" lvl="4" marL="2286000" marR="0" rtl="1" algn="r">
              <a:spcBef>
                <a:spcPts val="375"/>
              </a:spcBef>
              <a:spcAft>
                <a:spcPts val="0"/>
              </a:spcAft>
              <a:buClr>
                <a:schemeClr val="dk1"/>
              </a:buClr>
              <a:buSzPts val="1875"/>
              <a:buFont typeface="Arial"/>
              <a:buChar char="»"/>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rotWithShape="1">
          <a:blip r:embed="rId2">
            <a:alphaModFix/>
          </a:blip>
          <a:srcRect b="0" l="0" r="0" t="0"/>
          <a:stretch/>
        </p:blipFill>
        <p:spPr>
          <a:xfrm>
            <a:off x="7524751" y="195262"/>
            <a:ext cx="1419225" cy="442913"/>
          </a:xfrm>
          <a:prstGeom prst="rect">
            <a:avLst/>
          </a:prstGeom>
          <a:noFill/>
          <a:ln>
            <a:noFill/>
          </a:ln>
        </p:spPr>
      </p:pic>
      <p:sp>
        <p:nvSpPr>
          <p:cNvPr id="9" name="Google Shape;9;p1"/>
          <p:cNvSpPr/>
          <p:nvPr/>
        </p:nvSpPr>
        <p:spPr>
          <a:xfrm>
            <a:off x="7239000" y="4800600"/>
            <a:ext cx="1905000" cy="342900"/>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SzPts val="1050"/>
              <a:buFont typeface="Times New Roman"/>
              <a:buNone/>
            </a:pPr>
            <a:r>
              <a:t/>
            </a:r>
            <a:endParaRPr b="0" i="0" sz="1050" u="none" cap="none" strike="noStrike">
              <a:solidFill>
                <a:schemeClr val="dk1"/>
              </a:solidFill>
              <a:latin typeface="Times New Roman"/>
              <a:ea typeface="Times New Roman"/>
              <a:cs typeface="Times New Roman"/>
              <a:sym typeface="Times New Roman"/>
            </a:endParaRPr>
          </a:p>
        </p:txBody>
      </p:sp>
      <p:sp>
        <p:nvSpPr>
          <p:cNvPr id="10" name="Google Shape;10;p1"/>
          <p:cNvSpPr/>
          <p:nvPr/>
        </p:nvSpPr>
        <p:spPr>
          <a:xfrm>
            <a:off x="5715000" y="4800600"/>
            <a:ext cx="914400" cy="3429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1" name="Google Shape;11;p1"/>
          <p:cNvSpPr/>
          <p:nvPr/>
        </p:nvSpPr>
        <p:spPr>
          <a:xfrm>
            <a:off x="0" y="342900"/>
            <a:ext cx="457200" cy="2859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12" name="Google Shape;12;p1"/>
          <p:cNvPicPr preferRelativeResize="0"/>
          <p:nvPr/>
        </p:nvPicPr>
        <p:blipFill rotWithShape="1">
          <a:blip r:embed="rId2">
            <a:alphaModFix/>
          </a:blip>
          <a:srcRect b="0" l="0" r="0" t="0"/>
          <a:stretch/>
        </p:blipFill>
        <p:spPr>
          <a:xfrm>
            <a:off x="7524751" y="195262"/>
            <a:ext cx="1419225" cy="4429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90" name="Google Shape;9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91" name="Google Shape;91;p16"/>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92" name="Google Shape;92;p16"/>
          <p:cNvSpPr txBox="1"/>
          <p:nvPr/>
        </p:nvSpPr>
        <p:spPr>
          <a:xfrm>
            <a:off x="-84138" y="4889897"/>
            <a:ext cx="619200" cy="253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GB"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93" name="Google Shape;93;p16"/>
          <p:cNvSpPr txBox="1"/>
          <p:nvPr/>
        </p:nvSpPr>
        <p:spPr>
          <a:xfrm>
            <a:off x="2906714" y="4948237"/>
            <a:ext cx="3330600" cy="1848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GB" sz="600" u="none" cap="none" strike="noStrike">
                <a:solidFill>
                  <a:srgbClr val="404040"/>
                </a:solidFill>
                <a:latin typeface="Arial"/>
                <a:ea typeface="Arial"/>
                <a:cs typeface="Arial"/>
                <a:sym typeface="Arial"/>
              </a:rPr>
              <a:t>© All rights reserved to </a:t>
            </a:r>
            <a:r>
              <a:rPr lang="en-GB" sz="600">
                <a:solidFill>
                  <a:srgbClr val="404040"/>
                </a:solidFill>
              </a:rPr>
              <a:t>devopShift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56" name="Google Shape;15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57" name="Google Shape;157;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 Id="rId3" Type="http://schemas.openxmlformats.org/officeDocument/2006/relationships/hyperlink" Target="https://github.com/yanivomc/argocd-example-apps.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hyperlink" Target="https://bit.ly/git-2020-part2-devopshif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hyperlink" Target="https://github.com/github/gitignor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8.xml"/><Relationship Id="rId3" Type="http://schemas.openxmlformats.org/officeDocument/2006/relationships/image" Target="../media/image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2.xml"/><Relationship Id="rId3" Type="http://schemas.openxmlformats.org/officeDocument/2006/relationships/image" Target="../media/image1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3.xml"/><Relationship Id="rId3"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4.xml"/><Relationship Id="rId3"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8.xml"/><Relationship Id="rId3" Type="http://schemas.openxmlformats.org/officeDocument/2006/relationships/image" Target="../media/image2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4.xml"/><Relationship Id="rId3" Type="http://schemas.openxmlformats.org/officeDocument/2006/relationships/hyperlink" Target="https://bit.ly/git-2020-part2-devopshif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533851" y="-237875"/>
            <a:ext cx="8076300" cy="809700"/>
          </a:xfrm>
          <a:prstGeom prst="rect">
            <a:avLst/>
          </a:prstGeom>
          <a:noFill/>
          <a:ln>
            <a:noFill/>
          </a:ln>
        </p:spPr>
        <p:txBody>
          <a:bodyPr anchorCtr="0" anchor="b" bIns="91425" lIns="91425" spcFirstLastPara="1" rIns="91425" wrap="square" tIns="91425">
            <a:noAutofit/>
          </a:bodyPr>
          <a:lstStyle/>
          <a:p>
            <a:pPr indent="0" lvl="0" marL="0" marR="0" rtl="1" algn="ctr">
              <a:spcBef>
                <a:spcPts val="0"/>
              </a:spcBef>
              <a:spcAft>
                <a:spcPts val="0"/>
              </a:spcAft>
              <a:buClr>
                <a:srgbClr val="FF0000"/>
              </a:buClr>
              <a:buSzPts val="3200"/>
              <a:buFont typeface="Arial"/>
              <a:buNone/>
            </a:pPr>
            <a:r>
              <a:rPr lang="en-GB" sz="3200"/>
              <a:t>WELCOME TO THE WORLD OF GIT</a:t>
            </a:r>
            <a:endParaRPr b="1" i="0" sz="2550" u="none" cap="none" strike="noStrik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
        <p:nvSpPr>
          <p:cNvPr id="264" name="Google Shape;264;p49"/>
          <p:cNvSpPr txBox="1"/>
          <p:nvPr>
            <p:ph idx="1" type="body"/>
          </p:nvPr>
        </p:nvSpPr>
        <p:spPr>
          <a:xfrm>
            <a:off x="-76200" y="584575"/>
            <a:ext cx="9144000" cy="11541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This Command takes </a:t>
            </a:r>
            <a:r>
              <a:rPr lang="en-GB" sz="2000">
                <a:latin typeface="Oswald Light"/>
                <a:ea typeface="Oswald Light"/>
                <a:cs typeface="Oswald Light"/>
                <a:sym typeface="Oswald Light"/>
              </a:rPr>
              <a:t>our</a:t>
            </a:r>
            <a:r>
              <a:rPr lang="en-GB" sz="2000">
                <a:latin typeface="Oswald Light"/>
                <a:ea typeface="Oswald Light"/>
                <a:cs typeface="Oswald Light"/>
                <a:sym typeface="Oswald Light"/>
              </a:rPr>
              <a:t> </a:t>
            </a:r>
            <a:r>
              <a:rPr b="1" lang="en-GB" sz="2000"/>
              <a:t>staging</a:t>
            </a:r>
            <a:r>
              <a:rPr lang="en-GB" sz="2000">
                <a:latin typeface="Oswald Light"/>
                <a:ea typeface="Oswald Light"/>
                <a:cs typeface="Oswald Light"/>
                <a:sym typeface="Oswald Light"/>
              </a:rPr>
              <a:t> area and uses it for the </a:t>
            </a:r>
            <a:r>
              <a:rPr b="1" lang="en-GB" sz="2000"/>
              <a:t>commit</a:t>
            </a:r>
            <a:r>
              <a:rPr lang="en-GB" sz="2000">
                <a:latin typeface="Oswald Light"/>
                <a:ea typeface="Oswald Light"/>
                <a:cs typeface="Oswald Light"/>
                <a:sym typeface="Oswald Light"/>
              </a:rPr>
              <a:t>. If we’ve made no changes since </a:t>
            </a:r>
            <a:r>
              <a:rPr lang="en-GB" sz="2000">
                <a:latin typeface="Oswald Light"/>
                <a:ea typeface="Oswald Light"/>
                <a:cs typeface="Oswald Light"/>
                <a:sym typeface="Oswald Light"/>
              </a:rPr>
              <a:t>our</a:t>
            </a:r>
            <a:r>
              <a:rPr lang="en-GB" sz="2000">
                <a:latin typeface="Oswald Light"/>
                <a:ea typeface="Oswald Light"/>
                <a:cs typeface="Oswald Light"/>
                <a:sym typeface="Oswald Light"/>
              </a:rPr>
              <a:t> last commit (for instance, we run this command immediately after </a:t>
            </a:r>
            <a:r>
              <a:rPr lang="en-GB" sz="2000">
                <a:latin typeface="Oswald Light"/>
                <a:ea typeface="Oswald Light"/>
                <a:cs typeface="Oswald Light"/>
                <a:sym typeface="Oswald Light"/>
              </a:rPr>
              <a:t>our</a:t>
            </a:r>
            <a:r>
              <a:rPr lang="en-GB" sz="2000">
                <a:latin typeface="Oswald Light"/>
                <a:ea typeface="Oswald Light"/>
                <a:cs typeface="Oswald Light"/>
                <a:sym typeface="Oswald Light"/>
              </a:rPr>
              <a:t> previous commit), then </a:t>
            </a:r>
            <a:r>
              <a:rPr lang="en-GB" sz="2000">
                <a:latin typeface="Oswald Light"/>
                <a:ea typeface="Oswald Light"/>
                <a:cs typeface="Oswald Light"/>
                <a:sym typeface="Oswald Light"/>
              </a:rPr>
              <a:t>our</a:t>
            </a:r>
            <a:r>
              <a:rPr lang="en-GB" sz="2000">
                <a:latin typeface="Oswald Light"/>
                <a:ea typeface="Oswald Light"/>
                <a:cs typeface="Oswald Light"/>
                <a:sym typeface="Oswald Light"/>
              </a:rPr>
              <a:t> snapshot will look exactly the same, and all our change is in our commit message.`</a:t>
            </a:r>
            <a:endParaRPr sz="2000">
              <a:latin typeface="Oswald Light"/>
              <a:ea typeface="Oswald Light"/>
              <a:cs typeface="Oswald Light"/>
              <a:sym typeface="Oswald Light"/>
            </a:endParaRPr>
          </a:p>
        </p:txBody>
      </p:sp>
      <p:sp>
        <p:nvSpPr>
          <p:cNvPr id="265" name="Google Shape;265;p49"/>
          <p:cNvSpPr/>
          <p:nvPr/>
        </p:nvSpPr>
        <p:spPr>
          <a:xfrm>
            <a:off x="324175" y="1891750"/>
            <a:ext cx="7795500" cy="27663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latin typeface="Oswald"/>
                <a:ea typeface="Oswald"/>
                <a:cs typeface="Oswald"/>
                <a:sym typeface="Oswald"/>
              </a:rPr>
              <a:t>FOLLOW THIS EXAMPLE</a:t>
            </a:r>
            <a:endParaRPr b="1">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echo "line we added" &gt; file.source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stage file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add </a:t>
            </a:r>
            <a:r>
              <a:rPr lang="en-GB">
                <a:solidFill>
                  <a:schemeClr val="dk1"/>
                </a:solidFill>
                <a:latin typeface="Oswald"/>
                <a:ea typeface="Oswald"/>
                <a:cs typeface="Oswald"/>
                <a:sym typeface="Oswald"/>
              </a:rPr>
              <a:t>file.source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commit -m "First file added with a line"               </a:t>
            </a:r>
            <a:endParaRPr>
              <a:solidFill>
                <a:srgbClr val="FFFFFF"/>
              </a:solidFill>
              <a:latin typeface="Oswald"/>
              <a:ea typeface="Oswald"/>
              <a:cs typeface="Oswald"/>
              <a:sym typeface="Oswald"/>
            </a:endParaRPr>
          </a:p>
          <a:p>
            <a:pPr indent="0" lvl="0" marL="0" rtl="0" algn="l">
              <a:spcBef>
                <a:spcPts val="0"/>
              </a:spcBef>
              <a:spcAft>
                <a:spcPts val="0"/>
              </a:spcAft>
              <a:buNone/>
            </a:pPr>
            <a:r>
              <a:rPr b="1" lang="en-GB">
                <a:solidFill>
                  <a:srgbClr val="FF9900"/>
                </a:solidFill>
                <a:latin typeface="Oswald"/>
                <a:ea typeface="Oswald"/>
                <a:cs typeface="Oswald"/>
                <a:sym typeface="Oswald"/>
              </a:rPr>
              <a:t>NOW WE REMEMBER THAT THE COMMIT IS NOT FULL AND WE WISH TO UPDATE IT</a:t>
            </a:r>
            <a:endParaRPr b="1">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echo "Adding a second line" </a:t>
            </a:r>
            <a:r>
              <a:rPr b="1" lang="en-GB">
                <a:solidFill>
                  <a:schemeClr val="dk1"/>
                </a:solidFill>
                <a:latin typeface="Oswald"/>
                <a:ea typeface="Oswald"/>
                <a:cs typeface="Oswald"/>
                <a:sym typeface="Oswald"/>
              </a:rPr>
              <a:t> &gt;&gt; </a:t>
            </a:r>
            <a:r>
              <a:rPr lang="en-GB">
                <a:solidFill>
                  <a:schemeClr val="dk1"/>
                </a:solidFill>
                <a:latin typeface="Oswald"/>
                <a:ea typeface="Oswald"/>
                <a:cs typeface="Oswald"/>
                <a:sym typeface="Oswald"/>
              </a:rPr>
              <a:t>file.source</a:t>
            </a:r>
            <a:br>
              <a:rPr lang="en-GB">
                <a:solidFill>
                  <a:srgbClr val="FF9900"/>
                </a:solidFill>
                <a:latin typeface="Oswald"/>
                <a:ea typeface="Oswald"/>
                <a:cs typeface="Oswald"/>
                <a:sym typeface="Oswald"/>
              </a:rPr>
            </a:br>
            <a:r>
              <a:rPr lang="en-GB">
                <a:solidFill>
                  <a:srgbClr val="FF9900"/>
                </a:solidFill>
                <a:latin typeface="Oswald"/>
                <a:ea typeface="Oswald"/>
                <a:cs typeface="Oswald"/>
                <a:sym typeface="Oswald"/>
              </a:rPr>
              <a:t>#STAGE THE FILE </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add file.source  </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commit --amend -m </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#ABOVE WILL ALLOW US TO FIX THE COMMIT MESSAGE AND REUSE SAME COMMIT</a:t>
            </a:r>
            <a:endParaRPr>
              <a:solidFill>
                <a:srgbClr val="FFFFFF"/>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0"/>
          <p:cNvSpPr txBox="1"/>
          <p:nvPr>
            <p:ph idx="1" type="body"/>
          </p:nvPr>
        </p:nvSpPr>
        <p:spPr>
          <a:xfrm>
            <a:off x="-76200" y="1640850"/>
            <a:ext cx="9144000" cy="18618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It’s important </a:t>
            </a:r>
            <a:r>
              <a:rPr lang="en-GB" sz="2000">
                <a:latin typeface="Oswald Light"/>
                <a:ea typeface="Oswald Light"/>
                <a:cs typeface="Oswald Light"/>
                <a:sym typeface="Oswald Light"/>
              </a:rPr>
              <a:t>to understand that when you’re amending your last commit, you’re not so much fixing it as replacing it entirely with a new, improved commit that pushes the old commit out of the way and puts the new commit in its place. Effectively, it’s as if the previous commit never happened, and it won’t show up in your repository history.</a:t>
            </a:r>
            <a:endParaRPr sz="2000">
              <a:latin typeface="Oswald Light"/>
              <a:ea typeface="Oswald Light"/>
              <a:cs typeface="Oswald Light"/>
              <a:sym typeface="Oswald Light"/>
            </a:endParaRPr>
          </a:p>
        </p:txBody>
      </p:sp>
      <p:sp>
        <p:nvSpPr>
          <p:cNvPr id="271" name="Google Shape;271;p50"/>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1"/>
          <p:cNvSpPr txBox="1"/>
          <p:nvPr>
            <p:ph idx="1" type="body"/>
          </p:nvPr>
        </p:nvSpPr>
        <p:spPr>
          <a:xfrm>
            <a:off x="-86175" y="1347200"/>
            <a:ext cx="9144000" cy="18618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Unstaging a Staged File</a:t>
            </a:r>
            <a:endParaRPr b="1" sz="2000"/>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Let’s say we’ve update 50 files that we wanted to staged separately BUT mistakenly we used</a:t>
            </a:r>
            <a:br>
              <a:rPr lang="en-GB" sz="2000">
                <a:latin typeface="Oswald Light"/>
                <a:ea typeface="Oswald Light"/>
                <a:cs typeface="Oswald Light"/>
                <a:sym typeface="Oswald Light"/>
              </a:rPr>
            </a:br>
            <a:r>
              <a:rPr b="1" lang="en-GB" sz="2000"/>
              <a:t>git add *</a:t>
            </a:r>
            <a:r>
              <a:rPr lang="en-GB" sz="2000">
                <a:latin typeface="Oswald Light"/>
                <a:ea typeface="Oswald Light"/>
                <a:cs typeface="Oswald Light"/>
                <a:sym typeface="Oswald Light"/>
              </a:rPr>
              <a:t> which staged both files at the same time.</a:t>
            </a:r>
            <a:br>
              <a:rPr lang="en-GB" sz="2000">
                <a:latin typeface="Oswald Light"/>
                <a:ea typeface="Oswald Light"/>
                <a:cs typeface="Oswald Light"/>
                <a:sym typeface="Oswald Light"/>
              </a:rPr>
            </a:b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To undo this and Stage each file separately we need to follow this:</a:t>
            </a:r>
            <a:endParaRPr sz="2000">
              <a:latin typeface="Oswald Light"/>
              <a:ea typeface="Oswald Light"/>
              <a:cs typeface="Oswald Light"/>
              <a:sym typeface="Oswald Light"/>
            </a:endParaRPr>
          </a:p>
        </p:txBody>
      </p:sp>
      <p:sp>
        <p:nvSpPr>
          <p:cNvPr id="277" name="Google Shape;277;p51"/>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2"/>
          <p:cNvSpPr txBox="1"/>
          <p:nvPr>
            <p:ph idx="1" type="body"/>
          </p:nvPr>
        </p:nvSpPr>
        <p:spPr>
          <a:xfrm>
            <a:off x="17075" y="3035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
        <p:nvSpPr>
          <p:cNvPr id="283" name="Google Shape;283;p52"/>
          <p:cNvSpPr/>
          <p:nvPr/>
        </p:nvSpPr>
        <p:spPr>
          <a:xfrm>
            <a:off x="526400" y="1379525"/>
            <a:ext cx="7795500" cy="21309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latin typeface="Oswald"/>
                <a:ea typeface="Oswald"/>
                <a:cs typeface="Oswald"/>
                <a:sym typeface="Oswald"/>
              </a:rPr>
              <a:t>FOLLOW THIS EXAMPLE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add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status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On branch master</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Changes to be committed:</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(use "git reset HEAD &lt;file&gt;..." to unstage)</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renamed:    README.md -&gt; README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modified:   CONTRIBUTING.md</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284" name="Google Shape;284;p52"/>
          <p:cNvSpPr txBox="1"/>
          <p:nvPr>
            <p:ph idx="1" type="body"/>
          </p:nvPr>
        </p:nvSpPr>
        <p:spPr>
          <a:xfrm>
            <a:off x="247975" y="3779075"/>
            <a:ext cx="8527500" cy="5526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1500">
                <a:latin typeface="Oswald Light"/>
                <a:ea typeface="Oswald Light"/>
                <a:cs typeface="Oswald Light"/>
                <a:sym typeface="Oswald Light"/>
              </a:rPr>
              <a:t>UNDO IN NEXT SLIDE ----- &gt; </a:t>
            </a:r>
            <a:endParaRPr sz="1500">
              <a:latin typeface="Oswald Light"/>
              <a:ea typeface="Oswald Light"/>
              <a:cs typeface="Oswald Light"/>
              <a:sym typeface="Oswal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3"/>
          <p:cNvSpPr txBox="1"/>
          <p:nvPr>
            <p:ph idx="1" type="body"/>
          </p:nvPr>
        </p:nvSpPr>
        <p:spPr>
          <a:xfrm>
            <a:off x="17075" y="2273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
        <p:nvSpPr>
          <p:cNvPr id="290" name="Google Shape;290;p53"/>
          <p:cNvSpPr/>
          <p:nvPr/>
        </p:nvSpPr>
        <p:spPr>
          <a:xfrm>
            <a:off x="616125" y="1048050"/>
            <a:ext cx="7795500" cy="31998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latin typeface="Oswald"/>
                <a:ea typeface="Oswald"/>
                <a:cs typeface="Oswald"/>
                <a:sym typeface="Oswald"/>
              </a:rPr>
              <a:t>UNDO ADD OF CONTRIBUTING FILE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restore --staged CONTRIBUTING.md</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status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On branch master</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Your branch is up to date with 'origin/master'.</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Changes to be committed:</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(use "git restore --staged &lt;file&gt;..." to unstage)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renamed:    README.md -&gt; README</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Changes not staged for commit: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(use "git add &lt;file&gt;..." to update what will be committed)</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(use "git restore &lt;file&gt;..." to discard changes in working directory)</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modified:   </a:t>
            </a:r>
            <a:r>
              <a:rPr lang="en-GB">
                <a:solidFill>
                  <a:srgbClr val="FFFFFF"/>
                </a:solidFill>
                <a:latin typeface="Oswald"/>
                <a:ea typeface="Oswald"/>
                <a:cs typeface="Oswald"/>
                <a:sym typeface="Oswald"/>
              </a:rPr>
              <a:t>CONTRIBUTING.md</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4"/>
          <p:cNvSpPr/>
          <p:nvPr/>
        </p:nvSpPr>
        <p:spPr>
          <a:xfrm>
            <a:off x="463725" y="1581450"/>
            <a:ext cx="7795500" cy="27915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latin typeface="Oswald"/>
                <a:ea typeface="Oswald"/>
                <a:cs typeface="Oswald"/>
                <a:sym typeface="Oswald"/>
              </a:rPr>
              <a:t>Unmodifying</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status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Changes not staged for commit: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(use "git add &lt;file&gt;..." to update what will be committed)</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highlight>
                  <a:srgbClr val="FF9900"/>
                </a:highlight>
                <a:latin typeface="Oswald"/>
                <a:ea typeface="Oswald"/>
                <a:cs typeface="Oswald"/>
                <a:sym typeface="Oswald"/>
              </a:rPr>
              <a:t>use "git restore &lt;file&gt;..." to discard changes in working directory</a:t>
            </a:r>
            <a:r>
              <a:rPr lang="en-GB">
                <a:solidFill>
                  <a:srgbClr val="FFFFFF"/>
                </a:solidFill>
                <a:latin typeface="Oswald"/>
                <a:ea typeface="Oswald"/>
                <a:cs typeface="Oswald"/>
                <a:sym typeface="Oswald"/>
              </a:rPr>
              <a: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modified:   file.source</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restore file.source</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On branch master</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Your branch is up to date with 'origin/master'.</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nothing to commit, working tree clean</a:t>
            </a:r>
            <a:endParaRPr>
              <a:solidFill>
                <a:srgbClr val="FFFFFF"/>
              </a:solidFill>
              <a:latin typeface="Oswald"/>
              <a:ea typeface="Oswald"/>
              <a:cs typeface="Oswald"/>
              <a:sym typeface="Oswald"/>
            </a:endParaRPr>
          </a:p>
        </p:txBody>
      </p:sp>
      <p:sp>
        <p:nvSpPr>
          <p:cNvPr id="296" name="Google Shape;296;p54"/>
          <p:cNvSpPr txBox="1"/>
          <p:nvPr>
            <p:ph idx="1" type="body"/>
          </p:nvPr>
        </p:nvSpPr>
        <p:spPr>
          <a:xfrm>
            <a:off x="-76200" y="590300"/>
            <a:ext cx="9144000" cy="1065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Unmodifying a </a:t>
            </a:r>
            <a:r>
              <a:rPr b="1" lang="en-GB" sz="2000" u="sng"/>
              <a:t>Modified</a:t>
            </a:r>
            <a:r>
              <a:rPr b="1" lang="en-GB" sz="2000"/>
              <a:t> File</a:t>
            </a:r>
            <a:endParaRPr b="1" sz="2000"/>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What if you realize that you don’t want to keep your changes to specific file?</a:t>
            </a:r>
            <a:endParaRPr sz="2000">
              <a:latin typeface="Oswald Light"/>
              <a:ea typeface="Oswald Light"/>
              <a:cs typeface="Oswald Light"/>
              <a:sym typeface="Oswald Light"/>
            </a:endParaRPr>
          </a:p>
        </p:txBody>
      </p:sp>
      <p:sp>
        <p:nvSpPr>
          <p:cNvPr id="297" name="Google Shape;297;p54"/>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idx="1" type="body"/>
          </p:nvPr>
        </p:nvSpPr>
        <p:spPr>
          <a:xfrm>
            <a:off x="-86175" y="1347200"/>
            <a:ext cx="9144000" cy="18618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sz="2000"/>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When we like to keep the changes we’ve made to a file but still need to get it out of the way for now, we’ll go over stashing and branching in Git Branching; these are generally better ways to go.</a:t>
            </a:r>
            <a:endParaRPr sz="2000">
              <a:latin typeface="Oswald Light"/>
              <a:ea typeface="Oswald Light"/>
              <a:cs typeface="Oswald Light"/>
              <a:sym typeface="Oswald Light"/>
            </a:endParaRPr>
          </a:p>
        </p:txBody>
      </p:sp>
      <p:sp>
        <p:nvSpPr>
          <p:cNvPr id="303" name="Google Shape;303;p55"/>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6"/>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a:t>
            </a:r>
            <a:r>
              <a:rPr lang="en-GB" sz="4000"/>
              <a:t>WORKING WITH REMOTES</a:t>
            </a:r>
            <a:r>
              <a:rPr lang="en-GB" sz="4000"/>
              <a:t> -</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7"/>
          <p:cNvSpPr txBox="1"/>
          <p:nvPr>
            <p:ph idx="1" type="body"/>
          </p:nvPr>
        </p:nvSpPr>
        <p:spPr>
          <a:xfrm>
            <a:off x="-86175" y="664975"/>
            <a:ext cx="9144000" cy="41466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To be able to collaborate on any Git project, we need to know how to manage our remote repositories. </a:t>
            </a:r>
            <a:br>
              <a:rPr lang="en-GB" sz="2000">
                <a:latin typeface="Oswald Light"/>
                <a:ea typeface="Oswald Light"/>
                <a:cs typeface="Oswald Light"/>
                <a:sym typeface="Oswald Light"/>
              </a:rPr>
            </a:br>
            <a:br>
              <a:rPr lang="en-GB" sz="2000">
                <a:latin typeface="Oswald Light"/>
                <a:ea typeface="Oswald Light"/>
                <a:cs typeface="Oswald Light"/>
                <a:sym typeface="Oswald Light"/>
              </a:rPr>
            </a:br>
            <a:r>
              <a:rPr lang="en-GB" sz="2000">
                <a:latin typeface="Oswald Light"/>
                <a:ea typeface="Oswald Light"/>
                <a:cs typeface="Oswald Light"/>
                <a:sym typeface="Oswald Light"/>
              </a:rPr>
              <a:t>Remote repositories are versions of our project that are hosted on the Internet or network somewhere. we can have several of them, each of which generally is either read-only or read/write for us. Collaborating with others involves managing these remote repositories and pushing and pulling data to and from them when you need to share work. </a:t>
            </a:r>
            <a:br>
              <a:rPr lang="en-GB" sz="2000">
                <a:latin typeface="Oswald Light"/>
                <a:ea typeface="Oswald Light"/>
                <a:cs typeface="Oswald Light"/>
                <a:sym typeface="Oswald Light"/>
              </a:rPr>
            </a:br>
            <a:br>
              <a:rPr lang="en-GB" sz="2000">
                <a:latin typeface="Oswald Light"/>
                <a:ea typeface="Oswald Light"/>
                <a:cs typeface="Oswald Light"/>
                <a:sym typeface="Oswald Light"/>
              </a:rPr>
            </a:br>
            <a:r>
              <a:rPr lang="en-GB" sz="2000">
                <a:latin typeface="Oswald Light"/>
                <a:ea typeface="Oswald Light"/>
                <a:cs typeface="Oswald Light"/>
                <a:sym typeface="Oswald Light"/>
              </a:rPr>
              <a:t>Managing remote repositories includes knowing how to add remote repositories, remove remotes that are no longer valid, manage various remote branches and define them as being tracked or not, and more. In this section, we’ll cover some of these remote-management skills.</a:t>
            </a:r>
            <a:endParaRPr sz="2000">
              <a:latin typeface="Oswald Light"/>
              <a:ea typeface="Oswald Light"/>
              <a:cs typeface="Oswald Light"/>
              <a:sym typeface="Oswald Light"/>
            </a:endParaRPr>
          </a:p>
        </p:txBody>
      </p:sp>
      <p:sp>
        <p:nvSpPr>
          <p:cNvPr id="314" name="Google Shape;314;p57"/>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WORKING WITH REMOTES</a:t>
            </a:r>
            <a:endParaRPr sz="1400">
              <a:latin typeface="Ubuntu Light"/>
              <a:ea typeface="Ubuntu Light"/>
              <a:cs typeface="Ubuntu Light"/>
              <a:sym typeface="Ubuntu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8"/>
          <p:cNvSpPr/>
          <p:nvPr/>
        </p:nvSpPr>
        <p:spPr>
          <a:xfrm>
            <a:off x="463725" y="1505250"/>
            <a:ext cx="7795500" cy="22920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latin typeface="Oswald"/>
                <a:ea typeface="Oswald"/>
                <a:cs typeface="Oswald"/>
                <a:sym typeface="Oswald"/>
              </a:rPr>
              <a:t>Unmodifying</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clone https://github.com/yanivomc/demo_app.git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Showing Your Remotes</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remote  -v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origin	https://github.com/yanivomc/demo_app.git (fetch)</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origin	https://github.com/yanivomc/demo_app.git (push)</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Adding another remote to our repo</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remote add argocdrepo </a:t>
            </a:r>
            <a:r>
              <a:rPr lang="en-GB" u="sng">
                <a:solidFill>
                  <a:schemeClr val="hlink"/>
                </a:solidFill>
                <a:latin typeface="Oswald"/>
                <a:ea typeface="Oswald"/>
                <a:cs typeface="Oswald"/>
                <a:sym typeface="Oswald"/>
                <a:hlinkClick r:id="rId3"/>
              </a:rPr>
              <a:t>https://github.com/yanivomc/argocd-example-apps.git</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Now we can fetch RUBYAPP to our local working tree</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fetch rubyapp</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320" name="Google Shape;320;p58"/>
          <p:cNvSpPr txBox="1"/>
          <p:nvPr>
            <p:ph idx="1" type="body"/>
          </p:nvPr>
        </p:nvSpPr>
        <p:spPr>
          <a:xfrm>
            <a:off x="-86175" y="9697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Follow Through </a:t>
            </a:r>
            <a:r>
              <a:rPr b="1" lang="en-GB" sz="2000"/>
              <a:t>BASIC COMMAND FOR WORKING WITH REMOTES</a:t>
            </a:r>
            <a:endParaRPr sz="2000">
              <a:latin typeface="Oswald Light"/>
              <a:ea typeface="Oswald Light"/>
              <a:cs typeface="Oswald Light"/>
              <a:sym typeface="Oswald Light"/>
            </a:endParaRPr>
          </a:p>
        </p:txBody>
      </p:sp>
      <p:sp>
        <p:nvSpPr>
          <p:cNvPr id="321" name="Google Shape;321;p58"/>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WORKING WITH REMOTES</a:t>
            </a:r>
            <a:endParaRPr sz="1400">
              <a:latin typeface="Ubuntu Light"/>
              <a:ea typeface="Ubuntu Light"/>
              <a:cs typeface="Ubuntu Light"/>
              <a:sym typeface="Ubuntu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533400" lvl="0" marL="457200" rtl="0" algn="ctr">
              <a:spcBef>
                <a:spcPts val="0"/>
              </a:spcBef>
              <a:spcAft>
                <a:spcPts val="0"/>
              </a:spcAft>
              <a:buSzPts val="4800"/>
              <a:buChar char="-"/>
            </a:pPr>
            <a:r>
              <a:rPr lang="en-GB"/>
              <a:t>GIT OPERATION PART II</a:t>
            </a:r>
            <a:r>
              <a:rPr lang="en-GB"/>
              <a:t> - </a:t>
            </a:r>
            <a:endParaRPr/>
          </a:p>
        </p:txBody>
      </p:sp>
      <p:sp>
        <p:nvSpPr>
          <p:cNvPr id="216" name="Google Shape;216;p41"/>
          <p:cNvSpPr txBox="1"/>
          <p:nvPr>
            <p:ph idx="1" type="subTitle"/>
          </p:nvPr>
        </p:nvSpPr>
        <p:spPr>
          <a:xfrm>
            <a:off x="671250" y="3174874"/>
            <a:ext cx="7801500" cy="15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TRUTH IS OUT THERE</a:t>
            </a:r>
            <a:r>
              <a:rPr lang="en-GB"/>
              <a:t>...</a:t>
            </a:r>
            <a:r>
              <a:rPr lang="en-GB"/>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LINK FOR OUR SLIDE DECK</a:t>
            </a:r>
            <a:br>
              <a:rPr lang="en-GB"/>
            </a:br>
            <a:r>
              <a:rPr lang="en-GB" u="sng">
                <a:solidFill>
                  <a:schemeClr val="accent5"/>
                </a:solidFill>
                <a:hlinkClick r:id="rId3">
                  <a:extLst>
                    <a:ext uri="{A12FA001-AC4F-418D-AE19-62706E023703}">
                      <ahyp:hlinkClr val="tx"/>
                    </a:ext>
                  </a:extLst>
                </a:hlinkClick>
              </a:rPr>
              <a:t>https://bit.ly/git-2020-part2-devopshift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9"/>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BASIC COMMAND FOR WORKING WITH REMOTES</a:t>
            </a:r>
            <a:endParaRPr sz="2000">
              <a:latin typeface="Oswald Light"/>
              <a:ea typeface="Oswald Light"/>
              <a:cs typeface="Oswald Light"/>
              <a:sym typeface="Oswald Light"/>
            </a:endParaRPr>
          </a:p>
        </p:txBody>
      </p:sp>
      <p:sp>
        <p:nvSpPr>
          <p:cNvPr id="327" name="Google Shape;327;p59"/>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WORKING WITH REMOTES</a:t>
            </a:r>
            <a:endParaRPr sz="1400">
              <a:latin typeface="Ubuntu Light"/>
              <a:ea typeface="Ubuntu Light"/>
              <a:cs typeface="Ubuntu Light"/>
              <a:sym typeface="Ubuntu Light"/>
            </a:endParaRPr>
          </a:p>
        </p:txBody>
      </p:sp>
      <p:sp>
        <p:nvSpPr>
          <p:cNvPr id="328" name="Google Shape;328;p59"/>
          <p:cNvSpPr txBox="1"/>
          <p:nvPr>
            <p:ph idx="1" type="body"/>
          </p:nvPr>
        </p:nvSpPr>
        <p:spPr>
          <a:xfrm>
            <a:off x="-86175" y="1270125"/>
            <a:ext cx="9144000" cy="33678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While </a:t>
            </a:r>
            <a:r>
              <a:rPr b="1" lang="en-GB" sz="2000"/>
              <a:t>git fetch</a:t>
            </a:r>
            <a:r>
              <a:rPr lang="en-GB" sz="2000">
                <a:latin typeface="Oswald Light"/>
                <a:ea typeface="Oswald Light"/>
                <a:cs typeface="Oswald Light"/>
                <a:sym typeface="Oswald Light"/>
              </a:rPr>
              <a:t> command only downloads the data to our local repository — it doesn’t automatically merge it with any of your work or modify what you’re currently working on. You have to merge it manually into your work when you’re ready.</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can use the </a:t>
            </a:r>
            <a:r>
              <a:rPr b="1" lang="en-GB" sz="2000"/>
              <a:t>git pull</a:t>
            </a:r>
            <a:r>
              <a:rPr lang="en-GB" sz="2000">
                <a:latin typeface="Oswald Light"/>
                <a:ea typeface="Oswald Light"/>
                <a:cs typeface="Oswald Light"/>
                <a:sym typeface="Oswald Light"/>
              </a:rPr>
              <a:t> command to automatically fetch and then merge that remote branch into your current branch.”</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0"/>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LAB-01</a:t>
            </a:r>
            <a:endParaRPr sz="2000">
              <a:latin typeface="Oswald Light"/>
              <a:ea typeface="Oswald Light"/>
              <a:cs typeface="Oswald Light"/>
              <a:sym typeface="Oswald Light"/>
            </a:endParaRPr>
          </a:p>
        </p:txBody>
      </p:sp>
      <p:sp>
        <p:nvSpPr>
          <p:cNvPr id="334" name="Google Shape;334;p60"/>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WORKING WITH REMOTES</a:t>
            </a:r>
            <a:endParaRPr sz="1400">
              <a:latin typeface="Ubuntu Light"/>
              <a:ea typeface="Ubuntu Light"/>
              <a:cs typeface="Ubuntu Light"/>
              <a:sym typeface="Ubuntu Light"/>
            </a:endParaRPr>
          </a:p>
        </p:txBody>
      </p:sp>
      <p:sp>
        <p:nvSpPr>
          <p:cNvPr id="335" name="Google Shape;335;p60"/>
          <p:cNvSpPr txBox="1"/>
          <p:nvPr>
            <p:ph idx="1" type="body"/>
          </p:nvPr>
        </p:nvSpPr>
        <p:spPr>
          <a:xfrm>
            <a:off x="378675" y="988725"/>
            <a:ext cx="8679300" cy="3649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For this Lab please do the following:</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Open a github account ( if you dont have one yet )</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new repository named: yourname-lab01</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AutoNum type="arabicPeriod"/>
            </a:pPr>
            <a:r>
              <a:rPr b="1" lang="en-GB" sz="2000"/>
              <a:t>Make it public!</a:t>
            </a:r>
            <a:endParaRPr b="1" sz="2000"/>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local folder in your file system </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Create a readme.md file </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Init your working tree </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Set remote origin as we </a:t>
            </a:r>
            <a:r>
              <a:rPr lang="en-GB" sz="2000">
                <a:latin typeface="Oswald Light"/>
                <a:ea typeface="Oswald Light"/>
                <a:cs typeface="Oswald Light"/>
                <a:sym typeface="Oswald Light"/>
              </a:rPr>
              <a:t>learned</a:t>
            </a:r>
            <a:r>
              <a:rPr lang="en-GB" sz="2000">
                <a:latin typeface="Oswald Light"/>
                <a:ea typeface="Oswald Light"/>
                <a:cs typeface="Oswald Light"/>
                <a:sym typeface="Oswald Light"/>
              </a:rPr>
              <a:t> but this time use you own repo</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Run Git add files , stage the file , commit it and push it to your remote Repo</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Once completed - send me your repository url</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TAGS -</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2"/>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BASIC OF VCS TAGGING</a:t>
            </a:r>
            <a:endParaRPr sz="2000">
              <a:latin typeface="Oswald Light"/>
              <a:ea typeface="Oswald Light"/>
              <a:cs typeface="Oswald Light"/>
              <a:sym typeface="Oswald Light"/>
            </a:endParaRPr>
          </a:p>
        </p:txBody>
      </p:sp>
      <p:sp>
        <p:nvSpPr>
          <p:cNvPr id="346" name="Google Shape;346;p62"/>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
        <p:nvSpPr>
          <p:cNvPr id="347" name="Google Shape;347;p62"/>
          <p:cNvSpPr txBox="1"/>
          <p:nvPr>
            <p:ph idx="1" type="body"/>
          </p:nvPr>
        </p:nvSpPr>
        <p:spPr>
          <a:xfrm>
            <a:off x="-86175" y="1270125"/>
            <a:ext cx="9144000" cy="33678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Like most VCSs, Git has the ability to tag specific points in a repository’s history as being important. Typically, people use this functionality to mark release points (v1.0, v2.0 and so on). In this section, we’ll learn how to list existing tags, how to create and delete tags, and what the different types of tags are.</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BASIC OF VCS TAGGING</a:t>
            </a:r>
            <a:endParaRPr sz="2000">
              <a:latin typeface="Oswald Light"/>
              <a:ea typeface="Oswald Light"/>
              <a:cs typeface="Oswald Light"/>
              <a:sym typeface="Oswald Light"/>
            </a:endParaRPr>
          </a:p>
        </p:txBody>
      </p:sp>
      <p:sp>
        <p:nvSpPr>
          <p:cNvPr id="353" name="Google Shape;353;p63"/>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
        <p:nvSpPr>
          <p:cNvPr id="354" name="Google Shape;354;p63"/>
          <p:cNvSpPr txBox="1"/>
          <p:nvPr>
            <p:ph idx="1" type="body"/>
          </p:nvPr>
        </p:nvSpPr>
        <p:spPr>
          <a:xfrm>
            <a:off x="-86175" y="1270125"/>
            <a:ext cx="9144000" cy="33678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Git supports two types of tags: lightweight and annotated.</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b="1" lang="en-GB" sz="2000"/>
              <a:t>A lightweight </a:t>
            </a:r>
            <a:r>
              <a:rPr lang="en-GB" sz="2000">
                <a:latin typeface="Oswald Light"/>
                <a:ea typeface="Oswald Light"/>
                <a:cs typeface="Oswald Light"/>
                <a:sym typeface="Oswald Light"/>
              </a:rPr>
              <a:t>tag is very much like a branch that doesn’t change — it’s just a pointer to a specific commit.</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b="1" lang="en-GB" sz="2000"/>
              <a:t>Annotated tags</a:t>
            </a:r>
            <a:r>
              <a:rPr lang="en-GB" sz="2000">
                <a:latin typeface="Oswald Light"/>
                <a:ea typeface="Oswald Light"/>
                <a:cs typeface="Oswald Light"/>
                <a:sym typeface="Oswald Light"/>
              </a:rPr>
              <a:t>, however, are stored as full objects in the Git database. They’re checksummed; contain the tagger name, email, and date; have a tagging message; and can be signed and verified with GNU Privacy Guard (GPG). It’s generally recommended that you create annotated tags so you can have all this information; but if we want a temporary tag or for some reason don’t want to keep the other information, lightweight tags are available too.</a:t>
            </a:r>
            <a:endParaRPr sz="2000">
              <a:latin typeface="Oswald Light"/>
              <a:ea typeface="Oswald Light"/>
              <a:cs typeface="Oswald Light"/>
              <a:sym typeface="Oswal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p:nvPr/>
        </p:nvSpPr>
        <p:spPr>
          <a:xfrm>
            <a:off x="463725" y="1505250"/>
            <a:ext cx="7795500" cy="31860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latin typeface="Oswald"/>
                <a:ea typeface="Oswald"/>
                <a:cs typeface="Oswald"/>
                <a:sym typeface="Oswald"/>
              </a:rPr>
              <a:t>LIST TAGS IN A REPO</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tag</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Search for a </a:t>
            </a:r>
            <a:r>
              <a:rPr lang="en-GB">
                <a:solidFill>
                  <a:srgbClr val="FF9900"/>
                </a:solidFill>
                <a:latin typeface="Oswald"/>
                <a:ea typeface="Oswald"/>
                <a:cs typeface="Oswald"/>
                <a:sym typeface="Oswald"/>
              </a:rPr>
              <a:t>specific</a:t>
            </a:r>
            <a:r>
              <a:rPr lang="en-GB">
                <a:solidFill>
                  <a:srgbClr val="FF9900"/>
                </a:solidFill>
                <a:latin typeface="Oswald"/>
                <a:ea typeface="Oswald"/>
                <a:cs typeface="Oswald"/>
                <a:sym typeface="Oswald"/>
              </a:rPr>
              <a:t> TAG Pattern</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tag -l "v1.8.5*"</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Create an Annotated Tags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tag -a v1.4 -m "my version 1.4”</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Show tag description</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show v1.4</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tag v1.4</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Tagger: Yaniv Cohen &lt;yanivomc@gmail.com&gt;</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Date:   Sat April 25 03:19:12 2020 -0700</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my version 1.4</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commit ca82a6dff817ec66f44342007202690a93763949</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a:t>
            </a:r>
            <a:endParaRPr>
              <a:solidFill>
                <a:srgbClr val="FFFFFF"/>
              </a:solidFill>
              <a:latin typeface="Oswald"/>
              <a:ea typeface="Oswald"/>
              <a:cs typeface="Oswald"/>
              <a:sym typeface="Oswald"/>
            </a:endParaRPr>
          </a:p>
        </p:txBody>
      </p:sp>
      <p:sp>
        <p:nvSpPr>
          <p:cNvPr id="360" name="Google Shape;360;p64"/>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BASIC OF VCS TAGGING - Common command</a:t>
            </a:r>
            <a:endParaRPr sz="2000">
              <a:latin typeface="Oswald Light"/>
              <a:ea typeface="Oswald Light"/>
              <a:cs typeface="Oswald Light"/>
              <a:sym typeface="Oswald Light"/>
            </a:endParaRPr>
          </a:p>
        </p:txBody>
      </p:sp>
      <p:sp>
        <p:nvSpPr>
          <p:cNvPr id="361" name="Google Shape;361;p64"/>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5"/>
          <p:cNvSpPr/>
          <p:nvPr/>
        </p:nvSpPr>
        <p:spPr>
          <a:xfrm>
            <a:off x="463725" y="1048050"/>
            <a:ext cx="7795500" cy="25386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latin typeface="Oswald"/>
                <a:ea typeface="Oswald"/>
                <a:cs typeface="Oswald"/>
                <a:sym typeface="Oswald"/>
              </a:rPr>
              <a:t># Create a </a:t>
            </a:r>
            <a:r>
              <a:rPr lang="en-GB">
                <a:solidFill>
                  <a:srgbClr val="FF9900"/>
                </a:solidFill>
                <a:latin typeface="Oswald"/>
                <a:ea typeface="Oswald"/>
                <a:cs typeface="Oswald"/>
                <a:sym typeface="Oswald"/>
              </a:rPr>
              <a:t>Lightweight</a:t>
            </a:r>
            <a:r>
              <a:rPr lang="en-GB">
                <a:solidFill>
                  <a:srgbClr val="FF9900"/>
                </a:solidFill>
                <a:latin typeface="Oswald"/>
                <a:ea typeface="Oswald"/>
                <a:cs typeface="Oswald"/>
                <a:sym typeface="Oswald"/>
              </a:rPr>
              <a:t> Tags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tag v1.4-lw</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Show description for </a:t>
            </a:r>
            <a:r>
              <a:rPr lang="en-GB">
                <a:solidFill>
                  <a:srgbClr val="FF9900"/>
                </a:solidFill>
                <a:latin typeface="Oswald"/>
                <a:ea typeface="Oswald"/>
                <a:cs typeface="Oswald"/>
                <a:sym typeface="Oswald"/>
              </a:rPr>
              <a:t>Lightweight Tags won’t show the extra tag information.</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The command just shows the commit</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a:t>
            </a:r>
            <a:r>
              <a:rPr lang="en-GB">
                <a:solidFill>
                  <a:schemeClr val="dk1"/>
                </a:solidFill>
                <a:latin typeface="Oswald"/>
                <a:ea typeface="Oswald"/>
                <a:cs typeface="Oswald"/>
                <a:sym typeface="Oswald"/>
              </a:rPr>
              <a:t>git show v1.4-lw</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commit ca82a64f4857ac66g44342007202690a93763949</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Author: Yaniv Cohen  &lt;yanivomc@gmail.com&gt;</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Date:   Sat April 25 03:19:12 2020 -0700</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Change version number</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p:txBody>
      </p:sp>
      <p:sp>
        <p:nvSpPr>
          <p:cNvPr id="367" name="Google Shape;367;p65"/>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BASIC OF VCS TAGGING - Lightweight Tags</a:t>
            </a:r>
            <a:endParaRPr sz="2000">
              <a:latin typeface="Oswald Light"/>
              <a:ea typeface="Oswald Light"/>
              <a:cs typeface="Oswald Light"/>
              <a:sym typeface="Oswald Light"/>
            </a:endParaRPr>
          </a:p>
        </p:txBody>
      </p:sp>
      <p:sp>
        <p:nvSpPr>
          <p:cNvPr id="368" name="Google Shape;368;p65"/>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
        <p:nvSpPr>
          <p:cNvPr id="369" name="Google Shape;369;p65"/>
          <p:cNvSpPr txBox="1"/>
          <p:nvPr>
            <p:ph idx="1" type="body"/>
          </p:nvPr>
        </p:nvSpPr>
        <p:spPr>
          <a:xfrm>
            <a:off x="0" y="3815250"/>
            <a:ext cx="9144000" cy="747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In L</a:t>
            </a:r>
            <a:r>
              <a:rPr lang="en-GB" sz="2000">
                <a:latin typeface="Oswald Light"/>
                <a:ea typeface="Oswald Light"/>
                <a:cs typeface="Oswald Light"/>
                <a:sym typeface="Oswald Light"/>
              </a:rPr>
              <a:t>ightweight tag the commit checksum stored in a file — no other information is kept.</a:t>
            </a:r>
            <a:endParaRPr sz="2000">
              <a:latin typeface="Oswald Light"/>
              <a:ea typeface="Oswald Light"/>
              <a:cs typeface="Oswald Light"/>
              <a:sym typeface="Oswald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p:nvPr/>
        </p:nvSpPr>
        <p:spPr>
          <a:xfrm>
            <a:off x="588075" y="2356200"/>
            <a:ext cx="7795500" cy="25386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latin typeface="Oswald"/>
                <a:ea typeface="Oswald"/>
                <a:cs typeface="Oswald"/>
                <a:sym typeface="Oswald"/>
              </a:rPr>
              <a:t># Check our log</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log --pretty=oneline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sz="1000">
                <a:solidFill>
                  <a:srgbClr val="FFFFFF"/>
                </a:solidFill>
                <a:latin typeface="Oswald"/>
                <a:ea typeface="Oswald"/>
                <a:cs typeface="Oswald"/>
                <a:sym typeface="Oswald"/>
              </a:rPr>
              <a:t>47109ed10fe88a1184a76cdb32e740e6f824dcb5 (HEAD -&gt; master, ruby/master, origin/master, origin/HEAD) uPDATED project</a:t>
            </a:r>
            <a:endParaRPr sz="1000">
              <a:solidFill>
                <a:srgbClr val="FFFFFF"/>
              </a:solidFill>
              <a:latin typeface="Oswald"/>
              <a:ea typeface="Oswald"/>
              <a:cs typeface="Oswald"/>
              <a:sym typeface="Oswald"/>
            </a:endParaRPr>
          </a:p>
          <a:p>
            <a:pPr indent="0" lvl="0" marL="0" rtl="0" algn="l">
              <a:spcBef>
                <a:spcPts val="0"/>
              </a:spcBef>
              <a:spcAft>
                <a:spcPts val="0"/>
              </a:spcAft>
              <a:buNone/>
            </a:pPr>
            <a:r>
              <a:rPr lang="en-GB" sz="1000">
                <a:solidFill>
                  <a:srgbClr val="FFFFFF"/>
                </a:solidFill>
                <a:latin typeface="Oswald"/>
                <a:ea typeface="Oswald"/>
                <a:cs typeface="Oswald"/>
                <a:sym typeface="Oswald"/>
              </a:rPr>
              <a:t>be4cb80530a6bc7b47ca18ad8845fdcccb42f172 Initial commit</a:t>
            </a:r>
            <a:endParaRPr sz="1000">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Create a TAG</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tag -a v1.0 47109ed</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tag</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v1.0</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show v1.0</a:t>
            </a:r>
            <a:endParaRPr>
              <a:solidFill>
                <a:schemeClr val="dk1"/>
              </a:solidFill>
              <a:latin typeface="Oswald"/>
              <a:ea typeface="Oswald"/>
              <a:cs typeface="Oswald"/>
              <a:sym typeface="Oswald"/>
            </a:endParaRPr>
          </a:p>
          <a:p>
            <a:pPr indent="0" lvl="0" marL="0" rtl="0" algn="l">
              <a:spcBef>
                <a:spcPts val="0"/>
              </a:spcBef>
              <a:spcAft>
                <a:spcPts val="0"/>
              </a:spcAft>
              <a:buNone/>
            </a:pPr>
            <a:r>
              <a:rPr lang="en-GB" sz="1000">
                <a:solidFill>
                  <a:schemeClr val="dk1"/>
                </a:solidFill>
                <a:latin typeface="Oswald"/>
                <a:ea typeface="Oswald"/>
                <a:cs typeface="Oswald"/>
                <a:sym typeface="Oswald"/>
              </a:rPr>
              <a:t>tag v1.0</a:t>
            </a:r>
            <a:endParaRPr sz="1000">
              <a:solidFill>
                <a:schemeClr val="dk1"/>
              </a:solidFill>
              <a:latin typeface="Oswald"/>
              <a:ea typeface="Oswald"/>
              <a:cs typeface="Oswald"/>
              <a:sym typeface="Oswald"/>
            </a:endParaRPr>
          </a:p>
          <a:p>
            <a:pPr indent="0" lvl="0" marL="0" rtl="0" algn="l">
              <a:spcBef>
                <a:spcPts val="0"/>
              </a:spcBef>
              <a:spcAft>
                <a:spcPts val="0"/>
              </a:spcAft>
              <a:buNone/>
            </a:pPr>
            <a:r>
              <a:rPr lang="en-GB" sz="1000">
                <a:solidFill>
                  <a:schemeClr val="dk1"/>
                </a:solidFill>
                <a:latin typeface="Oswald"/>
                <a:ea typeface="Oswald"/>
                <a:cs typeface="Oswald"/>
                <a:sym typeface="Oswald"/>
              </a:rPr>
              <a:t>Tagger: yanivomc-k1 &lt;yanivomc@gmail.com&gt;</a:t>
            </a:r>
            <a:endParaRPr sz="1000">
              <a:solidFill>
                <a:schemeClr val="dk1"/>
              </a:solidFill>
              <a:latin typeface="Oswald"/>
              <a:ea typeface="Oswald"/>
              <a:cs typeface="Oswald"/>
              <a:sym typeface="Oswald"/>
            </a:endParaRPr>
          </a:p>
          <a:p>
            <a:pPr indent="0" lvl="0" marL="0" rtl="0" algn="l">
              <a:spcBef>
                <a:spcPts val="0"/>
              </a:spcBef>
              <a:spcAft>
                <a:spcPts val="0"/>
              </a:spcAft>
              <a:buNone/>
            </a:pPr>
            <a:r>
              <a:rPr lang="en-GB" sz="1000">
                <a:solidFill>
                  <a:schemeClr val="dk1"/>
                </a:solidFill>
                <a:latin typeface="Oswald"/>
                <a:ea typeface="Oswald"/>
                <a:cs typeface="Oswald"/>
                <a:sym typeface="Oswald"/>
              </a:rPr>
              <a:t>Date:   Sun Apr 26 11:46:00 2020 +0300</a:t>
            </a:r>
            <a:endParaRPr sz="1000">
              <a:solidFill>
                <a:schemeClr val="dk1"/>
              </a:solidFill>
              <a:latin typeface="Oswald"/>
              <a:ea typeface="Oswald"/>
              <a:cs typeface="Oswald"/>
              <a:sym typeface="Oswald"/>
            </a:endParaRPr>
          </a:p>
          <a:p>
            <a:pPr indent="0" lvl="0" marL="0" rtl="0" algn="l">
              <a:spcBef>
                <a:spcPts val="0"/>
              </a:spcBef>
              <a:spcAft>
                <a:spcPts val="0"/>
              </a:spcAft>
              <a:buNone/>
            </a:pPr>
            <a:r>
              <a:rPr lang="en-GB" sz="1000">
                <a:solidFill>
                  <a:schemeClr val="dk1"/>
                </a:solidFill>
                <a:latin typeface="Oswald"/>
                <a:ea typeface="Oswald"/>
                <a:cs typeface="Oswald"/>
                <a:sym typeface="Oswald"/>
              </a:rPr>
              <a:t>Tag v1.0 of our application</a:t>
            </a:r>
            <a:endParaRPr sz="1000">
              <a:solidFill>
                <a:schemeClr val="dk1"/>
              </a:solidFill>
              <a:latin typeface="Oswald"/>
              <a:ea typeface="Oswald"/>
              <a:cs typeface="Oswald"/>
              <a:sym typeface="Oswald"/>
            </a:endParaRPr>
          </a:p>
          <a:p>
            <a:pPr indent="0" lvl="0" marL="0" rtl="0" algn="l">
              <a:spcBef>
                <a:spcPts val="0"/>
              </a:spcBef>
              <a:spcAft>
                <a:spcPts val="0"/>
              </a:spcAft>
              <a:buNone/>
            </a:pPr>
            <a:r>
              <a:t/>
            </a:r>
            <a:endParaRPr sz="1000">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p:txBody>
      </p:sp>
      <p:sp>
        <p:nvSpPr>
          <p:cNvPr id="375" name="Google Shape;375;p66"/>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TAGGING LATER -</a:t>
            </a:r>
            <a:endParaRPr sz="2000">
              <a:latin typeface="Oswald Light"/>
              <a:ea typeface="Oswald Light"/>
              <a:cs typeface="Oswald Light"/>
              <a:sym typeface="Oswald Light"/>
            </a:endParaRPr>
          </a:p>
        </p:txBody>
      </p:sp>
      <p:sp>
        <p:nvSpPr>
          <p:cNvPr id="376" name="Google Shape;376;p66"/>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
        <p:nvSpPr>
          <p:cNvPr id="377" name="Google Shape;377;p66"/>
          <p:cNvSpPr txBox="1"/>
          <p:nvPr>
            <p:ph idx="1" type="body"/>
          </p:nvPr>
        </p:nvSpPr>
        <p:spPr>
          <a:xfrm>
            <a:off x="-86175" y="1049250"/>
            <a:ext cx="9144000" cy="13911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Let’s say we’ve moved past commits that we wished to tag,</a:t>
            </a:r>
            <a:br>
              <a:rPr lang="en-GB" sz="2000">
                <a:latin typeface="Oswald Light"/>
                <a:ea typeface="Oswald Light"/>
                <a:cs typeface="Oswald Light"/>
                <a:sym typeface="Oswald Light"/>
              </a:rPr>
            </a:br>
            <a:r>
              <a:rPr lang="en-GB" sz="2000">
                <a:latin typeface="Oswald Light"/>
                <a:ea typeface="Oswald Light"/>
                <a:cs typeface="Oswald Light"/>
                <a:sym typeface="Oswald Light"/>
              </a:rPr>
              <a:t>No problem at all. We can use the git log command to view the commit hash and comment we made and </a:t>
            </a:r>
            <a:r>
              <a:rPr lang="en-GB" sz="2000">
                <a:latin typeface="Oswald Light"/>
                <a:ea typeface="Oswald Light"/>
                <a:cs typeface="Oswald Light"/>
                <a:sym typeface="Oswald Light"/>
              </a:rPr>
              <a:t>then</a:t>
            </a:r>
            <a:r>
              <a:rPr lang="en-GB" sz="2000">
                <a:latin typeface="Oswald Light"/>
                <a:ea typeface="Oswald Light"/>
                <a:cs typeface="Oswald Light"/>
                <a:sym typeface="Oswald Light"/>
              </a:rPr>
              <a:t> use git tag with a specific hash as followed:</a:t>
            </a:r>
            <a:endParaRPr sz="2000">
              <a:latin typeface="Oswald Light"/>
              <a:ea typeface="Oswald Light"/>
              <a:cs typeface="Oswald Light"/>
              <a:sym typeface="Oswald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7"/>
          <p:cNvSpPr/>
          <p:nvPr/>
        </p:nvSpPr>
        <p:spPr>
          <a:xfrm>
            <a:off x="588075" y="2356200"/>
            <a:ext cx="7795500" cy="5103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latin typeface="Oswald"/>
                <a:ea typeface="Oswald"/>
                <a:cs typeface="Oswald"/>
                <a:sym typeface="Oswald"/>
              </a:rPr>
              <a:t>Push your tags to your repository and </a:t>
            </a:r>
            <a:r>
              <a:rPr lang="en-GB">
                <a:solidFill>
                  <a:srgbClr val="FF9900"/>
                </a:solidFill>
                <a:latin typeface="Oswald"/>
                <a:ea typeface="Oswald"/>
                <a:cs typeface="Oswald"/>
                <a:sym typeface="Oswald"/>
              </a:rPr>
              <a:t>then</a:t>
            </a:r>
            <a:r>
              <a:rPr lang="en-GB">
                <a:solidFill>
                  <a:srgbClr val="FF9900"/>
                </a:solidFill>
                <a:latin typeface="Oswald"/>
                <a:ea typeface="Oswald"/>
                <a:cs typeface="Oswald"/>
                <a:sym typeface="Oswald"/>
              </a:rPr>
              <a:t> make sure it’s </a:t>
            </a:r>
            <a:r>
              <a:rPr lang="en-GB">
                <a:solidFill>
                  <a:srgbClr val="FF9900"/>
                </a:solidFill>
                <a:latin typeface="Oswald"/>
                <a:ea typeface="Oswald"/>
                <a:cs typeface="Oswald"/>
                <a:sym typeface="Oswald"/>
              </a:rPr>
              <a:t>available in your github repo</a:t>
            </a:r>
            <a:r>
              <a:rPr lang="en-GB">
                <a:solidFill>
                  <a:srgbClr val="FF9900"/>
                </a:solidFill>
                <a:latin typeface="Oswald"/>
                <a:ea typeface="Oswald"/>
                <a:cs typeface="Oswald"/>
                <a:sym typeface="Oswald"/>
              </a:rPr>
              <a:t> </a:t>
            </a:r>
            <a:endParaRPr>
              <a:solidFill>
                <a:schemeClr val="dk1"/>
              </a:solidFill>
              <a:latin typeface="Oswald"/>
              <a:ea typeface="Oswald"/>
              <a:cs typeface="Oswald"/>
              <a:sym typeface="Oswald"/>
            </a:endParaRPr>
          </a:p>
        </p:txBody>
      </p:sp>
      <p:sp>
        <p:nvSpPr>
          <p:cNvPr id="383" name="Google Shape;383;p67"/>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SHARING TAGS</a:t>
            </a:r>
            <a:endParaRPr sz="2000">
              <a:latin typeface="Oswald Light"/>
              <a:ea typeface="Oswald Light"/>
              <a:cs typeface="Oswald Light"/>
              <a:sym typeface="Oswald Light"/>
            </a:endParaRPr>
          </a:p>
        </p:txBody>
      </p:sp>
      <p:sp>
        <p:nvSpPr>
          <p:cNvPr id="384" name="Google Shape;384;p67"/>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
        <p:nvSpPr>
          <p:cNvPr id="385" name="Google Shape;385;p67"/>
          <p:cNvSpPr txBox="1"/>
          <p:nvPr>
            <p:ph idx="1" type="body"/>
          </p:nvPr>
        </p:nvSpPr>
        <p:spPr>
          <a:xfrm>
            <a:off x="-86175" y="1049250"/>
            <a:ext cx="9144000" cy="13911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By default, the git push command doesn’t transfer tags to remote servers. You will have to explicitly push tags to a shared server after you have created them. This process is just like sharing remote branches — you can run git push origin &lt;tagname&gt;</a:t>
            </a:r>
            <a:endParaRPr sz="2000">
              <a:latin typeface="Oswald Light"/>
              <a:ea typeface="Oswald Light"/>
              <a:cs typeface="Oswald Light"/>
              <a:sym typeface="Oswald Light"/>
            </a:endParaRPr>
          </a:p>
        </p:txBody>
      </p:sp>
      <p:pic>
        <p:nvPicPr>
          <p:cNvPr id="386" name="Google Shape;386;p67"/>
          <p:cNvPicPr preferRelativeResize="0"/>
          <p:nvPr/>
        </p:nvPicPr>
        <p:blipFill>
          <a:blip r:embed="rId3">
            <a:alphaModFix/>
          </a:blip>
          <a:stretch>
            <a:fillRect/>
          </a:stretch>
        </p:blipFill>
        <p:spPr>
          <a:xfrm>
            <a:off x="1520888" y="2904400"/>
            <a:ext cx="5929882" cy="1972200"/>
          </a:xfrm>
          <a:prstGeom prst="rect">
            <a:avLst/>
          </a:prstGeom>
          <a:noFill/>
          <a:ln>
            <a:noFill/>
          </a:ln>
        </p:spPr>
      </p:pic>
      <p:sp>
        <p:nvSpPr>
          <p:cNvPr id="387" name="Google Shape;387;p67"/>
          <p:cNvSpPr/>
          <p:nvPr/>
        </p:nvSpPr>
        <p:spPr>
          <a:xfrm>
            <a:off x="6048075" y="4112700"/>
            <a:ext cx="673200" cy="28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8"/>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SHARING TAGS</a:t>
            </a:r>
            <a:endParaRPr sz="2000">
              <a:latin typeface="Oswald Light"/>
              <a:ea typeface="Oswald Light"/>
              <a:cs typeface="Oswald Light"/>
              <a:sym typeface="Oswald Light"/>
            </a:endParaRPr>
          </a:p>
        </p:txBody>
      </p:sp>
      <p:sp>
        <p:nvSpPr>
          <p:cNvPr id="393" name="Google Shape;393;p68"/>
          <p:cNvSpPr txBox="1"/>
          <p:nvPr>
            <p:ph idx="1" type="body"/>
          </p:nvPr>
        </p:nvSpPr>
        <p:spPr>
          <a:xfrm>
            <a:off x="-86175" y="1049250"/>
            <a:ext cx="9144000" cy="19275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If you have a lot of tags that you want to push up at once, you can also use the </a:t>
            </a:r>
            <a:r>
              <a:rPr b="1" lang="en-GB" sz="2000"/>
              <a:t>--tags</a:t>
            </a:r>
            <a:r>
              <a:rPr lang="en-GB" sz="2000">
                <a:latin typeface="Oswald Light"/>
                <a:ea typeface="Oswald Light"/>
                <a:cs typeface="Oswald Light"/>
                <a:sym typeface="Oswald Light"/>
              </a:rPr>
              <a:t> option to the git push command. This will transfer all of your tags to the remote server that are not already there.</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Now, when someone else clones or pulls from your repository, they will get all your tags as well</a:t>
            </a:r>
            <a:endParaRPr sz="2000">
              <a:latin typeface="Oswald Light"/>
              <a:ea typeface="Oswald Light"/>
              <a:cs typeface="Oswald Light"/>
              <a:sym typeface="Oswald Light"/>
            </a:endParaRPr>
          </a:p>
        </p:txBody>
      </p:sp>
      <p:sp>
        <p:nvSpPr>
          <p:cNvPr id="394" name="Google Shape;394;p68"/>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idx="1" type="body"/>
          </p:nvPr>
        </p:nvSpPr>
        <p:spPr>
          <a:xfrm>
            <a:off x="199600" y="155550"/>
            <a:ext cx="8662800" cy="44511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1500"/>
              <a:t>ABOUT ME</a:t>
            </a:r>
            <a:endParaRPr b="1"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GB" sz="1500"/>
              <a:t>Ex CEO , CTO and SVP Engineering for multiple Israeli startups with 25 Years experience in the world of Software architecture , IT and Management. </a:t>
            </a:r>
            <a:endParaRPr sz="1500"/>
          </a:p>
          <a:p>
            <a:pPr indent="0" lvl="0" marL="457200" rtl="0" algn="l">
              <a:lnSpc>
                <a:spcPct val="115000"/>
              </a:lnSpc>
              <a:spcBef>
                <a:spcPts val="0"/>
              </a:spcBef>
              <a:spcAft>
                <a:spcPts val="0"/>
              </a:spcAft>
              <a:buNone/>
            </a:pPr>
            <a:br>
              <a:rPr lang="en-GB" sz="1500"/>
            </a:br>
            <a:r>
              <a:rPr lang="en-GB" sz="1500"/>
              <a:t>Founder &amp; CEO of :</a:t>
            </a:r>
            <a:endParaRPr sz="1500"/>
          </a:p>
          <a:p>
            <a:pPr indent="0" lvl="0" marL="457200" rtl="0" algn="l">
              <a:lnSpc>
                <a:spcPct val="115000"/>
              </a:lnSpc>
              <a:spcBef>
                <a:spcPts val="0"/>
              </a:spcBef>
              <a:spcAft>
                <a:spcPts val="0"/>
              </a:spcAft>
              <a:buNone/>
            </a:pPr>
            <a:r>
              <a:rPr lang="en-GB" sz="1500"/>
              <a:t>DevopShift Israel - Devops solutions  &amp; consulting</a:t>
            </a:r>
            <a:endParaRPr sz="1500"/>
          </a:p>
          <a:p>
            <a:pPr indent="0" lvl="0" marL="457200" rtl="0" algn="l">
              <a:lnSpc>
                <a:spcPct val="115000"/>
              </a:lnSpc>
              <a:spcBef>
                <a:spcPts val="0"/>
              </a:spcBef>
              <a:spcAft>
                <a:spcPts val="0"/>
              </a:spcAft>
              <a:buNone/>
            </a:pPr>
            <a:r>
              <a:rPr lang="en-GB" sz="1500"/>
              <a:t>Founder &amp; CEO of  of DevopShift Vienna</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GB" sz="1500"/>
              <a:t>Im also Acting as Head of Of Devops for JohnBryce - Israeli biggest computer academy.</a:t>
            </a:r>
            <a:endParaRPr sz="1500"/>
          </a:p>
          <a:p>
            <a:pPr indent="0" lvl="0" marL="457200" rtl="0" algn="l">
              <a:lnSpc>
                <a:spcPct val="115000"/>
              </a:lnSpc>
              <a:spcBef>
                <a:spcPts val="0"/>
              </a:spcBef>
              <a:spcAft>
                <a:spcPts val="0"/>
              </a:spcAft>
              <a:buNone/>
            </a:pPr>
            <a:r>
              <a:rPr lang="en-GB" sz="1500"/>
              <a:t>Last but not least a Devops and Microservices design lecturer around the world (6200 Students in just the last 2.5 Years).</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b="1" lang="en-GB" sz="1500"/>
              <a:t>Linkedin profile</a:t>
            </a:r>
            <a:r>
              <a:rPr lang="en-GB" sz="1500"/>
              <a:t>:</a:t>
            </a:r>
            <a:endParaRPr sz="1500"/>
          </a:p>
          <a:p>
            <a:pPr indent="0" lvl="0" marL="457200" rtl="0" algn="l">
              <a:lnSpc>
                <a:spcPct val="115000"/>
              </a:lnSpc>
              <a:spcBef>
                <a:spcPts val="0"/>
              </a:spcBef>
              <a:spcAft>
                <a:spcPts val="0"/>
              </a:spcAft>
              <a:buNone/>
            </a:pPr>
            <a:r>
              <a:rPr lang="en-GB" sz="1500"/>
              <a:t>http://bit.ly/yaniv_linkedin</a:t>
            </a:r>
            <a:endParaRPr sz="1500"/>
          </a:p>
          <a:p>
            <a:pPr indent="0" lvl="0" marL="457200" rtl="0" algn="l">
              <a:lnSpc>
                <a:spcPct val="115000"/>
              </a:lnSpc>
              <a:spcBef>
                <a:spcPts val="0"/>
              </a:spcBef>
              <a:spcAft>
                <a:spcPts val="0"/>
              </a:spcAft>
              <a:buNone/>
            </a:pPr>
            <a:r>
              <a:rPr lang="en-GB" sz="1500"/>
              <a:t>EMAIL: yaniv@ynot.work</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9"/>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DELETING</a:t>
            </a:r>
            <a:r>
              <a:rPr b="1" lang="en-GB" sz="2000"/>
              <a:t> TAGS</a:t>
            </a:r>
            <a:endParaRPr sz="2000">
              <a:latin typeface="Oswald Light"/>
              <a:ea typeface="Oswald Light"/>
              <a:cs typeface="Oswald Light"/>
              <a:sym typeface="Oswald Light"/>
            </a:endParaRPr>
          </a:p>
        </p:txBody>
      </p:sp>
      <p:sp>
        <p:nvSpPr>
          <p:cNvPr id="400" name="Google Shape;400;p69"/>
          <p:cNvSpPr txBox="1"/>
          <p:nvPr>
            <p:ph idx="1" type="body"/>
          </p:nvPr>
        </p:nvSpPr>
        <p:spPr>
          <a:xfrm>
            <a:off x="-86175" y="1049250"/>
            <a:ext cx="9144000" cy="9492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Use git tag -d  [tag]</a:t>
            </a:r>
            <a:endParaRPr sz="2000">
              <a:latin typeface="Oswald Light"/>
              <a:ea typeface="Oswald Light"/>
              <a:cs typeface="Oswald Light"/>
              <a:sym typeface="Oswald Light"/>
            </a:endParaRPr>
          </a:p>
        </p:txBody>
      </p:sp>
      <p:sp>
        <p:nvSpPr>
          <p:cNvPr id="401" name="Google Shape;401;p69"/>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TAGGING</a:t>
            </a:r>
            <a:endParaRPr sz="1400">
              <a:latin typeface="Ubuntu Light"/>
              <a:ea typeface="Ubuntu Light"/>
              <a:cs typeface="Ubuntu Light"/>
              <a:sym typeface="Ubuntu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0"/>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a:t>
            </a:r>
            <a:r>
              <a:rPr lang="en-GB" sz="4000"/>
              <a:t>ALIASES</a:t>
            </a:r>
            <a:r>
              <a:rPr lang="en-GB" sz="4000"/>
              <a:t> -</a:t>
            </a:r>
            <a:endParaRPr sz="4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1"/>
          <p:cNvSpPr/>
          <p:nvPr/>
        </p:nvSpPr>
        <p:spPr>
          <a:xfrm>
            <a:off x="588075" y="2584800"/>
            <a:ext cx="7795500" cy="21036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latin typeface="Oswald"/>
                <a:ea typeface="Oswald"/>
                <a:cs typeface="Oswald"/>
                <a:sym typeface="Oswald"/>
              </a:rPr>
              <a:t># Setting up aliases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config --global alias.co checkout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config --global alias.br branch</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config --global alias.ci commit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config --global alias.st status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ci &gt; will run git commit </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st &gt; will run git status </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etc...</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412" name="Google Shape;412;p71"/>
          <p:cNvSpPr txBox="1"/>
          <p:nvPr>
            <p:ph idx="1" type="body"/>
          </p:nvPr>
        </p:nvSpPr>
        <p:spPr>
          <a:xfrm>
            <a:off x="-86175" y="512575"/>
            <a:ext cx="9144000" cy="621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LAST SUBJECT BEFORE WE DIVE IN TO ADVANCED GIT</a:t>
            </a:r>
            <a:endParaRPr sz="2000">
              <a:latin typeface="Oswald Light"/>
              <a:ea typeface="Oswald Light"/>
              <a:cs typeface="Oswald Light"/>
              <a:sym typeface="Oswald Light"/>
            </a:endParaRPr>
          </a:p>
        </p:txBody>
      </p:sp>
      <p:sp>
        <p:nvSpPr>
          <p:cNvPr id="413" name="Google Shape;413;p71"/>
          <p:cNvSpPr txBox="1"/>
          <p:nvPr>
            <p:ph idx="1" type="body"/>
          </p:nvPr>
        </p:nvSpPr>
        <p:spPr>
          <a:xfrm>
            <a:off x="-86175" y="1049250"/>
            <a:ext cx="9144000" cy="14121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If we don’t want to type the entire text of each of the Git commands, we can easily set up an alias for each command using git config. Here are a couple of examples each one of you may want to set up</a:t>
            </a:r>
            <a:endParaRPr sz="2000">
              <a:latin typeface="Oswald Light"/>
              <a:ea typeface="Oswald Light"/>
              <a:cs typeface="Oswald Light"/>
              <a:sym typeface="Oswald Light"/>
            </a:endParaRPr>
          </a:p>
        </p:txBody>
      </p:sp>
      <p:sp>
        <p:nvSpPr>
          <p:cNvPr id="414" name="Google Shape;414;p71"/>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a:t>
            </a:r>
            <a:r>
              <a:rPr lang="en-GB"/>
              <a:t>ALIASES</a:t>
            </a:r>
            <a:endParaRPr sz="1400">
              <a:latin typeface="Ubuntu Light"/>
              <a:ea typeface="Ubuntu Light"/>
              <a:cs typeface="Ubuntu Light"/>
              <a:sym typeface="Ubuntu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LET THE GOOD TIMES ROLLES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3"/>
          <p:cNvSpPr txBox="1"/>
          <p:nvPr>
            <p:ph idx="1" type="body"/>
          </p:nvPr>
        </p:nvSpPr>
        <p:spPr>
          <a:xfrm>
            <a:off x="-86175" y="1274575"/>
            <a:ext cx="9144000" cy="27165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Now</a:t>
            </a:r>
            <a:r>
              <a:rPr lang="en-GB" sz="2000">
                <a:latin typeface="Oswald Light"/>
                <a:ea typeface="Oswald Light"/>
                <a:cs typeface="Oswald Light"/>
                <a:sym typeface="Oswald Light"/>
              </a:rPr>
              <a:t> that we finished all the basic stuff in git,</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It’s time to move forward to the reason GIT is such a </a:t>
            </a:r>
            <a:r>
              <a:rPr lang="en-GB" sz="2000">
                <a:latin typeface="Oswald Light"/>
                <a:ea typeface="Oswald Light"/>
                <a:cs typeface="Oswald Light"/>
                <a:sym typeface="Oswald Light"/>
              </a:rPr>
              <a:t>powerful</a:t>
            </a:r>
            <a:r>
              <a:rPr lang="en-GB" sz="2000">
                <a:latin typeface="Oswald Light"/>
                <a:ea typeface="Oswald Light"/>
                <a:cs typeface="Oswald Light"/>
                <a:sym typeface="Oswald Light"/>
              </a:rPr>
              <a:t> tool for source code </a:t>
            </a:r>
            <a:r>
              <a:rPr lang="en-GB" sz="2000">
                <a:latin typeface="Oswald Light"/>
                <a:ea typeface="Oswald Light"/>
                <a:cs typeface="Oswald Light"/>
                <a:sym typeface="Oswald Light"/>
              </a:rPr>
              <a:t>collaboration</a:t>
            </a:r>
            <a:r>
              <a:rPr lang="en-GB" sz="2000">
                <a:latin typeface="Oswald Light"/>
                <a:ea typeface="Oswald Light"/>
                <a:cs typeface="Oswald Light"/>
                <a:sym typeface="Oswald Light"/>
              </a:rPr>
              <a:t>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Nearly every VCS has some form of branching support. Branching means you diverge from the main line of development and continue to do work without messing with that main line. In many VCS tools, this is a somewhat expensive process, often requiring you to create a new copy of your source code directory, which can take a long time for large projects</a:t>
            </a:r>
            <a:endParaRPr sz="2000">
              <a:latin typeface="Oswald Light"/>
              <a:ea typeface="Oswald Light"/>
              <a:cs typeface="Oswald Light"/>
              <a:sym typeface="Oswald Light"/>
            </a:endParaRPr>
          </a:p>
        </p:txBody>
      </p:sp>
      <p:sp>
        <p:nvSpPr>
          <p:cNvPr id="425" name="Google Shape;425;p73"/>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idx="1" type="body"/>
          </p:nvPr>
        </p:nvSpPr>
        <p:spPr>
          <a:xfrm>
            <a:off x="-86175" y="817375"/>
            <a:ext cx="9144000" cy="37323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Some people refer to Git’s branching model as its “</a:t>
            </a:r>
            <a:r>
              <a:rPr b="1" lang="en-GB" sz="2000"/>
              <a:t>killer feature</a:t>
            </a:r>
            <a:r>
              <a:rPr lang="en-GB" sz="2000">
                <a:latin typeface="Oswald Light"/>
                <a:ea typeface="Oswald Light"/>
                <a:cs typeface="Oswald Light"/>
                <a:sym typeface="Oswald Light"/>
              </a:rPr>
              <a:t>,” and it certainly sets Git apart in the VCS community.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b="1" lang="en-GB" sz="2000"/>
              <a:t>Why is it so special? </a:t>
            </a:r>
            <a:endParaRPr b="1" sz="2000"/>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The way Git branches is incredibly lightweight, making branching operations nearly instantaneous, and switching back and forth between branches generally just as fast.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Unlike many other VCSs, Git encourages workflows that branch and merge often, even multiple times in a day. Understanding and mastering this feature gives us a powerful and unique tool and can entirely change the way that you develop.</a:t>
            </a:r>
            <a:endParaRPr sz="2000">
              <a:latin typeface="Oswald Light"/>
              <a:ea typeface="Oswald Light"/>
              <a:cs typeface="Oswald Light"/>
              <a:sym typeface="Oswald Light"/>
            </a:endParaRPr>
          </a:p>
        </p:txBody>
      </p:sp>
      <p:sp>
        <p:nvSpPr>
          <p:cNvPr id="431" name="Google Shape;431;p74"/>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5"/>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IN A NUTSHELL</a:t>
            </a:r>
            <a:endParaRPr sz="2200"/>
          </a:p>
          <a:p>
            <a:pPr indent="0" lvl="0" marL="0" rtl="0" algn="ctr">
              <a:spcBef>
                <a:spcPts val="0"/>
              </a:spcBef>
              <a:spcAft>
                <a:spcPts val="0"/>
              </a:spcAft>
              <a:buNone/>
            </a:pPr>
            <a:r>
              <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6"/>
          <p:cNvSpPr txBox="1"/>
          <p:nvPr>
            <p:ph idx="1" type="body"/>
          </p:nvPr>
        </p:nvSpPr>
        <p:spPr>
          <a:xfrm>
            <a:off x="-86175" y="1274575"/>
            <a:ext cx="9144000" cy="27165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lang="en-GB" sz="2000"/>
              <a:t>How Git Branching works?</a:t>
            </a:r>
            <a:endParaRPr b="1" sz="2000"/>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When we make a commit, Git stores a commit object that contains a pointer to the snapshot of the content we staged. This object also contains the author’s name and email address, the message that we typed, and pointers to the commit or commits that directly came before this commit (its parent or parents): zero parents for the initial commit, one parent for a normal commit, and multiple parents for a commit that results from a merge of two or more branches.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442" name="Google Shape;442;p76"/>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7"/>
          <p:cNvSpPr txBox="1"/>
          <p:nvPr>
            <p:ph idx="1" type="body"/>
          </p:nvPr>
        </p:nvSpPr>
        <p:spPr>
          <a:xfrm>
            <a:off x="234200" y="1274575"/>
            <a:ext cx="8595000" cy="2716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To visualize this</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 let’s assume that we have a directory containing three files, and we stage them all and commit. Staging the files computes a checksum for each one (the SHA-1 hash we mentioned in Getting Started), stores that version of the file in the Git repository (Git refers to them as blobs), and adds that checksum to the staging area.</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448" name="Google Shape;448;p77"/>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8"/>
          <p:cNvSpPr txBox="1"/>
          <p:nvPr>
            <p:ph idx="1" type="body"/>
          </p:nvPr>
        </p:nvSpPr>
        <p:spPr>
          <a:xfrm>
            <a:off x="223675" y="780200"/>
            <a:ext cx="8595000" cy="3816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Wh</a:t>
            </a:r>
            <a:r>
              <a:rPr lang="en-GB" sz="2000">
                <a:latin typeface="Oswald Light"/>
                <a:ea typeface="Oswald Light"/>
                <a:cs typeface="Oswald Light"/>
                <a:sym typeface="Oswald Light"/>
              </a:rPr>
              <a:t>en we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Our Git repository now contains five objects: three blobs (each representing the contents of one of the three files), one tree that lists the contents of the directory and specifies which file names are stored as which blobs, and one commit with the pointer to that root tree and all the commit metadata.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454" name="Google Shape;454;p78"/>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IGNORE -</a:t>
            </a:r>
            <a:endParaRPr sz="4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9"/>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pic>
        <p:nvPicPr>
          <p:cNvPr id="460" name="Google Shape;460;p79"/>
          <p:cNvPicPr preferRelativeResize="0"/>
          <p:nvPr/>
        </p:nvPicPr>
        <p:blipFill>
          <a:blip r:embed="rId3">
            <a:alphaModFix/>
          </a:blip>
          <a:stretch>
            <a:fillRect/>
          </a:stretch>
        </p:blipFill>
        <p:spPr>
          <a:xfrm>
            <a:off x="1600075" y="643675"/>
            <a:ext cx="5943849" cy="3047150"/>
          </a:xfrm>
          <a:prstGeom prst="rect">
            <a:avLst/>
          </a:prstGeom>
          <a:noFill/>
          <a:ln>
            <a:noFill/>
          </a:ln>
        </p:spPr>
      </p:pic>
      <p:sp>
        <p:nvSpPr>
          <p:cNvPr id="461" name="Google Shape;461;p79"/>
          <p:cNvSpPr txBox="1"/>
          <p:nvPr>
            <p:ph idx="1" type="body"/>
          </p:nvPr>
        </p:nvSpPr>
        <p:spPr>
          <a:xfrm>
            <a:off x="274500" y="3846200"/>
            <a:ext cx="8595000" cy="855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If we make some changes and commit again, the next commit stores a pointer to the commit that came immediately before it.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0"/>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pic>
        <p:nvPicPr>
          <p:cNvPr id="467" name="Google Shape;467;p80"/>
          <p:cNvPicPr preferRelativeResize="0"/>
          <p:nvPr/>
        </p:nvPicPr>
        <p:blipFill>
          <a:blip r:embed="rId3">
            <a:alphaModFix/>
          </a:blip>
          <a:stretch>
            <a:fillRect/>
          </a:stretch>
        </p:blipFill>
        <p:spPr>
          <a:xfrm>
            <a:off x="152400" y="947975"/>
            <a:ext cx="8839199" cy="28646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1"/>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sp>
        <p:nvSpPr>
          <p:cNvPr id="473" name="Google Shape;473;p81"/>
          <p:cNvSpPr txBox="1"/>
          <p:nvPr>
            <p:ph idx="1" type="body"/>
          </p:nvPr>
        </p:nvSpPr>
        <p:spPr>
          <a:xfrm>
            <a:off x="376075" y="1085000"/>
            <a:ext cx="8595000" cy="257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So what is Branching?</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A branch in Git is simply a lightweight movable pointer to one of these commits.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The default branch name in Git is </a:t>
            </a:r>
            <a:r>
              <a:rPr b="1" lang="en-GB" sz="2000"/>
              <a:t>master</a:t>
            </a:r>
            <a:r>
              <a:rPr lang="en-GB" sz="2000">
                <a:latin typeface="Oswald Light"/>
                <a:ea typeface="Oswald Light"/>
                <a:cs typeface="Oswald Light"/>
                <a:sym typeface="Oswald Light"/>
              </a:rPr>
              <a:t>. As you start making commits, you’re given a master branch that points to the last commit you made. Every time you commit, the master branch pointer moves forward automatically</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2"/>
          <p:cNvSpPr txBox="1"/>
          <p:nvPr>
            <p:ph idx="1" type="body"/>
          </p:nvPr>
        </p:nvSpPr>
        <p:spPr>
          <a:xfrm>
            <a:off x="169475" y="749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a:t>
            </a:r>
            <a:endParaRPr sz="1400">
              <a:latin typeface="Ubuntu Light"/>
              <a:ea typeface="Ubuntu Light"/>
              <a:cs typeface="Ubuntu Light"/>
              <a:sym typeface="Ubuntu Light"/>
            </a:endParaRPr>
          </a:p>
        </p:txBody>
      </p:sp>
      <p:pic>
        <p:nvPicPr>
          <p:cNvPr id="479" name="Google Shape;479;p82"/>
          <p:cNvPicPr preferRelativeResize="0"/>
          <p:nvPr/>
        </p:nvPicPr>
        <p:blipFill>
          <a:blip r:embed="rId3">
            <a:alphaModFix/>
          </a:blip>
          <a:stretch>
            <a:fillRect/>
          </a:stretch>
        </p:blipFill>
        <p:spPr>
          <a:xfrm>
            <a:off x="1183850" y="901200"/>
            <a:ext cx="6776300" cy="3341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3"/>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CREATING A NEW BRANCH</a:t>
            </a:r>
            <a:endParaRPr sz="2200"/>
          </a:p>
          <a:p>
            <a:pPr indent="0" lvl="0" marL="0" rtl="0" algn="ctr">
              <a:spcBef>
                <a:spcPts val="0"/>
              </a:spcBef>
              <a:spcAft>
                <a:spcPts val="0"/>
              </a:spcAft>
              <a:buNone/>
            </a:pPr>
            <a:r>
              <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4"/>
          <p:cNvSpPr txBox="1"/>
          <p:nvPr>
            <p:ph idx="1" type="body"/>
          </p:nvPr>
        </p:nvSpPr>
        <p:spPr>
          <a:xfrm>
            <a:off x="376075" y="1085000"/>
            <a:ext cx="8595000" cy="2901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What happens</a:t>
            </a:r>
            <a:r>
              <a:rPr lang="en-GB" sz="2000">
                <a:latin typeface="Oswald Light"/>
                <a:ea typeface="Oswald Light"/>
                <a:cs typeface="Oswald Light"/>
                <a:sym typeface="Oswald Light"/>
              </a:rPr>
              <a:t> when WE create a new branch?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Well, doing so creates a new pointer for us to move around.</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 Let’s say we want to create a new branch called testing.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we do this with the git branch command:</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This creates a new pointer to the same commit we’re currently on.</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490" name="Google Shape;490;p84"/>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sp>
        <p:nvSpPr>
          <p:cNvPr id="491" name="Google Shape;491;p84"/>
          <p:cNvSpPr/>
          <p:nvPr/>
        </p:nvSpPr>
        <p:spPr>
          <a:xfrm>
            <a:off x="4337775" y="2582400"/>
            <a:ext cx="2467500" cy="3732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latin typeface="Oswald"/>
                <a:ea typeface="Oswald"/>
                <a:cs typeface="Oswald"/>
                <a:sym typeface="Oswald"/>
              </a:rPr>
              <a:t>git branch testing</a:t>
            </a:r>
            <a:endParaRPr>
              <a:solidFill>
                <a:schemeClr val="dk1"/>
              </a:solidFill>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5"/>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pic>
        <p:nvPicPr>
          <p:cNvPr id="497" name="Google Shape;497;p85"/>
          <p:cNvPicPr preferRelativeResize="0"/>
          <p:nvPr/>
        </p:nvPicPr>
        <p:blipFill>
          <a:blip r:embed="rId3">
            <a:alphaModFix/>
          </a:blip>
          <a:stretch>
            <a:fillRect/>
          </a:stretch>
        </p:blipFill>
        <p:spPr>
          <a:xfrm>
            <a:off x="1338525" y="1248963"/>
            <a:ext cx="6466949" cy="2645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6"/>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sp>
        <p:nvSpPr>
          <p:cNvPr id="503" name="Google Shape;503;p86"/>
          <p:cNvSpPr txBox="1"/>
          <p:nvPr>
            <p:ph idx="1" type="body"/>
          </p:nvPr>
        </p:nvSpPr>
        <p:spPr>
          <a:xfrm>
            <a:off x="274500" y="739950"/>
            <a:ext cx="8595000" cy="1771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How does Git know what branch you’re currently on?</a:t>
            </a:r>
            <a:r>
              <a:rPr lang="en-GB" sz="2000">
                <a:latin typeface="Oswald Light"/>
                <a:ea typeface="Oswald Light"/>
                <a:cs typeface="Oswald Light"/>
                <a:sym typeface="Oswald Light"/>
              </a:rPr>
              <a:t> It keeps a special pointer called HEAD. Note that this is a lot different than the concept of HEAD in other VCSs one may be used to, such as Subversion or CVS. In Git, this is a pointer to the local branch one currently on. In this case, we’re still on master. The git branch command only created a new branch — it didn’t switch to that branch.</a:t>
            </a:r>
            <a:endParaRPr sz="2000">
              <a:latin typeface="Oswald Light"/>
              <a:ea typeface="Oswald Light"/>
              <a:cs typeface="Oswald Light"/>
              <a:sym typeface="Oswald Light"/>
            </a:endParaRPr>
          </a:p>
        </p:txBody>
      </p:sp>
      <p:pic>
        <p:nvPicPr>
          <p:cNvPr id="504" name="Google Shape;504;p86"/>
          <p:cNvPicPr preferRelativeResize="0"/>
          <p:nvPr/>
        </p:nvPicPr>
        <p:blipFill>
          <a:blip r:embed="rId3">
            <a:alphaModFix/>
          </a:blip>
          <a:stretch>
            <a:fillRect/>
          </a:stretch>
        </p:blipFill>
        <p:spPr>
          <a:xfrm>
            <a:off x="4349250" y="2358825"/>
            <a:ext cx="4020451" cy="23272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7"/>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sp>
        <p:nvSpPr>
          <p:cNvPr id="510" name="Google Shape;510;p87"/>
          <p:cNvSpPr/>
          <p:nvPr/>
        </p:nvSpPr>
        <p:spPr>
          <a:xfrm>
            <a:off x="674250" y="2416500"/>
            <a:ext cx="7795500" cy="14121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log --oneline --decorate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f30ab (HEAD -&gt; master, testing) Add feature #32 - ability to add new formats to the central interface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34ac2 Fix bug #1328 - stack overflow under certain conditions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98ca9 Initial commit</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511" name="Google Shape;511;p87"/>
          <p:cNvSpPr txBox="1"/>
          <p:nvPr>
            <p:ph idx="1" type="body"/>
          </p:nvPr>
        </p:nvSpPr>
        <p:spPr>
          <a:xfrm>
            <a:off x="274500" y="739950"/>
            <a:ext cx="8595000" cy="91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You can easily see this by running a simple git log command that shows you where the branch pointers are pointing. This option is called --decorate</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8"/>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sp>
        <p:nvSpPr>
          <p:cNvPr id="517" name="Google Shape;517;p88"/>
          <p:cNvSpPr/>
          <p:nvPr/>
        </p:nvSpPr>
        <p:spPr>
          <a:xfrm>
            <a:off x="674250" y="1425900"/>
            <a:ext cx="7795500" cy="5103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swald"/>
                <a:ea typeface="Oswald"/>
                <a:cs typeface="Oswald"/>
                <a:sym typeface="Oswald"/>
              </a:rPr>
              <a:t>$ git checkout testing</a:t>
            </a:r>
            <a:endParaRPr>
              <a:solidFill>
                <a:srgbClr val="FFFFFF"/>
              </a:solidFill>
              <a:latin typeface="Oswald"/>
              <a:ea typeface="Oswald"/>
              <a:cs typeface="Oswald"/>
              <a:sym typeface="Oswald"/>
            </a:endParaRPr>
          </a:p>
        </p:txBody>
      </p:sp>
      <p:sp>
        <p:nvSpPr>
          <p:cNvPr id="518" name="Google Shape;518;p88"/>
          <p:cNvSpPr txBox="1"/>
          <p:nvPr>
            <p:ph idx="1" type="body"/>
          </p:nvPr>
        </p:nvSpPr>
        <p:spPr>
          <a:xfrm>
            <a:off x="274500" y="739950"/>
            <a:ext cx="8595000" cy="91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Switching Branches</a:t>
            </a:r>
            <a:endParaRPr b="1" sz="2000"/>
          </a:p>
        </p:txBody>
      </p:sp>
      <p:pic>
        <p:nvPicPr>
          <p:cNvPr id="519" name="Google Shape;519;p88"/>
          <p:cNvPicPr preferRelativeResize="0"/>
          <p:nvPr/>
        </p:nvPicPr>
        <p:blipFill>
          <a:blip r:embed="rId3">
            <a:alphaModFix/>
          </a:blip>
          <a:stretch>
            <a:fillRect/>
          </a:stretch>
        </p:blipFill>
        <p:spPr>
          <a:xfrm>
            <a:off x="674250" y="2086200"/>
            <a:ext cx="4759701" cy="2460574"/>
          </a:xfrm>
          <a:prstGeom prst="rect">
            <a:avLst/>
          </a:prstGeom>
          <a:noFill/>
          <a:ln>
            <a:noFill/>
          </a:ln>
        </p:spPr>
      </p:pic>
      <p:sp>
        <p:nvSpPr>
          <p:cNvPr id="520" name="Google Shape;520;p88"/>
          <p:cNvSpPr txBox="1"/>
          <p:nvPr>
            <p:ph idx="1" type="body"/>
          </p:nvPr>
        </p:nvSpPr>
        <p:spPr>
          <a:xfrm>
            <a:off x="5573100" y="2162400"/>
            <a:ext cx="3296400" cy="510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This moves HEAD from the master to point the testing branch.</a:t>
            </a:r>
            <a:endParaRPr sz="2000">
              <a:latin typeface="Oswald Light"/>
              <a:ea typeface="Oswald Light"/>
              <a:cs typeface="Oswald Light"/>
              <a:sym typeface="Oswal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4"/>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IGNORE</a:t>
            </a:r>
            <a:endParaRPr sz="1400">
              <a:latin typeface="Ubuntu Light"/>
              <a:ea typeface="Ubuntu Light"/>
              <a:cs typeface="Ubuntu Light"/>
              <a:sym typeface="Ubuntu Light"/>
            </a:endParaRPr>
          </a:p>
        </p:txBody>
      </p:sp>
      <p:sp>
        <p:nvSpPr>
          <p:cNvPr id="232" name="Google Shape;232;p44"/>
          <p:cNvSpPr txBox="1"/>
          <p:nvPr>
            <p:ph idx="1" type="body"/>
          </p:nvPr>
        </p:nvSpPr>
        <p:spPr>
          <a:xfrm>
            <a:off x="-76200" y="1159050"/>
            <a:ext cx="9144000" cy="32640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In many cases we’ll have a class of files that we don’t want Git to automatically add or even show us as being untracked. </a:t>
            </a:r>
            <a:br>
              <a:rPr lang="en-GB" sz="2000">
                <a:latin typeface="Oswald Light"/>
                <a:ea typeface="Oswald Light"/>
                <a:cs typeface="Oswald Light"/>
                <a:sym typeface="Oswald Light"/>
              </a:rPr>
            </a:br>
            <a:br>
              <a:rPr lang="en-GB" sz="2000">
                <a:latin typeface="Oswald Light"/>
                <a:ea typeface="Oswald Light"/>
                <a:cs typeface="Oswald Light"/>
                <a:sym typeface="Oswald Light"/>
              </a:rPr>
            </a:br>
            <a:r>
              <a:rPr lang="en-GB" sz="2000">
                <a:latin typeface="Oswald Light"/>
                <a:ea typeface="Oswald Light"/>
                <a:cs typeface="Oswald Light"/>
                <a:sym typeface="Oswald Light"/>
              </a:rPr>
              <a:t>These are generally automatically generated files such as log files or files produced by our build system and even password files (dear god). In such cases, we can create a file listing patterns to match them named .gitignore.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Many systems and frameworks that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’ll use in the future will have files that are not meant to be tracked (Tmp , source etc…)</a:t>
            </a:r>
            <a:endParaRPr sz="2000">
              <a:latin typeface="Oswald Light"/>
              <a:ea typeface="Oswald Light"/>
              <a:cs typeface="Oswald Light"/>
              <a:sym typeface="Oswald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9"/>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sp>
        <p:nvSpPr>
          <p:cNvPr id="526" name="Google Shape;526;p89"/>
          <p:cNvSpPr txBox="1"/>
          <p:nvPr>
            <p:ph idx="1" type="body"/>
          </p:nvPr>
        </p:nvSpPr>
        <p:spPr>
          <a:xfrm>
            <a:off x="274500" y="739950"/>
            <a:ext cx="8595000" cy="91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What </a:t>
            </a:r>
            <a:r>
              <a:rPr lang="en-GB" sz="2000">
                <a:latin typeface="Oswald Light"/>
                <a:ea typeface="Oswald Light"/>
                <a:cs typeface="Oswald Light"/>
                <a:sym typeface="Oswald Light"/>
              </a:rPr>
              <a:t>will happen if we commit some changes in our Testing branch and </a:t>
            </a:r>
            <a:r>
              <a:rPr lang="en-GB" sz="2000">
                <a:latin typeface="Oswald Light"/>
                <a:ea typeface="Oswald Light"/>
                <a:cs typeface="Oswald Light"/>
                <a:sym typeface="Oswald Light"/>
              </a:rPr>
              <a:t>then</a:t>
            </a:r>
            <a:r>
              <a:rPr lang="en-GB" sz="2000">
                <a:latin typeface="Oswald Light"/>
                <a:ea typeface="Oswald Light"/>
                <a:cs typeface="Oswald Light"/>
                <a:sym typeface="Oswald Light"/>
              </a:rPr>
              <a:t> fall back to our master Branch and commit there some other changes?</a:t>
            </a:r>
            <a:endParaRPr sz="2000">
              <a:latin typeface="Oswald Light"/>
              <a:ea typeface="Oswald Light"/>
              <a:cs typeface="Oswald Light"/>
              <a:sym typeface="Oswald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0"/>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CRATING A NEW BRANCH</a:t>
            </a:r>
            <a:endParaRPr sz="1400">
              <a:latin typeface="Ubuntu Light"/>
              <a:ea typeface="Ubuntu Light"/>
              <a:cs typeface="Ubuntu Light"/>
              <a:sym typeface="Ubuntu Light"/>
            </a:endParaRPr>
          </a:p>
        </p:txBody>
      </p:sp>
      <p:pic>
        <p:nvPicPr>
          <p:cNvPr id="532" name="Google Shape;532;p90"/>
          <p:cNvPicPr preferRelativeResize="0"/>
          <p:nvPr/>
        </p:nvPicPr>
        <p:blipFill>
          <a:blip r:embed="rId3">
            <a:alphaModFix/>
          </a:blip>
          <a:stretch>
            <a:fillRect/>
          </a:stretch>
        </p:blipFill>
        <p:spPr>
          <a:xfrm>
            <a:off x="223275" y="2256425"/>
            <a:ext cx="4457549" cy="1892000"/>
          </a:xfrm>
          <a:prstGeom prst="rect">
            <a:avLst/>
          </a:prstGeom>
          <a:noFill/>
          <a:ln>
            <a:noFill/>
          </a:ln>
        </p:spPr>
      </p:pic>
      <p:pic>
        <p:nvPicPr>
          <p:cNvPr id="533" name="Google Shape;533;p90"/>
          <p:cNvPicPr preferRelativeResize="0"/>
          <p:nvPr/>
        </p:nvPicPr>
        <p:blipFill>
          <a:blip r:embed="rId4">
            <a:alphaModFix/>
          </a:blip>
          <a:stretch>
            <a:fillRect/>
          </a:stretch>
        </p:blipFill>
        <p:spPr>
          <a:xfrm>
            <a:off x="4833225" y="1936700"/>
            <a:ext cx="4178907" cy="2531450"/>
          </a:xfrm>
          <a:prstGeom prst="rect">
            <a:avLst/>
          </a:prstGeom>
          <a:noFill/>
          <a:ln>
            <a:noFill/>
          </a:ln>
        </p:spPr>
      </p:pic>
      <p:sp>
        <p:nvSpPr>
          <p:cNvPr id="534" name="Google Shape;534;p90"/>
          <p:cNvSpPr/>
          <p:nvPr/>
        </p:nvSpPr>
        <p:spPr>
          <a:xfrm>
            <a:off x="2598025" y="1494800"/>
            <a:ext cx="2030100" cy="4419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1"/>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BASIC BRANCHING AND MERGING</a:t>
            </a:r>
            <a:endParaRPr sz="2200"/>
          </a:p>
          <a:p>
            <a:pPr indent="0" lvl="0" marL="0" rtl="0" algn="ctr">
              <a:spcBef>
                <a:spcPts val="0"/>
              </a:spcBef>
              <a:spcAft>
                <a:spcPts val="0"/>
              </a:spcAft>
              <a:buNone/>
            </a:pPr>
            <a:r>
              <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2"/>
          <p:cNvSpPr txBox="1"/>
          <p:nvPr>
            <p:ph idx="1" type="body"/>
          </p:nvPr>
        </p:nvSpPr>
        <p:spPr>
          <a:xfrm>
            <a:off x="274500" y="739950"/>
            <a:ext cx="8595000" cy="2678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Let’s go through a simple example of branching and merging with a workflow that you all might use in the real world. You’ll follow these steps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Do some work on a website.</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branch for a new user story you’re working on.</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Do some work in that branch.</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545" name="Google Shape;545;p92"/>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3"/>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551" name="Google Shape;551;p93"/>
          <p:cNvSpPr txBox="1"/>
          <p:nvPr>
            <p:ph idx="1" type="body"/>
          </p:nvPr>
        </p:nvSpPr>
        <p:spPr>
          <a:xfrm>
            <a:off x="274500" y="739950"/>
            <a:ext cx="8595000" cy="3698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At this stage, you’ll receive a call that another issue is critical and you need a hotfix. You’ll do the following:</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Switch to your production branch.</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branch to add the hotfix.</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After it’s tested, merge the hotfix branch, and push to production.</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Switch back to your original user story and continue working.</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Questions?</a:t>
            </a:r>
            <a:endParaRPr sz="2000">
              <a:latin typeface="Oswald Light"/>
              <a:ea typeface="Oswald Light"/>
              <a:cs typeface="Oswald Light"/>
              <a:sym typeface="Oswald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4"/>
          <p:cNvSpPr txBox="1"/>
          <p:nvPr>
            <p:ph idx="1" type="body"/>
          </p:nvPr>
        </p:nvSpPr>
        <p:spPr>
          <a:xfrm>
            <a:off x="274500" y="739950"/>
            <a:ext cx="8595000" cy="3278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Let’s start:</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First, let’s say we’re working on our project and have a couple of commits already on the master branch.</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we’ve decided </a:t>
            </a:r>
            <a:r>
              <a:rPr lang="en-GB" sz="2000">
                <a:latin typeface="Oswald Light"/>
                <a:ea typeface="Oswald Light"/>
                <a:cs typeface="Oswald Light"/>
                <a:sym typeface="Oswald Light"/>
              </a:rPr>
              <a:t>that</a:t>
            </a:r>
            <a:r>
              <a:rPr lang="en-GB" sz="2000">
                <a:latin typeface="Oswald Light"/>
                <a:ea typeface="Oswald Light"/>
                <a:cs typeface="Oswald Light"/>
                <a:sym typeface="Oswald Light"/>
              </a:rPr>
              <a:t> we’re going to work on issue #53 in whatever issue-tracking system our company uses.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To create a new branch and switch to it at the same time, we can run the git checkout command with the -b switch:”</a:t>
            </a:r>
            <a:endParaRPr sz="2000">
              <a:latin typeface="Oswald Light"/>
              <a:ea typeface="Oswald Light"/>
              <a:cs typeface="Oswald Light"/>
              <a:sym typeface="Oswald Light"/>
            </a:endParaRPr>
          </a:p>
        </p:txBody>
      </p:sp>
      <p:sp>
        <p:nvSpPr>
          <p:cNvPr id="557" name="Google Shape;557;p94"/>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5"/>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563" name="Google Shape;563;p95"/>
          <p:cNvSpPr/>
          <p:nvPr/>
        </p:nvSpPr>
        <p:spPr>
          <a:xfrm>
            <a:off x="488025" y="644025"/>
            <a:ext cx="7795500" cy="16491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Switching Branch</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checkout -b iss53</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Switched to a new branch "iss53”</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9900"/>
                </a:solidFill>
                <a:latin typeface="Oswald"/>
                <a:ea typeface="Oswald"/>
                <a:cs typeface="Oswald"/>
                <a:sym typeface="Oswald"/>
              </a:rPr>
              <a:t># This is a shortcut for:</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branch iss53</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checkout iss53</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pic>
        <p:nvPicPr>
          <p:cNvPr id="564" name="Google Shape;564;p95"/>
          <p:cNvPicPr preferRelativeResize="0"/>
          <p:nvPr/>
        </p:nvPicPr>
        <p:blipFill>
          <a:blip r:embed="rId3">
            <a:alphaModFix/>
          </a:blip>
          <a:stretch>
            <a:fillRect/>
          </a:stretch>
        </p:blipFill>
        <p:spPr>
          <a:xfrm>
            <a:off x="1905650" y="2351950"/>
            <a:ext cx="5332700" cy="23813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570" name="Google Shape;570;p96"/>
          <p:cNvSpPr/>
          <p:nvPr/>
        </p:nvSpPr>
        <p:spPr>
          <a:xfrm>
            <a:off x="488025" y="644025"/>
            <a:ext cx="7795500" cy="10494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Now we work on our iss53 branch and doing a new commit </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vim somefile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commit -a -m “Create new footer [issue 53]”</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pic>
        <p:nvPicPr>
          <p:cNvPr id="571" name="Google Shape;571;p96"/>
          <p:cNvPicPr preferRelativeResize="0"/>
          <p:nvPr/>
        </p:nvPicPr>
        <p:blipFill>
          <a:blip r:embed="rId3">
            <a:alphaModFix/>
          </a:blip>
          <a:stretch>
            <a:fillRect/>
          </a:stretch>
        </p:blipFill>
        <p:spPr>
          <a:xfrm>
            <a:off x="1285174" y="2225750"/>
            <a:ext cx="6201200" cy="23707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7"/>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577" name="Google Shape;577;p97"/>
          <p:cNvSpPr/>
          <p:nvPr/>
        </p:nvSpPr>
        <p:spPr>
          <a:xfrm>
            <a:off x="488025" y="644025"/>
            <a:ext cx="7795500" cy="10494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Critical BUG! </a:t>
            </a:r>
            <a:br>
              <a:rPr lang="en-GB">
                <a:solidFill>
                  <a:srgbClr val="FF9900"/>
                </a:solidFill>
                <a:latin typeface="Oswald"/>
                <a:ea typeface="Oswald"/>
                <a:cs typeface="Oswald"/>
                <a:sym typeface="Oswald"/>
              </a:rPr>
            </a:br>
            <a:r>
              <a:rPr lang="en-GB">
                <a:solidFill>
                  <a:srgbClr val="FF9900"/>
                </a:solidFill>
                <a:latin typeface="Oswald"/>
                <a:ea typeface="Oswald"/>
                <a:cs typeface="Oswald"/>
                <a:sym typeface="Oswald"/>
              </a:rPr>
              <a:t># We got an update that our clients seeing a bug in the production version we deployed from the master.</a:t>
            </a:r>
            <a:br>
              <a:rPr lang="en-GB">
                <a:solidFill>
                  <a:srgbClr val="FF9900"/>
                </a:solidFill>
                <a:latin typeface="Oswald"/>
                <a:ea typeface="Oswald"/>
                <a:cs typeface="Oswald"/>
                <a:sym typeface="Oswald"/>
              </a:rPr>
            </a:br>
            <a:r>
              <a:rPr lang="en-GB">
                <a:solidFill>
                  <a:srgbClr val="FF9900"/>
                </a:solidFill>
                <a:latin typeface="Oswald"/>
                <a:ea typeface="Oswald"/>
                <a:cs typeface="Oswald"/>
                <a:sym typeface="Oswald"/>
              </a:rPr>
              <a:t># A hotfix needs to be </a:t>
            </a:r>
            <a:r>
              <a:rPr lang="en-GB">
                <a:solidFill>
                  <a:srgbClr val="FF9900"/>
                </a:solidFill>
                <a:latin typeface="Oswald"/>
                <a:ea typeface="Oswald"/>
                <a:cs typeface="Oswald"/>
                <a:sym typeface="Oswald"/>
              </a:rPr>
              <a:t>delivered but we should not do it from our issue53 branch…</a:t>
            </a:r>
            <a:br>
              <a:rPr lang="en-GB">
                <a:solidFill>
                  <a:srgbClr val="FF9900"/>
                </a:solidFill>
                <a:latin typeface="Oswald"/>
                <a:ea typeface="Oswald"/>
                <a:cs typeface="Oswald"/>
                <a:sym typeface="Oswald"/>
              </a:rPr>
            </a:br>
            <a:r>
              <a:rPr lang="en-GB">
                <a:solidFill>
                  <a:srgbClr val="FF9900"/>
                </a:solidFill>
                <a:latin typeface="Oswald"/>
                <a:ea typeface="Oswald"/>
                <a:cs typeface="Oswald"/>
                <a:sym typeface="Oswald"/>
              </a:rPr>
              <a:t># What will you do?</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8"/>
          <p:cNvSpPr txBox="1"/>
          <p:nvPr>
            <p:ph idx="1" type="body"/>
          </p:nvPr>
        </p:nvSpPr>
        <p:spPr>
          <a:xfrm>
            <a:off x="274500" y="663750"/>
            <a:ext cx="8595000" cy="368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LAB-02</a:t>
            </a:r>
            <a:endParaRPr b="1" sz="2000"/>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two files in your repo</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Index.html</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footer.css</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Type some text inside of them</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Commit and push the files to your master branch</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branch from your master named: iss53 and switch to it</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Add a third file and update index.html</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improved.css</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Add text to index.html</a:t>
            </a:r>
            <a:endParaRPr sz="2000">
              <a:latin typeface="Oswald Light"/>
              <a:ea typeface="Oswald Light"/>
              <a:cs typeface="Oswald Light"/>
              <a:sym typeface="Oswald Light"/>
            </a:endParaRPr>
          </a:p>
        </p:txBody>
      </p:sp>
      <p:sp>
        <p:nvSpPr>
          <p:cNvPr id="583" name="Google Shape;583;p98"/>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idx="1" type="body"/>
          </p:nvPr>
        </p:nvSpPr>
        <p:spPr>
          <a:xfrm>
            <a:off x="932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IGNORE</a:t>
            </a:r>
            <a:endParaRPr sz="1400">
              <a:latin typeface="Ubuntu Light"/>
              <a:ea typeface="Ubuntu Light"/>
              <a:cs typeface="Ubuntu Light"/>
              <a:sym typeface="Ubuntu Light"/>
            </a:endParaRPr>
          </a:p>
        </p:txBody>
      </p:sp>
      <p:sp>
        <p:nvSpPr>
          <p:cNvPr id="238" name="Google Shape;238;p45"/>
          <p:cNvSpPr txBox="1"/>
          <p:nvPr>
            <p:ph idx="1" type="body"/>
          </p:nvPr>
        </p:nvSpPr>
        <p:spPr>
          <a:xfrm>
            <a:off x="236350" y="1082850"/>
            <a:ext cx="4279200" cy="5526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Here is a simple example of .</a:t>
            </a:r>
            <a:r>
              <a:rPr b="1" lang="en-GB" sz="2000"/>
              <a:t>gitignore</a:t>
            </a:r>
            <a:r>
              <a:rPr lang="en-GB" sz="2000">
                <a:latin typeface="Oswald Light"/>
                <a:ea typeface="Oswald Light"/>
                <a:cs typeface="Oswald Light"/>
                <a:sym typeface="Oswald Light"/>
              </a:rPr>
              <a:t> file</a:t>
            </a:r>
            <a:endParaRPr sz="2000">
              <a:latin typeface="Oswald Light"/>
              <a:ea typeface="Oswald Light"/>
              <a:cs typeface="Oswald Light"/>
              <a:sym typeface="Oswald Light"/>
            </a:endParaRPr>
          </a:p>
        </p:txBody>
      </p:sp>
      <p:sp>
        <p:nvSpPr>
          <p:cNvPr id="239" name="Google Shape;239;p45"/>
          <p:cNvSpPr/>
          <p:nvPr/>
        </p:nvSpPr>
        <p:spPr>
          <a:xfrm>
            <a:off x="324175" y="1916775"/>
            <a:ext cx="7795500" cy="13728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cat .gitignore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chemeClr val="dk1"/>
                </a:solidFill>
                <a:latin typeface="Oswald"/>
                <a:ea typeface="Oswald"/>
                <a:cs typeface="Oswald"/>
                <a:sym typeface="Oswald"/>
              </a:rPr>
              <a:t>means ignore any files ending in “.o” or “.z”</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*.[gz]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means </a:t>
            </a:r>
            <a:r>
              <a:rPr lang="en-GB">
                <a:solidFill>
                  <a:schemeClr val="dk1"/>
                </a:solidFill>
                <a:latin typeface="Oswald"/>
                <a:ea typeface="Oswald"/>
                <a:cs typeface="Oswald"/>
                <a:sym typeface="Oswald"/>
              </a:rPr>
              <a:t> ignore all files whose names end in the word log</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*.log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9"/>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589" name="Google Shape;589;p99"/>
          <p:cNvSpPr txBox="1"/>
          <p:nvPr>
            <p:ph idx="1" type="body"/>
          </p:nvPr>
        </p:nvSpPr>
        <p:spPr>
          <a:xfrm>
            <a:off x="274500" y="587550"/>
            <a:ext cx="8595000" cy="1910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LAB-02 continue</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hotfix branch from master and switch to it</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Why can you create the branch? (Fix it)</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Update footer.css and write inside of it - hotfix fixed</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Commit and push it with a message: </a:t>
            </a:r>
            <a:r>
              <a:rPr lang="en-GB" sz="2000">
                <a:latin typeface="Oswald Light"/>
                <a:ea typeface="Oswald Light"/>
                <a:cs typeface="Oswald Light"/>
                <a:sym typeface="Oswald Light"/>
              </a:rPr>
              <a:t>“Fix broken email address”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Expected result:</a:t>
            </a:r>
            <a:endParaRPr sz="2000">
              <a:latin typeface="Oswald Light"/>
              <a:ea typeface="Oswald Light"/>
              <a:cs typeface="Oswald Light"/>
              <a:sym typeface="Oswald Light"/>
            </a:endParaRPr>
          </a:p>
        </p:txBody>
      </p:sp>
      <p:pic>
        <p:nvPicPr>
          <p:cNvPr id="590" name="Google Shape;590;p99"/>
          <p:cNvPicPr preferRelativeResize="0"/>
          <p:nvPr/>
        </p:nvPicPr>
        <p:blipFill>
          <a:blip r:embed="rId3">
            <a:alphaModFix/>
          </a:blip>
          <a:stretch>
            <a:fillRect/>
          </a:stretch>
        </p:blipFill>
        <p:spPr>
          <a:xfrm>
            <a:off x="4159900" y="2571675"/>
            <a:ext cx="4561118" cy="21880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00"/>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596" name="Google Shape;596;p100"/>
          <p:cNvSpPr txBox="1"/>
          <p:nvPr>
            <p:ph idx="1" type="body"/>
          </p:nvPr>
        </p:nvSpPr>
        <p:spPr>
          <a:xfrm>
            <a:off x="274500" y="739950"/>
            <a:ext cx="8595000" cy="407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LAB-02 continue</a:t>
            </a:r>
            <a:r>
              <a:rPr lang="en-GB" sz="2000">
                <a:latin typeface="Oswald Light"/>
                <a:ea typeface="Oswald Light"/>
                <a:cs typeface="Oswald Light"/>
                <a:sym typeface="Oswald Light"/>
              </a:rPr>
              <a: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Now that we got our hotfix ready and validated. We need to merge it back to our master Branch as that’s the branch that we deploy our code to production from.</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Simple merge command is: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b="1" lang="en-GB" sz="2000"/>
              <a:t>g</a:t>
            </a:r>
            <a:r>
              <a:rPr b="1" lang="en-GB" sz="2000"/>
              <a:t>it merge [source branch]</a:t>
            </a:r>
            <a:endParaRPr b="1" sz="2000"/>
          </a:p>
          <a:p>
            <a:pPr indent="0" lvl="0" marL="0" marR="0" rtl="0" algn="l">
              <a:lnSpc>
                <a:spcPct val="115000"/>
              </a:lnSpc>
              <a:spcBef>
                <a:spcPts val="0"/>
              </a:spcBef>
              <a:spcAft>
                <a:spcPts val="0"/>
              </a:spcAft>
              <a:buNone/>
            </a:pPr>
            <a:r>
              <a:t/>
            </a:r>
            <a:endParaRPr b="1" sz="2000"/>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Make sure your source branch is HOTFIX and that you are on MASTER when you run the above command.</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If all goes well expected result is -&gt; </a:t>
            </a:r>
            <a:endParaRPr sz="2000">
              <a:latin typeface="Oswald Light"/>
              <a:ea typeface="Oswald Light"/>
              <a:cs typeface="Oswald Light"/>
              <a:sym typeface="Oswald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1"/>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pic>
        <p:nvPicPr>
          <p:cNvPr id="602" name="Google Shape;602;p101"/>
          <p:cNvPicPr preferRelativeResize="0"/>
          <p:nvPr/>
        </p:nvPicPr>
        <p:blipFill>
          <a:blip r:embed="rId3">
            <a:alphaModFix/>
          </a:blip>
          <a:stretch>
            <a:fillRect/>
          </a:stretch>
        </p:blipFill>
        <p:spPr>
          <a:xfrm>
            <a:off x="1124538" y="568100"/>
            <a:ext cx="6894924" cy="40073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2"/>
          <p:cNvSpPr txBox="1"/>
          <p:nvPr>
            <p:ph idx="1" type="body"/>
          </p:nvPr>
        </p:nvSpPr>
        <p:spPr>
          <a:xfrm>
            <a:off x="274500" y="739950"/>
            <a:ext cx="8595000" cy="407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LAB-02 continue</a:t>
            </a:r>
            <a:r>
              <a:rPr lang="en-GB" sz="2000">
                <a:latin typeface="Oswald Light"/>
                <a:ea typeface="Oswald Light"/>
                <a:cs typeface="Oswald Light"/>
                <a:sym typeface="Oswald Light"/>
              </a:rPr>
              <a:t>:</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Push the merged MASTER to your remote </a:t>
            </a:r>
            <a:r>
              <a:rPr lang="en-GB" sz="2000">
                <a:latin typeface="Oswald Light"/>
                <a:ea typeface="Oswald Light"/>
                <a:cs typeface="Oswald Light"/>
                <a:sym typeface="Oswald Light"/>
              </a:rPr>
              <a:t>origin</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Validate that the merged data is in your remote repo</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Delete your hotfix branch (DON’T DO THIS UNTIL I TELL YOU)</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git branch -d hotfix</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Switch back to your iss53 branch and update index.html as followed:</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Add some text to index.html also</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Commit and push with the following comment: </a:t>
            </a:r>
            <a:br>
              <a:rPr lang="en-GB" sz="2000">
                <a:latin typeface="Oswald Light"/>
                <a:ea typeface="Oswald Light"/>
                <a:cs typeface="Oswald Light"/>
                <a:sym typeface="Oswald Light"/>
              </a:rPr>
            </a:br>
            <a:r>
              <a:rPr lang="en-GB" sz="2000">
                <a:latin typeface="Oswald Light"/>
                <a:ea typeface="Oswald Light"/>
                <a:cs typeface="Oswald Light"/>
                <a:sym typeface="Oswald Light"/>
              </a:rPr>
              <a:t>“Finish the new footer [issue 53]”</a:t>
            </a:r>
            <a:endParaRPr sz="2000">
              <a:latin typeface="Oswald Light"/>
              <a:ea typeface="Oswald Light"/>
              <a:cs typeface="Oswald Light"/>
              <a:sym typeface="Oswald Light"/>
            </a:endParaRPr>
          </a:p>
        </p:txBody>
      </p:sp>
      <p:sp>
        <p:nvSpPr>
          <p:cNvPr id="608" name="Google Shape;608;p102"/>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3"/>
          <p:cNvSpPr/>
          <p:nvPr/>
        </p:nvSpPr>
        <p:spPr>
          <a:xfrm>
            <a:off x="761500" y="1685350"/>
            <a:ext cx="7795500" cy="12807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Merge iss53 to master output</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merge iss53</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Merge made by the 'recursive' strategy.</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index.html |    1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1 file changed, 1 insertion(+)</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614" name="Google Shape;614;p103"/>
          <p:cNvSpPr txBox="1"/>
          <p:nvPr>
            <p:ph idx="1" type="body"/>
          </p:nvPr>
        </p:nvSpPr>
        <p:spPr>
          <a:xfrm>
            <a:off x="274500" y="739950"/>
            <a:ext cx="8595000" cy="90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LAB-02 continue</a:t>
            </a:r>
            <a:r>
              <a:rPr lang="en-GB" sz="2000">
                <a:latin typeface="Oswald Light"/>
                <a:ea typeface="Oswald Light"/>
                <a:cs typeface="Oswald Light"/>
                <a:sym typeface="Oswald Light"/>
              </a:rPr>
              <a:t>:</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Merge your iss53 to master but note that this time the output on the merge is a bit </a:t>
            </a:r>
            <a:r>
              <a:rPr lang="en-GB" sz="2000">
                <a:latin typeface="Oswald Light"/>
                <a:ea typeface="Oswald Light"/>
                <a:cs typeface="Oswald Light"/>
                <a:sym typeface="Oswald Light"/>
              </a:rPr>
              <a:t>different</a:t>
            </a:r>
            <a:endParaRPr sz="2000">
              <a:latin typeface="Oswald Light"/>
              <a:ea typeface="Oswald Light"/>
              <a:cs typeface="Oswald Light"/>
              <a:sym typeface="Oswald Light"/>
            </a:endParaRPr>
          </a:p>
        </p:txBody>
      </p:sp>
      <p:sp>
        <p:nvSpPr>
          <p:cNvPr id="615" name="Google Shape;615;p103"/>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sp>
        <p:nvSpPr>
          <p:cNvPr id="616" name="Google Shape;616;p103"/>
          <p:cNvSpPr txBox="1"/>
          <p:nvPr>
            <p:ph idx="1" type="body"/>
          </p:nvPr>
        </p:nvSpPr>
        <p:spPr>
          <a:xfrm>
            <a:off x="274500" y="3059150"/>
            <a:ext cx="8595000" cy="162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 this case, our development history has diverged from some older point. Because the commit on the branch you’re on isn’t a direct ancestor of the branch you’re merging in, Git has to do some work. In this case, Git does a simple three-way merge, using the two snapshots pointed to by the branch tips and the common ancestor of the two ----&gt;</a:t>
            </a:r>
            <a:endParaRPr sz="2000">
              <a:latin typeface="Oswald Light"/>
              <a:ea typeface="Oswald Light"/>
              <a:cs typeface="Oswald Light"/>
              <a:sym typeface="Oswald 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4"/>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BRANCHING</a:t>
            </a:r>
            <a:endParaRPr sz="1400">
              <a:latin typeface="Ubuntu Light"/>
              <a:ea typeface="Ubuntu Light"/>
              <a:cs typeface="Ubuntu Light"/>
              <a:sym typeface="Ubuntu Light"/>
            </a:endParaRPr>
          </a:p>
        </p:txBody>
      </p:sp>
      <p:pic>
        <p:nvPicPr>
          <p:cNvPr id="622" name="Google Shape;622;p104"/>
          <p:cNvPicPr preferRelativeResize="0"/>
          <p:nvPr/>
        </p:nvPicPr>
        <p:blipFill>
          <a:blip r:embed="rId3">
            <a:alphaModFix/>
          </a:blip>
          <a:stretch>
            <a:fillRect/>
          </a:stretch>
        </p:blipFill>
        <p:spPr>
          <a:xfrm>
            <a:off x="1871713" y="800125"/>
            <a:ext cx="5400574" cy="2326400"/>
          </a:xfrm>
          <a:prstGeom prst="rect">
            <a:avLst/>
          </a:prstGeom>
          <a:noFill/>
          <a:ln>
            <a:noFill/>
          </a:ln>
        </p:spPr>
      </p:pic>
      <p:sp>
        <p:nvSpPr>
          <p:cNvPr id="623" name="Google Shape;623;p104"/>
          <p:cNvSpPr txBox="1"/>
          <p:nvPr>
            <p:ph idx="1" type="body"/>
          </p:nvPr>
        </p:nvSpPr>
        <p:spPr>
          <a:xfrm>
            <a:off x="274500" y="3375725"/>
            <a:ext cx="8595000" cy="1304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Instead of just moving the branch pointer forward, Git creates a new snapshot that results from this three-way merge and automatically creates a new commit that points to it. This is referred to as a merge commit, and is special in that it has more than one parent</a:t>
            </a:r>
            <a:endParaRPr sz="2000">
              <a:latin typeface="Oswald Light"/>
              <a:ea typeface="Oswald Light"/>
              <a:cs typeface="Oswald Light"/>
              <a:sym typeface="Oswald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5"/>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Basic Merge Conflicts</a:t>
            </a:r>
            <a:endParaRPr sz="2200"/>
          </a:p>
          <a:p>
            <a:pPr indent="0" lvl="0" marL="0" rtl="0" algn="ctr">
              <a:spcBef>
                <a:spcPts val="0"/>
              </a:spcBef>
              <a:spcAft>
                <a:spcPts val="0"/>
              </a:spcAft>
              <a:buNone/>
            </a:pPr>
            <a:r>
              <a:t/>
            </a:r>
            <a:endParaRPr sz="22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6"/>
          <p:cNvSpPr/>
          <p:nvPr/>
        </p:nvSpPr>
        <p:spPr>
          <a:xfrm>
            <a:off x="674250" y="2208750"/>
            <a:ext cx="7795500" cy="12807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Merge iss53 </a:t>
            </a:r>
            <a:r>
              <a:rPr lang="en-GB">
                <a:solidFill>
                  <a:srgbClr val="FF9900"/>
                </a:solidFill>
                <a:latin typeface="Oswald"/>
                <a:ea typeface="Oswald"/>
                <a:cs typeface="Oswald"/>
                <a:sym typeface="Oswald"/>
              </a:rPr>
              <a:t>conflict</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merge iss53</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Auto-merging index.html</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CONFLICT (content): Merge conflict in index.html</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Automatic merge failed; fix conflicts and then commit the result.</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634" name="Google Shape;634;p106"/>
          <p:cNvSpPr txBox="1"/>
          <p:nvPr>
            <p:ph idx="1" type="body"/>
          </p:nvPr>
        </p:nvSpPr>
        <p:spPr>
          <a:xfrm>
            <a:off x="274500" y="587550"/>
            <a:ext cx="8595000" cy="168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Occasionally, the process of merging doesn’t go smoothly. If we changed the same part of the same file differently in the two branches you’re merging, Git won’t be able to merge them cleanly. If your fix for issue #53 modified the same part of a file as the hotfix branch, you’ll get a merge conflict that looks something like this:</a:t>
            </a:r>
            <a:endParaRPr sz="2000">
              <a:latin typeface="Oswald Light"/>
              <a:ea typeface="Oswald Light"/>
              <a:cs typeface="Oswald Light"/>
              <a:sym typeface="Oswald Light"/>
            </a:endParaRPr>
          </a:p>
        </p:txBody>
      </p:sp>
      <p:sp>
        <p:nvSpPr>
          <p:cNvPr id="635" name="Google Shape;635;p106"/>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a:t>
            </a:r>
            <a:r>
              <a:rPr lang="en-GB"/>
              <a:t>Basic Merge Conflicts</a:t>
            </a:r>
            <a:endParaRPr/>
          </a:p>
        </p:txBody>
      </p:sp>
      <p:sp>
        <p:nvSpPr>
          <p:cNvPr id="636" name="Google Shape;636;p106"/>
          <p:cNvSpPr txBox="1"/>
          <p:nvPr>
            <p:ph idx="1" type="body"/>
          </p:nvPr>
        </p:nvSpPr>
        <p:spPr>
          <a:xfrm>
            <a:off x="274500" y="3652350"/>
            <a:ext cx="8595000" cy="111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Git hasn’t automatically created a new merge commit. It has paused the process while we resolve the conflict. If we want to see which files are unmerged at any point after a merge conflict, we can run </a:t>
            </a:r>
            <a:r>
              <a:rPr b="1" lang="en-GB" sz="2000"/>
              <a:t>git status</a:t>
            </a:r>
            <a:endParaRPr b="1"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p:nvPr/>
        </p:nvSpPr>
        <p:spPr>
          <a:xfrm>
            <a:off x="674250" y="630325"/>
            <a:ext cx="7795500" cy="24867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swald"/>
                <a:ea typeface="Oswald"/>
                <a:cs typeface="Oswald"/>
                <a:sym typeface="Oswald"/>
              </a:rPr>
              <a:t>$ git status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On branch master</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You have unmerged paths.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(fix conflicts and run "git commit")</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Unmerged paths: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(use "git add &lt;file&gt;..." to mark resolution)</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both modified:      index.html</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no changes added to commit (use "git add" and/or "git commit -a")</a:t>
            </a:r>
            <a:endParaRPr>
              <a:solidFill>
                <a:srgbClr val="FFFFFF"/>
              </a:solidFill>
              <a:latin typeface="Oswald"/>
              <a:ea typeface="Oswald"/>
              <a:cs typeface="Oswald"/>
              <a:sym typeface="Oswald"/>
            </a:endParaRPr>
          </a:p>
        </p:txBody>
      </p:sp>
      <p:sp>
        <p:nvSpPr>
          <p:cNvPr id="642" name="Google Shape;642;p107"/>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Merge Conflicts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Merge Conflicts</a:t>
            </a:r>
            <a:endParaRPr/>
          </a:p>
        </p:txBody>
      </p:sp>
      <p:sp>
        <p:nvSpPr>
          <p:cNvPr id="648" name="Google Shape;648;p108"/>
          <p:cNvSpPr/>
          <p:nvPr/>
        </p:nvSpPr>
        <p:spPr>
          <a:xfrm>
            <a:off x="2426850" y="1544725"/>
            <a:ext cx="4379400" cy="16671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swald"/>
                <a:ea typeface="Oswald"/>
                <a:cs typeface="Oswald"/>
                <a:sym typeface="Oswald"/>
              </a:rPr>
              <a:t>&lt;&lt;&lt;&lt;&lt;&lt;&lt; HEAD:index.html</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&lt;div id="footer"&gt;contact : email.support@github.com&lt;/div&gt;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&lt;div id="footer"&gt;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please contact us at support@github.com</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&lt;/div&gt;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&gt;&gt;&gt;&gt;&gt;&gt;&gt; iss53:index.html</a:t>
            </a:r>
            <a:endParaRPr>
              <a:solidFill>
                <a:srgbClr val="FFFFFF"/>
              </a:solidFill>
              <a:latin typeface="Oswald"/>
              <a:ea typeface="Oswald"/>
              <a:cs typeface="Oswald"/>
              <a:sym typeface="Oswald"/>
            </a:endParaRPr>
          </a:p>
        </p:txBody>
      </p:sp>
      <p:sp>
        <p:nvSpPr>
          <p:cNvPr id="649" name="Google Shape;649;p108"/>
          <p:cNvSpPr txBox="1"/>
          <p:nvPr>
            <p:ph idx="1" type="body"/>
          </p:nvPr>
        </p:nvSpPr>
        <p:spPr>
          <a:xfrm>
            <a:off x="274500" y="506325"/>
            <a:ext cx="8595000" cy="111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Git adds standard conflict-resolution markers to the files that have conflicts, so you can open them manually and resolve those conflicts. Your file contains a section that looks something like this:</a:t>
            </a:r>
            <a:endParaRPr sz="2000">
              <a:latin typeface="Oswald Light"/>
              <a:ea typeface="Oswald Light"/>
              <a:cs typeface="Oswald Light"/>
              <a:sym typeface="Oswald Light"/>
            </a:endParaRPr>
          </a:p>
        </p:txBody>
      </p:sp>
      <p:sp>
        <p:nvSpPr>
          <p:cNvPr id="650" name="Google Shape;650;p108"/>
          <p:cNvSpPr txBox="1"/>
          <p:nvPr>
            <p:ph idx="1" type="body"/>
          </p:nvPr>
        </p:nvSpPr>
        <p:spPr>
          <a:xfrm>
            <a:off x="357000" y="3284825"/>
            <a:ext cx="8595000" cy="1515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This means the version in HEAD (our master branch, because that was what we had checked out when we ran your merge command) is the top part of that block (everything above the =======), while the version in our iss53 branch looks like everything in the bottom part. In order to resolve the conflict, we have to either choose one side or the other or merge the contents yourself </a:t>
            </a:r>
            <a:endParaRPr sz="2000">
              <a:latin typeface="Oswald Light"/>
              <a:ea typeface="Oswald Light"/>
              <a:cs typeface="Oswald Light"/>
              <a:sym typeface="Oswal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p:nvPr/>
        </p:nvSpPr>
        <p:spPr>
          <a:xfrm>
            <a:off x="324175" y="1154775"/>
            <a:ext cx="7795500" cy="31398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swald"/>
                <a:ea typeface="Oswald"/>
                <a:cs typeface="Oswald"/>
                <a:sym typeface="Oswald"/>
              </a:rPr>
              <a:t># ignore all .a files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*.a</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but do track lib.a, even though we're ignoring .a files above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!lib.a</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only ignore the TODO file in the current directory, not subdir/TODO</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/build</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ignore all files in any directory named build</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build/</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ignore all .pdf files in the doc/ directory and any of its subdirectories</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doc/**/*.pdf”</a:t>
            </a:r>
            <a:endParaRPr>
              <a:solidFill>
                <a:srgbClr val="FFFFFF"/>
              </a:solidFill>
              <a:latin typeface="Oswald"/>
              <a:ea typeface="Oswald"/>
              <a:cs typeface="Oswald"/>
              <a:sym typeface="Oswald"/>
            </a:endParaRPr>
          </a:p>
        </p:txBody>
      </p:sp>
      <p:sp>
        <p:nvSpPr>
          <p:cNvPr id="245" name="Google Shape;245;p46"/>
          <p:cNvSpPr txBox="1"/>
          <p:nvPr>
            <p:ph idx="1" type="body"/>
          </p:nvPr>
        </p:nvSpPr>
        <p:spPr>
          <a:xfrm>
            <a:off x="932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IGNORE</a:t>
            </a:r>
            <a:endParaRPr sz="1400">
              <a:latin typeface="Ubuntu Light"/>
              <a:ea typeface="Ubuntu Light"/>
              <a:cs typeface="Ubuntu Light"/>
              <a:sym typeface="Ubuntu Light"/>
            </a:endParaRPr>
          </a:p>
        </p:txBody>
      </p:sp>
      <p:sp>
        <p:nvSpPr>
          <p:cNvPr id="246" name="Google Shape;246;p46"/>
          <p:cNvSpPr txBox="1"/>
          <p:nvPr>
            <p:ph idx="1" type="body"/>
          </p:nvPr>
        </p:nvSpPr>
        <p:spPr>
          <a:xfrm>
            <a:off x="236350" y="518200"/>
            <a:ext cx="6173100" cy="5526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Here is a more detailed example of .</a:t>
            </a:r>
            <a:r>
              <a:rPr b="1" lang="en-GB" sz="2000"/>
              <a:t>gitignore</a:t>
            </a:r>
            <a:r>
              <a:rPr lang="en-GB" sz="2000">
                <a:latin typeface="Oswald Light"/>
                <a:ea typeface="Oswald Light"/>
                <a:cs typeface="Oswald Light"/>
                <a:sym typeface="Oswald Light"/>
              </a:rPr>
              <a:t> file</a:t>
            </a:r>
            <a:endParaRPr sz="2000">
              <a:latin typeface="Oswald Light"/>
              <a:ea typeface="Oswald Light"/>
              <a:cs typeface="Oswald Light"/>
              <a:sym typeface="Oswald Light"/>
            </a:endParaRPr>
          </a:p>
        </p:txBody>
      </p:sp>
      <p:sp>
        <p:nvSpPr>
          <p:cNvPr id="247" name="Google Shape;247;p46"/>
          <p:cNvSpPr txBox="1"/>
          <p:nvPr>
            <p:ph idx="1" type="body"/>
          </p:nvPr>
        </p:nvSpPr>
        <p:spPr>
          <a:xfrm>
            <a:off x="247975" y="4388675"/>
            <a:ext cx="8527500" cy="5526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1500">
                <a:latin typeface="Oswald Light"/>
                <a:ea typeface="Oswald Light"/>
                <a:cs typeface="Oswald Light"/>
                <a:sym typeface="Oswald Light"/>
              </a:rPr>
              <a:t>Check this link for more great already made examples: </a:t>
            </a:r>
            <a:r>
              <a:rPr lang="en-GB" sz="1500" u="sng">
                <a:solidFill>
                  <a:schemeClr val="hlink"/>
                </a:solidFill>
                <a:latin typeface="Oswald Light"/>
                <a:ea typeface="Oswald Light"/>
                <a:cs typeface="Oswald Light"/>
                <a:sym typeface="Oswald Light"/>
                <a:hlinkClick r:id="rId3"/>
              </a:rPr>
              <a:t>https://github.com/github/gitignore</a:t>
            </a:r>
            <a:r>
              <a:rPr lang="en-GB" sz="1500">
                <a:latin typeface="Oswald Light"/>
                <a:ea typeface="Oswald Light"/>
                <a:cs typeface="Oswald Light"/>
                <a:sym typeface="Oswald Light"/>
              </a:rPr>
              <a:t> </a:t>
            </a:r>
            <a:endParaRPr sz="1500">
              <a:latin typeface="Oswald Light"/>
              <a:ea typeface="Oswald Light"/>
              <a:cs typeface="Oswald Light"/>
              <a:sym typeface="Oswald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9"/>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Merge Conflicts</a:t>
            </a:r>
            <a:endParaRPr/>
          </a:p>
        </p:txBody>
      </p:sp>
      <p:sp>
        <p:nvSpPr>
          <p:cNvPr id="656" name="Google Shape;656;p109"/>
          <p:cNvSpPr txBox="1"/>
          <p:nvPr>
            <p:ph idx="1" type="body"/>
          </p:nvPr>
        </p:nvSpPr>
        <p:spPr>
          <a:xfrm>
            <a:off x="274500" y="734925"/>
            <a:ext cx="8595000" cy="391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For instance, we might resolve this conflict by replacing the entire block with this: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&lt;div id="footer"&gt;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please contact us at email.support@github.com</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&lt;/div&gt;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This resolution has a little of each section, and the &lt;&lt;&lt;&lt;&lt;&lt;&lt;, =======, and &gt;&gt;&gt;&gt;&gt;&gt;&gt; lines have been completely removed. After you’ve resolved each of these sections in each conflicted file, run git add on each file to mark it as resolved. Staging the file marks it as resolved in Git.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0"/>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Basic Merge Conflicts</a:t>
            </a:r>
            <a:endParaRPr/>
          </a:p>
        </p:txBody>
      </p:sp>
      <p:sp>
        <p:nvSpPr>
          <p:cNvPr id="662" name="Google Shape;662;p110"/>
          <p:cNvSpPr txBox="1"/>
          <p:nvPr>
            <p:ph idx="1" type="body"/>
          </p:nvPr>
        </p:nvSpPr>
        <p:spPr>
          <a:xfrm>
            <a:off x="274500" y="734925"/>
            <a:ext cx="8595000" cy="391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Git merge conflict resolve with a graphical tool</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If you want to use a graphical tool to resolve these issues, you can run git mergetool, which fires up an appropriate visual merge tool and walks you through the conflicts.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But for now… leave it as is.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We will discuss this later.</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1"/>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BRANCH MANAGEMENT</a:t>
            </a:r>
            <a:endParaRPr sz="2200"/>
          </a:p>
          <a:p>
            <a:pPr indent="0" lvl="0" marL="0" rtl="0" algn="ctr">
              <a:spcBef>
                <a:spcPts val="0"/>
              </a:spcBef>
              <a:spcAft>
                <a:spcPts val="0"/>
              </a:spcAft>
              <a:buNone/>
            </a:pPr>
            <a:r>
              <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2"/>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Branch </a:t>
            </a:r>
            <a:r>
              <a:rPr lang="en-GB"/>
              <a:t>Management</a:t>
            </a:r>
            <a:endParaRPr/>
          </a:p>
        </p:txBody>
      </p:sp>
      <p:sp>
        <p:nvSpPr>
          <p:cNvPr id="673" name="Google Shape;673;p112"/>
          <p:cNvSpPr txBox="1"/>
          <p:nvPr>
            <p:ph idx="1" type="body"/>
          </p:nvPr>
        </p:nvSpPr>
        <p:spPr>
          <a:xfrm>
            <a:off x="274500" y="734925"/>
            <a:ext cx="8595000" cy="863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GIT </a:t>
            </a:r>
            <a:r>
              <a:rPr b="1" lang="en-GB" sz="2000"/>
              <a:t>MANAGEMENT</a:t>
            </a:r>
            <a:r>
              <a:rPr b="1" lang="en-GB" sz="2000"/>
              <a:t> COMMANDS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674" name="Google Shape;674;p112"/>
          <p:cNvSpPr/>
          <p:nvPr/>
        </p:nvSpPr>
        <p:spPr>
          <a:xfrm>
            <a:off x="674250" y="1747750"/>
            <a:ext cx="7795500" cy="16491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COMMANDS</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branch &gt;&gt;&gt; Shows branch list and on which branch we are</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branch -v </a:t>
            </a:r>
            <a:r>
              <a:rPr lang="en-GB">
                <a:solidFill>
                  <a:schemeClr val="dk1"/>
                </a:solidFill>
                <a:latin typeface="Oswald"/>
                <a:ea typeface="Oswald"/>
                <a:cs typeface="Oswald"/>
                <a:sym typeface="Oswald"/>
              </a:rPr>
              <a:t>&gt;&gt;&gt; Shows last commit on each branch</a:t>
            </a:r>
            <a:endParaRPr>
              <a:solidFill>
                <a:schemeClr val="dk1"/>
              </a:solidFill>
              <a:latin typeface="Oswald"/>
              <a:ea typeface="Oswald"/>
              <a:cs typeface="Oswald"/>
              <a:sym typeface="Oswald"/>
            </a:endParaRPr>
          </a:p>
          <a:p>
            <a:pPr indent="0" lvl="0" marL="0" rtl="0" algn="l">
              <a:spcBef>
                <a:spcPts val="0"/>
              </a:spcBef>
              <a:spcAft>
                <a:spcPts val="0"/>
              </a:spcAft>
              <a:buNone/>
            </a:pPr>
            <a:r>
              <a:rPr lang="en-GB">
                <a:solidFill>
                  <a:schemeClr val="dk1"/>
                </a:solidFill>
                <a:latin typeface="Oswald"/>
                <a:ea typeface="Oswald"/>
                <a:cs typeface="Oswald"/>
                <a:sym typeface="Oswald"/>
              </a:rPr>
              <a:t>$ git branch &gt;&gt; --merged and --no-merged options can filter this list to branches that you have or have not yet merged into</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3"/>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BRANCHING WORKFLOWS</a:t>
            </a:r>
            <a:endParaRPr sz="2200"/>
          </a:p>
          <a:p>
            <a:pPr indent="0" lvl="0" marL="0" rtl="0" algn="ctr">
              <a:spcBef>
                <a:spcPts val="0"/>
              </a:spcBef>
              <a:spcAft>
                <a:spcPts val="0"/>
              </a:spcAft>
              <a:buNone/>
            </a:pPr>
            <a:r>
              <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4"/>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BRANCHING WORKFLOW</a:t>
            </a:r>
            <a:endParaRPr/>
          </a:p>
        </p:txBody>
      </p:sp>
      <p:sp>
        <p:nvSpPr>
          <p:cNvPr id="685" name="Google Shape;685;p114"/>
          <p:cNvSpPr txBox="1"/>
          <p:nvPr>
            <p:ph idx="1" type="body"/>
          </p:nvPr>
        </p:nvSpPr>
        <p:spPr>
          <a:xfrm>
            <a:off x="274500" y="1725525"/>
            <a:ext cx="8595000" cy="148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Now that you have the basics of branching and merging down, what can or should you do with them? In this section, we’ll cover some common workflows that this lightweight branching makes possible, so you can decide if you would like to incorporate them into your own development cycle.</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15"/>
          <p:cNvSpPr txBox="1"/>
          <p:nvPr>
            <p:ph idx="1" type="body"/>
          </p:nvPr>
        </p:nvSpPr>
        <p:spPr>
          <a:xfrm>
            <a:off x="274500" y="1420725"/>
            <a:ext cx="8595000" cy="2149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Long-Running Branches</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Because Git uses a simple three-way merge, merging from one branch into another multiple times over a long period is generally easy to do. This means you can have several branches that are always open and that you use for different stages of your development cycle; you can merge regularly from some of them into others.</a:t>
            </a:r>
            <a:endParaRPr sz="2000">
              <a:latin typeface="Oswald Light"/>
              <a:ea typeface="Oswald Light"/>
              <a:cs typeface="Oswald Light"/>
              <a:sym typeface="Oswald Light"/>
            </a:endParaRPr>
          </a:p>
        </p:txBody>
      </p:sp>
      <p:sp>
        <p:nvSpPr>
          <p:cNvPr id="691" name="Google Shape;691;p115"/>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BRANCHING WORKFLOW</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16"/>
          <p:cNvSpPr txBox="1"/>
          <p:nvPr>
            <p:ph idx="1" type="body"/>
          </p:nvPr>
        </p:nvSpPr>
        <p:spPr>
          <a:xfrm>
            <a:off x="274500" y="811125"/>
            <a:ext cx="8595000" cy="361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Many Git developers have a workflow that embraces this approach</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such as:</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Having only code that is entirely stable in their master branch - Possibly only code that has been or will be released.</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Another parallel branch named develop or next that they work from or use to test stability — it isn’t necessarily always stable, but whenever it gets to a stable state, it can be merged into master. It’s used to pull in topic branches (short-lived branches, like your earlier iss53 branch) when they’re ready, to make sure they pass all the tests and don’t introduce bugs.</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Topic / Feature as our iss53 branch we created.</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697" name="Google Shape;697;p116"/>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BRANCHING WORKFLOW</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17"/>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BRANCHING WORKFLOW</a:t>
            </a:r>
            <a:endParaRPr/>
          </a:p>
        </p:txBody>
      </p:sp>
      <p:pic>
        <p:nvPicPr>
          <p:cNvPr id="703" name="Google Shape;703;p117"/>
          <p:cNvPicPr preferRelativeResize="0"/>
          <p:nvPr/>
        </p:nvPicPr>
        <p:blipFill>
          <a:blip r:embed="rId3">
            <a:alphaModFix/>
          </a:blip>
          <a:stretch>
            <a:fillRect/>
          </a:stretch>
        </p:blipFill>
        <p:spPr>
          <a:xfrm>
            <a:off x="152400" y="774850"/>
            <a:ext cx="8839201" cy="3593793"/>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18"/>
          <p:cNvSpPr txBox="1"/>
          <p:nvPr>
            <p:ph idx="1" type="body"/>
          </p:nvPr>
        </p:nvSpPr>
        <p:spPr>
          <a:xfrm>
            <a:off x="274500" y="811125"/>
            <a:ext cx="8595000" cy="361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Topic / Feature Branches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Topic branches, however, are useful in projects of any size.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A topic branch is a short-lived branch that we create and use for a single particular feature or related work.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This is something we’ve likely never done with a VCS before because it’s generally too expensive to create and merge branches. But in Git it’s common to create, work on, merge, and delete branches several times a day</a:t>
            </a:r>
            <a:endParaRPr sz="2000">
              <a:latin typeface="Oswald Light"/>
              <a:ea typeface="Oswald Light"/>
              <a:cs typeface="Oswald Light"/>
              <a:sym typeface="Oswald Light"/>
            </a:endParaRPr>
          </a:p>
        </p:txBody>
      </p:sp>
      <p:sp>
        <p:nvSpPr>
          <p:cNvPr id="709" name="Google Shape;709;p118"/>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BRANCHING WORKFLOW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7"/>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a:t>
            </a:r>
            <a:r>
              <a:rPr lang="en-GB" sz="4000"/>
              <a:t>UNDOING THINGS</a:t>
            </a:r>
            <a:r>
              <a:rPr lang="en-GB" sz="4000"/>
              <a:t> -</a:t>
            </a:r>
            <a:endParaRPr sz="40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19"/>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GIT BRANCHING -</a:t>
            </a:r>
            <a:endParaRPr sz="4000"/>
          </a:p>
          <a:p>
            <a:pPr indent="0" lvl="0" marL="0" rtl="0" algn="ctr">
              <a:spcBef>
                <a:spcPts val="0"/>
              </a:spcBef>
              <a:spcAft>
                <a:spcPts val="0"/>
              </a:spcAft>
              <a:buNone/>
            </a:pPr>
            <a:r>
              <a:rPr lang="en-GB" sz="2200"/>
              <a:t>REBASING</a:t>
            </a:r>
            <a:endParaRPr sz="2200"/>
          </a:p>
          <a:p>
            <a:pPr indent="0" lvl="0" marL="0" rtl="0" algn="ctr">
              <a:spcBef>
                <a:spcPts val="0"/>
              </a:spcBef>
              <a:spcAft>
                <a:spcPts val="0"/>
              </a:spcAft>
              <a:buNone/>
            </a:pPr>
            <a:r>
              <a:t/>
            </a:r>
            <a:endParaRPr sz="22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0"/>
          <p:cNvSpPr txBox="1"/>
          <p:nvPr>
            <p:ph idx="1" type="body"/>
          </p:nvPr>
        </p:nvSpPr>
        <p:spPr>
          <a:xfrm>
            <a:off x="274500" y="811125"/>
            <a:ext cx="8595000" cy="249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 Git, there are two main ways to integrate changes from one branch into another: </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the merge </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the rebase.</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 this section you’ll learn what rebasing is, how to do it, why it’s a pretty amazing tool, and in what cases you won’t want to use it.</a:t>
            </a:r>
            <a:endParaRPr sz="2000">
              <a:latin typeface="Oswald Light"/>
              <a:ea typeface="Oswald Light"/>
              <a:cs typeface="Oswald Light"/>
              <a:sym typeface="Oswald Light"/>
            </a:endParaRPr>
          </a:p>
        </p:txBody>
      </p:sp>
      <p:sp>
        <p:nvSpPr>
          <p:cNvPr id="720" name="Google Shape;720;p120"/>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1"/>
          <p:cNvSpPr txBox="1"/>
          <p:nvPr>
            <p:ph idx="1" type="body"/>
          </p:nvPr>
        </p:nvSpPr>
        <p:spPr>
          <a:xfrm>
            <a:off x="274500" y="430125"/>
            <a:ext cx="8595000" cy="133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The Basic Rebase</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If you </a:t>
            </a:r>
            <a:r>
              <a:rPr lang="en-GB" sz="2000">
                <a:latin typeface="Oswald Light"/>
                <a:ea typeface="Oswald Light"/>
                <a:cs typeface="Oswald Light"/>
                <a:sym typeface="Oswald Light"/>
              </a:rPr>
              <a:t>recall</a:t>
            </a:r>
            <a:r>
              <a:rPr lang="en-GB" sz="2000">
                <a:latin typeface="Oswald Light"/>
                <a:ea typeface="Oswald Light"/>
                <a:cs typeface="Oswald Light"/>
                <a:sym typeface="Oswald Light"/>
              </a:rPr>
              <a:t> an earlier example from Basic Merging, we can see that we diverged our work and made commits on two different branches.</a:t>
            </a:r>
            <a:endParaRPr sz="2000">
              <a:latin typeface="Oswald Light"/>
              <a:ea typeface="Oswald Light"/>
              <a:cs typeface="Oswald Light"/>
              <a:sym typeface="Oswald Light"/>
            </a:endParaRPr>
          </a:p>
        </p:txBody>
      </p:sp>
      <p:sp>
        <p:nvSpPr>
          <p:cNvPr id="726" name="Google Shape;726;p121"/>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27" name="Google Shape;727;p121"/>
          <p:cNvSpPr txBox="1"/>
          <p:nvPr>
            <p:ph idx="1" type="body"/>
          </p:nvPr>
        </p:nvSpPr>
        <p:spPr>
          <a:xfrm>
            <a:off x="274500" y="3480350"/>
            <a:ext cx="8595000" cy="133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The easiest way</a:t>
            </a:r>
            <a:r>
              <a:rPr lang="en-GB" sz="2000">
                <a:latin typeface="Oswald Light"/>
                <a:ea typeface="Oswald Light"/>
                <a:cs typeface="Oswald Light"/>
                <a:sym typeface="Oswald Light"/>
              </a:rPr>
              <a:t> to integrate the branches, as we’ve already covered, is the merge command. It performs a three-way merge between the two latest branch snapshots (C3 and C4) and the most recent common ancestor of the two (C2), creating a new snapshot (and commit).</a:t>
            </a:r>
            <a:endParaRPr sz="2000">
              <a:latin typeface="Oswald Light"/>
              <a:ea typeface="Oswald Light"/>
              <a:cs typeface="Oswald Light"/>
              <a:sym typeface="Oswald Light"/>
            </a:endParaRPr>
          </a:p>
        </p:txBody>
      </p:sp>
      <p:pic>
        <p:nvPicPr>
          <p:cNvPr id="728" name="Google Shape;728;p121"/>
          <p:cNvPicPr preferRelativeResize="0"/>
          <p:nvPr/>
        </p:nvPicPr>
        <p:blipFill>
          <a:blip r:embed="rId3">
            <a:alphaModFix/>
          </a:blip>
          <a:stretch>
            <a:fillRect/>
          </a:stretch>
        </p:blipFill>
        <p:spPr>
          <a:xfrm>
            <a:off x="2645743" y="1672750"/>
            <a:ext cx="3852507" cy="179917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2"/>
          <p:cNvSpPr txBox="1"/>
          <p:nvPr>
            <p:ph idx="1" type="body"/>
          </p:nvPr>
        </p:nvSpPr>
        <p:spPr>
          <a:xfrm>
            <a:off x="274500" y="430125"/>
            <a:ext cx="8595000" cy="133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The Basic Rebase</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If you recall an earlier example from Basic Merging, we can see that we diverged our work and made commits on two different branches.</a:t>
            </a:r>
            <a:endParaRPr sz="2000">
              <a:latin typeface="Oswald Light"/>
              <a:ea typeface="Oswald Light"/>
              <a:cs typeface="Oswald Light"/>
              <a:sym typeface="Oswald Light"/>
            </a:endParaRPr>
          </a:p>
        </p:txBody>
      </p:sp>
      <p:sp>
        <p:nvSpPr>
          <p:cNvPr id="734" name="Google Shape;734;p122"/>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pic>
        <p:nvPicPr>
          <p:cNvPr id="735" name="Google Shape;735;p122"/>
          <p:cNvPicPr preferRelativeResize="0"/>
          <p:nvPr/>
        </p:nvPicPr>
        <p:blipFill>
          <a:blip r:embed="rId3">
            <a:alphaModFix/>
          </a:blip>
          <a:stretch>
            <a:fillRect/>
          </a:stretch>
        </p:blipFill>
        <p:spPr>
          <a:xfrm>
            <a:off x="1626000" y="1852500"/>
            <a:ext cx="5891999" cy="275164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3"/>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41" name="Google Shape;741;p123"/>
          <p:cNvSpPr txBox="1"/>
          <p:nvPr>
            <p:ph idx="1" type="body"/>
          </p:nvPr>
        </p:nvSpPr>
        <p:spPr>
          <a:xfrm>
            <a:off x="169475" y="693875"/>
            <a:ext cx="8595000" cy="133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The easiest way</a:t>
            </a:r>
            <a:r>
              <a:rPr lang="en-GB" sz="2000">
                <a:latin typeface="Oswald Light"/>
                <a:ea typeface="Oswald Light"/>
                <a:cs typeface="Oswald Light"/>
                <a:sym typeface="Oswald Light"/>
              </a:rPr>
              <a:t> to integrate the branches, as we’ve already covered, is the merge command. It performs a three-way merge between the two latest branch snapshots (C3 and C4) and the most recent common ancestor of the two (C2), creating a new snapshot (and commit).</a:t>
            </a:r>
            <a:endParaRPr sz="2000">
              <a:latin typeface="Oswald Light"/>
              <a:ea typeface="Oswald Light"/>
              <a:cs typeface="Oswald Light"/>
              <a:sym typeface="Oswald Light"/>
            </a:endParaRPr>
          </a:p>
        </p:txBody>
      </p:sp>
      <p:pic>
        <p:nvPicPr>
          <p:cNvPr id="742" name="Google Shape;742;p123"/>
          <p:cNvPicPr preferRelativeResize="0"/>
          <p:nvPr/>
        </p:nvPicPr>
        <p:blipFill>
          <a:blip r:embed="rId3">
            <a:alphaModFix/>
          </a:blip>
          <a:stretch>
            <a:fillRect/>
          </a:stretch>
        </p:blipFill>
        <p:spPr>
          <a:xfrm>
            <a:off x="996200" y="1892850"/>
            <a:ext cx="7151592" cy="28086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24"/>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48" name="Google Shape;748;p124"/>
          <p:cNvSpPr txBox="1"/>
          <p:nvPr>
            <p:ph idx="1" type="body"/>
          </p:nvPr>
        </p:nvSpPr>
        <p:spPr>
          <a:xfrm>
            <a:off x="169475" y="693875"/>
            <a:ext cx="8595000" cy="133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However, there is another way: we can take the patch of the change that was introduced in C4 and reapply it on top of C3. In Git, this is called </a:t>
            </a:r>
            <a:r>
              <a:rPr b="1" lang="en-GB" sz="2000"/>
              <a:t>rebasing</a:t>
            </a:r>
            <a:r>
              <a:rPr lang="en-GB" sz="2000">
                <a:latin typeface="Oswald Light"/>
                <a:ea typeface="Oswald Light"/>
                <a:cs typeface="Oswald Light"/>
                <a:sym typeface="Oswald Light"/>
              </a:rPr>
              <a:t>. With the rebase command, we can take all the changes that were committed on one branch and replay them on a different branch</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25"/>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54" name="Google Shape;754;p125"/>
          <p:cNvSpPr txBox="1"/>
          <p:nvPr>
            <p:ph idx="1" type="body"/>
          </p:nvPr>
        </p:nvSpPr>
        <p:spPr>
          <a:xfrm>
            <a:off x="169475" y="693875"/>
            <a:ext cx="8595000" cy="2991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REBASE LAB 01:</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Create a new branch in your repo called “</a:t>
            </a:r>
            <a:r>
              <a:rPr lang="en-GB" sz="2000">
                <a:latin typeface="Oswald Light"/>
                <a:ea typeface="Oswald Light"/>
                <a:cs typeface="Oswald Light"/>
                <a:sym typeface="Oswald Light"/>
              </a:rPr>
              <a:t>experiment” and switch to him</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In the experiment branch add multiple files of your decision and paste some information in them</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Stage the files and commit them with the content “crazy-ideas [exp]”</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Push the changes to Remote.</a:t>
            </a:r>
            <a:endParaRPr sz="2000">
              <a:latin typeface="Oswald Light"/>
              <a:ea typeface="Oswald Light"/>
              <a:cs typeface="Oswald Light"/>
              <a:sym typeface="Oswald Light"/>
            </a:endParaRPr>
          </a:p>
          <a:p>
            <a:pPr indent="-355600" lvl="0" marL="457200" marR="0" rtl="0" algn="l">
              <a:lnSpc>
                <a:spcPct val="115000"/>
              </a:lnSpc>
              <a:spcBef>
                <a:spcPts val="0"/>
              </a:spcBef>
              <a:spcAft>
                <a:spcPts val="0"/>
              </a:spcAft>
              <a:buSzPts val="2000"/>
              <a:buFont typeface="Oswald Light"/>
              <a:buAutoNum type="arabicPeriod"/>
            </a:pPr>
            <a:r>
              <a:rPr lang="en-GB" sz="2000">
                <a:latin typeface="Oswald Light"/>
                <a:ea typeface="Oswald Light"/>
                <a:cs typeface="Oswald Light"/>
                <a:sym typeface="Oswald Light"/>
              </a:rPr>
              <a:t>Let’s rebase master</a:t>
            </a:r>
            <a:endParaRPr sz="2000">
              <a:latin typeface="Oswald Light"/>
              <a:ea typeface="Oswald Light"/>
              <a:cs typeface="Oswald Light"/>
              <a:sym typeface="Oswald Light"/>
            </a:endParaRPr>
          </a:p>
          <a:p>
            <a:pPr indent="-355600" lvl="1" marL="914400" marR="0" rtl="0" algn="l">
              <a:lnSpc>
                <a:spcPct val="115000"/>
              </a:lnSpc>
              <a:spcBef>
                <a:spcPts val="0"/>
              </a:spcBef>
              <a:spcAft>
                <a:spcPts val="0"/>
              </a:spcAft>
              <a:buSzPts val="2000"/>
              <a:buFont typeface="Oswald Light"/>
              <a:buAutoNum type="alphaLcPeriod"/>
            </a:pPr>
            <a:r>
              <a:rPr lang="en-GB" sz="2000">
                <a:latin typeface="Oswald Light"/>
                <a:ea typeface="Oswald Light"/>
                <a:cs typeface="Oswald Light"/>
                <a:sym typeface="Oswald Light"/>
              </a:rPr>
              <a:t>In your experiment branch run:</a:t>
            </a:r>
            <a:endParaRPr sz="2000">
              <a:latin typeface="Oswald Light"/>
              <a:ea typeface="Oswald Light"/>
              <a:cs typeface="Oswald Light"/>
              <a:sym typeface="Oswald Light"/>
            </a:endParaRPr>
          </a:p>
          <a:p>
            <a:pPr indent="0" lvl="0" marL="91440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755" name="Google Shape;755;p125"/>
          <p:cNvSpPr/>
          <p:nvPr/>
        </p:nvSpPr>
        <p:spPr>
          <a:xfrm>
            <a:off x="569225" y="3685475"/>
            <a:ext cx="7795500" cy="10788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REBASE</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rebase master (make sure you are in the “experiment” branch first”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First, rewinding head to replay your work on top of it...</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Applying: added staged command</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6"/>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61" name="Google Shape;761;p126"/>
          <p:cNvSpPr txBox="1"/>
          <p:nvPr>
            <p:ph idx="1" type="body"/>
          </p:nvPr>
        </p:nvSpPr>
        <p:spPr>
          <a:xfrm>
            <a:off x="169475" y="693875"/>
            <a:ext cx="8595000" cy="1752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This operation works by going to the common ancestor of the two branches (the one you’re on and the one you’re rebasing onto), getting the diff introduced by each commit of the branch you’re on, saving those diffs to temporary files, resetting the current branch to the same commit as the branch you are rebasing onto, and finally applying each change in turn.</a:t>
            </a:r>
            <a:endParaRPr sz="2000">
              <a:latin typeface="Oswald Light"/>
              <a:ea typeface="Oswald Light"/>
              <a:cs typeface="Oswald Light"/>
              <a:sym typeface="Oswald Light"/>
            </a:endParaRPr>
          </a:p>
        </p:txBody>
      </p:sp>
      <p:pic>
        <p:nvPicPr>
          <p:cNvPr id="762" name="Google Shape;762;p126"/>
          <p:cNvPicPr preferRelativeResize="0"/>
          <p:nvPr/>
        </p:nvPicPr>
        <p:blipFill>
          <a:blip r:embed="rId3">
            <a:alphaModFix/>
          </a:blip>
          <a:stretch>
            <a:fillRect/>
          </a:stretch>
        </p:blipFill>
        <p:spPr>
          <a:xfrm>
            <a:off x="465113" y="2369475"/>
            <a:ext cx="8213781" cy="23919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7"/>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68" name="Google Shape;768;p127"/>
          <p:cNvSpPr txBox="1"/>
          <p:nvPr>
            <p:ph idx="1" type="body"/>
          </p:nvPr>
        </p:nvSpPr>
        <p:spPr>
          <a:xfrm>
            <a:off x="169475" y="693875"/>
            <a:ext cx="8595000" cy="45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At this point, we can go back to the master branch and do a fast-forward merge</a:t>
            </a:r>
            <a:r>
              <a:rPr lang="en-GB" sz="2000">
                <a:latin typeface="Oswald Light"/>
                <a:ea typeface="Oswald Light"/>
                <a:cs typeface="Oswald Light"/>
                <a:sym typeface="Oswald Light"/>
              </a:rPr>
              <a: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
        <p:nvSpPr>
          <p:cNvPr id="769" name="Google Shape;769;p127"/>
          <p:cNvSpPr/>
          <p:nvPr/>
        </p:nvSpPr>
        <p:spPr>
          <a:xfrm>
            <a:off x="489325" y="1348425"/>
            <a:ext cx="7795500" cy="7788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FF9900"/>
                </a:solidFill>
                <a:latin typeface="Oswald"/>
                <a:ea typeface="Oswald"/>
                <a:cs typeface="Oswald"/>
                <a:sym typeface="Oswald"/>
              </a:rPr>
              <a:t># REBASE</a:t>
            </a:r>
            <a:endParaRPr>
              <a:solidFill>
                <a:srgbClr val="FF9900"/>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a:t>
            </a:r>
            <a:r>
              <a:rPr lang="en-GB">
                <a:solidFill>
                  <a:srgbClr val="FFFFFF"/>
                </a:solidFill>
                <a:latin typeface="Oswald"/>
                <a:ea typeface="Oswald"/>
                <a:cs typeface="Oswald"/>
                <a:sym typeface="Oswald"/>
              </a:rPr>
              <a:t>git checkout master</a:t>
            </a:r>
            <a:endParaRPr>
              <a:solidFill>
                <a:srgbClr val="FFFFFF"/>
              </a:solidFill>
              <a:latin typeface="Oswald"/>
              <a:ea typeface="Oswald"/>
              <a:cs typeface="Oswald"/>
              <a:sym typeface="Oswald"/>
            </a:endParaRPr>
          </a:p>
          <a:p>
            <a:pPr indent="0" lvl="0" marL="0" rtl="0" algn="l">
              <a:spcBef>
                <a:spcPts val="0"/>
              </a:spcBef>
              <a:spcAft>
                <a:spcPts val="0"/>
              </a:spcAft>
              <a:buNone/>
            </a:pPr>
            <a:r>
              <a:rPr lang="en-GB">
                <a:solidFill>
                  <a:srgbClr val="FFFFFF"/>
                </a:solidFill>
                <a:latin typeface="Oswald"/>
                <a:ea typeface="Oswald"/>
                <a:cs typeface="Oswald"/>
                <a:sym typeface="Oswald"/>
              </a:rPr>
              <a:t>$ git merge experiment</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pic>
        <p:nvPicPr>
          <p:cNvPr id="770" name="Google Shape;770;p127"/>
          <p:cNvPicPr preferRelativeResize="0"/>
          <p:nvPr/>
        </p:nvPicPr>
        <p:blipFill>
          <a:blip r:embed="rId3">
            <a:alphaModFix/>
          </a:blip>
          <a:stretch>
            <a:fillRect/>
          </a:stretch>
        </p:blipFill>
        <p:spPr>
          <a:xfrm>
            <a:off x="152400" y="2379500"/>
            <a:ext cx="8839200" cy="230383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28"/>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76" name="Google Shape;776;p128"/>
          <p:cNvSpPr txBox="1"/>
          <p:nvPr>
            <p:ph idx="1" type="body"/>
          </p:nvPr>
        </p:nvSpPr>
        <p:spPr>
          <a:xfrm>
            <a:off x="169475" y="693875"/>
            <a:ext cx="8595000" cy="3081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Often, we’ll do this to make sure our commits apply cleanly on a remote branch — perhaps in a project to which we’re trying to contribute but that we don’t maintain.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 this case, we’d do our work in a branch and then rebase our work onto origin/master when we are ready to submit our patches to the main project.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That way, the maintainer doesn’t have to do any integration work — just a fast-forward or a clean apply.</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245675" y="151100"/>
            <a:ext cx="36744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UNDO</a:t>
            </a:r>
            <a:endParaRPr sz="1400">
              <a:latin typeface="Ubuntu Light"/>
              <a:ea typeface="Ubuntu Light"/>
              <a:cs typeface="Ubuntu Light"/>
              <a:sym typeface="Ubuntu Light"/>
            </a:endParaRPr>
          </a:p>
        </p:txBody>
      </p:sp>
      <p:sp>
        <p:nvSpPr>
          <p:cNvPr id="258" name="Google Shape;258;p48"/>
          <p:cNvSpPr txBox="1"/>
          <p:nvPr>
            <p:ph idx="1" type="body"/>
          </p:nvPr>
        </p:nvSpPr>
        <p:spPr>
          <a:xfrm>
            <a:off x="-76200" y="889375"/>
            <a:ext cx="9144000" cy="42165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en-GB" sz="2000">
                <a:latin typeface="Oswald Light"/>
                <a:ea typeface="Oswald Light"/>
                <a:cs typeface="Oswald Light"/>
                <a:sym typeface="Oswald Light"/>
              </a:rPr>
              <a:t>At any stage,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may want to undo something. Here, we’ll review a few basic tools for undoing changes that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’ve made. </a:t>
            </a:r>
            <a:br>
              <a:rPr lang="en-GB" sz="2000">
                <a:latin typeface="Oswald Light"/>
                <a:ea typeface="Oswald Light"/>
                <a:cs typeface="Oswald Light"/>
                <a:sym typeface="Oswald Light"/>
              </a:rPr>
            </a:br>
            <a:br>
              <a:rPr lang="en-GB" sz="2000">
                <a:latin typeface="Oswald Light"/>
                <a:ea typeface="Oswald Light"/>
                <a:cs typeface="Oswald Light"/>
                <a:sym typeface="Oswald Light"/>
              </a:rPr>
            </a:br>
            <a:r>
              <a:rPr b="1" lang="en-GB" sz="2000"/>
              <a:t>Be careful,</a:t>
            </a:r>
            <a:r>
              <a:rPr lang="en-GB" sz="2000">
                <a:latin typeface="Oswald Light"/>
                <a:ea typeface="Oswald Light"/>
                <a:cs typeface="Oswald Light"/>
                <a:sym typeface="Oswald Light"/>
              </a:rPr>
              <a:t>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can’t always undo some of these undos.</a:t>
            </a:r>
            <a:br>
              <a:rPr lang="en-GB" sz="2000">
                <a:latin typeface="Oswald Light"/>
                <a:ea typeface="Oswald Light"/>
                <a:cs typeface="Oswald Light"/>
                <a:sym typeface="Oswald Light"/>
              </a:rPr>
            </a:br>
            <a:br>
              <a:rPr lang="en-GB" sz="2000">
                <a:latin typeface="Oswald Light"/>
                <a:ea typeface="Oswald Light"/>
                <a:cs typeface="Oswald Light"/>
                <a:sym typeface="Oswald Light"/>
              </a:rPr>
            </a:br>
            <a:r>
              <a:rPr lang="en-GB" sz="2000">
                <a:latin typeface="Oswald Light"/>
                <a:ea typeface="Oswald Light"/>
                <a:cs typeface="Oswald Light"/>
                <a:sym typeface="Oswald Light"/>
              </a:rPr>
              <a:t>This is one of the few areas in Git where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may lose some work if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do it wrong.</a:t>
            </a:r>
            <a:br>
              <a:rPr lang="en-GB" sz="2000">
                <a:latin typeface="Oswald Light"/>
                <a:ea typeface="Oswald Light"/>
                <a:cs typeface="Oswald Light"/>
                <a:sym typeface="Oswald Light"/>
              </a:rPr>
            </a:br>
            <a:r>
              <a:rPr b="1" lang="en-GB" sz="2000"/>
              <a:t>One</a:t>
            </a:r>
            <a:r>
              <a:rPr lang="en-GB" sz="2000">
                <a:latin typeface="Oswald Light"/>
                <a:ea typeface="Oswald Light"/>
                <a:cs typeface="Oswald Light"/>
                <a:sym typeface="Oswald Light"/>
              </a:rPr>
              <a:t> of the common undos takes place when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commit too early and possibly forget to add some files, or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mess up with commit message. </a:t>
            </a:r>
            <a:br>
              <a:rPr lang="en-GB" sz="2000">
                <a:latin typeface="Oswald Light"/>
                <a:ea typeface="Oswald Light"/>
                <a:cs typeface="Oswald Light"/>
                <a:sym typeface="Oswald Light"/>
              </a:rPr>
            </a:br>
            <a:br>
              <a:rPr lang="en-GB" sz="2000">
                <a:latin typeface="Oswald Light"/>
                <a:ea typeface="Oswald Light"/>
                <a:cs typeface="Oswald Light"/>
                <a:sym typeface="Oswald Light"/>
              </a:rPr>
            </a:br>
            <a:r>
              <a:rPr lang="en-GB" sz="2000">
                <a:latin typeface="Oswald Light"/>
                <a:ea typeface="Oswald Light"/>
                <a:cs typeface="Oswald Light"/>
                <a:sym typeface="Oswald Light"/>
              </a:rPr>
              <a:t>If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want to redo that commit, make the additional changes </a:t>
            </a:r>
            <a:r>
              <a:rPr lang="en-GB" sz="2000">
                <a:latin typeface="Oswald Light"/>
                <a:ea typeface="Oswald Light"/>
                <a:cs typeface="Oswald Light"/>
                <a:sym typeface="Oswald Light"/>
              </a:rPr>
              <a:t>we</a:t>
            </a:r>
            <a:r>
              <a:rPr lang="en-GB" sz="2000">
                <a:latin typeface="Oswald Light"/>
                <a:ea typeface="Oswald Light"/>
                <a:cs typeface="Oswald Light"/>
                <a:sym typeface="Oswald Light"/>
              </a:rPr>
              <a:t> forgot, stage them, and commit again using the </a:t>
            </a:r>
            <a:r>
              <a:rPr b="1" lang="en-GB" sz="2000">
                <a:solidFill>
                  <a:srgbClr val="FF9900"/>
                </a:solidFill>
              </a:rPr>
              <a:t>--amend </a:t>
            </a:r>
            <a:r>
              <a:rPr lang="en-GB" sz="2000">
                <a:latin typeface="Oswald Light"/>
                <a:ea typeface="Oswald Light"/>
                <a:cs typeface="Oswald Light"/>
                <a:sym typeface="Oswald Light"/>
              </a:rPr>
              <a:t>option:</a:t>
            </a:r>
            <a:endParaRPr sz="2000">
              <a:latin typeface="Oswald Light"/>
              <a:ea typeface="Oswald Light"/>
              <a:cs typeface="Oswald Light"/>
              <a:sym typeface="Oswald Light"/>
            </a:endParaRPr>
          </a:p>
          <a:p>
            <a:pPr indent="0" lvl="0" marL="45720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29"/>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GIT BRANCHING - REBASING</a:t>
            </a:r>
            <a:endParaRPr/>
          </a:p>
        </p:txBody>
      </p:sp>
      <p:sp>
        <p:nvSpPr>
          <p:cNvPr id="782" name="Google Shape;782;p129"/>
          <p:cNvSpPr txBox="1"/>
          <p:nvPr>
            <p:ph idx="1" type="body"/>
          </p:nvPr>
        </p:nvSpPr>
        <p:spPr>
          <a:xfrm>
            <a:off x="169475" y="693875"/>
            <a:ext cx="8595000" cy="3081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2000"/>
              <a:t>REBASE OR MERGE?</a:t>
            </a:r>
            <a:endParaRPr b="1" sz="2000"/>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 general the way to get the best of both worlds is to rebase local changes you’ve made but haven’t shared yet before you push them in order to clean up your story, but never rebase anything you’ve pushed somewhere.</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0"/>
          <p:cNvSpPr txBox="1"/>
          <p:nvPr>
            <p:ph type="title"/>
          </p:nvPr>
        </p:nvSpPr>
        <p:spPr>
          <a:xfrm>
            <a:off x="572250" y="1553700"/>
            <a:ext cx="7999500" cy="20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 NEXT -</a:t>
            </a:r>
            <a:endParaRPr sz="4000"/>
          </a:p>
          <a:p>
            <a:pPr indent="0" lvl="0" marL="0" rtl="0" algn="ctr">
              <a:spcBef>
                <a:spcPts val="0"/>
              </a:spcBef>
              <a:spcAft>
                <a:spcPts val="0"/>
              </a:spcAft>
              <a:buNone/>
            </a:pPr>
            <a:r>
              <a:rPr lang="en-GB" sz="2200"/>
              <a:t>IN OUR NEXT SESSION</a:t>
            </a:r>
            <a:endParaRPr sz="2200"/>
          </a:p>
          <a:p>
            <a:pPr indent="0" lvl="0" marL="0" rtl="0" algn="ctr">
              <a:spcBef>
                <a:spcPts val="0"/>
              </a:spcBef>
              <a:spcAft>
                <a:spcPts val="0"/>
              </a:spcAft>
              <a:buNone/>
            </a:pPr>
            <a:r>
              <a:t/>
            </a:r>
            <a:endParaRPr sz="22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1"/>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WHAT’S NEXT?</a:t>
            </a:r>
            <a:endParaRPr/>
          </a:p>
        </p:txBody>
      </p:sp>
      <p:sp>
        <p:nvSpPr>
          <p:cNvPr id="793" name="Google Shape;793;p131"/>
          <p:cNvSpPr txBox="1"/>
          <p:nvPr>
            <p:ph idx="1" type="body"/>
          </p:nvPr>
        </p:nvSpPr>
        <p:spPr>
          <a:xfrm>
            <a:off x="169475" y="693875"/>
            <a:ext cx="8595000" cy="125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In our next session we will </a:t>
            </a:r>
            <a:r>
              <a:rPr lang="en-GB" sz="2000">
                <a:latin typeface="Oswald Light"/>
                <a:ea typeface="Oswald Light"/>
                <a:cs typeface="Oswald Light"/>
                <a:sym typeface="Oswald Light"/>
              </a:rPr>
              <a:t>discuss</a:t>
            </a:r>
            <a:r>
              <a:rPr lang="en-GB" sz="2000">
                <a:latin typeface="Oswald Light"/>
                <a:ea typeface="Oswald Light"/>
                <a:cs typeface="Oswald Light"/>
                <a:sym typeface="Oswald Light"/>
              </a:rPr>
              <a:t> GITHUB in </a:t>
            </a:r>
            <a:r>
              <a:rPr lang="en-GB" sz="2000">
                <a:latin typeface="Oswald Light"/>
                <a:ea typeface="Oswald Light"/>
                <a:cs typeface="Oswald Light"/>
                <a:sym typeface="Oswald Light"/>
              </a:rPr>
              <a:t>details,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Talk about software lifecycle and how to manage our repo.</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We’ll talk about code review and forks in github along with Sharing and PIPELINES.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 </a:t>
            </a:r>
            <a:r>
              <a:rPr lang="en-GB" sz="2000">
                <a:latin typeface="Oswald Light"/>
                <a:ea typeface="Oswald Light"/>
                <a:cs typeface="Oswald Light"/>
                <a:sym typeface="Oswald Light"/>
              </a:rPr>
              <a:t> </a:t>
            </a:r>
            <a:endParaRPr sz="2000">
              <a:latin typeface="Oswald Light"/>
              <a:ea typeface="Oswald Light"/>
              <a:cs typeface="Oswald Light"/>
              <a:sym typeface="Oswald Ligh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2"/>
          <p:cNvSpPr txBox="1"/>
          <p:nvPr>
            <p:ph idx="1" type="body"/>
          </p:nvPr>
        </p:nvSpPr>
        <p:spPr>
          <a:xfrm>
            <a:off x="169475" y="74900"/>
            <a:ext cx="4542900" cy="51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DOCKER LAB CONTINUE</a:t>
            </a:r>
            <a:endParaRPr/>
          </a:p>
        </p:txBody>
      </p:sp>
      <p:sp>
        <p:nvSpPr>
          <p:cNvPr id="799" name="Google Shape;799;p132"/>
          <p:cNvSpPr txBox="1"/>
          <p:nvPr>
            <p:ph idx="1" type="body"/>
          </p:nvPr>
        </p:nvSpPr>
        <p:spPr>
          <a:xfrm>
            <a:off x="169475" y="693875"/>
            <a:ext cx="8595000" cy="125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Please push the docker lab code you are working on to your github account and send the URL’S to us once you complete your </a:t>
            </a:r>
            <a:r>
              <a:rPr lang="en-GB" sz="2000">
                <a:latin typeface="Oswald Light"/>
                <a:ea typeface="Oswald Light"/>
                <a:cs typeface="Oswald Light"/>
                <a:sym typeface="Oswald Light"/>
              </a:rPr>
              <a:t>homework</a:t>
            </a:r>
            <a:r>
              <a:rPr lang="en-GB" sz="2000">
                <a:latin typeface="Oswald Light"/>
                <a:ea typeface="Oswald Light"/>
                <a:cs typeface="Oswald Light"/>
                <a:sym typeface="Oswald Light"/>
              </a:rPr>
              <a: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Make sure to create a master branch and all of your ongoing development should be in DEVELOPMENT branch.</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Once you complete and have something for us to test.</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rPr lang="en-GB" sz="2000">
                <a:latin typeface="Oswald Light"/>
                <a:ea typeface="Oswald Light"/>
                <a:cs typeface="Oswald Light"/>
                <a:sym typeface="Oswald Light"/>
              </a:rPr>
              <a:t>Please tag it and send it to us.</a:t>
            </a:r>
            <a:endParaRPr sz="2000">
              <a:latin typeface="Oswald Light"/>
              <a:ea typeface="Oswald Light"/>
              <a:cs typeface="Oswald Light"/>
              <a:sym typeface="Oswald Light"/>
            </a:endParaRPr>
          </a:p>
          <a:p>
            <a:pPr indent="0" lvl="0" marL="0" marR="0" rtl="0" algn="l">
              <a:lnSpc>
                <a:spcPct val="115000"/>
              </a:lnSpc>
              <a:spcBef>
                <a:spcPts val="0"/>
              </a:spcBef>
              <a:spcAft>
                <a:spcPts val="0"/>
              </a:spcAft>
              <a:buNone/>
            </a:pPr>
            <a:r>
              <a:t/>
            </a:r>
            <a:endParaRPr sz="2000">
              <a:latin typeface="Oswald Light"/>
              <a:ea typeface="Oswald Light"/>
              <a:cs typeface="Oswald Light"/>
              <a:sym typeface="Oswald Ligh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533400" lvl="0" marL="457200" rtl="0" algn="ctr">
              <a:spcBef>
                <a:spcPts val="0"/>
              </a:spcBef>
              <a:spcAft>
                <a:spcPts val="0"/>
              </a:spcAft>
              <a:buSzPts val="4800"/>
              <a:buChar char="-"/>
            </a:pPr>
            <a:r>
              <a:rPr lang="en-GB"/>
              <a:t>GIT OPERATION PART II - </a:t>
            </a:r>
            <a:endParaRPr/>
          </a:p>
        </p:txBody>
      </p:sp>
      <p:sp>
        <p:nvSpPr>
          <p:cNvPr id="805" name="Google Shape;805;p133"/>
          <p:cNvSpPr txBox="1"/>
          <p:nvPr>
            <p:ph idx="1" type="subTitle"/>
          </p:nvPr>
        </p:nvSpPr>
        <p:spPr>
          <a:xfrm>
            <a:off x="671250" y="3174875"/>
            <a:ext cx="7801500" cy="47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LINK FOR OUR SLIDE DECK</a:t>
            </a:r>
            <a:endParaRPr/>
          </a:p>
          <a:p>
            <a:pPr indent="0" lvl="0" marL="0" rtl="0" algn="ctr">
              <a:spcBef>
                <a:spcPts val="0"/>
              </a:spcBef>
              <a:spcAft>
                <a:spcPts val="0"/>
              </a:spcAft>
              <a:buNone/>
            </a:pPr>
            <a:r>
              <a:rPr lang="en-GB" u="sng">
                <a:solidFill>
                  <a:schemeClr val="hlink"/>
                </a:solidFill>
                <a:hlinkClick r:id="rId3"/>
              </a:rPr>
              <a:t>https://bit.ly/git-2020-part2-devopshift</a:t>
            </a:r>
            <a:endParaRPr/>
          </a:p>
          <a:p>
            <a:pPr indent="0" lvl="0" marL="0" rtl="0" algn="ctr">
              <a:spcBef>
                <a:spcPts val="0"/>
              </a:spcBef>
              <a:spcAft>
                <a:spcPts val="0"/>
              </a:spcAft>
              <a:buNone/>
            </a:pPr>
            <a:br>
              <a:rPr lang="en-GB"/>
            </a:b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