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2" r:id="rId4"/>
    <p:sldId id="257" r:id="rId5"/>
    <p:sldId id="263" r:id="rId6"/>
    <p:sldId id="258" r:id="rId7"/>
    <p:sldId id="260" r:id="rId8"/>
    <p:sldId id="261" r:id="rId9"/>
    <p:sldId id="259" r:id="rId10"/>
    <p:sldId id="267" r:id="rId11"/>
    <p:sldId id="265" r:id="rId12"/>
    <p:sldId id="269" r:id="rId13"/>
    <p:sldId id="270" r:id="rId14"/>
  </p:sldIdLst>
  <p:sldSz cx="24384000" cy="13716000"/>
  <p:notesSz cx="6858000" cy="9144000"/>
  <p:defaultTextStyle>
    <a:defPPr>
      <a:defRPr lang="en-US"/>
    </a:defPPr>
    <a:lvl1pPr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marL="4572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marL="9144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marL="13716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marL="18288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6pPr>
    <a:lvl7pPr marL="27432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7pPr>
    <a:lvl8pPr marL="32004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8pPr>
    <a:lvl9pPr marL="36576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 snapToObjects="1">
      <p:cViewPr>
        <p:scale>
          <a:sx n="79" d="100"/>
          <a:sy n="79" d="100"/>
        </p:scale>
        <p:origin x="-1328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48">
            <a:extLst>
              <a:ext uri="{FF2B5EF4-FFF2-40B4-BE49-F238E27FC236}">
                <a16:creationId xmlns:a16="http://schemas.microsoft.com/office/drawing/2014/main" id="{148397D5-B3E2-668B-B57F-B71CCF087EF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7411" name="Shape 149">
            <a:extLst>
              <a:ext uri="{FF2B5EF4-FFF2-40B4-BE49-F238E27FC236}">
                <a16:creationId xmlns:a16="http://schemas.microsoft.com/office/drawing/2014/main" id="{4FB7AAE6-D3AB-E367-983C-DFBA816D033C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98435669-742F-EF06-14EB-82C8AEE57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D130E182-1540-27D1-F7FF-CFF5FAC17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39E9028-6B04-A586-01E1-E03C07A75128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B790C-12CD-E848-9F68-248A5260B7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81120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BC642CF-2F7B-7289-61EC-14AB09728DC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EE757-2BD3-CE41-B57C-D5D43B3DB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1260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9123B2-E09A-CA27-62FC-D4E239DECC2E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0D66-FE9C-134A-A3A4-5231BEF99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76666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404D59D-0D18-F01E-28ED-09D308687F1F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A1605-1634-D243-BC0B-53B5422C6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93148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789F18-F051-AACD-83EF-61BB60F0190C}"/>
              </a:ext>
            </a:extLst>
          </p:cNvPr>
          <p:cNvSpPr txBox="1"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0B427-88AA-1F45-B604-B0C274370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31993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07F68B6-127B-146B-9C38-52D5436DE802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07083F-2330-694F-B0A8-FF0415BE85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920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68D391-9512-0B79-4458-B6FB21127A4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9C0A7-0CF1-AA4C-B31C-101B7837F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881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2" name="Presentation Title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5F58FA7-E876-C3CA-36E5-9C64F3B1EB4B}"/>
              </a:ext>
            </a:extLst>
          </p:cNvPr>
          <p:cNvSpPr txBox="1"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51808-A1FE-D748-A2D2-B57BF4F2F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7991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3" name="Slide Title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217B8F-38A5-89EC-DE6D-15CAFD8193D5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xfrm>
            <a:off x="12001500" y="13085763"/>
            <a:ext cx="368300" cy="374650"/>
          </a:xfrm>
        </p:spPr>
        <p:txBody>
          <a:bodyPr/>
          <a:lstStyle>
            <a:lvl1pPr>
              <a:defRPr/>
            </a:lvl1pPr>
          </a:lstStyle>
          <a:p>
            <a:fld id="{60FEAD8D-BA09-F84D-9D75-2C3E4B263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94947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2CCD2B-58EB-FE51-112D-2AFFC83BF4F3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2EF34-64B8-374B-ABBA-86A41385A5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67587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10EFAF6-CED4-2C18-51E9-0F3F55C65B2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E95AD-761D-7543-BF71-972563980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4601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3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07D5630-E10C-6556-C012-408471E03AFF}"/>
              </a:ext>
            </a:extLst>
          </p:cNvPr>
          <p:cNvSpPr txBox="1"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0C759-A793-3D4D-8860-4341A17C2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3629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BB57D2B-C01F-490A-A6FF-CE2486D68B0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001500" y="13085763"/>
            <a:ext cx="368300" cy="374650"/>
          </a:xfrm>
        </p:spPr>
        <p:txBody>
          <a:bodyPr/>
          <a:lstStyle>
            <a:lvl1pPr>
              <a:defRPr/>
            </a:lvl1pPr>
          </a:lstStyle>
          <a:p>
            <a:fld id="{6258E31E-D17D-D746-8863-9E69FE691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75145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8AC9230-B43F-F783-D346-29F6AE0158C9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3297D-535C-0449-A754-E0DB10E71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5625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743E4A-0BA1-1613-2750-D4F693A2C359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32B0D-B391-8842-A843-E89E7A0A5E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892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B93B2D88-1182-E34D-B945-888489B2D9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5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3CE0C2E4-A901-C438-886D-E91E5485CB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6500" y="4248150"/>
            <a:ext cx="21971000" cy="825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Slide bullet text</a:t>
            </a:r>
          </a:p>
          <a:p>
            <a:pPr lvl="1"/>
            <a:endParaRPr lang="en-US" altLang="en-US">
              <a:sym typeface="Helvetica Neue" panose="02000503000000020004" pitchFamily="2" charset="0"/>
            </a:endParaRPr>
          </a:p>
          <a:p>
            <a:pPr lvl="2"/>
            <a:endParaRPr lang="en-US" altLang="en-US">
              <a:sym typeface="Helvetica Neue" panose="02000503000000020004" pitchFamily="2" charset="0"/>
            </a:endParaRPr>
          </a:p>
          <a:p>
            <a:pPr lvl="3"/>
            <a:endParaRPr lang="en-US" altLang="en-US">
              <a:sym typeface="Helvetica Neue" panose="02000503000000020004" pitchFamily="2" charset="0"/>
            </a:endParaRPr>
          </a:p>
          <a:p>
            <a:pPr lvl="4"/>
            <a:endParaRPr lang="en-US" altLang="en-US">
              <a:sym typeface="Helvetica Neue" panose="02000503000000020004" pitchFamily="2" charset="0"/>
            </a:endParaRP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8E562F33-FA02-7B44-8E1E-851DA8D18AD6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50800" tIns="50800" rIns="50800" bIns="50800" numCol="1" anchor="b" anchorCtr="0" compatLnSpc="1">
            <a:prstTxWarp prst="textNoShape">
              <a:avLst/>
            </a:prstTxWarp>
            <a:spAutoFit/>
          </a:bodyPr>
          <a:lstStyle>
            <a:lvl1pPr algn="ctr" defTabSz="584200" eaLnBrk="1">
              <a:defRPr sz="1800">
                <a:solidFill>
                  <a:srgbClr val="000000"/>
                </a:solidFill>
              </a:defRPr>
            </a:lvl1pPr>
          </a:lstStyle>
          <a:p>
            <a:fld id="{FAD6D82F-B74A-EB4B-984F-4400D7F72E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3" r:id="rId3"/>
    <p:sldLayoutId id="2147483723" r:id="rId4"/>
    <p:sldLayoutId id="2147483724" r:id="rId5"/>
    <p:sldLayoutId id="2147483725" r:id="rId6"/>
    <p:sldLayoutId id="2147483734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5" r:id="rId14"/>
    <p:sldLayoutId id="2147483732" r:id="rId15"/>
  </p:sldLayoutIdLst>
  <p:transition spd="med"/>
  <p:txStyles>
    <p:titleStyle>
      <a:lvl1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12192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8288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24384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30480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image" Target="../media/image15.emf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6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file:////Users/huijiajia/Documents/neuroscience/psychological_and_brain_sciences/Australia/Crowding/demo/isolated_no_mask.mov" TargetMode="External"/><Relationship Id="rId7" Type="http://schemas.openxmlformats.org/officeDocument/2006/relationships/image" Target="../media/image3.png"/><Relationship Id="rId2" Type="http://schemas.openxmlformats.org/officeDocument/2006/relationships/video" Target="file:////Users/huijiajia/Documents/neuroscience/psychological_and_brain_sciences/Australia/Crowding/demo/flankered_shortened.mov" TargetMode="External"/><Relationship Id="rId1" Type="http://schemas.microsoft.com/office/2007/relationships/media" Target="file:////Users/huijiajia/Documents/neuroscience/psychological_and_brain_sciences/Australia/Crowding/demo/flankered_shortened.mov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4" Type="http://schemas.openxmlformats.org/officeDocument/2006/relationships/video" Target="file:////Users/huijiajia/Documents/neuroscience/psychological_and_brain_sciences/Australia/Crowding/demo/isolated_no_mask.mo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Jiahan 202409">
            <a:extLst>
              <a:ext uri="{FF2B5EF4-FFF2-40B4-BE49-F238E27FC236}">
                <a16:creationId xmlns:a16="http://schemas.microsoft.com/office/drawing/2014/main" id="{7EAB417E-76A1-7DE1-2C83-754B2200AB6D}"/>
              </a:ext>
            </a:extLst>
          </p:cNvPr>
          <p:cNvSpPr txBox="1">
            <a:spLocks noGrp="1" noChangeArrowheads="1"/>
          </p:cNvSpPr>
          <p:nvPr>
            <p:ph type="body" idx="21"/>
          </p:nvPr>
        </p:nvSpPr>
        <p:spPr>
          <a:xfrm>
            <a:off x="1201738" y="11860213"/>
            <a:ext cx="21971000" cy="6365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Jiahan 202409</a:t>
            </a:r>
          </a:p>
        </p:txBody>
      </p:sp>
      <p:sp>
        <p:nvSpPr>
          <p:cNvPr id="152" name="Crowding test result so far">
            <a:extLst>
              <a:ext uri="{FF2B5EF4-FFF2-40B4-BE49-F238E27FC236}">
                <a16:creationId xmlns:a16="http://schemas.microsoft.com/office/drawing/2014/main" id="{31E01291-99F0-6744-B3B6-BC0A99E84A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06500" y="2574925"/>
            <a:ext cx="21971000" cy="4648200"/>
          </a:xfrm>
        </p:spPr>
        <p:txBody>
          <a:bodyPr/>
          <a:lstStyle/>
          <a:p>
            <a:pPr defTabSz="243833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ym typeface="Helvetica Neue"/>
              </a:rPr>
              <a:t>Crowding test result so far</a:t>
            </a:r>
          </a:p>
        </p:txBody>
      </p:sp>
      <p:sp>
        <p:nvSpPr>
          <p:cNvPr id="18435" name="For young and aged">
            <a:extLst>
              <a:ext uri="{FF2B5EF4-FFF2-40B4-BE49-F238E27FC236}">
                <a16:creationId xmlns:a16="http://schemas.microsoft.com/office/drawing/2014/main" id="{268AE126-3C6C-5C9D-9689-400C1CBAE924}"/>
              </a:ext>
            </a:extLst>
          </p:cNvPr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1201738" y="7223125"/>
            <a:ext cx="21971000" cy="1905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For young and aged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C19FFA41-ABFA-1FCD-D071-47ED9F5F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7619"/>
          <a:stretch>
            <a:fillRect/>
          </a:stretch>
        </p:blipFill>
        <p:spPr bwMode="auto">
          <a:xfrm>
            <a:off x="809625" y="4278313"/>
            <a:ext cx="10045700" cy="817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28701726882908_.pic.jpg" descr="28701726882908_.pic.jpg">
            <a:extLst>
              <a:ext uri="{FF2B5EF4-FFF2-40B4-BE49-F238E27FC236}">
                <a16:creationId xmlns:a16="http://schemas.microsoft.com/office/drawing/2014/main" id="{9D117FE3-62DE-C185-8813-3CCDAF065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2127250"/>
            <a:ext cx="24542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8676" name="28681726882042_.pic.jpg" descr="28681726882042_.pic.jpg">
            <a:extLst>
              <a:ext uri="{FF2B5EF4-FFF2-40B4-BE49-F238E27FC236}">
                <a16:creationId xmlns:a16="http://schemas.microsoft.com/office/drawing/2014/main" id="{4B18A42D-A21C-3F8F-CD59-416E7F17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 r="56984"/>
          <a:stretch>
            <a:fillRect/>
          </a:stretch>
        </p:blipFill>
        <p:spPr bwMode="auto">
          <a:xfrm>
            <a:off x="9310688" y="2382838"/>
            <a:ext cx="7604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8677" name="= 8">
            <a:extLst>
              <a:ext uri="{FF2B5EF4-FFF2-40B4-BE49-F238E27FC236}">
                <a16:creationId xmlns:a16="http://schemas.microsoft.com/office/drawing/2014/main" id="{8A9873B5-3F3F-0018-D068-0DFCFDD7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1900" y="2713038"/>
            <a:ext cx="733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= 8</a:t>
            </a:r>
          </a:p>
        </p:txBody>
      </p:sp>
      <p:pic>
        <p:nvPicPr>
          <p:cNvPr id="28678" name="28681726882042_.pic.jpg" descr="28681726882042_.pic.jpg">
            <a:extLst>
              <a:ext uri="{FF2B5EF4-FFF2-40B4-BE49-F238E27FC236}">
                <a16:creationId xmlns:a16="http://schemas.microsoft.com/office/drawing/2014/main" id="{1576FCCF-D47B-6717-CCE6-1E77D6A8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0"/>
          <a:stretch>
            <a:fillRect/>
          </a:stretch>
        </p:blipFill>
        <p:spPr bwMode="auto">
          <a:xfrm>
            <a:off x="11469688" y="2382838"/>
            <a:ext cx="8080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8679" name="= 13">
            <a:extLst>
              <a:ext uri="{FF2B5EF4-FFF2-40B4-BE49-F238E27FC236}">
                <a16:creationId xmlns:a16="http://schemas.microsoft.com/office/drawing/2014/main" id="{61B1F3A5-74F4-BD59-AA2F-242A7E52C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7763" y="2713038"/>
            <a:ext cx="9747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= 13</a:t>
            </a:r>
          </a:p>
        </p:txBody>
      </p:sp>
      <p:pic>
        <p:nvPicPr>
          <p:cNvPr id="28680" name="Picture 4">
            <a:extLst>
              <a:ext uri="{FF2B5EF4-FFF2-40B4-BE49-F238E27FC236}">
                <a16:creationId xmlns:a16="http://schemas.microsoft.com/office/drawing/2014/main" id="{D0ADDE97-060A-390C-E69B-5547612B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3" b="20000"/>
          <a:stretch>
            <a:fillRect/>
          </a:stretch>
        </p:blipFill>
        <p:spPr bwMode="auto">
          <a:xfrm>
            <a:off x="11947525" y="3856038"/>
            <a:ext cx="9899650" cy="805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3" name="Group 46">
            <a:extLst>
              <a:ext uri="{FF2B5EF4-FFF2-40B4-BE49-F238E27FC236}">
                <a16:creationId xmlns:a16="http://schemas.microsoft.com/office/drawing/2014/main" id="{80B678F7-896B-391A-8AB6-D1E41FBBE4C6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11428413"/>
            <a:ext cx="2006600" cy="1019175"/>
            <a:chOff x="14366874" y="11688025"/>
            <a:chExt cx="2006601" cy="1020053"/>
          </a:xfrm>
        </p:grpSpPr>
        <p:grpSp>
          <p:nvGrpSpPr>
            <p:cNvPr id="28693" name="Group">
              <a:extLst>
                <a:ext uri="{FF2B5EF4-FFF2-40B4-BE49-F238E27FC236}">
                  <a16:creationId xmlns:a16="http://schemas.microsoft.com/office/drawing/2014/main" id="{34C35EC2-E7C5-CE05-2FFD-6B328AF88D1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5395575" y="11688025"/>
              <a:ext cx="977900" cy="987425"/>
              <a:chOff x="0" y="0"/>
              <a:chExt cx="977900" cy="987679"/>
            </a:xfrm>
          </p:grpSpPr>
          <p:sp>
            <p:nvSpPr>
              <p:cNvPr id="52" name="Shape">
                <a:extLst>
                  <a:ext uri="{FF2B5EF4-FFF2-40B4-BE49-F238E27FC236}">
                    <a16:creationId xmlns:a16="http://schemas.microsoft.com/office/drawing/2014/main" id="{F9466ACB-F9F5-634F-8364-2E8FF610B858}"/>
                  </a:ext>
                </a:extLst>
              </p:cNvPr>
              <p:cNvSpPr/>
              <p:nvPr/>
            </p:nvSpPr>
            <p:spPr>
              <a:xfrm>
                <a:off x="6350" y="-2440"/>
                <a:ext cx="977900" cy="489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75" y="2114"/>
                      <a:pt x="3166" y="6332"/>
                    </a:cubicBezTo>
                    <a:cubicBezTo>
                      <a:pt x="1057" y="10549"/>
                      <a:pt x="0" y="16072"/>
                      <a:pt x="0" y="21600"/>
                    </a:cubicBezTo>
                    <a:lnTo>
                      <a:pt x="21600" y="21600"/>
                    </a:lnTo>
                    <a:cubicBezTo>
                      <a:pt x="21600" y="16072"/>
                      <a:pt x="20543" y="10549"/>
                      <a:pt x="18434" y="6332"/>
                    </a:cubicBezTo>
                    <a:cubicBezTo>
                      <a:pt x="16325" y="211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 defTabSz="825500" eaLnBrk="1" fontAlgn="auto">
                  <a:spcBef>
                    <a:spcPts val="0"/>
                  </a:spcBef>
                  <a:spcAft>
                    <a:spcPts val="0"/>
                  </a:spcAft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3200" kern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8698" name="Circle">
                <a:extLst>
                  <a:ext uri="{FF2B5EF4-FFF2-40B4-BE49-F238E27FC236}">
                    <a16:creationId xmlns:a16="http://schemas.microsoft.com/office/drawing/2014/main" id="{CE1A590E-BEE0-2E6A-226F-9A2C4DF73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78"/>
                <a:ext cx="977900" cy="97790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endParaRPr lang="en-US" altLang="en-US" sz="3200">
                  <a:solidFill>
                    <a:srgbClr val="FFFFFF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  <a:sym typeface="Helvetica Neue Medium" panose="02000503000000020004" pitchFamily="2" charset="0"/>
                </a:endParaRPr>
              </a:p>
            </p:txBody>
          </p:sp>
        </p:grpSp>
        <p:grpSp>
          <p:nvGrpSpPr>
            <p:cNvPr id="28694" name="Group">
              <a:extLst>
                <a:ext uri="{FF2B5EF4-FFF2-40B4-BE49-F238E27FC236}">
                  <a16:creationId xmlns:a16="http://schemas.microsoft.com/office/drawing/2014/main" id="{C0550D95-A6A7-46BF-1522-410EBCBF3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6874" y="11720653"/>
              <a:ext cx="977900" cy="987425"/>
              <a:chOff x="0" y="0"/>
              <a:chExt cx="977900" cy="987679"/>
            </a:xfrm>
          </p:grpSpPr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70F02481-08EE-4347-9BA9-1A0474B5356B}"/>
                  </a:ext>
                </a:extLst>
              </p:cNvPr>
              <p:cNvSpPr/>
              <p:nvPr/>
            </p:nvSpPr>
            <p:spPr>
              <a:xfrm>
                <a:off x="0" y="738"/>
                <a:ext cx="977900" cy="489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75" y="2114"/>
                      <a:pt x="3166" y="6332"/>
                    </a:cubicBezTo>
                    <a:cubicBezTo>
                      <a:pt x="1057" y="10549"/>
                      <a:pt x="0" y="16072"/>
                      <a:pt x="0" y="21600"/>
                    </a:cubicBezTo>
                    <a:lnTo>
                      <a:pt x="21600" y="21600"/>
                    </a:lnTo>
                    <a:cubicBezTo>
                      <a:pt x="21600" y="16072"/>
                      <a:pt x="20543" y="10549"/>
                      <a:pt x="18434" y="6332"/>
                    </a:cubicBezTo>
                    <a:cubicBezTo>
                      <a:pt x="16325" y="211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 defTabSz="825500" eaLnBrk="1" fontAlgn="auto">
                  <a:spcBef>
                    <a:spcPts val="0"/>
                  </a:spcBef>
                  <a:spcAft>
                    <a:spcPts val="0"/>
                  </a:spcAft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3200" kern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8696" name="Circle">
                <a:extLst>
                  <a:ext uri="{FF2B5EF4-FFF2-40B4-BE49-F238E27FC236}">
                    <a16:creationId xmlns:a16="http://schemas.microsoft.com/office/drawing/2014/main" id="{2D7A81B4-8AD6-1AB5-050B-D23E33CD3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78"/>
                <a:ext cx="977900" cy="97790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endParaRPr lang="en-US" altLang="en-US" sz="3200">
                  <a:solidFill>
                    <a:srgbClr val="FFFFFF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  <a:sym typeface="Helvetica Neue Medium" panose="02000503000000020004" pitchFamily="2" charset="0"/>
                </a:endParaRPr>
              </a:p>
            </p:txBody>
          </p:sp>
        </p:grpSp>
      </p:grpSp>
      <p:grpSp>
        <p:nvGrpSpPr>
          <p:cNvPr id="28684" name="Group 53">
            <a:extLst>
              <a:ext uri="{FF2B5EF4-FFF2-40B4-BE49-F238E27FC236}">
                <a16:creationId xmlns:a16="http://schemas.microsoft.com/office/drawing/2014/main" id="{29D76F5D-78FD-F477-1A73-6D74B8047C0B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11491913"/>
            <a:ext cx="2006600" cy="1020762"/>
            <a:chOff x="14366874" y="11688025"/>
            <a:chExt cx="2006601" cy="1020053"/>
          </a:xfrm>
        </p:grpSpPr>
        <p:grpSp>
          <p:nvGrpSpPr>
            <p:cNvPr id="28687" name="Group">
              <a:extLst>
                <a:ext uri="{FF2B5EF4-FFF2-40B4-BE49-F238E27FC236}">
                  <a16:creationId xmlns:a16="http://schemas.microsoft.com/office/drawing/2014/main" id="{9676D007-279F-2079-283B-C6B7456BFF1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5395575" y="11688025"/>
              <a:ext cx="977900" cy="987425"/>
              <a:chOff x="0" y="0"/>
              <a:chExt cx="977900" cy="987679"/>
            </a:xfrm>
          </p:grpSpPr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id="{7A0F5B4E-6A99-4C47-B274-E7AA2515174D}"/>
                  </a:ext>
                </a:extLst>
              </p:cNvPr>
              <p:cNvSpPr/>
              <p:nvPr/>
            </p:nvSpPr>
            <p:spPr>
              <a:xfrm>
                <a:off x="3175" y="686"/>
                <a:ext cx="977900" cy="488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75" y="2114"/>
                      <a:pt x="3166" y="6332"/>
                    </a:cubicBezTo>
                    <a:cubicBezTo>
                      <a:pt x="1057" y="10549"/>
                      <a:pt x="0" y="16072"/>
                      <a:pt x="0" y="21600"/>
                    </a:cubicBezTo>
                    <a:lnTo>
                      <a:pt x="21600" y="21600"/>
                    </a:lnTo>
                    <a:cubicBezTo>
                      <a:pt x="21600" y="16072"/>
                      <a:pt x="20543" y="10549"/>
                      <a:pt x="18434" y="6332"/>
                    </a:cubicBezTo>
                    <a:cubicBezTo>
                      <a:pt x="16325" y="211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 defTabSz="825500" eaLnBrk="1" fontAlgn="auto">
                  <a:spcBef>
                    <a:spcPts val="0"/>
                  </a:spcBef>
                  <a:spcAft>
                    <a:spcPts val="0"/>
                  </a:spcAft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3200" kern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8692" name="Circle">
                <a:extLst>
                  <a:ext uri="{FF2B5EF4-FFF2-40B4-BE49-F238E27FC236}">
                    <a16:creationId xmlns:a16="http://schemas.microsoft.com/office/drawing/2014/main" id="{99D4DAB8-1C18-8325-8EFF-3B4B5EA8A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78"/>
                <a:ext cx="977900" cy="97790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endParaRPr lang="en-US" altLang="en-US" sz="3200">
                  <a:solidFill>
                    <a:srgbClr val="FFFFFF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  <a:sym typeface="Helvetica Neue Medium" panose="02000503000000020004" pitchFamily="2" charset="0"/>
                </a:endParaRPr>
              </a:p>
            </p:txBody>
          </p:sp>
        </p:grpSp>
        <p:grpSp>
          <p:nvGrpSpPr>
            <p:cNvPr id="28688" name="Group">
              <a:extLst>
                <a:ext uri="{FF2B5EF4-FFF2-40B4-BE49-F238E27FC236}">
                  <a16:creationId xmlns:a16="http://schemas.microsoft.com/office/drawing/2014/main" id="{9CD13289-6646-8517-5F91-E1ACE62CB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6874" y="11720653"/>
              <a:ext cx="977900" cy="987425"/>
              <a:chOff x="0" y="0"/>
              <a:chExt cx="977900" cy="987679"/>
            </a:xfrm>
          </p:grpSpPr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19A2F7B5-3252-8847-AA19-CA8D5718DD2B}"/>
                  </a:ext>
                </a:extLst>
              </p:cNvPr>
              <p:cNvSpPr/>
              <p:nvPr/>
            </p:nvSpPr>
            <p:spPr>
              <a:xfrm>
                <a:off x="0" y="686"/>
                <a:ext cx="977900" cy="488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75" y="2114"/>
                      <a:pt x="3166" y="6332"/>
                    </a:cubicBezTo>
                    <a:cubicBezTo>
                      <a:pt x="1057" y="10549"/>
                      <a:pt x="0" y="16072"/>
                      <a:pt x="0" y="21600"/>
                    </a:cubicBezTo>
                    <a:lnTo>
                      <a:pt x="21600" y="21600"/>
                    </a:lnTo>
                    <a:cubicBezTo>
                      <a:pt x="21600" y="16072"/>
                      <a:pt x="20543" y="10549"/>
                      <a:pt x="18434" y="6332"/>
                    </a:cubicBezTo>
                    <a:cubicBezTo>
                      <a:pt x="16325" y="211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 defTabSz="825500" eaLnBrk="1" fontAlgn="auto">
                  <a:spcBef>
                    <a:spcPts val="0"/>
                  </a:spcBef>
                  <a:spcAft>
                    <a:spcPts val="0"/>
                  </a:spcAft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3200" kern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8690" name="Circle">
                <a:extLst>
                  <a:ext uri="{FF2B5EF4-FFF2-40B4-BE49-F238E27FC236}">
                    <a16:creationId xmlns:a16="http://schemas.microsoft.com/office/drawing/2014/main" id="{52BE3FEA-8F4D-2476-B93A-F52CF9C5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78"/>
                <a:ext cx="977900" cy="97790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 defTabSz="825500"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5E5E5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endParaRPr lang="en-US" altLang="en-US" sz="3200">
                  <a:solidFill>
                    <a:srgbClr val="FFFFFF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  <a:sym typeface="Helvetica Neue Medium" panose="02000503000000020004" pitchFamily="2" charset="0"/>
                </a:endParaRPr>
              </a:p>
            </p:txBody>
          </p:sp>
        </p:grpSp>
      </p:grpSp>
      <p:sp>
        <p:nvSpPr>
          <p:cNvPr id="39" name="For young and aged">
            <a:extLst>
              <a:ext uri="{FF2B5EF4-FFF2-40B4-BE49-F238E27FC236}">
                <a16:creationId xmlns:a16="http://schemas.microsoft.com/office/drawing/2014/main" id="{03A041B8-BD1F-F947-8747-584E4E2730C5}"/>
              </a:ext>
            </a:extLst>
          </p:cNvPr>
          <p:cNvSpPr txBox="1">
            <a:spLocks noChangeArrowheads="1"/>
          </p:cNvSpPr>
          <p:nvPr/>
        </p:nvSpPr>
        <p:spPr>
          <a:xfrm>
            <a:off x="1112838" y="100013"/>
            <a:ext cx="21971000" cy="1033462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8500" b="1" spc="-170" dirty="0"/>
              <a:t>Results</a:t>
            </a:r>
            <a:endParaRPr lang="en-US" altLang="en-US" sz="8500" b="1" spc="-170" dirty="0"/>
          </a:p>
        </p:txBody>
      </p:sp>
      <p:sp>
        <p:nvSpPr>
          <p:cNvPr id="28686" name="Text Placeholder 2">
            <a:extLst>
              <a:ext uri="{FF2B5EF4-FFF2-40B4-BE49-F238E27FC236}">
                <a16:creationId xmlns:a16="http://schemas.microsoft.com/office/drawing/2014/main" id="{6C60D3CF-3653-92C1-4368-9FC4B10E1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385888"/>
            <a:ext cx="227171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>
              <a:buFontTx/>
              <a:buNone/>
            </a:pPr>
            <a:r>
              <a:rPr lang="en-US" altLang="en-US" sz="4000"/>
              <a:t>Data exclude row b c d e (include 8 young and 13 aged with after stimulus masks)</a:t>
            </a:r>
          </a:p>
        </p:txBody>
      </p:sp>
      <p:pic>
        <p:nvPicPr>
          <p:cNvPr id="3" name="28711726882913_.pic.jpg" descr="28711726882913_.pic.jpg">
            <a:extLst>
              <a:ext uri="{FF2B5EF4-FFF2-40B4-BE49-F238E27FC236}">
                <a16:creationId xmlns:a16="http://schemas.microsoft.com/office/drawing/2014/main" id="{D942685C-E0EA-5406-C0D9-2961A0F5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>
            <a:fillRect/>
          </a:stretch>
        </p:blipFill>
        <p:spPr bwMode="auto">
          <a:xfrm>
            <a:off x="10610170" y="5374141"/>
            <a:ext cx="245745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6C884D-DF78-9026-5421-89CFA5DFE7EE}"/>
              </a:ext>
            </a:extLst>
          </p:cNvPr>
          <p:cNvSpPr/>
          <p:nvPr/>
        </p:nvSpPr>
        <p:spPr>
          <a:xfrm>
            <a:off x="11064761" y="6261214"/>
            <a:ext cx="537482" cy="604157"/>
          </a:xfrm>
          <a:prstGeom prst="rect">
            <a:avLst/>
          </a:prstGeom>
          <a:solidFill>
            <a:srgbClr val="C2C2C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" name="28711726882913_.pic.jpg" descr="28711726882913_.pic.jpg">
            <a:extLst>
              <a:ext uri="{FF2B5EF4-FFF2-40B4-BE49-F238E27FC236}">
                <a16:creationId xmlns:a16="http://schemas.microsoft.com/office/drawing/2014/main" id="{FF75C884-586C-E1AA-6263-2F5FFF032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t="37165" r="62209" b="38333"/>
          <a:stretch/>
        </p:blipFill>
        <p:spPr bwMode="auto">
          <a:xfrm>
            <a:off x="10626499" y="6284232"/>
            <a:ext cx="537482" cy="60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8675" name="28711726882913_.pic.jpg" descr="28711726882913_.pic.jpg">
            <a:extLst>
              <a:ext uri="{FF2B5EF4-FFF2-40B4-BE49-F238E27FC236}">
                <a16:creationId xmlns:a16="http://schemas.microsoft.com/office/drawing/2014/main" id="{5D1B7B8A-EEAC-E5B7-38A2-DFACF2B5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>
            <a:fillRect/>
          </a:stretch>
        </p:blipFill>
        <p:spPr bwMode="auto">
          <a:xfrm>
            <a:off x="10335078" y="9159875"/>
            <a:ext cx="245745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199830-7AA3-2866-D523-203275972B93}"/>
              </a:ext>
            </a:extLst>
          </p:cNvPr>
          <p:cNvSpPr/>
          <p:nvPr/>
        </p:nvSpPr>
        <p:spPr>
          <a:xfrm>
            <a:off x="11574632" y="7362485"/>
            <a:ext cx="617368" cy="246630"/>
          </a:xfrm>
          <a:prstGeom prst="rect">
            <a:avLst/>
          </a:prstGeom>
          <a:solidFill>
            <a:srgbClr val="C2C2C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B806A-3F0E-E898-1CD3-2CF2067DE35F}"/>
              </a:ext>
            </a:extLst>
          </p:cNvPr>
          <p:cNvSpPr/>
          <p:nvPr/>
        </p:nvSpPr>
        <p:spPr>
          <a:xfrm>
            <a:off x="11232270" y="11164264"/>
            <a:ext cx="617368" cy="246630"/>
          </a:xfrm>
          <a:prstGeom prst="rect">
            <a:avLst/>
          </a:prstGeom>
          <a:solidFill>
            <a:srgbClr val="C2C2C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28721726883041_.pic.jpg" descr="28721726883041_.pic.jpg">
            <a:extLst>
              <a:ext uri="{FF2B5EF4-FFF2-40B4-BE49-F238E27FC236}">
                <a16:creationId xmlns:a16="http://schemas.microsoft.com/office/drawing/2014/main" id="{E41BD56C-03F7-1250-5CB5-3BBACD94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35638"/>
            <a:ext cx="5510213" cy="57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9698" name="Line">
            <a:extLst>
              <a:ext uri="{FF2B5EF4-FFF2-40B4-BE49-F238E27FC236}">
                <a16:creationId xmlns:a16="http://schemas.microsoft.com/office/drawing/2014/main" id="{00B614C5-5090-B0AA-4422-F512BB311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1766550"/>
            <a:ext cx="21167725" cy="31750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699" name="300 ms">
            <a:extLst>
              <a:ext uri="{FF2B5EF4-FFF2-40B4-BE49-F238E27FC236}">
                <a16:creationId xmlns:a16="http://schemas.microsoft.com/office/drawing/2014/main" id="{6AC7BFEC-36FA-2271-9BAE-EA6FE1A3D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9675" y="11980863"/>
            <a:ext cx="9477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zh-CN"/>
              <a:t>5</a:t>
            </a:r>
            <a:r>
              <a:rPr lang="en-US" altLang="en-US"/>
              <a:t>0 ms</a:t>
            </a:r>
          </a:p>
        </p:txBody>
      </p:sp>
      <p:sp>
        <p:nvSpPr>
          <p:cNvPr id="29700" name="Line">
            <a:extLst>
              <a:ext uri="{FF2B5EF4-FFF2-40B4-BE49-F238E27FC236}">
                <a16:creationId xmlns:a16="http://schemas.microsoft.com/office/drawing/2014/main" id="{45A828EF-CAB4-B08E-4972-0A2A40F5A2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4325" y="11614150"/>
            <a:ext cx="0" cy="368300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701" name="Line">
            <a:extLst>
              <a:ext uri="{FF2B5EF4-FFF2-40B4-BE49-F238E27FC236}">
                <a16:creationId xmlns:a16="http://schemas.microsoft.com/office/drawing/2014/main" id="{0CB5613C-8F60-4146-E62D-607718C8F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55975" y="11653838"/>
            <a:ext cx="0" cy="366712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702" name="Time">
            <a:extLst>
              <a:ext uri="{FF2B5EF4-FFF2-40B4-BE49-F238E27FC236}">
                <a16:creationId xmlns:a16="http://schemas.microsoft.com/office/drawing/2014/main" id="{6F0F0124-8C86-B770-0DF7-309991DC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1200" y="12133263"/>
            <a:ext cx="781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/>
              <a:t>Time</a:t>
            </a:r>
          </a:p>
        </p:txBody>
      </p:sp>
      <p:sp>
        <p:nvSpPr>
          <p:cNvPr id="29703" name="500 ms">
            <a:extLst>
              <a:ext uri="{FF2B5EF4-FFF2-40B4-BE49-F238E27FC236}">
                <a16:creationId xmlns:a16="http://schemas.microsoft.com/office/drawing/2014/main" id="{1B12A305-50E8-EA08-2AE0-15B9A31F2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12034838"/>
            <a:ext cx="1120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/>
              <a:t>500 ms</a:t>
            </a:r>
          </a:p>
        </p:txBody>
      </p:sp>
      <p:pic>
        <p:nvPicPr>
          <p:cNvPr id="29704" name="28711726882913_.pic.jpg" descr="28711726882913_.pic.jpg">
            <a:extLst>
              <a:ext uri="{FF2B5EF4-FFF2-40B4-BE49-F238E27FC236}">
                <a16:creationId xmlns:a16="http://schemas.microsoft.com/office/drawing/2014/main" id="{4E58C6D7-66AB-32A1-76BD-33DCE61F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>
            <a:fillRect/>
          </a:stretch>
        </p:blipFill>
        <p:spPr bwMode="auto">
          <a:xfrm>
            <a:off x="16637000" y="5735638"/>
            <a:ext cx="605472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29705" name="Group 2">
            <a:extLst>
              <a:ext uri="{FF2B5EF4-FFF2-40B4-BE49-F238E27FC236}">
                <a16:creationId xmlns:a16="http://schemas.microsoft.com/office/drawing/2014/main" id="{CF88AD8B-1EAB-0C9F-DF8C-37475A55C7F3}"/>
              </a:ext>
            </a:extLst>
          </p:cNvPr>
          <p:cNvGrpSpPr>
            <a:grpSpLocks/>
          </p:cNvGrpSpPr>
          <p:nvPr/>
        </p:nvGrpSpPr>
        <p:grpSpPr bwMode="auto">
          <a:xfrm>
            <a:off x="9193213" y="5735638"/>
            <a:ext cx="6054725" cy="5807075"/>
            <a:chOff x="6061457" y="539238"/>
            <a:chExt cx="6054725" cy="5807075"/>
          </a:xfrm>
        </p:grpSpPr>
        <p:pic>
          <p:nvPicPr>
            <p:cNvPr id="29709" name="28711726882913_.pic.jpg" descr="28711726882913_.pic.jpg">
              <a:extLst>
                <a:ext uri="{FF2B5EF4-FFF2-40B4-BE49-F238E27FC236}">
                  <a16:creationId xmlns:a16="http://schemas.microsoft.com/office/drawing/2014/main" id="{1DE5B428-E1D3-34A5-2097-F5DEC49F7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0"/>
            <a:stretch>
              <a:fillRect/>
            </a:stretch>
          </p:blipFill>
          <p:spPr bwMode="auto">
            <a:xfrm>
              <a:off x="6061457" y="539238"/>
              <a:ext cx="6054725" cy="580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D6FAF0-EA9F-2644-945A-CA24EE0ED7C0}"/>
                </a:ext>
              </a:extLst>
            </p:cNvPr>
            <p:cNvSpPr/>
            <p:nvPr/>
          </p:nvSpPr>
          <p:spPr>
            <a:xfrm>
              <a:off x="8431460" y="2860002"/>
              <a:ext cx="1321874" cy="12644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ctr" defTabSz="825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706" name="300 ms">
            <a:extLst>
              <a:ext uri="{FF2B5EF4-FFF2-40B4-BE49-F238E27FC236}">
                <a16:creationId xmlns:a16="http://schemas.microsoft.com/office/drawing/2014/main" id="{5988AC31-562B-E5E3-221F-BF855CA94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4013" y="11952288"/>
            <a:ext cx="1120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/>
              <a:t>300 ms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22B3DC0-ED30-E845-BDB3-63308DC11035}"/>
              </a:ext>
            </a:extLst>
          </p:cNvPr>
          <p:cNvSpPr txBox="1">
            <a:spLocks/>
          </p:cNvSpPr>
          <p:nvPr/>
        </p:nvSpPr>
        <p:spPr>
          <a:xfrm>
            <a:off x="904875" y="731838"/>
            <a:ext cx="21971000" cy="1433512"/>
          </a:xfrm>
          <a:prstGeom prst="rect">
            <a:avLst/>
          </a:prstGeom>
        </p:spPr>
        <p:txBody>
          <a:bodyPr/>
          <a:lstStyle>
            <a:lvl1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/>
            </a:pPr>
            <a:r>
              <a:rPr lang="en-US" altLang="zh-CN" kern="0" dirty="0"/>
              <a:t>Future</a:t>
            </a:r>
            <a:r>
              <a:rPr lang="zh-CN" altLang="en-US" kern="0" dirty="0"/>
              <a:t> </a:t>
            </a:r>
            <a:r>
              <a:rPr lang="en-US" altLang="zh-CN" kern="0" dirty="0"/>
              <a:t>research</a:t>
            </a:r>
            <a:endParaRPr lang="en-US" kern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7C03423-DBEC-554F-A815-30CB91D4A9D6}"/>
              </a:ext>
            </a:extLst>
          </p:cNvPr>
          <p:cNvSpPr txBox="1">
            <a:spLocks/>
          </p:cNvSpPr>
          <p:nvPr/>
        </p:nvSpPr>
        <p:spPr>
          <a:xfrm>
            <a:off x="1206500" y="2373313"/>
            <a:ext cx="21971000" cy="2593975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/>
            </a:pPr>
            <a:r>
              <a:rPr lang="en-US" altLang="zh-CN" kern="0" dirty="0"/>
              <a:t>Eye</a:t>
            </a:r>
            <a:r>
              <a:rPr lang="zh-CN" altLang="en-US" kern="0" dirty="0"/>
              <a:t> </a:t>
            </a:r>
            <a:r>
              <a:rPr lang="en-US" altLang="zh-CN" kern="0" dirty="0"/>
              <a:t>gaze</a:t>
            </a:r>
          </a:p>
          <a:p>
            <a:pPr>
              <a:defRPr/>
            </a:pPr>
            <a:r>
              <a:rPr lang="en-US" altLang="zh-CN" kern="0" dirty="0"/>
              <a:t>Attention</a:t>
            </a:r>
            <a:endParaRPr lang="en-US" kern="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5B14928D-FF28-D4DE-32CD-728C0DB2A654}"/>
              </a:ext>
            </a:extLst>
          </p:cNvPr>
          <p:cNvSpPr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3048000" y="12877800"/>
            <a:ext cx="508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0" tIns="127000" rIns="254000" bIns="127000" anchor="ctr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200">
                <a:solidFill>
                  <a:srgbClr val="999999"/>
                </a:solidFill>
                <a:latin typeface="Helvetica" pitchFamily="2" charset="0"/>
                <a:ea typeface="ＭＳ Ｐゴシック" panose="020B0600070205080204" pitchFamily="34" charset="-128"/>
              </a:rPr>
              <a:t>Date of download: 10/14/2024</a:t>
            </a:r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9961BE11-1460-5805-A7B3-D7D957E4F39C}"/>
              </a:ext>
            </a:extLst>
          </p:cNvPr>
          <p:cNvSpPr>
            <a:spLocks noGrp="1" noChangeArrowheads="1"/>
          </p:cNvSpPr>
          <p:nvPr>
            <p:custDataLst>
              <p:tags r:id="rId2"/>
            </p:custDataLst>
          </p:nvPr>
        </p:nvSpPr>
        <p:spPr bwMode="auto">
          <a:xfrm>
            <a:off x="7905750" y="12896850"/>
            <a:ext cx="13430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200">
                <a:solidFill>
                  <a:srgbClr val="999999"/>
                </a:solidFill>
                <a:latin typeface="Helvetica" pitchFamily="2" charset="0"/>
                <a:ea typeface="ＭＳ Ｐゴシック" panose="020B0600070205080204" pitchFamily="34" charset="-128"/>
              </a:rPr>
              <a:t>The Association for Research in Vision and Ophthalmology Copyright © 2024. All rights reserved.</a:t>
            </a:r>
          </a:p>
        </p:txBody>
      </p:sp>
      <p:cxnSp>
        <p:nvCxnSpPr>
          <p:cNvPr id="30723" name="Straight Connector 8">
            <a:extLst>
              <a:ext uri="{FF2B5EF4-FFF2-40B4-BE49-F238E27FC236}">
                <a16:creationId xmlns:a16="http://schemas.microsoft.com/office/drawing/2014/main" id="{9387407A-D490-3AE2-E331-4942572CEFAB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V="1">
            <a:off x="3048000" y="12861925"/>
            <a:ext cx="18288000" cy="15875"/>
          </a:xfrm>
          <a:prstGeom prst="line">
            <a:avLst/>
          </a:prstGeom>
          <a:noFill/>
          <a:ln w="12700" algn="ctr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4" name="Text Placeholder 2">
            <a:extLst>
              <a:ext uri="{FF2B5EF4-FFF2-40B4-BE49-F238E27FC236}">
                <a16:creationId xmlns:a16="http://schemas.microsoft.com/office/drawing/2014/main" id="{56241BF2-C465-CB10-A7F3-B37608D053A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11150600"/>
            <a:ext cx="18288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0" tIns="0" rIns="0" bIns="127000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5" name="TextBox 11">
            <a:extLst>
              <a:ext uri="{FF2B5EF4-FFF2-40B4-BE49-F238E27FC236}">
                <a16:creationId xmlns:a16="http://schemas.microsoft.com/office/drawing/2014/main" id="{C2547F51-892B-B082-4F6F-62AC239855F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0" y="10610850"/>
            <a:ext cx="18288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0" tIns="0" rIns="0" bIns="127000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6" name="Text Placeholder 2">
            <a:extLst>
              <a:ext uri="{FF2B5EF4-FFF2-40B4-BE49-F238E27FC236}">
                <a16:creationId xmlns:a16="http://schemas.microsoft.com/office/drawing/2014/main" id="{9BDD20B4-A7E7-0C3B-DA6F-54155786DCB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81450" y="2349500"/>
            <a:ext cx="1508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0" tIns="127000" rIns="254000" bIns="0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30727" name="Picture 1" descr="arvo_journals_logo@2x.png">
            <a:extLst>
              <a:ext uri="{FF2B5EF4-FFF2-40B4-BE49-F238E27FC236}">
                <a16:creationId xmlns:a16="http://schemas.microsoft.com/office/drawing/2014/main" id="{F5ED153A-0483-BC7D-7D9A-43F49115710A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254000"/>
            <a:ext cx="8382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Rectangle 11">
            <a:extLst>
              <a:ext uri="{FF2B5EF4-FFF2-40B4-BE49-F238E27FC236}">
                <a16:creationId xmlns:a16="http://schemas.microsoft.com/office/drawing/2014/main" id="{8B50CA74-46C7-9749-9499-AF6A73992FD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048000" y="1282700"/>
            <a:ext cx="18288000" cy="173037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685800" indent="-6858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From: Attention relieves visual crowding: Dissociable effects of peripheral and central cues</a:t>
            </a:r>
          </a:p>
          <a:p>
            <a:pPr>
              <a:spcBef>
                <a:spcPct val="20000"/>
              </a:spcBef>
            </a:pPr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Journal of Vision. 2023;23(5):9. doi:10.1167/jov.23.5.9</a:t>
            </a:r>
            <a:endParaRPr lang="en-US" altLang="en-US" sz="4000" b="1">
              <a:solidFill>
                <a:srgbClr val="FFFFFF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en-US" sz="2200" b="1">
              <a:solidFill>
                <a:srgbClr val="FFFFFF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algn="ctr"/>
            <a:endParaRPr lang="en-US" altLang="en-US" sz="3600">
              <a:solidFill>
                <a:srgbClr val="FFFFFF"/>
              </a:solidFill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30729" name="Rectangle 13">
            <a:extLst>
              <a:ext uri="{FF2B5EF4-FFF2-40B4-BE49-F238E27FC236}">
                <a16:creationId xmlns:a16="http://schemas.microsoft.com/office/drawing/2014/main" id="{90ADE762-4D1A-037D-0F02-6074407C2CD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59175" y="10131425"/>
            <a:ext cx="2860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Figure Legend: </a:t>
            </a:r>
            <a:endParaRPr lang="en-US" altLang="en-US" sz="2800" b="1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0730" name="Rectangle 14">
            <a:extLst>
              <a:ext uri="{FF2B5EF4-FFF2-40B4-BE49-F238E27FC236}">
                <a16:creationId xmlns:a16="http://schemas.microsoft.com/office/drawing/2014/main" id="{77119160-3A25-63A8-6FA6-ADD05F533AC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49650" y="10725150"/>
            <a:ext cx="1664335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The procedure of Experiment 1.
 </a:t>
            </a:r>
          </a:p>
        </p:txBody>
      </p:sp>
      <p:pic>
        <p:nvPicPr>
          <p:cNvPr id="30731" name="New picture">
            <a:extLst>
              <a:ext uri="{FF2B5EF4-FFF2-40B4-BE49-F238E27FC236}">
                <a16:creationId xmlns:a16="http://schemas.microsoft.com/office/drawing/2014/main" id="{D35A5E41-336A-81A5-15A0-4C7CEB917A12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4079875"/>
            <a:ext cx="13758862" cy="735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14EE3C81-6626-9767-21FB-856C5618E204}"/>
              </a:ext>
            </a:extLst>
          </p:cNvPr>
          <p:cNvSpPr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3048000" y="12877800"/>
            <a:ext cx="508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0" tIns="127000" rIns="254000" bIns="127000" anchor="ctr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200">
                <a:solidFill>
                  <a:srgbClr val="999999"/>
                </a:solidFill>
                <a:latin typeface="Helvetica" pitchFamily="2" charset="0"/>
                <a:ea typeface="ＭＳ Ｐゴシック" panose="020B0600070205080204" pitchFamily="34" charset="-128"/>
              </a:rPr>
              <a:t>Date of download: 10/14/2024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FD379F6A-92C5-0891-6167-D74F02AE016D}"/>
              </a:ext>
            </a:extLst>
          </p:cNvPr>
          <p:cNvSpPr>
            <a:spLocks noGrp="1" noChangeArrowheads="1"/>
          </p:cNvSpPr>
          <p:nvPr>
            <p:custDataLst>
              <p:tags r:id="rId2"/>
            </p:custDataLst>
          </p:nvPr>
        </p:nvSpPr>
        <p:spPr bwMode="auto">
          <a:xfrm>
            <a:off x="7905750" y="12896850"/>
            <a:ext cx="13430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200">
                <a:solidFill>
                  <a:srgbClr val="999999"/>
                </a:solidFill>
                <a:latin typeface="Helvetica" pitchFamily="2" charset="0"/>
                <a:ea typeface="ＭＳ Ｐゴシック" panose="020B0600070205080204" pitchFamily="34" charset="-128"/>
              </a:rPr>
              <a:t>The Association for Research in Vision and Ophthalmology Copyright © 2024. All rights reserved.</a:t>
            </a:r>
          </a:p>
        </p:txBody>
      </p:sp>
      <p:cxnSp>
        <p:nvCxnSpPr>
          <p:cNvPr id="31747" name="Straight Connector 8">
            <a:extLst>
              <a:ext uri="{FF2B5EF4-FFF2-40B4-BE49-F238E27FC236}">
                <a16:creationId xmlns:a16="http://schemas.microsoft.com/office/drawing/2014/main" id="{34660F9B-77F7-F5EF-60AA-7529939A8E97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V="1">
            <a:off x="3048000" y="12861925"/>
            <a:ext cx="18288000" cy="15875"/>
          </a:xfrm>
          <a:prstGeom prst="line">
            <a:avLst/>
          </a:prstGeom>
          <a:noFill/>
          <a:ln w="12700" algn="ctr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8" name="Text Placeholder 2">
            <a:extLst>
              <a:ext uri="{FF2B5EF4-FFF2-40B4-BE49-F238E27FC236}">
                <a16:creationId xmlns:a16="http://schemas.microsoft.com/office/drawing/2014/main" id="{6AFB391F-1F8B-EA58-CB24-7279EB6A2FE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11150600"/>
            <a:ext cx="18288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0" tIns="0" rIns="0" bIns="127000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Box 11">
            <a:extLst>
              <a:ext uri="{FF2B5EF4-FFF2-40B4-BE49-F238E27FC236}">
                <a16:creationId xmlns:a16="http://schemas.microsoft.com/office/drawing/2014/main" id="{159D5B9B-9931-3D91-1CA8-10D7428333F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0" y="10610850"/>
            <a:ext cx="18288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0" tIns="0" rIns="0" bIns="127000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0" name="Text Placeholder 2">
            <a:extLst>
              <a:ext uri="{FF2B5EF4-FFF2-40B4-BE49-F238E27FC236}">
                <a16:creationId xmlns:a16="http://schemas.microsoft.com/office/drawing/2014/main" id="{1962C5D8-5A75-31B8-DFDE-465FC1658D3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81450" y="2349500"/>
            <a:ext cx="1508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0" tIns="127000" rIns="254000" bIns="0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31751" name="Picture 1" descr="arvo_journals_logo@2x.png">
            <a:extLst>
              <a:ext uri="{FF2B5EF4-FFF2-40B4-BE49-F238E27FC236}">
                <a16:creationId xmlns:a16="http://schemas.microsoft.com/office/drawing/2014/main" id="{9C93148F-CDDE-3F2F-0EF2-F55D5CAE428F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254000"/>
            <a:ext cx="8382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Rectangle 11">
            <a:extLst>
              <a:ext uri="{FF2B5EF4-FFF2-40B4-BE49-F238E27FC236}">
                <a16:creationId xmlns:a16="http://schemas.microsoft.com/office/drawing/2014/main" id="{7E6B73CA-415E-C244-A9C8-E1D67331DFA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048000" y="1282700"/>
            <a:ext cx="18288000" cy="173037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685800" indent="-6858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From: Attention relieves visual crowding: Dissociable effects of peripheral and central cues</a:t>
            </a:r>
          </a:p>
          <a:p>
            <a:pPr>
              <a:spcBef>
                <a:spcPct val="20000"/>
              </a:spcBef>
            </a:pPr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Journal of Vision. 2023;23(5):9. doi:10.1167/jov.23.5.9</a:t>
            </a:r>
            <a:endParaRPr lang="en-US" altLang="en-US" sz="4000" b="1">
              <a:solidFill>
                <a:srgbClr val="FFFFFF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en-US" sz="2200" b="1">
              <a:solidFill>
                <a:srgbClr val="FFFFFF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algn="ctr"/>
            <a:endParaRPr lang="en-US" altLang="en-US" sz="3600">
              <a:solidFill>
                <a:srgbClr val="FFFFFF"/>
              </a:solidFill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31753" name="Rectangle 13">
            <a:extLst>
              <a:ext uri="{FF2B5EF4-FFF2-40B4-BE49-F238E27FC236}">
                <a16:creationId xmlns:a16="http://schemas.microsoft.com/office/drawing/2014/main" id="{D7750126-9AF7-715E-911D-3CEEAA7F63B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59175" y="10131425"/>
            <a:ext cx="2860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Figure Legend: </a:t>
            </a:r>
            <a:endParaRPr lang="en-US" altLang="en-US" sz="2800" b="1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1754" name="Rectangle 14">
            <a:extLst>
              <a:ext uri="{FF2B5EF4-FFF2-40B4-BE49-F238E27FC236}">
                <a16:creationId xmlns:a16="http://schemas.microsoft.com/office/drawing/2014/main" id="{71FD51F5-6D17-B1A9-D4AC-1373C8B2E65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49650" y="10725150"/>
            <a:ext cx="166433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Accuracy in Experiment 1, in which predictive validity was 100%. The two panels represent the crowded condition (left panel) and the uncrowded condition (right panel), respectively. The y-axis indicates the proportion of correct orientation discrimination of letter T. The x-axis means different SOAs. Error bars indicate standard errors of the mean. The asterisks indicate the significance relative to the no cue condition. ***p &lt; 0.001, ** p &lt; 0.01.
 </a:t>
            </a:r>
          </a:p>
        </p:txBody>
      </p:sp>
      <p:pic>
        <p:nvPicPr>
          <p:cNvPr id="31755" name="New picture">
            <a:extLst>
              <a:ext uri="{FF2B5EF4-FFF2-40B4-BE49-F238E27FC236}">
                <a16:creationId xmlns:a16="http://schemas.microsoft.com/office/drawing/2014/main" id="{CC461C18-5D32-1752-28F4-9F0D06A65264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75075"/>
            <a:ext cx="18200688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FF15-EFEF-544B-8FFE-BEA1F579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crowding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3EEB6506-85E9-A697-5D67-7D8D884744AC}"/>
              </a:ext>
            </a:extLst>
          </p:cNvPr>
          <p:cNvSpPr txBox="1">
            <a:spLocks noGrp="1" noChangeArrowheads="1"/>
          </p:cNvSpPr>
          <p:nvPr>
            <p:ph type="body" sz="quarter" idx="21"/>
          </p:nvPr>
        </p:nvSpPr>
        <p:spPr>
          <a:xfrm>
            <a:off x="1206500" y="2373313"/>
            <a:ext cx="22715538" cy="9350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4000"/>
              <a:t>-----Explain</a:t>
            </a:r>
            <a:r>
              <a:rPr lang="zh-CN" altLang="en-US" sz="4000"/>
              <a:t> </a:t>
            </a:r>
            <a:r>
              <a:rPr lang="en-US" altLang="zh-CN" sz="4000"/>
              <a:t>if</a:t>
            </a:r>
            <a:r>
              <a:rPr lang="zh-CN" altLang="en-US" sz="4000"/>
              <a:t> </a:t>
            </a:r>
            <a:r>
              <a:rPr lang="en-US" altLang="zh-CN" sz="4000"/>
              <a:t>there</a:t>
            </a:r>
            <a:r>
              <a:rPr lang="zh-CN" altLang="en-US" sz="4000"/>
              <a:t> </a:t>
            </a:r>
            <a:r>
              <a:rPr lang="en-US" altLang="zh-CN" sz="4000"/>
              <a:t>is</a:t>
            </a:r>
            <a:r>
              <a:rPr lang="zh-CN" altLang="en-US" sz="4000"/>
              <a:t> </a:t>
            </a:r>
            <a:r>
              <a:rPr lang="en-US" altLang="zh-CN" sz="4000"/>
              <a:t>any</a:t>
            </a:r>
            <a:r>
              <a:rPr lang="zh-CN" altLang="en-US" sz="4000"/>
              <a:t> </a:t>
            </a:r>
            <a:r>
              <a:rPr lang="en-US" altLang="zh-CN" sz="4000"/>
              <a:t>difference</a:t>
            </a:r>
            <a:r>
              <a:rPr lang="zh-CN" altLang="en-US" sz="4000"/>
              <a:t> </a:t>
            </a:r>
            <a:r>
              <a:rPr lang="en-US" altLang="zh-CN" sz="4000"/>
              <a:t>in</a:t>
            </a:r>
            <a:r>
              <a:rPr lang="zh-CN" altLang="en-US" sz="4000"/>
              <a:t> </a:t>
            </a:r>
            <a:r>
              <a:rPr lang="en-US" altLang="zh-CN" sz="4000"/>
              <a:t>temporal</a:t>
            </a:r>
            <a:r>
              <a:rPr lang="zh-CN" altLang="en-US" sz="4000"/>
              <a:t> </a:t>
            </a:r>
            <a:r>
              <a:rPr lang="en-US" altLang="zh-CN" sz="4000"/>
              <a:t>limits</a:t>
            </a:r>
            <a:r>
              <a:rPr lang="zh-CN" altLang="en-US" sz="4000"/>
              <a:t> </a:t>
            </a:r>
            <a:r>
              <a:rPr lang="en-US" altLang="zh-CN" sz="4000"/>
              <a:t>in</a:t>
            </a:r>
            <a:r>
              <a:rPr lang="zh-CN" altLang="en-US" sz="4000"/>
              <a:t> </a:t>
            </a:r>
            <a:r>
              <a:rPr lang="en-US" altLang="zh-CN" sz="4000"/>
              <a:t>multiple</a:t>
            </a:r>
            <a:r>
              <a:rPr lang="zh-CN" altLang="en-US" sz="4000"/>
              <a:t> </a:t>
            </a:r>
            <a:r>
              <a:rPr lang="en-US" altLang="zh-CN" sz="4000"/>
              <a:t>object</a:t>
            </a:r>
            <a:r>
              <a:rPr lang="zh-CN" altLang="en-US" sz="4000"/>
              <a:t> </a:t>
            </a:r>
            <a:r>
              <a:rPr lang="en-US" altLang="zh-CN" sz="4000"/>
              <a:t>tracking</a:t>
            </a:r>
            <a:r>
              <a:rPr lang="zh-CN" altLang="en-US" sz="4000"/>
              <a:t> </a:t>
            </a:r>
            <a:r>
              <a:rPr lang="en-US" altLang="zh-CN" sz="4000"/>
              <a:t>experiment</a:t>
            </a:r>
            <a:endParaRPr lang="en-US" altLang="en-US" sz="4000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6E3613BC-D2F5-D7B6-D890-17EDF90F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3741738"/>
            <a:ext cx="10129837" cy="965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lankered_shortened.mov">
            <a:hlinkClick r:id="" action="ppaction://media"/>
            <a:extLst>
              <a:ext uri="{FF2B5EF4-FFF2-40B4-BE49-F238E27FC236}">
                <a16:creationId xmlns:a16="http://schemas.microsoft.com/office/drawing/2014/main" id="{34953F81-8F59-6364-E4AB-919BE9A83591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425" y="4683125"/>
            <a:ext cx="11336338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solated_no_mask.mov">
            <a:hlinkClick r:id="" action="ppaction://media"/>
            <a:extLst>
              <a:ext uri="{FF2B5EF4-FFF2-40B4-BE49-F238E27FC236}">
                <a16:creationId xmlns:a16="http://schemas.microsoft.com/office/drawing/2014/main" id="{A7552153-263C-9CA3-F1F1-F4B0423EE8A3}"/>
              </a:ext>
            </a:extLst>
          </p:cNvPr>
          <p:cNvPicPr>
            <a:picLocks noChangeAspect="1" noChangeArrowheads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4683125"/>
            <a:ext cx="11295062" cy="635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r young and aged">
            <a:extLst>
              <a:ext uri="{FF2B5EF4-FFF2-40B4-BE49-F238E27FC236}">
                <a16:creationId xmlns:a16="http://schemas.microsoft.com/office/drawing/2014/main" id="{C5EB3F21-E13C-B441-8ED5-8EF6BDF51E9D}"/>
              </a:ext>
            </a:extLst>
          </p:cNvPr>
          <p:cNvSpPr txBox="1">
            <a:spLocks noChangeArrowheads="1"/>
          </p:cNvSpPr>
          <p:nvPr/>
        </p:nvSpPr>
        <p:spPr>
          <a:xfrm>
            <a:off x="1655763" y="1266825"/>
            <a:ext cx="21971000" cy="1905000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8500" b="1" spc="-170" dirty="0"/>
              <a:t>Crowding</a:t>
            </a:r>
            <a:r>
              <a:rPr lang="zh-CN" altLang="en-US" sz="8500" b="1" spc="-170" dirty="0"/>
              <a:t> </a:t>
            </a:r>
            <a:r>
              <a:rPr lang="en-US" altLang="zh-CN" sz="8500" b="1" spc="-170" dirty="0"/>
              <a:t>test</a:t>
            </a:r>
            <a:r>
              <a:rPr lang="zh-CN" altLang="en-US" sz="8500" b="1" spc="-170" dirty="0"/>
              <a:t> </a:t>
            </a:r>
            <a:r>
              <a:rPr lang="en-US" altLang="zh-CN" sz="8500" b="1" spc="-170" dirty="0"/>
              <a:t>stimulus</a:t>
            </a:r>
            <a:r>
              <a:rPr lang="zh-CN" altLang="en-US" sz="8500" b="1" spc="-170" dirty="0"/>
              <a:t> </a:t>
            </a:r>
            <a:r>
              <a:rPr lang="en-US" altLang="zh-CN" sz="8500" b="1" spc="-170" dirty="0"/>
              <a:t>demo</a:t>
            </a:r>
            <a:endParaRPr lang="en-US" altLang="en-US" sz="8500" b="1" spc="-17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D5763A-15F6-6C4C-B274-4C7BC8F20893}"/>
              </a:ext>
            </a:extLst>
          </p:cNvPr>
          <p:cNvSpPr txBox="1">
            <a:spLocks/>
          </p:cNvSpPr>
          <p:nvPr/>
        </p:nvSpPr>
        <p:spPr>
          <a:xfrm>
            <a:off x="4627563" y="3419475"/>
            <a:ext cx="3143250" cy="935038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kern="0" dirty="0"/>
              <a:t>Acuity</a:t>
            </a:r>
            <a:r>
              <a:rPr lang="zh-CN" altLang="en-US" kern="0" dirty="0"/>
              <a:t> </a:t>
            </a:r>
            <a:r>
              <a:rPr lang="en-US" altLang="zh-CN" kern="0" dirty="0"/>
              <a:t>test</a:t>
            </a:r>
            <a:endParaRPr lang="en-US" kern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A01795-E69D-2646-A673-3CB7323919DD}"/>
              </a:ext>
            </a:extLst>
          </p:cNvPr>
          <p:cNvSpPr txBox="1">
            <a:spLocks/>
          </p:cNvSpPr>
          <p:nvPr/>
        </p:nvSpPr>
        <p:spPr>
          <a:xfrm>
            <a:off x="15495588" y="3402013"/>
            <a:ext cx="4278312" cy="936625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kern="0" dirty="0"/>
              <a:t>Crowding</a:t>
            </a:r>
            <a:r>
              <a:rPr lang="zh-CN" altLang="en-US" kern="0" dirty="0"/>
              <a:t> </a:t>
            </a:r>
            <a:r>
              <a:rPr lang="en-US" altLang="zh-CN" kern="0" dirty="0"/>
              <a:t>test</a:t>
            </a:r>
            <a:endParaRPr lang="en-U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9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28701726882908_.pic.jpg" descr="28701726882908_.pic.jpg">
            <a:extLst>
              <a:ext uri="{FF2B5EF4-FFF2-40B4-BE49-F238E27FC236}">
                <a16:creationId xmlns:a16="http://schemas.microsoft.com/office/drawing/2014/main" id="{49C84705-9522-CF61-D7DB-45B5A4F56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788" y="1006475"/>
            <a:ext cx="6026150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06" name="28711726882913_.pic.jpg" descr="28711726882913_.pic.jpg">
            <a:extLst>
              <a:ext uri="{FF2B5EF4-FFF2-40B4-BE49-F238E27FC236}">
                <a16:creationId xmlns:a16="http://schemas.microsoft.com/office/drawing/2014/main" id="{2FD43349-35DC-A6A4-20D2-F4A504F0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>
            <a:fillRect/>
          </a:stretch>
        </p:blipFill>
        <p:spPr bwMode="auto">
          <a:xfrm>
            <a:off x="10477500" y="7654925"/>
            <a:ext cx="605472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07" name="28721726883041_.pic.jpg" descr="28721726883041_.pic.jpg">
            <a:extLst>
              <a:ext uri="{FF2B5EF4-FFF2-40B4-BE49-F238E27FC236}">
                <a16:creationId xmlns:a16="http://schemas.microsoft.com/office/drawing/2014/main" id="{1157B102-26E6-2CD6-87E8-2E3CEEDC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7610475"/>
            <a:ext cx="5510212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08" name="28721726883041_.pic.jpg" descr="28721726883041_.pic.jpg">
            <a:extLst>
              <a:ext uri="{FF2B5EF4-FFF2-40B4-BE49-F238E27FC236}">
                <a16:creationId xmlns:a16="http://schemas.microsoft.com/office/drawing/2014/main" id="{FAEC214C-A7A6-8FBF-B210-54E9139E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962025"/>
            <a:ext cx="5510212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09" name="28721726883041_.pic.jpg" descr="28721726883041_.pic.jpg">
            <a:extLst>
              <a:ext uri="{FF2B5EF4-FFF2-40B4-BE49-F238E27FC236}">
                <a16:creationId xmlns:a16="http://schemas.microsoft.com/office/drawing/2014/main" id="{8AA516B8-57FA-B746-3242-DE0B1AF4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0" y="1006475"/>
            <a:ext cx="5508625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0" name="28721726883041_.pic.jpg" descr="28721726883041_.pic.jpg">
            <a:extLst>
              <a:ext uri="{FF2B5EF4-FFF2-40B4-BE49-F238E27FC236}">
                <a16:creationId xmlns:a16="http://schemas.microsoft.com/office/drawing/2014/main" id="{4110CC1C-F09F-9DFC-8B71-12DC1F145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0" y="7664450"/>
            <a:ext cx="5508625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1511" name="Line">
            <a:extLst>
              <a:ext uri="{FF2B5EF4-FFF2-40B4-BE49-F238E27FC236}">
                <a16:creationId xmlns:a16="http://schemas.microsoft.com/office/drawing/2014/main" id="{D5A3E379-F7F7-2A52-EA5F-5C3FD0EB5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0313" y="7011988"/>
            <a:ext cx="19838987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1512" name="300 ms">
            <a:extLst>
              <a:ext uri="{FF2B5EF4-FFF2-40B4-BE49-F238E27FC236}">
                <a16:creationId xmlns:a16="http://schemas.microsoft.com/office/drawing/2014/main" id="{4A005F5D-3372-E08F-C808-54BAC07D5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4475" y="7132638"/>
            <a:ext cx="1120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/>
              <a:t>300 ms</a:t>
            </a:r>
          </a:p>
        </p:txBody>
      </p:sp>
      <p:sp>
        <p:nvSpPr>
          <p:cNvPr id="21513" name="Line">
            <a:extLst>
              <a:ext uri="{FF2B5EF4-FFF2-40B4-BE49-F238E27FC236}">
                <a16:creationId xmlns:a16="http://schemas.microsoft.com/office/drawing/2014/main" id="{BF530074-5892-C4AC-857A-AD43F9D91B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98138" y="6829425"/>
            <a:ext cx="0" cy="368300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1514" name="Line">
            <a:extLst>
              <a:ext uri="{FF2B5EF4-FFF2-40B4-BE49-F238E27FC236}">
                <a16:creationId xmlns:a16="http://schemas.microsoft.com/office/drawing/2014/main" id="{31B8CC1D-ED5F-A9E3-3A84-10C00DAFF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10000" y="6827838"/>
            <a:ext cx="0" cy="366712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1515" name="Time">
            <a:extLst>
              <a:ext uri="{FF2B5EF4-FFF2-40B4-BE49-F238E27FC236}">
                <a16:creationId xmlns:a16="http://schemas.microsoft.com/office/drawing/2014/main" id="{AECD2820-22B6-A702-0304-95519D18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3963" y="7132638"/>
            <a:ext cx="781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/>
              <a:t>Time</a:t>
            </a:r>
          </a:p>
        </p:txBody>
      </p:sp>
      <p:sp>
        <p:nvSpPr>
          <p:cNvPr id="21516" name="500 ms">
            <a:extLst>
              <a:ext uri="{FF2B5EF4-FFF2-40B4-BE49-F238E27FC236}">
                <a16:creationId xmlns:a16="http://schemas.microsoft.com/office/drawing/2014/main" id="{A770B119-677D-6E75-C338-FAB70986D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7110413"/>
            <a:ext cx="1120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/>
              <a:t>500 ms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EC278C-E90B-5047-A1D9-16AB814C047C}"/>
              </a:ext>
            </a:extLst>
          </p:cNvPr>
          <p:cNvSpPr txBox="1">
            <a:spLocks/>
          </p:cNvSpPr>
          <p:nvPr/>
        </p:nvSpPr>
        <p:spPr>
          <a:xfrm>
            <a:off x="390525" y="3638550"/>
            <a:ext cx="3143250" cy="935038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kern="0" dirty="0"/>
              <a:t>Acuity</a:t>
            </a:r>
            <a:r>
              <a:rPr lang="zh-CN" altLang="en-US" kern="0" dirty="0"/>
              <a:t> </a:t>
            </a:r>
            <a:r>
              <a:rPr lang="en-US" altLang="zh-CN" kern="0" dirty="0"/>
              <a:t>test</a:t>
            </a:r>
            <a:endParaRPr lang="en-US" kern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E9D6770-74B7-274F-A179-EBC8B1797FF5}"/>
              </a:ext>
            </a:extLst>
          </p:cNvPr>
          <p:cNvSpPr txBox="1">
            <a:spLocks/>
          </p:cNvSpPr>
          <p:nvPr/>
        </p:nvSpPr>
        <p:spPr>
          <a:xfrm>
            <a:off x="390525" y="9625013"/>
            <a:ext cx="3143250" cy="1422400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zh-CN" kern="0" dirty="0"/>
              <a:t>Crowding</a:t>
            </a:r>
            <a:r>
              <a:rPr lang="zh-CN" altLang="en-US" kern="0" dirty="0"/>
              <a:t> </a:t>
            </a:r>
            <a:r>
              <a:rPr lang="en-US" altLang="zh-CN" kern="0" dirty="0"/>
              <a:t>test</a:t>
            </a:r>
            <a:endParaRPr lang="en-US" kern="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33">
            <a:extLst>
              <a:ext uri="{FF2B5EF4-FFF2-40B4-BE49-F238E27FC236}">
                <a16:creationId xmlns:a16="http://schemas.microsoft.com/office/drawing/2014/main" id="{FC74D48F-662C-FFE9-C516-0F25EB627484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606425"/>
            <a:ext cx="12901613" cy="12374563"/>
            <a:chOff x="4669353" y="495238"/>
            <a:chExt cx="12901955" cy="12374240"/>
          </a:xfrm>
        </p:grpSpPr>
        <p:pic>
          <p:nvPicPr>
            <p:cNvPr id="22532" name="28711726882913_.pic.jpg" descr="28711726882913_.pic.jpg">
              <a:extLst>
                <a:ext uri="{FF2B5EF4-FFF2-40B4-BE49-F238E27FC236}">
                  <a16:creationId xmlns:a16="http://schemas.microsoft.com/office/drawing/2014/main" id="{C647AF11-48DD-AE66-A4C2-30A165B85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0"/>
            <a:stretch>
              <a:fillRect/>
            </a:stretch>
          </p:blipFill>
          <p:spPr bwMode="auto">
            <a:xfrm>
              <a:off x="4669353" y="495238"/>
              <a:ext cx="12901955" cy="12374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F8CB04-E17D-394A-8A15-4493E2FE69A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8868" y="2439772"/>
              <a:ext cx="0" cy="23975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CEDE6F-845D-214E-B398-A102B1D7685F}"/>
                </a:ext>
              </a:extLst>
            </p:cNvPr>
            <p:cNvCxnSpPr>
              <a:cxnSpLocks/>
            </p:cNvCxnSpPr>
            <p:nvPr/>
          </p:nvCxnSpPr>
          <p:spPr>
            <a:xfrm>
              <a:off x="11444982" y="2431962"/>
              <a:ext cx="0" cy="26360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401CF9-4E3F-8249-9793-F25151BAC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8659" y="2439772"/>
              <a:ext cx="54533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A76C47-4A41-434A-AC48-6D41BBBCCA9B}"/>
                </a:ext>
              </a:extLst>
            </p:cNvPr>
            <p:cNvCxnSpPr>
              <a:cxnSpLocks/>
            </p:cNvCxnSpPr>
            <p:nvPr/>
          </p:nvCxnSpPr>
          <p:spPr>
            <a:xfrm>
              <a:off x="8307999" y="6805392"/>
              <a:ext cx="0" cy="136420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F7EC4FD-FB8E-CD47-926B-FD6B296DFD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275" y="6780442"/>
              <a:ext cx="0" cy="141052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6BE8C4-25F7-CB40-933B-CE981DC13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4273" y="8162663"/>
              <a:ext cx="2871976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003443-54AF-0F4E-AAA6-58A22D984E96}"/>
                </a:ext>
              </a:extLst>
            </p:cNvPr>
            <p:cNvCxnSpPr>
              <a:cxnSpLocks/>
            </p:cNvCxnSpPr>
            <p:nvPr/>
          </p:nvCxnSpPr>
          <p:spPr>
            <a:xfrm>
              <a:off x="6840279" y="8067415"/>
              <a:ext cx="1233377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7B5BFF-766B-8B4D-A694-41CA97B830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0279" y="5489382"/>
              <a:ext cx="1311348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1AF21F-13E7-994B-AF97-77F9114FE0E6}"/>
                </a:ext>
              </a:extLst>
            </p:cNvPr>
            <p:cNvCxnSpPr>
              <a:cxnSpLocks/>
            </p:cNvCxnSpPr>
            <p:nvPr/>
          </p:nvCxnSpPr>
          <p:spPr>
            <a:xfrm>
              <a:off x="6853811" y="5492456"/>
              <a:ext cx="0" cy="2574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8D8A4E-98CD-114F-875C-832E28B5017A}"/>
                </a:ext>
              </a:extLst>
            </p:cNvPr>
            <p:cNvSpPr txBox="1"/>
            <p:nvPr/>
          </p:nvSpPr>
          <p:spPr>
            <a:xfrm>
              <a:off x="10225683" y="1848179"/>
              <a:ext cx="1891287" cy="441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50800" tIns="50800" rIns="50800" bIns="50800" spcCol="38100" anchor="ctr">
              <a:spAutoFit/>
            </a:bodyPr>
            <a:lstStyle/>
            <a:p>
              <a:pPr algn="ctr" defTabSz="243833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  <a:sym typeface="Helvetica Neue"/>
                </a:rPr>
                <a:t>Gap</a:t>
              </a:r>
              <a:r>
                <a:rPr lang="zh-CN" altLang="en-US" sz="2200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  <a:sym typeface="Helvetica Neue"/>
                </a:rPr>
                <a:t> </a:t>
              </a:r>
              <a:r>
                <a:rPr lang="en-US" altLang="zh-CN" sz="2200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  <a:sym typeface="Helvetica Neue"/>
                </a:rPr>
                <a:t>threshold</a:t>
              </a:r>
              <a:endParaRPr lang="en-US" sz="2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96CE2F-422B-AD43-A4F5-A0358BD55B8F}"/>
                </a:ext>
              </a:extLst>
            </p:cNvPr>
            <p:cNvSpPr txBox="1"/>
            <p:nvPr/>
          </p:nvSpPr>
          <p:spPr>
            <a:xfrm>
              <a:off x="5577011" y="6553823"/>
              <a:ext cx="1243931" cy="441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50800" tIns="50800" rIns="50800" bIns="50800" spcCol="38100" anchor="ctr">
              <a:spAutoFit/>
            </a:bodyPr>
            <a:lstStyle/>
            <a:p>
              <a:pPr algn="ctr" defTabSz="243833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  <a:sym typeface="Helvetica Neue"/>
                </a:rPr>
                <a:t>Diameter</a:t>
              </a:r>
              <a:endParaRPr lang="en-US" sz="2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AEABAB-E4B7-3C4A-B9F3-5DEEA41AA064}"/>
                </a:ext>
              </a:extLst>
            </p:cNvPr>
            <p:cNvSpPr txBox="1"/>
            <p:nvPr/>
          </p:nvSpPr>
          <p:spPr>
            <a:xfrm>
              <a:off x="7155096" y="8222856"/>
              <a:ext cx="3323539" cy="441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50800" tIns="50800" rIns="50800" bIns="50800" spcCol="38100" anchor="ctr">
              <a:spAutoFit/>
            </a:bodyPr>
            <a:lstStyle/>
            <a:p>
              <a:pPr algn="ctr" defTabSz="243833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  <a:sym typeface="Helvetica Neue"/>
                </a:rPr>
                <a:t>Center-to-Center</a:t>
              </a:r>
              <a:r>
                <a:rPr lang="zh-CN" altLang="en-US" sz="2200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  <a:sym typeface="Helvetica Neue"/>
                </a:rPr>
                <a:t> </a:t>
              </a:r>
              <a:r>
                <a:rPr lang="en-US" altLang="zh-CN" sz="2200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  <a:sym typeface="Helvetica Neue"/>
                </a:rPr>
                <a:t>spacing</a:t>
              </a:r>
              <a:endParaRPr lang="en-US" sz="2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17D8883-28EE-B847-B702-DB1A8A3EA6D1}"/>
                </a:ext>
              </a:extLst>
            </p:cNvPr>
            <p:cNvCxnSpPr>
              <a:cxnSpLocks/>
            </p:cNvCxnSpPr>
            <p:nvPr/>
          </p:nvCxnSpPr>
          <p:spPr>
            <a:xfrm>
              <a:off x="11171326" y="6802483"/>
              <a:ext cx="1482356" cy="29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B3955E-49CF-8441-B786-C1C8A442A4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71326" y="11056236"/>
              <a:ext cx="1482356" cy="29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E0B810-7ED7-AC48-82A4-0199F52A2B46}"/>
                </a:ext>
              </a:extLst>
            </p:cNvPr>
            <p:cNvCxnSpPr>
              <a:cxnSpLocks/>
            </p:cNvCxnSpPr>
            <p:nvPr/>
          </p:nvCxnSpPr>
          <p:spPr>
            <a:xfrm>
              <a:off x="12632464" y="6802483"/>
              <a:ext cx="0" cy="42537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A863D5-222B-2045-A1DD-E12F618206CE}"/>
                </a:ext>
              </a:extLst>
            </p:cNvPr>
            <p:cNvSpPr txBox="1"/>
            <p:nvPr/>
          </p:nvSpPr>
          <p:spPr>
            <a:xfrm>
              <a:off x="12783553" y="8664002"/>
              <a:ext cx="607539" cy="441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50800" tIns="50800" rIns="50800" bIns="50800" spcCol="38100" anchor="ctr">
              <a:spAutoFit/>
            </a:bodyPr>
            <a:lstStyle/>
            <a:p>
              <a:pPr algn="ctr" defTabSz="243833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  <a:sym typeface="Helvetica Neue"/>
                </a:rPr>
                <a:t>6.1°</a:t>
              </a:r>
              <a:endParaRPr lang="en-US" sz="2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58A4A9D-139A-B14D-81DE-B37C56CBA517}"/>
              </a:ext>
            </a:extLst>
          </p:cNvPr>
          <p:cNvSpPr txBox="1"/>
          <p:nvPr/>
        </p:nvSpPr>
        <p:spPr>
          <a:xfrm>
            <a:off x="15766305" y="5069813"/>
            <a:ext cx="570508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ctr" defTabSz="24383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Gap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threshold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✖️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5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  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=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 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Diameter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067ABA-139E-A049-9C18-822A75639183}"/>
              </a:ext>
            </a:extLst>
          </p:cNvPr>
          <p:cNvSpPr txBox="1"/>
          <p:nvPr/>
        </p:nvSpPr>
        <p:spPr>
          <a:xfrm>
            <a:off x="15102034" y="6572326"/>
            <a:ext cx="767517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ctr" defTabSz="24383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Diameter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✖️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1.1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  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=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  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Center-to-center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spacing</a:t>
            </a:r>
            <a:endParaRPr lang="en-US" sz="2800" dirty="0">
              <a:solidFill>
                <a:schemeClr val="bg2">
                  <a:lumMod val="10000"/>
                </a:schemeClr>
              </a:solidFill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Table 1">
            <a:extLst>
              <a:ext uri="{FF2B5EF4-FFF2-40B4-BE49-F238E27FC236}">
                <a16:creationId xmlns:a16="http://schemas.microsoft.com/office/drawing/2014/main" id="{969782A8-7C27-D045-A786-EDE44CAC384A}"/>
              </a:ext>
            </a:extLst>
          </p:cNvPr>
          <p:cNvGraphicFramePr/>
          <p:nvPr/>
        </p:nvGraphicFramePr>
        <p:xfrm>
          <a:off x="1779588" y="2165350"/>
          <a:ext cx="21096287" cy="11172825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1456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4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03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3200" dirty="0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3200" dirty="0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Young</a:t>
                      </a:r>
                      <a:endParaRPr sz="3200" b="1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Old</a:t>
                      </a:r>
                      <a:endParaRPr sz="3200" b="1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Total</a:t>
                      </a:r>
                      <a:endParaRPr sz="3200" b="1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600"/>
                      </a:pPr>
                      <a:endParaRPr sz="2600" dirty="0"/>
                    </a:p>
                  </a:txBody>
                  <a:tcPr marL="50798" marR="50798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3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a</a:t>
                      </a:r>
                      <a:endParaRPr sz="3200" b="1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All data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21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31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All the data we collected</a:t>
                      </a:r>
                    </a:p>
                  </a:txBody>
                  <a:tcPr marL="50798" marR="50798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3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dirty="0"/>
                        <a:t>b</a:t>
                      </a:r>
                      <a:endParaRPr sz="3200" b="1" dirty="0"/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Longer presenting time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3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At the beginning of the experiment, we present the stimulus for 500ms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c</a:t>
                      </a:r>
                      <a:endParaRPr sz="3200" b="1"/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Too short presenting time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0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1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For one aged participant, we present the stimulus for 200ms and she report could see nothing in acuity test, so we present the stimulus for 300ms in her crowding test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03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d</a:t>
                      </a:r>
                      <a:endParaRPr sz="3200" b="1"/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Exceeded crowding test threshold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3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5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The participants' crowding test thresholds exceeded the maximum gap setting allowed in our experiment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03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e</a:t>
                      </a:r>
                      <a:endParaRPr sz="3200" b="1"/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Exceeded acuity test threshold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1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1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The participants' acuity test thresholds exceeded the maximum gap setting allowed in our experiment</a:t>
                      </a:r>
                    </a:p>
                  </a:txBody>
                  <a:tcPr marL="50798" marR="50798" marT="50800" marB="5080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03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f</a:t>
                      </a:r>
                      <a:endParaRPr sz="3200" b="1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With mask 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The mask erases memory after the stimulus</a:t>
                      </a:r>
                    </a:p>
                  </a:txBody>
                  <a:tcPr marL="50798" marR="50798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698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g</a:t>
                      </a:r>
                      <a:endParaRPr sz="3200" b="1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Perfect fixation for aged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The elderly participant maintained perfect fixation, as confirmed by manually checking the fixation using the </a:t>
                      </a:r>
                      <a:r>
                        <a:rPr sz="2600" dirty="0" err="1"/>
                        <a:t>Eyelink</a:t>
                      </a:r>
                      <a:r>
                        <a:rPr sz="2600" dirty="0"/>
                        <a:t> fixation plot</a:t>
                      </a:r>
                    </a:p>
                  </a:txBody>
                  <a:tcPr marL="50798" marR="50798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37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/>
                        <a:t>h</a:t>
                      </a:r>
                      <a:endParaRPr sz="3200" b="1"/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Processed data after all exclusions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sz="3200"/>
                        <a:t>5</a:t>
                      </a:r>
                      <a:r>
                        <a:rPr sz="2200"/>
                        <a:t>（include 2 aged with perfect fixation）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798" marR="50798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After all exclusions</a:t>
                      </a:r>
                    </a:p>
                  </a:txBody>
                  <a:tcPr marL="50798" marR="50798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AA18761-05DF-1645-AB0B-C0317679C63F}"/>
              </a:ext>
            </a:extLst>
          </p:cNvPr>
          <p:cNvSpPr txBox="1">
            <a:spLocks/>
          </p:cNvSpPr>
          <p:nvPr/>
        </p:nvSpPr>
        <p:spPr>
          <a:xfrm>
            <a:off x="904875" y="731838"/>
            <a:ext cx="21971000" cy="1433512"/>
          </a:xfrm>
          <a:prstGeom prst="rect">
            <a:avLst/>
          </a:prstGeom>
        </p:spPr>
        <p:txBody>
          <a:bodyPr/>
          <a:lstStyle>
            <a:lvl1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algn="l" defTabSz="243681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500" b="1" spc="-17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/>
            </a:pPr>
            <a:r>
              <a:rPr lang="en-US" altLang="zh-CN" kern="0" dirty="0"/>
              <a:t>Different</a:t>
            </a:r>
            <a:r>
              <a:rPr lang="zh-CN" altLang="en-US" kern="0" dirty="0"/>
              <a:t> </a:t>
            </a:r>
            <a:r>
              <a:rPr lang="en-US" altLang="zh-CN" kern="0" dirty="0"/>
              <a:t>stimulus</a:t>
            </a:r>
            <a:r>
              <a:rPr lang="zh-CN" altLang="en-US" kern="0" dirty="0"/>
              <a:t> </a:t>
            </a:r>
            <a:r>
              <a:rPr lang="en-US" altLang="zh-CN" kern="0" dirty="0"/>
              <a:t>parameters</a:t>
            </a:r>
            <a:endParaRPr lang="en-US" kern="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Crowding Test Thresholds.pdf" descr="Crowding Test Thresholds.pdf">
            <a:extLst>
              <a:ext uri="{FF2B5EF4-FFF2-40B4-BE49-F238E27FC236}">
                <a16:creationId xmlns:a16="http://schemas.microsoft.com/office/drawing/2014/main" id="{2F07DA5D-CBB3-1B8F-735C-12DECF04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83"/>
          <a:stretch>
            <a:fillRect/>
          </a:stretch>
        </p:blipFill>
        <p:spPr bwMode="auto">
          <a:xfrm>
            <a:off x="11920538" y="1841500"/>
            <a:ext cx="10736262" cy="1083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5602" name="Acuity Test Thresholds with Individual Data Points.pdf" descr="Acuity Test Thresholds with Individual Data Points.pdf">
            <a:extLst>
              <a:ext uri="{FF2B5EF4-FFF2-40B4-BE49-F238E27FC236}">
                <a16:creationId xmlns:a16="http://schemas.microsoft.com/office/drawing/2014/main" id="{0D5AB296-6C40-DFD7-DF85-114F16143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0"/>
          <a:stretch>
            <a:fillRect/>
          </a:stretch>
        </p:blipFill>
        <p:spPr bwMode="auto">
          <a:xfrm>
            <a:off x="771525" y="1885950"/>
            <a:ext cx="10923588" cy="1079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5603" name="28681726882042_.pic.jpg" descr="28681726882042_.pic.jpg">
            <a:extLst>
              <a:ext uri="{FF2B5EF4-FFF2-40B4-BE49-F238E27FC236}">
                <a16:creationId xmlns:a16="http://schemas.microsoft.com/office/drawing/2014/main" id="{E4B6149F-9B4F-00DB-74CF-A0CCB6C4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 r="56984"/>
          <a:stretch>
            <a:fillRect/>
          </a:stretch>
        </p:blipFill>
        <p:spPr bwMode="auto">
          <a:xfrm>
            <a:off x="9310688" y="3024188"/>
            <a:ext cx="7604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5604" name="= 8">
            <a:extLst>
              <a:ext uri="{FF2B5EF4-FFF2-40B4-BE49-F238E27FC236}">
                <a16:creationId xmlns:a16="http://schemas.microsoft.com/office/drawing/2014/main" id="{0FDB9E8A-D51A-B90B-C6AB-D1ADCAED0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1900" y="3354388"/>
            <a:ext cx="733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= 8</a:t>
            </a:r>
          </a:p>
        </p:txBody>
      </p:sp>
      <p:pic>
        <p:nvPicPr>
          <p:cNvPr id="25605" name="28681726882042_.pic.jpg" descr="28681726882042_.pic.jpg">
            <a:extLst>
              <a:ext uri="{FF2B5EF4-FFF2-40B4-BE49-F238E27FC236}">
                <a16:creationId xmlns:a16="http://schemas.microsoft.com/office/drawing/2014/main" id="{708E1327-0124-341B-8816-22A0D16E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0"/>
          <a:stretch>
            <a:fillRect/>
          </a:stretch>
        </p:blipFill>
        <p:spPr bwMode="auto">
          <a:xfrm>
            <a:off x="11469688" y="3024188"/>
            <a:ext cx="8080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5606" name="= 2">
            <a:extLst>
              <a:ext uri="{FF2B5EF4-FFF2-40B4-BE49-F238E27FC236}">
                <a16:creationId xmlns:a16="http://schemas.microsoft.com/office/drawing/2014/main" id="{B5CB7793-74AB-A0D0-F48C-363B40B3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8413" y="3354388"/>
            <a:ext cx="733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= 2</a:t>
            </a:r>
          </a:p>
        </p:txBody>
      </p:sp>
      <p:grpSp>
        <p:nvGrpSpPr>
          <p:cNvPr id="25607" name="Group">
            <a:extLst>
              <a:ext uri="{FF2B5EF4-FFF2-40B4-BE49-F238E27FC236}">
                <a16:creationId xmlns:a16="http://schemas.microsoft.com/office/drawing/2014/main" id="{7B529590-138E-5B82-4571-4CE064F5477B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12495213"/>
            <a:ext cx="977900" cy="987425"/>
            <a:chOff x="0" y="0"/>
            <a:chExt cx="977900" cy="987679"/>
          </a:xfrm>
        </p:grpSpPr>
        <p:sp>
          <p:nvSpPr>
            <p:cNvPr id="197" name="Shape">
              <a:extLst>
                <a:ext uri="{FF2B5EF4-FFF2-40B4-BE49-F238E27FC236}">
                  <a16:creationId xmlns:a16="http://schemas.microsoft.com/office/drawing/2014/main" id="{3AB46ED5-0C0B-F949-9E82-472A01F56239}"/>
                </a:ext>
              </a:extLst>
            </p:cNvPr>
            <p:cNvSpPr/>
            <p:nvPr/>
          </p:nvSpPr>
          <p:spPr>
            <a:xfrm>
              <a:off x="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622" name="Circle">
              <a:extLst>
                <a:ext uri="{FF2B5EF4-FFF2-40B4-BE49-F238E27FC236}">
                  <a16:creationId xmlns:a16="http://schemas.microsoft.com/office/drawing/2014/main" id="{F1A302A3-60C4-914A-E5A9-D3FA40330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5608" name="Group">
            <a:extLst>
              <a:ext uri="{FF2B5EF4-FFF2-40B4-BE49-F238E27FC236}">
                <a16:creationId xmlns:a16="http://schemas.microsoft.com/office/drawing/2014/main" id="{41950B9A-C10E-9952-31F0-3988A78B2C00}"/>
              </a:ext>
            </a:extLst>
          </p:cNvPr>
          <p:cNvGrpSpPr>
            <a:grpSpLocks/>
          </p:cNvGrpSpPr>
          <p:nvPr/>
        </p:nvGrpSpPr>
        <p:grpSpPr bwMode="auto">
          <a:xfrm>
            <a:off x="15120938" y="12303125"/>
            <a:ext cx="977900" cy="987425"/>
            <a:chOff x="0" y="0"/>
            <a:chExt cx="977900" cy="987679"/>
          </a:xfrm>
        </p:grpSpPr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5D840D5C-81C6-A14B-9815-8B31FD1E7CC8}"/>
                </a:ext>
              </a:extLst>
            </p:cNvPr>
            <p:cNvSpPr/>
            <p:nvPr/>
          </p:nvSpPr>
          <p:spPr>
            <a:xfrm>
              <a:off x="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620" name="Circle">
              <a:extLst>
                <a:ext uri="{FF2B5EF4-FFF2-40B4-BE49-F238E27FC236}">
                  <a16:creationId xmlns:a16="http://schemas.microsoft.com/office/drawing/2014/main" id="{98147043-52C4-C99F-8F82-3E248CF7D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5609" name="Group">
            <a:extLst>
              <a:ext uri="{FF2B5EF4-FFF2-40B4-BE49-F238E27FC236}">
                <a16:creationId xmlns:a16="http://schemas.microsoft.com/office/drawing/2014/main" id="{8AD52788-7714-7603-A1A7-5E7EBD6BDD1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8905538" y="12333288"/>
            <a:ext cx="977900" cy="987425"/>
            <a:chOff x="0" y="0"/>
            <a:chExt cx="977900" cy="987679"/>
          </a:xfrm>
        </p:grpSpPr>
        <p:sp>
          <p:nvSpPr>
            <p:cNvPr id="203" name="Shape">
              <a:extLst>
                <a:ext uri="{FF2B5EF4-FFF2-40B4-BE49-F238E27FC236}">
                  <a16:creationId xmlns:a16="http://schemas.microsoft.com/office/drawing/2014/main" id="{9DD8B268-0C21-2D49-B99F-663A84B7B122}"/>
                </a:ext>
              </a:extLst>
            </p:cNvPr>
            <p:cNvSpPr/>
            <p:nvPr/>
          </p:nvSpPr>
          <p:spPr>
            <a:xfrm>
              <a:off x="635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618" name="Circle">
              <a:extLst>
                <a:ext uri="{FF2B5EF4-FFF2-40B4-BE49-F238E27FC236}">
                  <a16:creationId xmlns:a16="http://schemas.microsoft.com/office/drawing/2014/main" id="{AFAA4F31-2952-93CB-3279-63FF88DE6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5610" name="Group">
            <a:extLst>
              <a:ext uri="{FF2B5EF4-FFF2-40B4-BE49-F238E27FC236}">
                <a16:creationId xmlns:a16="http://schemas.microsoft.com/office/drawing/2014/main" id="{5E82A2C7-0112-E228-C39B-15938104D59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937500" y="12485688"/>
            <a:ext cx="977900" cy="987425"/>
            <a:chOff x="0" y="0"/>
            <a:chExt cx="977900" cy="987679"/>
          </a:xfrm>
        </p:grpSpPr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46770D67-31C0-A441-8E71-3EC5014DB9D3}"/>
                </a:ext>
              </a:extLst>
            </p:cNvPr>
            <p:cNvSpPr/>
            <p:nvPr/>
          </p:nvSpPr>
          <p:spPr>
            <a:xfrm>
              <a:off x="635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616" name="Circle">
              <a:extLst>
                <a:ext uri="{FF2B5EF4-FFF2-40B4-BE49-F238E27FC236}">
                  <a16:creationId xmlns:a16="http://schemas.microsoft.com/office/drawing/2014/main" id="{B5ECF971-4F0D-80C8-73E0-ADD09274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pic>
        <p:nvPicPr>
          <p:cNvPr id="25611" name="28701726882908_.pic.jpg" descr="28701726882908_.pic.jpg">
            <a:extLst>
              <a:ext uri="{FF2B5EF4-FFF2-40B4-BE49-F238E27FC236}">
                <a16:creationId xmlns:a16="http://schemas.microsoft.com/office/drawing/2014/main" id="{399357D8-5FA6-3EE4-4EF0-08FBE5116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2168525"/>
            <a:ext cx="24542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5612" name="28711726882913_.pic.jpg" descr="28711726882913_.pic.jpg">
            <a:extLst>
              <a:ext uri="{FF2B5EF4-FFF2-40B4-BE49-F238E27FC236}">
                <a16:creationId xmlns:a16="http://schemas.microsoft.com/office/drawing/2014/main" id="{1EC1D9B2-3090-F14B-DC7A-E2ACEB41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>
            <a:fillRect/>
          </a:stretch>
        </p:blipFill>
        <p:spPr bwMode="auto">
          <a:xfrm>
            <a:off x="16059150" y="2168525"/>
            <a:ext cx="2459038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3" name="For young and aged">
            <a:extLst>
              <a:ext uri="{FF2B5EF4-FFF2-40B4-BE49-F238E27FC236}">
                <a16:creationId xmlns:a16="http://schemas.microsoft.com/office/drawing/2014/main" id="{DBB7E413-FC63-B141-BFEC-4EAB2A2B6795}"/>
              </a:ext>
            </a:extLst>
          </p:cNvPr>
          <p:cNvSpPr txBox="1">
            <a:spLocks noChangeArrowheads="1"/>
          </p:cNvSpPr>
          <p:nvPr/>
        </p:nvSpPr>
        <p:spPr>
          <a:xfrm>
            <a:off x="1112838" y="100013"/>
            <a:ext cx="21971000" cy="1033462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8500" b="1" spc="-170" dirty="0"/>
              <a:t>Results</a:t>
            </a:r>
            <a:endParaRPr lang="en-US" altLang="en-US" sz="8500" b="1" spc="-170" dirty="0"/>
          </a:p>
        </p:txBody>
      </p:sp>
      <p:sp>
        <p:nvSpPr>
          <p:cNvPr id="25614" name="Text Placeholder 2">
            <a:extLst>
              <a:ext uri="{FF2B5EF4-FFF2-40B4-BE49-F238E27FC236}">
                <a16:creationId xmlns:a16="http://schemas.microsoft.com/office/drawing/2014/main" id="{1F6C50E8-CE3B-53A8-F69A-664EE42C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385888"/>
            <a:ext cx="227171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>
              <a:buFontTx/>
              <a:buNone/>
            </a:pPr>
            <a:r>
              <a:rPr lang="en-US" altLang="en-US" sz="4000"/>
              <a:t>Data for row g, 8 young and 2 aged with perfect fixation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Crowding Test Thresholds.pdf" descr="Crowding Test Thresholds.pdf">
            <a:extLst>
              <a:ext uri="{FF2B5EF4-FFF2-40B4-BE49-F238E27FC236}">
                <a16:creationId xmlns:a16="http://schemas.microsoft.com/office/drawing/2014/main" id="{BA76D88F-CBC3-0913-D3DD-F719A423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8"/>
          <a:stretch>
            <a:fillRect/>
          </a:stretch>
        </p:blipFill>
        <p:spPr bwMode="auto">
          <a:xfrm>
            <a:off x="12034838" y="2016125"/>
            <a:ext cx="10988675" cy="1100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6626" name="Acuity Test Thresholds with Individual Data Points.pdf" descr="Acuity Test Thresholds with Individual Data Points.pdf">
            <a:extLst>
              <a:ext uri="{FF2B5EF4-FFF2-40B4-BE49-F238E27FC236}">
                <a16:creationId xmlns:a16="http://schemas.microsoft.com/office/drawing/2014/main" id="{43AC49EF-4CB2-B37F-A13F-73F1121A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1"/>
          <a:stretch>
            <a:fillRect/>
          </a:stretch>
        </p:blipFill>
        <p:spPr bwMode="auto">
          <a:xfrm>
            <a:off x="382588" y="1920875"/>
            <a:ext cx="11134725" cy="111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6627" name="28681726882042_.pic.jpg" descr="28681726882042_.pic.jpg">
            <a:extLst>
              <a:ext uri="{FF2B5EF4-FFF2-40B4-BE49-F238E27FC236}">
                <a16:creationId xmlns:a16="http://schemas.microsoft.com/office/drawing/2014/main" id="{35FA5690-C886-B7A7-7070-ED2A13BE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 r="56984"/>
          <a:stretch>
            <a:fillRect/>
          </a:stretch>
        </p:blipFill>
        <p:spPr bwMode="auto">
          <a:xfrm>
            <a:off x="9310688" y="3321050"/>
            <a:ext cx="7604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6628" name="= 8">
            <a:extLst>
              <a:ext uri="{FF2B5EF4-FFF2-40B4-BE49-F238E27FC236}">
                <a16:creationId xmlns:a16="http://schemas.microsoft.com/office/drawing/2014/main" id="{51450ECE-C102-91C5-5003-54E1A8693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1900" y="3651250"/>
            <a:ext cx="733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= 8</a:t>
            </a:r>
          </a:p>
        </p:txBody>
      </p:sp>
      <p:pic>
        <p:nvPicPr>
          <p:cNvPr id="26629" name="28681726882042_.pic.jpg" descr="28681726882042_.pic.jpg">
            <a:extLst>
              <a:ext uri="{FF2B5EF4-FFF2-40B4-BE49-F238E27FC236}">
                <a16:creationId xmlns:a16="http://schemas.microsoft.com/office/drawing/2014/main" id="{1ABBBFA2-0AB6-6277-6250-70BF6FD4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0"/>
          <a:stretch>
            <a:fillRect/>
          </a:stretch>
        </p:blipFill>
        <p:spPr bwMode="auto">
          <a:xfrm>
            <a:off x="11469688" y="3321050"/>
            <a:ext cx="8080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6630" name="= 5">
            <a:extLst>
              <a:ext uri="{FF2B5EF4-FFF2-40B4-BE49-F238E27FC236}">
                <a16:creationId xmlns:a16="http://schemas.microsoft.com/office/drawing/2014/main" id="{17355057-80B3-320A-50C5-43B4EBDD7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8413" y="3651250"/>
            <a:ext cx="733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= 5</a:t>
            </a:r>
          </a:p>
        </p:txBody>
      </p:sp>
      <p:grpSp>
        <p:nvGrpSpPr>
          <p:cNvPr id="26631" name="Group">
            <a:extLst>
              <a:ext uri="{FF2B5EF4-FFF2-40B4-BE49-F238E27FC236}">
                <a16:creationId xmlns:a16="http://schemas.microsoft.com/office/drawing/2014/main" id="{C28C5C43-CA59-4AF8-9425-BBF111FB3BD5}"/>
              </a:ext>
            </a:extLst>
          </p:cNvPr>
          <p:cNvGrpSpPr>
            <a:grpSpLocks/>
          </p:cNvGrpSpPr>
          <p:nvPr/>
        </p:nvGrpSpPr>
        <p:grpSpPr bwMode="auto">
          <a:xfrm>
            <a:off x="3594100" y="12660313"/>
            <a:ext cx="977900" cy="987425"/>
            <a:chOff x="0" y="0"/>
            <a:chExt cx="977900" cy="987679"/>
          </a:xfrm>
        </p:grpSpPr>
        <p:sp>
          <p:nvSpPr>
            <p:cNvPr id="220" name="Shape">
              <a:extLst>
                <a:ext uri="{FF2B5EF4-FFF2-40B4-BE49-F238E27FC236}">
                  <a16:creationId xmlns:a16="http://schemas.microsoft.com/office/drawing/2014/main" id="{C35A5435-B439-FA44-8636-236CC1BC1ED5}"/>
                </a:ext>
              </a:extLst>
            </p:cNvPr>
            <p:cNvSpPr/>
            <p:nvPr/>
          </p:nvSpPr>
          <p:spPr>
            <a:xfrm>
              <a:off x="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648" name="Circle">
              <a:extLst>
                <a:ext uri="{FF2B5EF4-FFF2-40B4-BE49-F238E27FC236}">
                  <a16:creationId xmlns:a16="http://schemas.microsoft.com/office/drawing/2014/main" id="{8A6DAFCF-B30F-FE37-81CF-610B1882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6632" name="Group">
            <a:extLst>
              <a:ext uri="{FF2B5EF4-FFF2-40B4-BE49-F238E27FC236}">
                <a16:creationId xmlns:a16="http://schemas.microsoft.com/office/drawing/2014/main" id="{4EE6BC42-E7F6-B763-4970-EC71DE433D87}"/>
              </a:ext>
            </a:extLst>
          </p:cNvPr>
          <p:cNvGrpSpPr>
            <a:grpSpLocks/>
          </p:cNvGrpSpPr>
          <p:nvPr/>
        </p:nvGrpSpPr>
        <p:grpSpPr bwMode="auto">
          <a:xfrm>
            <a:off x="15227300" y="12660313"/>
            <a:ext cx="977900" cy="987425"/>
            <a:chOff x="0" y="0"/>
            <a:chExt cx="977900" cy="987679"/>
          </a:xfrm>
        </p:grpSpPr>
        <p:sp>
          <p:nvSpPr>
            <p:cNvPr id="223" name="Shape">
              <a:extLst>
                <a:ext uri="{FF2B5EF4-FFF2-40B4-BE49-F238E27FC236}">
                  <a16:creationId xmlns:a16="http://schemas.microsoft.com/office/drawing/2014/main" id="{291A38F9-80F0-7443-9291-8EDF406DA4AA}"/>
                </a:ext>
              </a:extLst>
            </p:cNvPr>
            <p:cNvSpPr/>
            <p:nvPr/>
          </p:nvSpPr>
          <p:spPr>
            <a:xfrm>
              <a:off x="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646" name="Circle">
              <a:extLst>
                <a:ext uri="{FF2B5EF4-FFF2-40B4-BE49-F238E27FC236}">
                  <a16:creationId xmlns:a16="http://schemas.microsoft.com/office/drawing/2014/main" id="{4E83876E-17FE-DC02-11E6-81C7F4966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6633" name="Group">
            <a:extLst>
              <a:ext uri="{FF2B5EF4-FFF2-40B4-BE49-F238E27FC236}">
                <a16:creationId xmlns:a16="http://schemas.microsoft.com/office/drawing/2014/main" id="{02FBC146-67EB-D38E-A20C-1C65D16F470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9475450" y="12660313"/>
            <a:ext cx="977900" cy="987425"/>
            <a:chOff x="0" y="0"/>
            <a:chExt cx="977900" cy="987679"/>
          </a:xfrm>
        </p:grpSpPr>
        <p:sp>
          <p:nvSpPr>
            <p:cNvPr id="226" name="Shape">
              <a:extLst>
                <a:ext uri="{FF2B5EF4-FFF2-40B4-BE49-F238E27FC236}">
                  <a16:creationId xmlns:a16="http://schemas.microsoft.com/office/drawing/2014/main" id="{27E9B0EA-4256-1E47-AD02-7A5D20C490E8}"/>
                </a:ext>
              </a:extLst>
            </p:cNvPr>
            <p:cNvSpPr/>
            <p:nvPr/>
          </p:nvSpPr>
          <p:spPr>
            <a:xfrm>
              <a:off x="635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644" name="Circle">
              <a:extLst>
                <a:ext uri="{FF2B5EF4-FFF2-40B4-BE49-F238E27FC236}">
                  <a16:creationId xmlns:a16="http://schemas.microsoft.com/office/drawing/2014/main" id="{6CDD3C3E-AD32-045D-D7C8-E9E373B3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6634" name="Group">
            <a:extLst>
              <a:ext uri="{FF2B5EF4-FFF2-40B4-BE49-F238E27FC236}">
                <a16:creationId xmlns:a16="http://schemas.microsoft.com/office/drawing/2014/main" id="{98357475-9F8D-AABE-2ADD-03E79F8F078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937500" y="12660313"/>
            <a:ext cx="977900" cy="987425"/>
            <a:chOff x="0" y="0"/>
            <a:chExt cx="977900" cy="987679"/>
          </a:xfrm>
        </p:grpSpPr>
        <p:sp>
          <p:nvSpPr>
            <p:cNvPr id="229" name="Shape">
              <a:extLst>
                <a:ext uri="{FF2B5EF4-FFF2-40B4-BE49-F238E27FC236}">
                  <a16:creationId xmlns:a16="http://schemas.microsoft.com/office/drawing/2014/main" id="{CF6BFB25-D42C-F647-A012-D274D5AD57DB}"/>
                </a:ext>
              </a:extLst>
            </p:cNvPr>
            <p:cNvSpPr/>
            <p:nvPr/>
          </p:nvSpPr>
          <p:spPr>
            <a:xfrm>
              <a:off x="635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642" name="Circle">
              <a:extLst>
                <a:ext uri="{FF2B5EF4-FFF2-40B4-BE49-F238E27FC236}">
                  <a16:creationId xmlns:a16="http://schemas.microsoft.com/office/drawing/2014/main" id="{E6F564E4-C58D-6952-01E6-126FC6A1A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pic>
        <p:nvPicPr>
          <p:cNvPr id="26635" name="28701726882908_.pic.jpg" descr="28701726882908_.pic.jpg">
            <a:extLst>
              <a:ext uri="{FF2B5EF4-FFF2-40B4-BE49-F238E27FC236}">
                <a16:creationId xmlns:a16="http://schemas.microsoft.com/office/drawing/2014/main" id="{EC52FC10-62EB-DA94-5023-99C44564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2516188"/>
            <a:ext cx="24542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6636" name="28711726882913_.pic.jpg" descr="28711726882913_.pic.jpg">
            <a:extLst>
              <a:ext uri="{FF2B5EF4-FFF2-40B4-BE49-F238E27FC236}">
                <a16:creationId xmlns:a16="http://schemas.microsoft.com/office/drawing/2014/main" id="{7F86D6F9-0B1C-041C-9592-347BD9C9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>
            <a:fillRect/>
          </a:stretch>
        </p:blipFill>
        <p:spPr bwMode="auto">
          <a:xfrm>
            <a:off x="16162338" y="2516188"/>
            <a:ext cx="2459037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6637" name="*">
            <a:extLst>
              <a:ext uri="{FF2B5EF4-FFF2-40B4-BE49-F238E27FC236}">
                <a16:creationId xmlns:a16="http://schemas.microsoft.com/office/drawing/2014/main" id="{9C19E3C3-DD1C-88DE-A79C-A139F8760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6477000"/>
            <a:ext cx="2667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*</a:t>
            </a:r>
          </a:p>
        </p:txBody>
      </p:sp>
      <p:sp>
        <p:nvSpPr>
          <p:cNvPr id="26638" name="Line">
            <a:extLst>
              <a:ext uri="{FF2B5EF4-FFF2-40B4-BE49-F238E27FC236}">
                <a16:creationId xmlns:a16="http://schemas.microsoft.com/office/drawing/2014/main" id="{EB4674D4-2A35-A49E-9D90-7FD0DF678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6838950"/>
            <a:ext cx="8080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5" name="For young and aged">
            <a:extLst>
              <a:ext uri="{FF2B5EF4-FFF2-40B4-BE49-F238E27FC236}">
                <a16:creationId xmlns:a16="http://schemas.microsoft.com/office/drawing/2014/main" id="{82FA4779-454A-0949-BEDF-3480B7673B45}"/>
              </a:ext>
            </a:extLst>
          </p:cNvPr>
          <p:cNvSpPr txBox="1">
            <a:spLocks noChangeArrowheads="1"/>
          </p:cNvSpPr>
          <p:nvPr/>
        </p:nvSpPr>
        <p:spPr>
          <a:xfrm>
            <a:off x="1112838" y="100013"/>
            <a:ext cx="21971000" cy="1033462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8500" b="1" spc="-170" dirty="0"/>
              <a:t>Results</a:t>
            </a:r>
            <a:endParaRPr lang="en-US" altLang="en-US" sz="8500" b="1" spc="-170" dirty="0"/>
          </a:p>
        </p:txBody>
      </p:sp>
      <p:sp>
        <p:nvSpPr>
          <p:cNvPr id="26640" name="Text Placeholder 2">
            <a:extLst>
              <a:ext uri="{FF2B5EF4-FFF2-40B4-BE49-F238E27FC236}">
                <a16:creationId xmlns:a16="http://schemas.microsoft.com/office/drawing/2014/main" id="{9DDDA9D6-10EB-85F5-6C9A-99B909E1F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385888"/>
            <a:ext cx="227171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>
              <a:buFontTx/>
              <a:buNone/>
            </a:pPr>
            <a:r>
              <a:rPr lang="en-US" altLang="en-US" sz="4000"/>
              <a:t>Data for row h, with 8 young and 5 aged even with not good fixation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Acuity Test Thresholds with Individual Data Points.pdf" descr="Acuity Test Thresholds with Individual Data Points.pdf">
            <a:extLst>
              <a:ext uri="{FF2B5EF4-FFF2-40B4-BE49-F238E27FC236}">
                <a16:creationId xmlns:a16="http://schemas.microsoft.com/office/drawing/2014/main" id="{CC72EEB4-502F-CED2-A74B-0D2F17C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152525"/>
            <a:ext cx="10812462" cy="139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7650" name="Crowding Test Thresholds.pdf" descr="Crowding Test Thresholds.pdf">
            <a:extLst>
              <a:ext uri="{FF2B5EF4-FFF2-40B4-BE49-F238E27FC236}">
                <a16:creationId xmlns:a16="http://schemas.microsoft.com/office/drawing/2014/main" id="{6373BF71-54D0-1637-AC70-88AF1E1B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038" y="1049338"/>
            <a:ext cx="10972800" cy="142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27651" name="Group">
            <a:extLst>
              <a:ext uri="{FF2B5EF4-FFF2-40B4-BE49-F238E27FC236}">
                <a16:creationId xmlns:a16="http://schemas.microsoft.com/office/drawing/2014/main" id="{D53FA5C9-14DA-CCEA-DDB4-A9AEC4EC5508}"/>
              </a:ext>
            </a:extLst>
          </p:cNvPr>
          <p:cNvGrpSpPr>
            <a:grpSpLocks/>
          </p:cNvGrpSpPr>
          <p:nvPr/>
        </p:nvGrpSpPr>
        <p:grpSpPr bwMode="auto">
          <a:xfrm>
            <a:off x="3594100" y="12166600"/>
            <a:ext cx="977900" cy="987425"/>
            <a:chOff x="0" y="0"/>
            <a:chExt cx="977900" cy="987679"/>
          </a:xfrm>
        </p:grpSpPr>
        <p:sp>
          <p:nvSpPr>
            <p:cNvPr id="170" name="Shape">
              <a:extLst>
                <a:ext uri="{FF2B5EF4-FFF2-40B4-BE49-F238E27FC236}">
                  <a16:creationId xmlns:a16="http://schemas.microsoft.com/office/drawing/2014/main" id="{BC7348C8-D8A3-3A49-96CA-FB8AF75AE8FD}"/>
                </a:ext>
              </a:extLst>
            </p:cNvPr>
            <p:cNvSpPr/>
            <p:nvPr/>
          </p:nvSpPr>
          <p:spPr>
            <a:xfrm>
              <a:off x="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670" name="Circle">
              <a:extLst>
                <a:ext uri="{FF2B5EF4-FFF2-40B4-BE49-F238E27FC236}">
                  <a16:creationId xmlns:a16="http://schemas.microsoft.com/office/drawing/2014/main" id="{E692422A-A849-4D27-20F6-9D51BD3D4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7652" name="Group">
            <a:extLst>
              <a:ext uri="{FF2B5EF4-FFF2-40B4-BE49-F238E27FC236}">
                <a16:creationId xmlns:a16="http://schemas.microsoft.com/office/drawing/2014/main" id="{B8E2176E-F6ED-37C3-09D1-1446E25A47D1}"/>
              </a:ext>
            </a:extLst>
          </p:cNvPr>
          <p:cNvGrpSpPr>
            <a:grpSpLocks/>
          </p:cNvGrpSpPr>
          <p:nvPr/>
        </p:nvGrpSpPr>
        <p:grpSpPr bwMode="auto">
          <a:xfrm>
            <a:off x="15227300" y="12166600"/>
            <a:ext cx="977900" cy="987425"/>
            <a:chOff x="0" y="0"/>
            <a:chExt cx="977900" cy="987679"/>
          </a:xfrm>
        </p:grpSpPr>
        <p:sp>
          <p:nvSpPr>
            <p:cNvPr id="173" name="Shape">
              <a:extLst>
                <a:ext uri="{FF2B5EF4-FFF2-40B4-BE49-F238E27FC236}">
                  <a16:creationId xmlns:a16="http://schemas.microsoft.com/office/drawing/2014/main" id="{D7CD4DED-5247-054C-B2B5-11C9FC8D65A1}"/>
                </a:ext>
              </a:extLst>
            </p:cNvPr>
            <p:cNvSpPr/>
            <p:nvPr/>
          </p:nvSpPr>
          <p:spPr>
            <a:xfrm>
              <a:off x="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668" name="Circle">
              <a:extLst>
                <a:ext uri="{FF2B5EF4-FFF2-40B4-BE49-F238E27FC236}">
                  <a16:creationId xmlns:a16="http://schemas.microsoft.com/office/drawing/2014/main" id="{32FD2D64-D42C-D622-5499-5706FED3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7653" name="Group">
            <a:extLst>
              <a:ext uri="{FF2B5EF4-FFF2-40B4-BE49-F238E27FC236}">
                <a16:creationId xmlns:a16="http://schemas.microsoft.com/office/drawing/2014/main" id="{F91A3847-7142-DA08-4B15-46A62510810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9475450" y="12166600"/>
            <a:ext cx="977900" cy="987425"/>
            <a:chOff x="0" y="0"/>
            <a:chExt cx="977900" cy="987679"/>
          </a:xfrm>
        </p:grpSpPr>
        <p:sp>
          <p:nvSpPr>
            <p:cNvPr id="176" name="Shape">
              <a:extLst>
                <a:ext uri="{FF2B5EF4-FFF2-40B4-BE49-F238E27FC236}">
                  <a16:creationId xmlns:a16="http://schemas.microsoft.com/office/drawing/2014/main" id="{490888D4-CA3D-7843-A711-78CA8479AD2A}"/>
                </a:ext>
              </a:extLst>
            </p:cNvPr>
            <p:cNvSpPr/>
            <p:nvPr/>
          </p:nvSpPr>
          <p:spPr>
            <a:xfrm>
              <a:off x="635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666" name="Circle">
              <a:extLst>
                <a:ext uri="{FF2B5EF4-FFF2-40B4-BE49-F238E27FC236}">
                  <a16:creationId xmlns:a16="http://schemas.microsoft.com/office/drawing/2014/main" id="{2E29A278-55C1-798C-60C4-8C746B02F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grpSp>
        <p:nvGrpSpPr>
          <p:cNvPr id="27654" name="Group">
            <a:extLst>
              <a:ext uri="{FF2B5EF4-FFF2-40B4-BE49-F238E27FC236}">
                <a16:creationId xmlns:a16="http://schemas.microsoft.com/office/drawing/2014/main" id="{CBFFB1E5-6AD5-D3AA-766C-B7D18A2D5A5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937500" y="12166600"/>
            <a:ext cx="977900" cy="987425"/>
            <a:chOff x="0" y="0"/>
            <a:chExt cx="977900" cy="987679"/>
          </a:xfrm>
        </p:grpSpPr>
        <p:sp>
          <p:nvSpPr>
            <p:cNvPr id="179" name="Shape">
              <a:extLst>
                <a:ext uri="{FF2B5EF4-FFF2-40B4-BE49-F238E27FC236}">
                  <a16:creationId xmlns:a16="http://schemas.microsoft.com/office/drawing/2014/main" id="{BF00665C-1CDF-E14F-93AD-2F5307E28F15}"/>
                </a:ext>
              </a:extLst>
            </p:cNvPr>
            <p:cNvSpPr/>
            <p:nvPr/>
          </p:nvSpPr>
          <p:spPr>
            <a:xfrm>
              <a:off x="6350" y="0"/>
              <a:ext cx="977900" cy="48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36" y="0"/>
                    <a:pt x="5275" y="2114"/>
                    <a:pt x="3166" y="6332"/>
                  </a:cubicBezTo>
                  <a:cubicBezTo>
                    <a:pt x="1057" y="10549"/>
                    <a:pt x="0" y="16072"/>
                    <a:pt x="0" y="21600"/>
                  </a:cubicBezTo>
                  <a:lnTo>
                    <a:pt x="21600" y="21600"/>
                  </a:lnTo>
                  <a:cubicBezTo>
                    <a:pt x="21600" y="16072"/>
                    <a:pt x="20543" y="10549"/>
                    <a:pt x="18434" y="6332"/>
                  </a:cubicBezTo>
                  <a:cubicBezTo>
                    <a:pt x="16325" y="2114"/>
                    <a:pt x="13564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825500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664" name="Circle">
              <a:extLst>
                <a:ext uri="{FF2B5EF4-FFF2-40B4-BE49-F238E27FC236}">
                  <a16:creationId xmlns:a16="http://schemas.microsoft.com/office/drawing/2014/main" id="{DF0E0D6B-7763-BE7C-1EC3-F978E25B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78"/>
              <a:ext cx="977900" cy="9779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defTabSz="825500"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E5E5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</p:grpSp>
      <p:pic>
        <p:nvPicPr>
          <p:cNvPr id="27655" name="28701726882908_.pic.jpg" descr="28701726882908_.pic.jpg">
            <a:extLst>
              <a:ext uri="{FF2B5EF4-FFF2-40B4-BE49-F238E27FC236}">
                <a16:creationId xmlns:a16="http://schemas.microsoft.com/office/drawing/2014/main" id="{0F15D418-C4F7-AF68-A66E-70134FE8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2089150"/>
            <a:ext cx="24542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7656" name="28711726882913_.pic.jpg" descr="28711726882913_.pic.jpg">
            <a:extLst>
              <a:ext uri="{FF2B5EF4-FFF2-40B4-BE49-F238E27FC236}">
                <a16:creationId xmlns:a16="http://schemas.microsoft.com/office/drawing/2014/main" id="{01CB6E22-1C7E-3AAE-C3A6-0369928F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>
            <a:fillRect/>
          </a:stretch>
        </p:blipFill>
        <p:spPr bwMode="auto">
          <a:xfrm>
            <a:off x="16205200" y="2082800"/>
            <a:ext cx="245745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7657" name="28681726882042_.pic.jpg" descr="28681726882042_.pic.jpg">
            <a:extLst>
              <a:ext uri="{FF2B5EF4-FFF2-40B4-BE49-F238E27FC236}">
                <a16:creationId xmlns:a16="http://schemas.microsoft.com/office/drawing/2014/main" id="{D2E3061E-BE8B-2057-20D6-E21C8959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 r="56984"/>
          <a:stretch>
            <a:fillRect/>
          </a:stretch>
        </p:blipFill>
        <p:spPr bwMode="auto">
          <a:xfrm>
            <a:off x="9310688" y="2579688"/>
            <a:ext cx="7604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7658" name="= 8">
            <a:extLst>
              <a:ext uri="{FF2B5EF4-FFF2-40B4-BE49-F238E27FC236}">
                <a16:creationId xmlns:a16="http://schemas.microsoft.com/office/drawing/2014/main" id="{2C51AC52-C2C6-EB1D-19FA-35E865133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1900" y="2909888"/>
            <a:ext cx="733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= 8</a:t>
            </a:r>
          </a:p>
        </p:txBody>
      </p:sp>
      <p:pic>
        <p:nvPicPr>
          <p:cNvPr id="27659" name="28681726882042_.pic.jpg" descr="28681726882042_.pic.jpg">
            <a:extLst>
              <a:ext uri="{FF2B5EF4-FFF2-40B4-BE49-F238E27FC236}">
                <a16:creationId xmlns:a16="http://schemas.microsoft.com/office/drawing/2014/main" id="{C9DFF712-48DE-7521-96D2-A2F909F3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0"/>
          <a:stretch>
            <a:fillRect/>
          </a:stretch>
        </p:blipFill>
        <p:spPr bwMode="auto">
          <a:xfrm>
            <a:off x="11469688" y="2579688"/>
            <a:ext cx="8080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7660" name="= 13">
            <a:extLst>
              <a:ext uri="{FF2B5EF4-FFF2-40B4-BE49-F238E27FC236}">
                <a16:creationId xmlns:a16="http://schemas.microsoft.com/office/drawing/2014/main" id="{8BF65490-9A68-CA41-AC62-45166B453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7763" y="2909888"/>
            <a:ext cx="9747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400"/>
              <a:t>= 13</a:t>
            </a:r>
          </a:p>
        </p:txBody>
      </p:sp>
      <p:sp>
        <p:nvSpPr>
          <p:cNvPr id="23" name="For young and aged">
            <a:extLst>
              <a:ext uri="{FF2B5EF4-FFF2-40B4-BE49-F238E27FC236}">
                <a16:creationId xmlns:a16="http://schemas.microsoft.com/office/drawing/2014/main" id="{00BCB107-A6CC-C047-980B-D8DB7D230990}"/>
              </a:ext>
            </a:extLst>
          </p:cNvPr>
          <p:cNvSpPr txBox="1">
            <a:spLocks noChangeArrowheads="1"/>
          </p:cNvSpPr>
          <p:nvPr/>
        </p:nvSpPr>
        <p:spPr>
          <a:xfrm>
            <a:off x="1112838" y="100013"/>
            <a:ext cx="21971000" cy="1033462"/>
          </a:xfrm>
          <a:prstGeom prst="rect">
            <a:avLst/>
          </a:prstGeom>
        </p:spPr>
        <p:txBody>
          <a:bodyPr/>
          <a:lstStyle>
            <a:lvl1pPr marL="6096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1pPr>
            <a:lvl2pPr marL="12192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2pPr>
            <a:lvl3pPr marL="18288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3pPr>
            <a:lvl4pPr marL="24384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4pPr>
            <a:lvl5pPr marL="3048000" indent="-609600" algn="l" defTabSz="2436813" rtl="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 pitchFamily="2" charset="0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8500" b="1" spc="-170" dirty="0"/>
              <a:t>Results</a:t>
            </a:r>
            <a:endParaRPr lang="en-US" altLang="en-US" sz="8500" b="1" spc="-170" dirty="0"/>
          </a:p>
        </p:txBody>
      </p:sp>
      <p:sp>
        <p:nvSpPr>
          <p:cNvPr id="27662" name="Text Placeholder 2">
            <a:extLst>
              <a:ext uri="{FF2B5EF4-FFF2-40B4-BE49-F238E27FC236}">
                <a16:creationId xmlns:a16="http://schemas.microsoft.com/office/drawing/2014/main" id="{7485291C-DC77-3DF2-83FB-A78663A24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385888"/>
            <a:ext cx="227171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12192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8288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24384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3048000" indent="-609600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35052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9624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44196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876800" indent="-609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buSzPct val="123000"/>
              <a:buChar char="•"/>
              <a:defRPr sz="48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>
              <a:buFontTx/>
              <a:buNone/>
            </a:pPr>
            <a:r>
              <a:rPr lang="en-US" altLang="en-US" sz="4000"/>
              <a:t>Data exclude row b c d e (include 8 young and 13 aged with after stimulus masks)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550</Words>
  <Application>Microsoft Macintosh PowerPoint</Application>
  <PresentationFormat>Custom</PresentationFormat>
  <Paragraphs>107</Paragraphs>
  <Slides>13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 Neue</vt:lpstr>
      <vt:lpstr>Arial</vt:lpstr>
      <vt:lpstr>Helvetica Neue Medium</vt:lpstr>
      <vt:lpstr>Helvetica</vt:lpstr>
      <vt:lpstr>ＭＳ Ｐゴシック</vt:lpstr>
      <vt:lpstr>Wingdings</vt:lpstr>
      <vt:lpstr>21_BasicWhite</vt:lpstr>
      <vt:lpstr>Crowding test result so far</vt:lpstr>
      <vt:lpstr>Aim of crowding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Crowding test result so far</dc:title>
  <cp:lastModifiedBy>Alex Holcombe</cp:lastModifiedBy>
  <cp:revision>13</cp:revision>
  <dcterms:modified xsi:type="dcterms:W3CDTF">2024-10-16T06:08:30Z</dcterms:modified>
</cp:coreProperties>
</file>