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87" r:id="rId3"/>
    <p:sldId id="371" r:id="rId4"/>
    <p:sldId id="372" r:id="rId5"/>
    <p:sldId id="374" r:id="rId6"/>
    <p:sldId id="375" r:id="rId7"/>
    <p:sldId id="379" r:id="rId8"/>
    <p:sldId id="380" r:id="rId9"/>
    <p:sldId id="381" r:id="rId10"/>
    <p:sldId id="382" r:id="rId11"/>
    <p:sldId id="377" r:id="rId12"/>
    <p:sldId id="376" r:id="rId13"/>
    <p:sldId id="378" r:id="rId14"/>
    <p:sldId id="290" r:id="rId1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ommissioner" pitchFamily="2" charset="0"/>
      <p:regular r:id="rId21"/>
      <p:bold r:id="rId22"/>
    </p:embeddedFont>
    <p:embeddedFont>
      <p:font typeface="Fondamento" panose="03020505000000020004" pitchFamily="66" charset="0"/>
      <p:regular r:id="rId23"/>
      <p:italic r:id="rId24"/>
    </p:embeddedFont>
    <p:embeddedFont>
      <p:font typeface="Lucida Handwriting" panose="03010101010101010101" pitchFamily="66" charset="0"/>
      <p:regular r:id="rId25"/>
    </p:embeddedFont>
    <p:embeddedFont>
      <p:font typeface="文鼎粗魏碑" panose="03000809000000000000" pitchFamily="65" charset="-120"/>
      <p:regular r:id="rId26"/>
    </p:embeddedFont>
    <p:embeddedFont>
      <p:font typeface="源樣明體 B" panose="02020700000000000000" pitchFamily="18" charset="-120"/>
      <p:bold r:id="rId27"/>
    </p:embeddedFont>
    <p:embeddedFont>
      <p:font typeface="源樣明體 M" panose="02020500000000000000" pitchFamily="18" charset="-120"/>
      <p:regular r:id="rId28"/>
    </p:embeddedFont>
    <p:embeddedFont>
      <p:font typeface="源樣明體 SB" panose="02020600000000000000" pitchFamily="18" charset="-12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5441"/>
    <a:srgbClr val="D15F5F"/>
    <a:srgbClr val="9ED066"/>
    <a:srgbClr val="DFCD45"/>
    <a:srgbClr val="EDCA59"/>
    <a:srgbClr val="9EDBF0"/>
    <a:srgbClr val="BAE5F4"/>
    <a:srgbClr val="2DC8FF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A5130-56A9-47C3-A336-B6799519C24D}">
  <a:tblStyle styleId="{1FCA5130-56A9-47C3-A336-B6799519C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073" autoAdjust="0"/>
  </p:normalViewPr>
  <p:slideViewPr>
    <p:cSldViewPr snapToGrid="0">
      <p:cViewPr>
        <p:scale>
          <a:sx n="50" d="100"/>
          <a:sy n="50" d="100"/>
        </p:scale>
        <p:origin x="2573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7b4d0d3b5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7b4d0d3b5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上面所述為能套用整體文本之公式，本小節將說明該公式可實際擷取出之示例。以下列出在文本中已發現的數個表示空間關係的語法規則，額外的動詞或副詞等裝飾字在此不於規則中顯示，在舉例中以淺灰色表示可忽略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32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4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1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d7cfa11f14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d7cfa11f14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1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 </a:t>
            </a:r>
            <a:r>
              <a:rPr lang="en-US" altLang="zh-TW" dirty="0" err="1"/>
              <a:t>HanLP</a:t>
            </a:r>
            <a:r>
              <a:rPr lang="en-US" altLang="zh-TW" dirty="0"/>
              <a:t> </a:t>
            </a:r>
            <a:r>
              <a:rPr lang="zh-TW" altLang="en-US" dirty="0"/>
              <a:t>表現最佳二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72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43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01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上面所述為能套用整體文本之公式，本小節將說明該公式可實際擷取出之示例。以下列出在文本中已發現的數個表示空間關係的語法規則，額外的動詞或副詞等裝飾字在此不於規則中顯示，在舉例中以淺灰色表示可忽略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5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上面所述為能套用整體文本之公式，本小節將說明該公式可實際擷取出之示例。以下列出在文本中已發現的數個表示空間關係的語法規則，額外的動詞或副詞等裝飾字在此不於規則中顯示，在舉例中以淺灰色表示可忽略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72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d979b00247_1_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d979b00247_1_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上面所述為能套用整體文本之公式，本小節將說明該公式可實際擷取出之示例。以下列出在文本中已發現的數個表示空間關係的語法規則，額外的動詞或副詞等裝飾字在此不於規則中顯示，在舉例中以淺灰色表示可忽略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75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9925" y="1291938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9350" y="3414438"/>
            <a:ext cx="5445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926550" y="2612550"/>
            <a:ext cx="72912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" name="Google Shape;84;p2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85" name="Google Shape;85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94" name="Google Shape;94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96" name="Google Shape;96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2" name="Google Shape;102;p2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04" name="Google Shape;104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05" name="Google Shape;105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138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2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173" name="Google Shape;173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75" name="Google Shape;175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1" name="Google Shape;181;p2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182" name="Google Shape;182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84" name="Google Shape;184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flipH="1">
            <a:off x="7632188" y="1702275"/>
            <a:ext cx="1586774" cy="15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9510C3-E6AE-0DC8-29E2-C948E3A97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"/>
          <p:cNvSpPr txBox="1">
            <a:spLocks noGrp="1"/>
          </p:cNvSpPr>
          <p:nvPr>
            <p:ph type="title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5"/>
          <p:cNvSpPr txBox="1">
            <a:spLocks noGrp="1"/>
          </p:cNvSpPr>
          <p:nvPr>
            <p:ph type="subTitle" idx="1"/>
          </p:nvPr>
        </p:nvSpPr>
        <p:spPr>
          <a:xfrm>
            <a:off x="1542019" y="3243480"/>
            <a:ext cx="26826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5"/>
          <p:cNvSpPr txBox="1">
            <a:spLocks noGrp="1"/>
          </p:cNvSpPr>
          <p:nvPr>
            <p:ph type="subTitle" idx="2"/>
          </p:nvPr>
        </p:nvSpPr>
        <p:spPr>
          <a:xfrm>
            <a:off x="1542019" y="2837413"/>
            <a:ext cx="26826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5"/>
          <p:cNvSpPr txBox="1">
            <a:spLocks noGrp="1"/>
          </p:cNvSpPr>
          <p:nvPr>
            <p:ph type="subTitle" idx="3"/>
          </p:nvPr>
        </p:nvSpPr>
        <p:spPr>
          <a:xfrm>
            <a:off x="4919475" y="3243480"/>
            <a:ext cx="26826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5"/>
          <p:cNvSpPr txBox="1">
            <a:spLocks noGrp="1"/>
          </p:cNvSpPr>
          <p:nvPr>
            <p:ph type="subTitle" idx="4"/>
          </p:nvPr>
        </p:nvSpPr>
        <p:spPr>
          <a:xfrm>
            <a:off x="4919475" y="2837413"/>
            <a:ext cx="26826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0" name="Google Shape;460;p5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461" name="Google Shape;461;p5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462" name="Google Shape;462;p5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5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465" name="Google Shape;465;p5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466" name="Google Shape;466;p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" name="Google Shape;499;p5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500" name="Google Shape;500;p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5"/>
          <p:cNvGrpSpPr/>
          <p:nvPr/>
        </p:nvGrpSpPr>
        <p:grpSpPr>
          <a:xfrm rot="10800000">
            <a:off x="-159440" y="4653373"/>
            <a:ext cx="1794170" cy="542511"/>
            <a:chOff x="507324" y="-78249"/>
            <a:chExt cx="2517074" cy="761099"/>
          </a:xfrm>
        </p:grpSpPr>
        <p:sp>
          <p:nvSpPr>
            <p:cNvPr id="534" name="Google Shape;534;p5"/>
            <p:cNvSpPr/>
            <p:nvPr/>
          </p:nvSpPr>
          <p:spPr>
            <a:xfrm rot="10800000">
              <a:off x="1996082" y="-71893"/>
              <a:ext cx="9835" cy="1664"/>
            </a:xfrm>
            <a:custGeom>
              <a:avLst/>
              <a:gdLst/>
              <a:ahLst/>
              <a:cxnLst/>
              <a:rect l="l" t="t" r="r" b="b"/>
              <a:pathLst>
                <a:path w="65" h="11" extrusionOk="0">
                  <a:moveTo>
                    <a:pt x="0" y="1"/>
                  </a:moveTo>
                  <a:cubicBezTo>
                    <a:pt x="7" y="7"/>
                    <a:pt x="17" y="10"/>
                    <a:pt x="28" y="10"/>
                  </a:cubicBezTo>
                  <a:cubicBezTo>
                    <a:pt x="39" y="10"/>
                    <a:pt x="52" y="7"/>
                    <a:pt x="6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 rot="10800000">
              <a:off x="842933" y="-68867"/>
              <a:ext cx="378584" cy="168562"/>
            </a:xfrm>
            <a:custGeom>
              <a:avLst/>
              <a:gdLst/>
              <a:ahLst/>
              <a:cxnLst/>
              <a:rect l="l" t="t" r="r" b="b"/>
              <a:pathLst>
                <a:path w="2502" h="1114" extrusionOk="0">
                  <a:moveTo>
                    <a:pt x="1884" y="0"/>
                  </a:moveTo>
                  <a:cubicBezTo>
                    <a:pt x="1822" y="0"/>
                    <a:pt x="1756" y="33"/>
                    <a:pt x="1676" y="92"/>
                  </a:cubicBezTo>
                  <a:cubicBezTo>
                    <a:pt x="1616" y="142"/>
                    <a:pt x="1541" y="216"/>
                    <a:pt x="1443" y="216"/>
                  </a:cubicBezTo>
                  <a:cubicBezTo>
                    <a:pt x="1415" y="216"/>
                    <a:pt x="1386" y="210"/>
                    <a:pt x="1354" y="195"/>
                  </a:cubicBezTo>
                  <a:lnTo>
                    <a:pt x="1328" y="157"/>
                  </a:lnTo>
                  <a:cubicBezTo>
                    <a:pt x="1328" y="131"/>
                    <a:pt x="1315" y="105"/>
                    <a:pt x="1315" y="66"/>
                  </a:cubicBezTo>
                  <a:cubicBezTo>
                    <a:pt x="1315" y="48"/>
                    <a:pt x="1302" y="36"/>
                    <a:pt x="1279" y="36"/>
                  </a:cubicBezTo>
                  <a:cubicBezTo>
                    <a:pt x="1271" y="36"/>
                    <a:pt x="1261" y="37"/>
                    <a:pt x="1251" y="41"/>
                  </a:cubicBezTo>
                  <a:lnTo>
                    <a:pt x="1225" y="208"/>
                  </a:lnTo>
                  <a:cubicBezTo>
                    <a:pt x="1212" y="208"/>
                    <a:pt x="1212" y="208"/>
                    <a:pt x="1199" y="221"/>
                  </a:cubicBezTo>
                  <a:cubicBezTo>
                    <a:pt x="1109" y="208"/>
                    <a:pt x="1032" y="144"/>
                    <a:pt x="1006" y="53"/>
                  </a:cubicBezTo>
                  <a:cubicBezTo>
                    <a:pt x="980" y="53"/>
                    <a:pt x="954" y="79"/>
                    <a:pt x="967" y="105"/>
                  </a:cubicBezTo>
                  <a:lnTo>
                    <a:pt x="1045" y="273"/>
                  </a:lnTo>
                  <a:lnTo>
                    <a:pt x="1019" y="324"/>
                  </a:lnTo>
                  <a:cubicBezTo>
                    <a:pt x="993" y="337"/>
                    <a:pt x="980" y="363"/>
                    <a:pt x="941" y="363"/>
                  </a:cubicBezTo>
                  <a:cubicBezTo>
                    <a:pt x="921" y="356"/>
                    <a:pt x="900" y="342"/>
                    <a:pt x="885" y="342"/>
                  </a:cubicBezTo>
                  <a:cubicBezTo>
                    <a:pt x="872" y="342"/>
                    <a:pt x="864" y="353"/>
                    <a:pt x="864" y="389"/>
                  </a:cubicBezTo>
                  <a:cubicBezTo>
                    <a:pt x="856" y="435"/>
                    <a:pt x="872" y="444"/>
                    <a:pt x="894" y="444"/>
                  </a:cubicBezTo>
                  <a:cubicBezTo>
                    <a:pt x="908" y="444"/>
                    <a:pt x="926" y="440"/>
                    <a:pt x="941" y="440"/>
                  </a:cubicBezTo>
                  <a:lnTo>
                    <a:pt x="1006" y="440"/>
                  </a:lnTo>
                  <a:cubicBezTo>
                    <a:pt x="1032" y="505"/>
                    <a:pt x="1006" y="531"/>
                    <a:pt x="941" y="556"/>
                  </a:cubicBezTo>
                  <a:cubicBezTo>
                    <a:pt x="894" y="539"/>
                    <a:pt x="844" y="531"/>
                    <a:pt x="793" y="531"/>
                  </a:cubicBezTo>
                  <a:cubicBezTo>
                    <a:pt x="692" y="531"/>
                    <a:pt x="589" y="565"/>
                    <a:pt x="503" y="634"/>
                  </a:cubicBezTo>
                  <a:lnTo>
                    <a:pt x="426" y="647"/>
                  </a:lnTo>
                  <a:cubicBezTo>
                    <a:pt x="284" y="582"/>
                    <a:pt x="155" y="531"/>
                    <a:pt x="0" y="505"/>
                  </a:cubicBezTo>
                  <a:lnTo>
                    <a:pt x="0" y="505"/>
                  </a:lnTo>
                  <a:cubicBezTo>
                    <a:pt x="129" y="569"/>
                    <a:pt x="258" y="634"/>
                    <a:pt x="400" y="672"/>
                  </a:cubicBezTo>
                  <a:cubicBezTo>
                    <a:pt x="400" y="698"/>
                    <a:pt x="400" y="724"/>
                    <a:pt x="374" y="750"/>
                  </a:cubicBezTo>
                  <a:cubicBezTo>
                    <a:pt x="284" y="892"/>
                    <a:pt x="284" y="1021"/>
                    <a:pt x="426" y="1111"/>
                  </a:cubicBezTo>
                  <a:cubicBezTo>
                    <a:pt x="430" y="1113"/>
                    <a:pt x="433" y="1114"/>
                    <a:pt x="436" y="1114"/>
                  </a:cubicBezTo>
                  <a:cubicBezTo>
                    <a:pt x="450" y="1114"/>
                    <a:pt x="460" y="1102"/>
                    <a:pt x="472" y="1102"/>
                  </a:cubicBezTo>
                  <a:cubicBezTo>
                    <a:pt x="477" y="1102"/>
                    <a:pt x="483" y="1104"/>
                    <a:pt x="490" y="1111"/>
                  </a:cubicBezTo>
                  <a:cubicBezTo>
                    <a:pt x="601" y="1104"/>
                    <a:pt x="714" y="1102"/>
                    <a:pt x="826" y="1102"/>
                  </a:cubicBezTo>
                  <a:cubicBezTo>
                    <a:pt x="1080" y="1102"/>
                    <a:pt x="1337" y="1114"/>
                    <a:pt x="1595" y="1114"/>
                  </a:cubicBezTo>
                  <a:cubicBezTo>
                    <a:pt x="1661" y="1114"/>
                    <a:pt x="1726" y="1113"/>
                    <a:pt x="1792" y="1111"/>
                  </a:cubicBezTo>
                  <a:lnTo>
                    <a:pt x="1921" y="1111"/>
                  </a:lnTo>
                  <a:cubicBezTo>
                    <a:pt x="1933" y="968"/>
                    <a:pt x="1923" y="824"/>
                    <a:pt x="2044" y="824"/>
                  </a:cubicBezTo>
                  <a:cubicBezTo>
                    <a:pt x="2054" y="824"/>
                    <a:pt x="2065" y="825"/>
                    <a:pt x="2076" y="827"/>
                  </a:cubicBezTo>
                  <a:lnTo>
                    <a:pt x="2153" y="827"/>
                  </a:lnTo>
                  <a:cubicBezTo>
                    <a:pt x="2218" y="776"/>
                    <a:pt x="2347" y="801"/>
                    <a:pt x="2373" y="685"/>
                  </a:cubicBezTo>
                  <a:cubicBezTo>
                    <a:pt x="2502" y="621"/>
                    <a:pt x="2502" y="621"/>
                    <a:pt x="2424" y="479"/>
                  </a:cubicBezTo>
                  <a:cubicBezTo>
                    <a:pt x="2463" y="376"/>
                    <a:pt x="2373" y="337"/>
                    <a:pt x="2347" y="286"/>
                  </a:cubicBezTo>
                  <a:lnTo>
                    <a:pt x="2295" y="286"/>
                  </a:lnTo>
                  <a:cubicBezTo>
                    <a:pt x="2205" y="286"/>
                    <a:pt x="2205" y="247"/>
                    <a:pt x="2257" y="182"/>
                  </a:cubicBezTo>
                  <a:lnTo>
                    <a:pt x="2257" y="157"/>
                  </a:lnTo>
                  <a:lnTo>
                    <a:pt x="2231" y="118"/>
                  </a:lnTo>
                  <a:lnTo>
                    <a:pt x="2179" y="118"/>
                  </a:lnTo>
                  <a:cubicBezTo>
                    <a:pt x="2165" y="123"/>
                    <a:pt x="2149" y="126"/>
                    <a:pt x="2134" y="126"/>
                  </a:cubicBezTo>
                  <a:cubicBezTo>
                    <a:pt x="2106" y="126"/>
                    <a:pt x="2080" y="117"/>
                    <a:pt x="2063" y="92"/>
                  </a:cubicBezTo>
                  <a:cubicBezTo>
                    <a:pt x="2000" y="29"/>
                    <a:pt x="1944" y="0"/>
                    <a:pt x="188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 rot="10800000">
              <a:off x="2394032" y="-70531"/>
              <a:ext cx="9835" cy="4237"/>
            </a:xfrm>
            <a:custGeom>
              <a:avLst/>
              <a:gdLst/>
              <a:ahLst/>
              <a:cxnLst/>
              <a:rect l="l" t="t" r="r" b="b"/>
              <a:pathLst>
                <a:path w="65" h="28" extrusionOk="0">
                  <a:moveTo>
                    <a:pt x="0" y="1"/>
                  </a:moveTo>
                  <a:cubicBezTo>
                    <a:pt x="0" y="20"/>
                    <a:pt x="4" y="27"/>
                    <a:pt x="10" y="27"/>
                  </a:cubicBezTo>
                  <a:cubicBezTo>
                    <a:pt x="21" y="27"/>
                    <a:pt x="40" y="9"/>
                    <a:pt x="64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 rot="10800000">
              <a:off x="2308239" y="-67353"/>
              <a:ext cx="2118" cy="1059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1" y="1"/>
                  </a:moveTo>
                  <a:cubicBezTo>
                    <a:pt x="1" y="1"/>
                    <a:pt x="7" y="7"/>
                    <a:pt x="10" y="7"/>
                  </a:cubicBezTo>
                  <a:cubicBezTo>
                    <a:pt x="12" y="7"/>
                    <a:pt x="14" y="5"/>
                    <a:pt x="14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 rot="10800000">
              <a:off x="2390098" y="-66445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 rot="10800000">
              <a:off x="2310206" y="-66445"/>
              <a:ext cx="1967" cy="1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 rot="10800000">
              <a:off x="2394033" y="-66445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 rot="10800000">
              <a:off x="1556974" y="426073"/>
              <a:ext cx="283106" cy="194285"/>
            </a:xfrm>
            <a:custGeom>
              <a:avLst/>
              <a:gdLst/>
              <a:ahLst/>
              <a:cxnLst/>
              <a:rect l="l" t="t" r="r" b="b"/>
              <a:pathLst>
                <a:path w="1871" h="1284" extrusionOk="0">
                  <a:moveTo>
                    <a:pt x="942" y="0"/>
                  </a:moveTo>
                  <a:cubicBezTo>
                    <a:pt x="896" y="37"/>
                    <a:pt x="857" y="106"/>
                    <a:pt x="796" y="106"/>
                  </a:cubicBezTo>
                  <a:cubicBezTo>
                    <a:pt x="772" y="106"/>
                    <a:pt x="743" y="94"/>
                    <a:pt x="710" y="65"/>
                  </a:cubicBezTo>
                  <a:cubicBezTo>
                    <a:pt x="687" y="77"/>
                    <a:pt x="661" y="81"/>
                    <a:pt x="635" y="81"/>
                  </a:cubicBezTo>
                  <a:cubicBezTo>
                    <a:pt x="608" y="81"/>
                    <a:pt x="580" y="77"/>
                    <a:pt x="553" y="77"/>
                  </a:cubicBezTo>
                  <a:cubicBezTo>
                    <a:pt x="500" y="77"/>
                    <a:pt x="452" y="90"/>
                    <a:pt x="426" y="168"/>
                  </a:cubicBezTo>
                  <a:cubicBezTo>
                    <a:pt x="416" y="189"/>
                    <a:pt x="405" y="210"/>
                    <a:pt x="387" y="210"/>
                  </a:cubicBezTo>
                  <a:cubicBezTo>
                    <a:pt x="384" y="210"/>
                    <a:pt x="379" y="209"/>
                    <a:pt x="374" y="206"/>
                  </a:cubicBezTo>
                  <a:cubicBezTo>
                    <a:pt x="343" y="184"/>
                    <a:pt x="318" y="175"/>
                    <a:pt x="299" y="175"/>
                  </a:cubicBezTo>
                  <a:cubicBezTo>
                    <a:pt x="238" y="175"/>
                    <a:pt x="226" y="261"/>
                    <a:pt x="207" y="310"/>
                  </a:cubicBezTo>
                  <a:cubicBezTo>
                    <a:pt x="194" y="387"/>
                    <a:pt x="142" y="400"/>
                    <a:pt x="78" y="400"/>
                  </a:cubicBezTo>
                  <a:cubicBezTo>
                    <a:pt x="78" y="413"/>
                    <a:pt x="78" y="413"/>
                    <a:pt x="78" y="426"/>
                  </a:cubicBezTo>
                  <a:cubicBezTo>
                    <a:pt x="142" y="477"/>
                    <a:pt x="91" y="490"/>
                    <a:pt x="52" y="516"/>
                  </a:cubicBezTo>
                  <a:lnTo>
                    <a:pt x="52" y="529"/>
                  </a:lnTo>
                  <a:cubicBezTo>
                    <a:pt x="168" y="542"/>
                    <a:pt x="142" y="645"/>
                    <a:pt x="142" y="722"/>
                  </a:cubicBezTo>
                  <a:cubicBezTo>
                    <a:pt x="155" y="735"/>
                    <a:pt x="155" y="774"/>
                    <a:pt x="142" y="787"/>
                  </a:cubicBezTo>
                  <a:cubicBezTo>
                    <a:pt x="104" y="838"/>
                    <a:pt x="13" y="787"/>
                    <a:pt x="1" y="864"/>
                  </a:cubicBezTo>
                  <a:cubicBezTo>
                    <a:pt x="13" y="873"/>
                    <a:pt x="28" y="875"/>
                    <a:pt x="43" y="875"/>
                  </a:cubicBezTo>
                  <a:cubicBezTo>
                    <a:pt x="74" y="875"/>
                    <a:pt x="108" y="864"/>
                    <a:pt x="142" y="864"/>
                  </a:cubicBezTo>
                  <a:cubicBezTo>
                    <a:pt x="142" y="877"/>
                    <a:pt x="155" y="903"/>
                    <a:pt x="155" y="916"/>
                  </a:cubicBezTo>
                  <a:cubicBezTo>
                    <a:pt x="220" y="941"/>
                    <a:pt x="310" y="954"/>
                    <a:pt x="271" y="1070"/>
                  </a:cubicBezTo>
                  <a:cubicBezTo>
                    <a:pt x="284" y="1083"/>
                    <a:pt x="284" y="1096"/>
                    <a:pt x="271" y="1096"/>
                  </a:cubicBezTo>
                  <a:cubicBezTo>
                    <a:pt x="306" y="1131"/>
                    <a:pt x="330" y="1175"/>
                    <a:pt x="372" y="1175"/>
                  </a:cubicBezTo>
                  <a:cubicBezTo>
                    <a:pt x="377" y="1175"/>
                    <a:pt x="382" y="1175"/>
                    <a:pt x="387" y="1173"/>
                  </a:cubicBezTo>
                  <a:cubicBezTo>
                    <a:pt x="396" y="1172"/>
                    <a:pt x="404" y="1171"/>
                    <a:pt x="410" y="1171"/>
                  </a:cubicBezTo>
                  <a:cubicBezTo>
                    <a:pt x="452" y="1171"/>
                    <a:pt x="455" y="1203"/>
                    <a:pt x="478" y="1225"/>
                  </a:cubicBezTo>
                  <a:cubicBezTo>
                    <a:pt x="493" y="1248"/>
                    <a:pt x="521" y="1284"/>
                    <a:pt x="545" y="1284"/>
                  </a:cubicBezTo>
                  <a:cubicBezTo>
                    <a:pt x="561" y="1284"/>
                    <a:pt x="575" y="1266"/>
                    <a:pt x="581" y="1212"/>
                  </a:cubicBezTo>
                  <a:cubicBezTo>
                    <a:pt x="581" y="1199"/>
                    <a:pt x="607" y="1186"/>
                    <a:pt x="619" y="1186"/>
                  </a:cubicBezTo>
                  <a:cubicBezTo>
                    <a:pt x="644" y="1194"/>
                    <a:pt x="665" y="1198"/>
                    <a:pt x="685" y="1198"/>
                  </a:cubicBezTo>
                  <a:cubicBezTo>
                    <a:pt x="758" y="1198"/>
                    <a:pt x="803" y="1147"/>
                    <a:pt x="864" y="1096"/>
                  </a:cubicBezTo>
                  <a:cubicBezTo>
                    <a:pt x="901" y="1060"/>
                    <a:pt x="933" y="1035"/>
                    <a:pt x="966" y="1035"/>
                  </a:cubicBezTo>
                  <a:cubicBezTo>
                    <a:pt x="991" y="1035"/>
                    <a:pt x="1017" y="1050"/>
                    <a:pt x="1045" y="1083"/>
                  </a:cubicBezTo>
                  <a:cubicBezTo>
                    <a:pt x="1077" y="1104"/>
                    <a:pt x="1125" y="1125"/>
                    <a:pt x="1170" y="1125"/>
                  </a:cubicBezTo>
                  <a:cubicBezTo>
                    <a:pt x="1180" y="1125"/>
                    <a:pt x="1190" y="1124"/>
                    <a:pt x="1200" y="1122"/>
                  </a:cubicBezTo>
                  <a:cubicBezTo>
                    <a:pt x="1213" y="1120"/>
                    <a:pt x="1227" y="1119"/>
                    <a:pt x="1241" y="1119"/>
                  </a:cubicBezTo>
                  <a:cubicBezTo>
                    <a:pt x="1304" y="1119"/>
                    <a:pt x="1366" y="1142"/>
                    <a:pt x="1419" y="1173"/>
                  </a:cubicBezTo>
                  <a:cubicBezTo>
                    <a:pt x="1448" y="1144"/>
                    <a:pt x="1484" y="1130"/>
                    <a:pt x="1522" y="1130"/>
                  </a:cubicBezTo>
                  <a:cubicBezTo>
                    <a:pt x="1535" y="1130"/>
                    <a:pt x="1548" y="1132"/>
                    <a:pt x="1561" y="1135"/>
                  </a:cubicBezTo>
                  <a:lnTo>
                    <a:pt x="1638" y="1109"/>
                  </a:lnTo>
                  <a:cubicBezTo>
                    <a:pt x="1659" y="1015"/>
                    <a:pt x="1730" y="989"/>
                    <a:pt x="1811" y="989"/>
                  </a:cubicBezTo>
                  <a:cubicBezTo>
                    <a:pt x="1830" y="989"/>
                    <a:pt x="1850" y="990"/>
                    <a:pt x="1870" y="993"/>
                  </a:cubicBezTo>
                  <a:cubicBezTo>
                    <a:pt x="1844" y="941"/>
                    <a:pt x="1806" y="903"/>
                    <a:pt x="1819" y="864"/>
                  </a:cubicBezTo>
                  <a:cubicBezTo>
                    <a:pt x="1844" y="761"/>
                    <a:pt x="1832" y="658"/>
                    <a:pt x="1780" y="567"/>
                  </a:cubicBezTo>
                  <a:cubicBezTo>
                    <a:pt x="1720" y="435"/>
                    <a:pt x="1591" y="347"/>
                    <a:pt x="1438" y="347"/>
                  </a:cubicBezTo>
                  <a:cubicBezTo>
                    <a:pt x="1427" y="347"/>
                    <a:pt x="1417" y="347"/>
                    <a:pt x="1406" y="348"/>
                  </a:cubicBezTo>
                  <a:cubicBezTo>
                    <a:pt x="1399" y="352"/>
                    <a:pt x="1392" y="353"/>
                    <a:pt x="1385" y="353"/>
                  </a:cubicBezTo>
                  <a:cubicBezTo>
                    <a:pt x="1366" y="353"/>
                    <a:pt x="1348" y="341"/>
                    <a:pt x="1329" y="322"/>
                  </a:cubicBezTo>
                  <a:cubicBezTo>
                    <a:pt x="1301" y="288"/>
                    <a:pt x="1289" y="272"/>
                    <a:pt x="1271" y="272"/>
                  </a:cubicBezTo>
                  <a:cubicBezTo>
                    <a:pt x="1256" y="272"/>
                    <a:pt x="1236" y="285"/>
                    <a:pt x="1200" y="310"/>
                  </a:cubicBezTo>
                  <a:cubicBezTo>
                    <a:pt x="1200" y="258"/>
                    <a:pt x="1187" y="193"/>
                    <a:pt x="1238" y="155"/>
                  </a:cubicBezTo>
                  <a:cubicBezTo>
                    <a:pt x="1290" y="129"/>
                    <a:pt x="1290" y="103"/>
                    <a:pt x="1264" y="77"/>
                  </a:cubicBezTo>
                  <a:cubicBezTo>
                    <a:pt x="1251" y="58"/>
                    <a:pt x="1235" y="52"/>
                    <a:pt x="1219" y="52"/>
                  </a:cubicBezTo>
                  <a:cubicBezTo>
                    <a:pt x="1203" y="52"/>
                    <a:pt x="1187" y="58"/>
                    <a:pt x="1174" y="65"/>
                  </a:cubicBezTo>
                  <a:lnTo>
                    <a:pt x="1148" y="103"/>
                  </a:lnTo>
                  <a:cubicBezTo>
                    <a:pt x="1148" y="181"/>
                    <a:pt x="1109" y="245"/>
                    <a:pt x="1032" y="271"/>
                  </a:cubicBezTo>
                  <a:lnTo>
                    <a:pt x="981" y="232"/>
                  </a:lnTo>
                  <a:cubicBezTo>
                    <a:pt x="968" y="168"/>
                    <a:pt x="968" y="116"/>
                    <a:pt x="955" y="65"/>
                  </a:cubicBezTo>
                  <a:cubicBezTo>
                    <a:pt x="955" y="39"/>
                    <a:pt x="955" y="26"/>
                    <a:pt x="942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 rot="10800000">
              <a:off x="1184292" y="370541"/>
              <a:ext cx="386603" cy="189897"/>
            </a:xfrm>
            <a:custGeom>
              <a:avLst/>
              <a:gdLst/>
              <a:ahLst/>
              <a:cxnLst/>
              <a:rect l="l" t="t" r="r" b="b"/>
              <a:pathLst>
                <a:path w="2555" h="1255" extrusionOk="0">
                  <a:moveTo>
                    <a:pt x="1595" y="1"/>
                  </a:moveTo>
                  <a:cubicBezTo>
                    <a:pt x="1580" y="1"/>
                    <a:pt x="1563" y="5"/>
                    <a:pt x="1548" y="17"/>
                  </a:cubicBezTo>
                  <a:cubicBezTo>
                    <a:pt x="1506" y="42"/>
                    <a:pt x="1475" y="73"/>
                    <a:pt x="1440" y="73"/>
                  </a:cubicBezTo>
                  <a:cubicBezTo>
                    <a:pt x="1422" y="73"/>
                    <a:pt x="1403" y="65"/>
                    <a:pt x="1381" y="42"/>
                  </a:cubicBezTo>
                  <a:lnTo>
                    <a:pt x="1303" y="17"/>
                  </a:lnTo>
                  <a:lnTo>
                    <a:pt x="1278" y="30"/>
                  </a:lnTo>
                  <a:cubicBezTo>
                    <a:pt x="1045" y="55"/>
                    <a:pt x="788" y="30"/>
                    <a:pt x="684" y="313"/>
                  </a:cubicBezTo>
                  <a:cubicBezTo>
                    <a:pt x="684" y="339"/>
                    <a:pt x="646" y="352"/>
                    <a:pt x="633" y="365"/>
                  </a:cubicBezTo>
                  <a:cubicBezTo>
                    <a:pt x="620" y="365"/>
                    <a:pt x="607" y="365"/>
                    <a:pt x="594" y="378"/>
                  </a:cubicBezTo>
                  <a:cubicBezTo>
                    <a:pt x="478" y="455"/>
                    <a:pt x="517" y="571"/>
                    <a:pt x="517" y="674"/>
                  </a:cubicBezTo>
                  <a:cubicBezTo>
                    <a:pt x="388" y="765"/>
                    <a:pt x="233" y="816"/>
                    <a:pt x="78" y="829"/>
                  </a:cubicBezTo>
                  <a:cubicBezTo>
                    <a:pt x="65" y="816"/>
                    <a:pt x="65" y="790"/>
                    <a:pt x="53" y="790"/>
                  </a:cubicBezTo>
                  <a:cubicBezTo>
                    <a:pt x="1" y="790"/>
                    <a:pt x="27" y="816"/>
                    <a:pt x="40" y="842"/>
                  </a:cubicBezTo>
                  <a:cubicBezTo>
                    <a:pt x="53" y="855"/>
                    <a:pt x="40" y="881"/>
                    <a:pt x="14" y="906"/>
                  </a:cubicBezTo>
                  <a:lnTo>
                    <a:pt x="40" y="958"/>
                  </a:lnTo>
                  <a:lnTo>
                    <a:pt x="130" y="932"/>
                  </a:lnTo>
                  <a:cubicBezTo>
                    <a:pt x="246" y="868"/>
                    <a:pt x="388" y="816"/>
                    <a:pt x="517" y="777"/>
                  </a:cubicBezTo>
                  <a:cubicBezTo>
                    <a:pt x="555" y="829"/>
                    <a:pt x="517" y="894"/>
                    <a:pt x="568" y="945"/>
                  </a:cubicBezTo>
                  <a:cubicBezTo>
                    <a:pt x="620" y="984"/>
                    <a:pt x="555" y="1022"/>
                    <a:pt x="555" y="1087"/>
                  </a:cubicBezTo>
                  <a:cubicBezTo>
                    <a:pt x="569" y="1086"/>
                    <a:pt x="582" y="1085"/>
                    <a:pt x="595" y="1085"/>
                  </a:cubicBezTo>
                  <a:cubicBezTo>
                    <a:pt x="736" y="1085"/>
                    <a:pt x="874" y="1148"/>
                    <a:pt x="968" y="1255"/>
                  </a:cubicBezTo>
                  <a:lnTo>
                    <a:pt x="1045" y="1255"/>
                  </a:lnTo>
                  <a:cubicBezTo>
                    <a:pt x="1055" y="1226"/>
                    <a:pt x="1079" y="1211"/>
                    <a:pt x="1102" y="1211"/>
                  </a:cubicBezTo>
                  <a:cubicBezTo>
                    <a:pt x="1109" y="1211"/>
                    <a:pt x="1116" y="1213"/>
                    <a:pt x="1123" y="1216"/>
                  </a:cubicBezTo>
                  <a:cubicBezTo>
                    <a:pt x="1142" y="1217"/>
                    <a:pt x="1161" y="1218"/>
                    <a:pt x="1181" y="1218"/>
                  </a:cubicBezTo>
                  <a:cubicBezTo>
                    <a:pt x="1354" y="1218"/>
                    <a:pt x="1524" y="1166"/>
                    <a:pt x="1651" y="1061"/>
                  </a:cubicBezTo>
                  <a:cubicBezTo>
                    <a:pt x="1763" y="987"/>
                    <a:pt x="1815" y="828"/>
                    <a:pt x="1980" y="828"/>
                  </a:cubicBezTo>
                  <a:cubicBezTo>
                    <a:pt x="1987" y="828"/>
                    <a:pt x="1993" y="829"/>
                    <a:pt x="2000" y="829"/>
                  </a:cubicBezTo>
                  <a:cubicBezTo>
                    <a:pt x="1896" y="816"/>
                    <a:pt x="1871" y="752"/>
                    <a:pt x="1884" y="674"/>
                  </a:cubicBezTo>
                  <a:lnTo>
                    <a:pt x="1884" y="674"/>
                  </a:lnTo>
                  <a:cubicBezTo>
                    <a:pt x="1922" y="700"/>
                    <a:pt x="1964" y="713"/>
                    <a:pt x="2004" y="713"/>
                  </a:cubicBezTo>
                  <a:cubicBezTo>
                    <a:pt x="2045" y="713"/>
                    <a:pt x="2083" y="700"/>
                    <a:pt x="2116" y="674"/>
                  </a:cubicBezTo>
                  <a:cubicBezTo>
                    <a:pt x="2193" y="636"/>
                    <a:pt x="2270" y="610"/>
                    <a:pt x="2335" y="610"/>
                  </a:cubicBezTo>
                  <a:cubicBezTo>
                    <a:pt x="2351" y="607"/>
                    <a:pt x="2366" y="606"/>
                    <a:pt x="2380" y="606"/>
                  </a:cubicBezTo>
                  <a:cubicBezTo>
                    <a:pt x="2432" y="606"/>
                    <a:pt x="2467" y="629"/>
                    <a:pt x="2477" y="700"/>
                  </a:cubicBezTo>
                  <a:cubicBezTo>
                    <a:pt x="2477" y="717"/>
                    <a:pt x="2481" y="723"/>
                    <a:pt x="2488" y="723"/>
                  </a:cubicBezTo>
                  <a:cubicBezTo>
                    <a:pt x="2501" y="723"/>
                    <a:pt x="2524" y="700"/>
                    <a:pt x="2541" y="700"/>
                  </a:cubicBezTo>
                  <a:cubicBezTo>
                    <a:pt x="2554" y="687"/>
                    <a:pt x="2541" y="687"/>
                    <a:pt x="2541" y="674"/>
                  </a:cubicBezTo>
                  <a:cubicBezTo>
                    <a:pt x="2503" y="661"/>
                    <a:pt x="2503" y="636"/>
                    <a:pt x="2541" y="610"/>
                  </a:cubicBezTo>
                  <a:cubicBezTo>
                    <a:pt x="2541" y="584"/>
                    <a:pt x="2541" y="558"/>
                    <a:pt x="2528" y="520"/>
                  </a:cubicBezTo>
                  <a:cubicBezTo>
                    <a:pt x="2509" y="516"/>
                    <a:pt x="2490" y="515"/>
                    <a:pt x="2470" y="515"/>
                  </a:cubicBezTo>
                  <a:cubicBezTo>
                    <a:pt x="2413" y="515"/>
                    <a:pt x="2357" y="529"/>
                    <a:pt x="2309" y="558"/>
                  </a:cubicBezTo>
                  <a:cubicBezTo>
                    <a:pt x="2180" y="623"/>
                    <a:pt x="2038" y="661"/>
                    <a:pt x="1884" y="674"/>
                  </a:cubicBezTo>
                  <a:cubicBezTo>
                    <a:pt x="1909" y="507"/>
                    <a:pt x="1909" y="507"/>
                    <a:pt x="2013" y="442"/>
                  </a:cubicBezTo>
                  <a:cubicBezTo>
                    <a:pt x="1909" y="416"/>
                    <a:pt x="1819" y="391"/>
                    <a:pt x="1832" y="262"/>
                  </a:cubicBezTo>
                  <a:cubicBezTo>
                    <a:pt x="1832" y="249"/>
                    <a:pt x="1806" y="236"/>
                    <a:pt x="1793" y="223"/>
                  </a:cubicBezTo>
                  <a:cubicBezTo>
                    <a:pt x="1703" y="210"/>
                    <a:pt x="1639" y="171"/>
                    <a:pt x="1664" y="55"/>
                  </a:cubicBezTo>
                  <a:cubicBezTo>
                    <a:pt x="1664" y="28"/>
                    <a:pt x="1632" y="1"/>
                    <a:pt x="159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 rot="10800000">
              <a:off x="1098500" y="323636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 rot="10800000">
              <a:off x="932662" y="216204"/>
              <a:ext cx="177641" cy="129070"/>
            </a:xfrm>
            <a:custGeom>
              <a:avLst/>
              <a:gdLst/>
              <a:ahLst/>
              <a:cxnLst/>
              <a:rect l="l" t="t" r="r" b="b"/>
              <a:pathLst>
                <a:path w="1174" h="853" extrusionOk="0">
                  <a:moveTo>
                    <a:pt x="632" y="0"/>
                  </a:moveTo>
                  <a:cubicBezTo>
                    <a:pt x="593" y="65"/>
                    <a:pt x="516" y="39"/>
                    <a:pt x="464" y="90"/>
                  </a:cubicBezTo>
                  <a:cubicBezTo>
                    <a:pt x="439" y="78"/>
                    <a:pt x="400" y="52"/>
                    <a:pt x="387" y="13"/>
                  </a:cubicBezTo>
                  <a:lnTo>
                    <a:pt x="284" y="26"/>
                  </a:lnTo>
                  <a:cubicBezTo>
                    <a:pt x="232" y="90"/>
                    <a:pt x="155" y="103"/>
                    <a:pt x="77" y="142"/>
                  </a:cubicBezTo>
                  <a:cubicBezTo>
                    <a:pt x="77" y="181"/>
                    <a:pt x="77" y="207"/>
                    <a:pt x="65" y="245"/>
                  </a:cubicBezTo>
                  <a:cubicBezTo>
                    <a:pt x="65" y="284"/>
                    <a:pt x="0" y="361"/>
                    <a:pt x="65" y="413"/>
                  </a:cubicBezTo>
                  <a:cubicBezTo>
                    <a:pt x="125" y="453"/>
                    <a:pt x="170" y="502"/>
                    <a:pt x="237" y="502"/>
                  </a:cubicBezTo>
                  <a:cubicBezTo>
                    <a:pt x="255" y="502"/>
                    <a:pt x="275" y="498"/>
                    <a:pt x="297" y="490"/>
                  </a:cubicBezTo>
                  <a:lnTo>
                    <a:pt x="297" y="490"/>
                  </a:lnTo>
                  <a:cubicBezTo>
                    <a:pt x="297" y="555"/>
                    <a:pt x="271" y="619"/>
                    <a:pt x="361" y="658"/>
                  </a:cubicBezTo>
                  <a:cubicBezTo>
                    <a:pt x="387" y="658"/>
                    <a:pt x="387" y="697"/>
                    <a:pt x="400" y="709"/>
                  </a:cubicBezTo>
                  <a:cubicBezTo>
                    <a:pt x="400" y="709"/>
                    <a:pt x="413" y="722"/>
                    <a:pt x="413" y="735"/>
                  </a:cubicBezTo>
                  <a:cubicBezTo>
                    <a:pt x="451" y="748"/>
                    <a:pt x="490" y="800"/>
                    <a:pt x="503" y="851"/>
                  </a:cubicBezTo>
                  <a:cubicBezTo>
                    <a:pt x="503" y="845"/>
                    <a:pt x="506" y="842"/>
                    <a:pt x="509" y="842"/>
                  </a:cubicBezTo>
                  <a:cubicBezTo>
                    <a:pt x="513" y="842"/>
                    <a:pt x="516" y="845"/>
                    <a:pt x="516" y="851"/>
                  </a:cubicBezTo>
                  <a:cubicBezTo>
                    <a:pt x="525" y="852"/>
                    <a:pt x="533" y="853"/>
                    <a:pt x="542" y="853"/>
                  </a:cubicBezTo>
                  <a:cubicBezTo>
                    <a:pt x="638" y="853"/>
                    <a:pt x="727" y="803"/>
                    <a:pt x="815" y="803"/>
                  </a:cubicBezTo>
                  <a:cubicBezTo>
                    <a:pt x="835" y="803"/>
                    <a:pt x="856" y="806"/>
                    <a:pt x="877" y="813"/>
                  </a:cubicBezTo>
                  <a:cubicBezTo>
                    <a:pt x="883" y="819"/>
                    <a:pt x="890" y="822"/>
                    <a:pt x="896" y="822"/>
                  </a:cubicBezTo>
                  <a:cubicBezTo>
                    <a:pt x="903" y="822"/>
                    <a:pt x="909" y="819"/>
                    <a:pt x="916" y="813"/>
                  </a:cubicBezTo>
                  <a:cubicBezTo>
                    <a:pt x="954" y="671"/>
                    <a:pt x="1148" y="606"/>
                    <a:pt x="1122" y="426"/>
                  </a:cubicBezTo>
                  <a:cubicBezTo>
                    <a:pt x="1109" y="361"/>
                    <a:pt x="1135" y="297"/>
                    <a:pt x="1122" y="232"/>
                  </a:cubicBezTo>
                  <a:lnTo>
                    <a:pt x="1109" y="232"/>
                  </a:lnTo>
                  <a:cubicBezTo>
                    <a:pt x="1019" y="142"/>
                    <a:pt x="1019" y="116"/>
                    <a:pt x="1109" y="78"/>
                  </a:cubicBezTo>
                  <a:cubicBezTo>
                    <a:pt x="1122" y="65"/>
                    <a:pt x="1148" y="52"/>
                    <a:pt x="1173" y="39"/>
                  </a:cubicBezTo>
                  <a:cubicBezTo>
                    <a:pt x="1161" y="26"/>
                    <a:pt x="1161" y="13"/>
                    <a:pt x="1148" y="0"/>
                  </a:cubicBezTo>
                  <a:cubicBezTo>
                    <a:pt x="1128" y="7"/>
                    <a:pt x="1106" y="10"/>
                    <a:pt x="1082" y="10"/>
                  </a:cubicBezTo>
                  <a:cubicBezTo>
                    <a:pt x="1057" y="10"/>
                    <a:pt x="1032" y="7"/>
                    <a:pt x="1006" y="0"/>
                  </a:cubicBezTo>
                  <a:cubicBezTo>
                    <a:pt x="954" y="0"/>
                    <a:pt x="890" y="13"/>
                    <a:pt x="838" y="39"/>
                  </a:cubicBezTo>
                  <a:cubicBezTo>
                    <a:pt x="838" y="39"/>
                    <a:pt x="838" y="52"/>
                    <a:pt x="838" y="52"/>
                  </a:cubicBezTo>
                  <a:lnTo>
                    <a:pt x="800" y="52"/>
                  </a:lnTo>
                  <a:cubicBezTo>
                    <a:pt x="761" y="52"/>
                    <a:pt x="735" y="26"/>
                    <a:pt x="70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 rot="10800000">
              <a:off x="507324" y="-35276"/>
              <a:ext cx="189443" cy="169924"/>
            </a:xfrm>
            <a:custGeom>
              <a:avLst/>
              <a:gdLst/>
              <a:ahLst/>
              <a:cxnLst/>
              <a:rect l="l" t="t" r="r" b="b"/>
              <a:pathLst>
                <a:path w="1252" h="1123" extrusionOk="0">
                  <a:moveTo>
                    <a:pt x="1161" y="1"/>
                  </a:moveTo>
                  <a:cubicBezTo>
                    <a:pt x="1045" y="14"/>
                    <a:pt x="929" y="65"/>
                    <a:pt x="852" y="156"/>
                  </a:cubicBezTo>
                  <a:cubicBezTo>
                    <a:pt x="831" y="166"/>
                    <a:pt x="810" y="185"/>
                    <a:pt x="782" y="185"/>
                  </a:cubicBezTo>
                  <a:cubicBezTo>
                    <a:pt x="776" y="185"/>
                    <a:pt x="769" y="184"/>
                    <a:pt x="762" y="181"/>
                  </a:cubicBezTo>
                  <a:cubicBezTo>
                    <a:pt x="658" y="168"/>
                    <a:pt x="555" y="168"/>
                    <a:pt x="439" y="168"/>
                  </a:cubicBezTo>
                  <a:cubicBezTo>
                    <a:pt x="398" y="168"/>
                    <a:pt x="365" y="119"/>
                    <a:pt x="320" y="119"/>
                  </a:cubicBezTo>
                  <a:cubicBezTo>
                    <a:pt x="309" y="119"/>
                    <a:pt x="297" y="122"/>
                    <a:pt x="284" y="130"/>
                  </a:cubicBezTo>
                  <a:cubicBezTo>
                    <a:pt x="310" y="181"/>
                    <a:pt x="323" y="220"/>
                    <a:pt x="349" y="246"/>
                  </a:cubicBezTo>
                  <a:cubicBezTo>
                    <a:pt x="297" y="272"/>
                    <a:pt x="259" y="323"/>
                    <a:pt x="259" y="375"/>
                  </a:cubicBezTo>
                  <a:cubicBezTo>
                    <a:pt x="252" y="376"/>
                    <a:pt x="245" y="377"/>
                    <a:pt x="238" y="377"/>
                  </a:cubicBezTo>
                  <a:cubicBezTo>
                    <a:pt x="191" y="377"/>
                    <a:pt x="143" y="341"/>
                    <a:pt x="143" y="284"/>
                  </a:cubicBezTo>
                  <a:cubicBezTo>
                    <a:pt x="104" y="323"/>
                    <a:pt x="27" y="297"/>
                    <a:pt x="1" y="362"/>
                  </a:cubicBezTo>
                  <a:lnTo>
                    <a:pt x="78" y="426"/>
                  </a:lnTo>
                  <a:cubicBezTo>
                    <a:pt x="117" y="426"/>
                    <a:pt x="143" y="439"/>
                    <a:pt x="130" y="491"/>
                  </a:cubicBezTo>
                  <a:lnTo>
                    <a:pt x="155" y="491"/>
                  </a:lnTo>
                  <a:cubicBezTo>
                    <a:pt x="143" y="581"/>
                    <a:pt x="143" y="684"/>
                    <a:pt x="155" y="787"/>
                  </a:cubicBezTo>
                  <a:cubicBezTo>
                    <a:pt x="181" y="813"/>
                    <a:pt x="207" y="826"/>
                    <a:pt x="233" y="852"/>
                  </a:cubicBezTo>
                  <a:cubicBezTo>
                    <a:pt x="297" y="916"/>
                    <a:pt x="297" y="942"/>
                    <a:pt x="207" y="1019"/>
                  </a:cubicBezTo>
                  <a:cubicBezTo>
                    <a:pt x="207" y="1032"/>
                    <a:pt x="207" y="1058"/>
                    <a:pt x="220" y="1071"/>
                  </a:cubicBezTo>
                  <a:cubicBezTo>
                    <a:pt x="251" y="1081"/>
                    <a:pt x="283" y="1100"/>
                    <a:pt x="314" y="1100"/>
                  </a:cubicBezTo>
                  <a:cubicBezTo>
                    <a:pt x="321" y="1100"/>
                    <a:pt x="329" y="1099"/>
                    <a:pt x="336" y="1097"/>
                  </a:cubicBezTo>
                  <a:cubicBezTo>
                    <a:pt x="336" y="1045"/>
                    <a:pt x="349" y="994"/>
                    <a:pt x="400" y="994"/>
                  </a:cubicBezTo>
                  <a:cubicBezTo>
                    <a:pt x="452" y="994"/>
                    <a:pt x="478" y="1045"/>
                    <a:pt x="504" y="1084"/>
                  </a:cubicBezTo>
                  <a:cubicBezTo>
                    <a:pt x="529" y="1084"/>
                    <a:pt x="542" y="1097"/>
                    <a:pt x="542" y="1123"/>
                  </a:cubicBezTo>
                  <a:cubicBezTo>
                    <a:pt x="581" y="1091"/>
                    <a:pt x="630" y="1074"/>
                    <a:pt x="676" y="1074"/>
                  </a:cubicBezTo>
                  <a:cubicBezTo>
                    <a:pt x="707" y="1074"/>
                    <a:pt x="736" y="1082"/>
                    <a:pt x="762" y="1097"/>
                  </a:cubicBezTo>
                  <a:lnTo>
                    <a:pt x="852" y="1110"/>
                  </a:lnTo>
                  <a:lnTo>
                    <a:pt x="878" y="1110"/>
                  </a:lnTo>
                  <a:cubicBezTo>
                    <a:pt x="878" y="1097"/>
                    <a:pt x="878" y="1084"/>
                    <a:pt x="903" y="1071"/>
                  </a:cubicBezTo>
                  <a:lnTo>
                    <a:pt x="1045" y="994"/>
                  </a:lnTo>
                  <a:cubicBezTo>
                    <a:pt x="1097" y="968"/>
                    <a:pt x="1097" y="878"/>
                    <a:pt x="1174" y="878"/>
                  </a:cubicBezTo>
                  <a:lnTo>
                    <a:pt x="1174" y="865"/>
                  </a:lnTo>
                  <a:lnTo>
                    <a:pt x="1174" y="852"/>
                  </a:lnTo>
                  <a:cubicBezTo>
                    <a:pt x="1161" y="813"/>
                    <a:pt x="1174" y="774"/>
                    <a:pt x="1200" y="749"/>
                  </a:cubicBezTo>
                  <a:lnTo>
                    <a:pt x="1200" y="736"/>
                  </a:lnTo>
                  <a:cubicBezTo>
                    <a:pt x="1200" y="633"/>
                    <a:pt x="1213" y="542"/>
                    <a:pt x="1226" y="439"/>
                  </a:cubicBezTo>
                  <a:cubicBezTo>
                    <a:pt x="1252" y="297"/>
                    <a:pt x="1226" y="143"/>
                    <a:pt x="1161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 rot="10800000">
              <a:off x="2278884" y="497342"/>
              <a:ext cx="6053" cy="6052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3" y="1"/>
                  </a:moveTo>
                  <a:cubicBezTo>
                    <a:pt x="13" y="1"/>
                    <a:pt x="1" y="27"/>
                    <a:pt x="13" y="39"/>
                  </a:cubicBezTo>
                  <a:lnTo>
                    <a:pt x="39" y="39"/>
                  </a:lnTo>
                  <a:cubicBezTo>
                    <a:pt x="39" y="39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 rot="10800000">
              <a:off x="2245746" y="497341"/>
              <a:ext cx="115300" cy="123017"/>
            </a:xfrm>
            <a:custGeom>
              <a:avLst/>
              <a:gdLst/>
              <a:ahLst/>
              <a:cxnLst/>
              <a:rect l="l" t="t" r="r" b="b"/>
              <a:pathLst>
                <a:path w="762" h="813" extrusionOk="0">
                  <a:moveTo>
                    <a:pt x="568" y="0"/>
                  </a:moveTo>
                  <a:cubicBezTo>
                    <a:pt x="550" y="0"/>
                    <a:pt x="520" y="56"/>
                    <a:pt x="482" y="56"/>
                  </a:cubicBezTo>
                  <a:cubicBezTo>
                    <a:pt x="465" y="56"/>
                    <a:pt x="446" y="45"/>
                    <a:pt x="426" y="13"/>
                  </a:cubicBezTo>
                  <a:cubicBezTo>
                    <a:pt x="426" y="19"/>
                    <a:pt x="423" y="23"/>
                    <a:pt x="418" y="23"/>
                  </a:cubicBezTo>
                  <a:cubicBezTo>
                    <a:pt x="413" y="23"/>
                    <a:pt x="407" y="19"/>
                    <a:pt x="400" y="13"/>
                  </a:cubicBezTo>
                  <a:lnTo>
                    <a:pt x="362" y="13"/>
                  </a:lnTo>
                  <a:cubicBezTo>
                    <a:pt x="362" y="19"/>
                    <a:pt x="359" y="23"/>
                    <a:pt x="354" y="23"/>
                  </a:cubicBezTo>
                  <a:cubicBezTo>
                    <a:pt x="349" y="23"/>
                    <a:pt x="342" y="19"/>
                    <a:pt x="336" y="13"/>
                  </a:cubicBezTo>
                  <a:cubicBezTo>
                    <a:pt x="233" y="90"/>
                    <a:pt x="117" y="129"/>
                    <a:pt x="52" y="245"/>
                  </a:cubicBezTo>
                  <a:cubicBezTo>
                    <a:pt x="52" y="254"/>
                    <a:pt x="46" y="263"/>
                    <a:pt x="42" y="263"/>
                  </a:cubicBezTo>
                  <a:cubicBezTo>
                    <a:pt x="40" y="263"/>
                    <a:pt x="39" y="262"/>
                    <a:pt x="39" y="258"/>
                  </a:cubicBezTo>
                  <a:lnTo>
                    <a:pt x="1" y="310"/>
                  </a:lnTo>
                  <a:lnTo>
                    <a:pt x="1" y="322"/>
                  </a:lnTo>
                  <a:cubicBezTo>
                    <a:pt x="14" y="451"/>
                    <a:pt x="91" y="555"/>
                    <a:pt x="52" y="683"/>
                  </a:cubicBezTo>
                  <a:cubicBezTo>
                    <a:pt x="65" y="696"/>
                    <a:pt x="65" y="709"/>
                    <a:pt x="52" y="709"/>
                  </a:cubicBezTo>
                  <a:cubicBezTo>
                    <a:pt x="78" y="722"/>
                    <a:pt x="117" y="761"/>
                    <a:pt x="117" y="761"/>
                  </a:cubicBezTo>
                  <a:cubicBezTo>
                    <a:pt x="144" y="738"/>
                    <a:pt x="168" y="728"/>
                    <a:pt x="189" y="728"/>
                  </a:cubicBezTo>
                  <a:cubicBezTo>
                    <a:pt x="229" y="728"/>
                    <a:pt x="259" y="762"/>
                    <a:pt x="284" y="812"/>
                  </a:cubicBezTo>
                  <a:lnTo>
                    <a:pt x="336" y="812"/>
                  </a:lnTo>
                  <a:cubicBezTo>
                    <a:pt x="352" y="772"/>
                    <a:pt x="394" y="746"/>
                    <a:pt x="440" y="746"/>
                  </a:cubicBezTo>
                  <a:cubicBezTo>
                    <a:pt x="466" y="746"/>
                    <a:pt x="493" y="755"/>
                    <a:pt x="516" y="774"/>
                  </a:cubicBezTo>
                  <a:cubicBezTo>
                    <a:pt x="607" y="709"/>
                    <a:pt x="633" y="593"/>
                    <a:pt x="736" y="542"/>
                  </a:cubicBezTo>
                  <a:lnTo>
                    <a:pt x="736" y="542"/>
                  </a:lnTo>
                  <a:cubicBezTo>
                    <a:pt x="731" y="544"/>
                    <a:pt x="726" y="545"/>
                    <a:pt x="720" y="545"/>
                  </a:cubicBezTo>
                  <a:cubicBezTo>
                    <a:pt x="697" y="545"/>
                    <a:pt x="669" y="524"/>
                    <a:pt x="658" y="503"/>
                  </a:cubicBezTo>
                  <a:cubicBezTo>
                    <a:pt x="671" y="490"/>
                    <a:pt x="671" y="477"/>
                    <a:pt x="658" y="477"/>
                  </a:cubicBezTo>
                  <a:cubicBezTo>
                    <a:pt x="761" y="426"/>
                    <a:pt x="761" y="426"/>
                    <a:pt x="710" y="310"/>
                  </a:cubicBezTo>
                  <a:cubicBezTo>
                    <a:pt x="721" y="276"/>
                    <a:pt x="761" y="243"/>
                    <a:pt x="713" y="243"/>
                  </a:cubicBezTo>
                  <a:cubicBezTo>
                    <a:pt x="706" y="243"/>
                    <a:pt x="696" y="243"/>
                    <a:pt x="684" y="245"/>
                  </a:cubicBezTo>
                  <a:lnTo>
                    <a:pt x="633" y="206"/>
                  </a:lnTo>
                  <a:cubicBezTo>
                    <a:pt x="633" y="168"/>
                    <a:pt x="658" y="116"/>
                    <a:pt x="594" y="90"/>
                  </a:cubicBezTo>
                  <a:cubicBezTo>
                    <a:pt x="594" y="77"/>
                    <a:pt x="594" y="52"/>
                    <a:pt x="568" y="26"/>
                  </a:cubicBezTo>
                  <a:lnTo>
                    <a:pt x="568" y="13"/>
                  </a:lnTo>
                  <a:cubicBezTo>
                    <a:pt x="594" y="13"/>
                    <a:pt x="581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 rot="10800000">
              <a:off x="1211680" y="-73406"/>
              <a:ext cx="285073" cy="102590"/>
            </a:xfrm>
            <a:custGeom>
              <a:avLst/>
              <a:gdLst/>
              <a:ahLst/>
              <a:cxnLst/>
              <a:rect l="l" t="t" r="r" b="b"/>
              <a:pathLst>
                <a:path w="1884" h="678" extrusionOk="0">
                  <a:moveTo>
                    <a:pt x="1445" y="26"/>
                  </a:moveTo>
                  <a:cubicBezTo>
                    <a:pt x="1355" y="26"/>
                    <a:pt x="1290" y="52"/>
                    <a:pt x="1303" y="155"/>
                  </a:cubicBezTo>
                  <a:cubicBezTo>
                    <a:pt x="1355" y="155"/>
                    <a:pt x="1394" y="116"/>
                    <a:pt x="1445" y="90"/>
                  </a:cubicBezTo>
                  <a:cubicBezTo>
                    <a:pt x="1497" y="77"/>
                    <a:pt x="1471" y="52"/>
                    <a:pt x="1445" y="26"/>
                  </a:cubicBezTo>
                  <a:close/>
                  <a:moveTo>
                    <a:pt x="878" y="0"/>
                  </a:moveTo>
                  <a:cubicBezTo>
                    <a:pt x="800" y="103"/>
                    <a:pt x="762" y="232"/>
                    <a:pt x="697" y="335"/>
                  </a:cubicBezTo>
                  <a:cubicBezTo>
                    <a:pt x="676" y="364"/>
                    <a:pt x="658" y="373"/>
                    <a:pt x="641" y="373"/>
                  </a:cubicBezTo>
                  <a:cubicBezTo>
                    <a:pt x="626" y="373"/>
                    <a:pt x="611" y="367"/>
                    <a:pt x="594" y="361"/>
                  </a:cubicBezTo>
                  <a:cubicBezTo>
                    <a:pt x="555" y="348"/>
                    <a:pt x="517" y="335"/>
                    <a:pt x="517" y="271"/>
                  </a:cubicBezTo>
                  <a:cubicBezTo>
                    <a:pt x="517" y="142"/>
                    <a:pt x="517" y="142"/>
                    <a:pt x="362" y="116"/>
                  </a:cubicBezTo>
                  <a:lnTo>
                    <a:pt x="362" y="116"/>
                  </a:lnTo>
                  <a:cubicBezTo>
                    <a:pt x="362" y="181"/>
                    <a:pt x="401" y="245"/>
                    <a:pt x="362" y="310"/>
                  </a:cubicBezTo>
                  <a:lnTo>
                    <a:pt x="323" y="322"/>
                  </a:lnTo>
                  <a:cubicBezTo>
                    <a:pt x="274" y="355"/>
                    <a:pt x="248" y="374"/>
                    <a:pt x="231" y="374"/>
                  </a:cubicBezTo>
                  <a:cubicBezTo>
                    <a:pt x="209" y="374"/>
                    <a:pt x="204" y="340"/>
                    <a:pt x="181" y="258"/>
                  </a:cubicBezTo>
                  <a:cubicBezTo>
                    <a:pt x="156" y="194"/>
                    <a:pt x="181" y="103"/>
                    <a:pt x="91" y="39"/>
                  </a:cubicBezTo>
                  <a:lnTo>
                    <a:pt x="91" y="39"/>
                  </a:lnTo>
                  <a:cubicBezTo>
                    <a:pt x="65" y="232"/>
                    <a:pt x="78" y="426"/>
                    <a:pt x="117" y="619"/>
                  </a:cubicBezTo>
                  <a:lnTo>
                    <a:pt x="207" y="619"/>
                  </a:lnTo>
                  <a:cubicBezTo>
                    <a:pt x="214" y="626"/>
                    <a:pt x="220" y="629"/>
                    <a:pt x="227" y="629"/>
                  </a:cubicBezTo>
                  <a:cubicBezTo>
                    <a:pt x="233" y="629"/>
                    <a:pt x="240" y="626"/>
                    <a:pt x="246" y="619"/>
                  </a:cubicBezTo>
                  <a:cubicBezTo>
                    <a:pt x="512" y="619"/>
                    <a:pt x="779" y="631"/>
                    <a:pt x="1045" y="631"/>
                  </a:cubicBezTo>
                  <a:cubicBezTo>
                    <a:pt x="1179" y="631"/>
                    <a:pt x="1312" y="628"/>
                    <a:pt x="1445" y="619"/>
                  </a:cubicBezTo>
                  <a:lnTo>
                    <a:pt x="1884" y="619"/>
                  </a:lnTo>
                  <a:cubicBezTo>
                    <a:pt x="1858" y="529"/>
                    <a:pt x="1806" y="439"/>
                    <a:pt x="1729" y="387"/>
                  </a:cubicBezTo>
                  <a:cubicBezTo>
                    <a:pt x="1690" y="361"/>
                    <a:pt x="1639" y="348"/>
                    <a:pt x="1613" y="310"/>
                  </a:cubicBezTo>
                  <a:cubicBezTo>
                    <a:pt x="1572" y="248"/>
                    <a:pt x="1507" y="211"/>
                    <a:pt x="1443" y="211"/>
                  </a:cubicBezTo>
                  <a:cubicBezTo>
                    <a:pt x="1426" y="211"/>
                    <a:pt x="1410" y="214"/>
                    <a:pt x="1394" y="219"/>
                  </a:cubicBezTo>
                  <a:cubicBezTo>
                    <a:pt x="1342" y="219"/>
                    <a:pt x="1303" y="219"/>
                    <a:pt x="1303" y="155"/>
                  </a:cubicBezTo>
                  <a:lnTo>
                    <a:pt x="1265" y="155"/>
                  </a:lnTo>
                  <a:cubicBezTo>
                    <a:pt x="1222" y="101"/>
                    <a:pt x="1152" y="74"/>
                    <a:pt x="1085" y="74"/>
                  </a:cubicBezTo>
                  <a:cubicBezTo>
                    <a:pt x="1072" y="74"/>
                    <a:pt x="1058" y="75"/>
                    <a:pt x="1045" y="77"/>
                  </a:cubicBezTo>
                  <a:cubicBezTo>
                    <a:pt x="981" y="65"/>
                    <a:pt x="942" y="0"/>
                    <a:pt x="878" y="0"/>
                  </a:cubicBezTo>
                  <a:close/>
                  <a:moveTo>
                    <a:pt x="1" y="619"/>
                  </a:moveTo>
                  <a:cubicBezTo>
                    <a:pt x="33" y="658"/>
                    <a:pt x="53" y="677"/>
                    <a:pt x="67" y="677"/>
                  </a:cubicBezTo>
                  <a:cubicBezTo>
                    <a:pt x="82" y="677"/>
                    <a:pt x="91" y="658"/>
                    <a:pt x="104" y="619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 rot="10800000">
              <a:off x="930695" y="337405"/>
              <a:ext cx="2118" cy="2118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0" y="1"/>
                    <a:pt x="0" y="14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 rot="10800000">
              <a:off x="936596" y="347089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 rot="10800000">
              <a:off x="1916037" y="468137"/>
              <a:ext cx="312612" cy="214712"/>
            </a:xfrm>
            <a:custGeom>
              <a:avLst/>
              <a:gdLst/>
              <a:ahLst/>
              <a:cxnLst/>
              <a:rect l="l" t="t" r="r" b="b"/>
              <a:pathLst>
                <a:path w="2066" h="1419" extrusionOk="0">
                  <a:moveTo>
                    <a:pt x="1137" y="168"/>
                  </a:moveTo>
                  <a:cubicBezTo>
                    <a:pt x="1215" y="168"/>
                    <a:pt x="1227" y="220"/>
                    <a:pt x="1227" y="297"/>
                  </a:cubicBezTo>
                  <a:cubicBezTo>
                    <a:pt x="1137" y="297"/>
                    <a:pt x="1150" y="233"/>
                    <a:pt x="1137" y="168"/>
                  </a:cubicBezTo>
                  <a:close/>
                  <a:moveTo>
                    <a:pt x="1189" y="0"/>
                  </a:moveTo>
                  <a:lnTo>
                    <a:pt x="1099" y="91"/>
                  </a:lnTo>
                  <a:cubicBezTo>
                    <a:pt x="1073" y="181"/>
                    <a:pt x="1047" y="284"/>
                    <a:pt x="1047" y="387"/>
                  </a:cubicBezTo>
                  <a:lnTo>
                    <a:pt x="854" y="439"/>
                  </a:lnTo>
                  <a:cubicBezTo>
                    <a:pt x="801" y="456"/>
                    <a:pt x="748" y="498"/>
                    <a:pt x="695" y="498"/>
                  </a:cubicBezTo>
                  <a:cubicBezTo>
                    <a:pt x="671" y="498"/>
                    <a:pt x="646" y="489"/>
                    <a:pt x="621" y="465"/>
                  </a:cubicBezTo>
                  <a:cubicBezTo>
                    <a:pt x="552" y="534"/>
                    <a:pt x="462" y="583"/>
                    <a:pt x="370" y="583"/>
                  </a:cubicBezTo>
                  <a:cubicBezTo>
                    <a:pt x="359" y="583"/>
                    <a:pt x="348" y="582"/>
                    <a:pt x="338" y="581"/>
                  </a:cubicBezTo>
                  <a:cubicBezTo>
                    <a:pt x="273" y="581"/>
                    <a:pt x="183" y="619"/>
                    <a:pt x="209" y="723"/>
                  </a:cubicBezTo>
                  <a:cubicBezTo>
                    <a:pt x="196" y="735"/>
                    <a:pt x="170" y="761"/>
                    <a:pt x="183" y="787"/>
                  </a:cubicBezTo>
                  <a:cubicBezTo>
                    <a:pt x="144" y="826"/>
                    <a:pt x="106" y="839"/>
                    <a:pt x="54" y="839"/>
                  </a:cubicBezTo>
                  <a:cubicBezTo>
                    <a:pt x="38" y="829"/>
                    <a:pt x="27" y="825"/>
                    <a:pt x="21" y="825"/>
                  </a:cubicBezTo>
                  <a:cubicBezTo>
                    <a:pt x="1" y="825"/>
                    <a:pt x="15" y="861"/>
                    <a:pt x="15" y="890"/>
                  </a:cubicBezTo>
                  <a:cubicBezTo>
                    <a:pt x="29" y="886"/>
                    <a:pt x="42" y="884"/>
                    <a:pt x="55" y="884"/>
                  </a:cubicBezTo>
                  <a:cubicBezTo>
                    <a:pt x="127" y="884"/>
                    <a:pt x="181" y="942"/>
                    <a:pt x="170" y="1019"/>
                  </a:cubicBezTo>
                  <a:cubicBezTo>
                    <a:pt x="170" y="1077"/>
                    <a:pt x="186" y="1087"/>
                    <a:pt x="210" y="1087"/>
                  </a:cubicBezTo>
                  <a:cubicBezTo>
                    <a:pt x="225" y="1087"/>
                    <a:pt x="242" y="1084"/>
                    <a:pt x="260" y="1084"/>
                  </a:cubicBezTo>
                  <a:cubicBezTo>
                    <a:pt x="286" y="1084"/>
                    <a:pt x="312" y="1096"/>
                    <a:pt x="325" y="1135"/>
                  </a:cubicBezTo>
                  <a:lnTo>
                    <a:pt x="480" y="1135"/>
                  </a:lnTo>
                  <a:cubicBezTo>
                    <a:pt x="492" y="1129"/>
                    <a:pt x="502" y="1127"/>
                    <a:pt x="512" y="1127"/>
                  </a:cubicBezTo>
                  <a:cubicBezTo>
                    <a:pt x="543" y="1127"/>
                    <a:pt x="563" y="1154"/>
                    <a:pt x="583" y="1174"/>
                  </a:cubicBezTo>
                  <a:cubicBezTo>
                    <a:pt x="684" y="1241"/>
                    <a:pt x="805" y="1279"/>
                    <a:pt x="920" y="1279"/>
                  </a:cubicBezTo>
                  <a:cubicBezTo>
                    <a:pt x="937" y="1279"/>
                    <a:pt x="953" y="1279"/>
                    <a:pt x="970" y="1277"/>
                  </a:cubicBezTo>
                  <a:cubicBezTo>
                    <a:pt x="995" y="1277"/>
                    <a:pt x="1008" y="1303"/>
                    <a:pt x="1021" y="1316"/>
                  </a:cubicBezTo>
                  <a:cubicBezTo>
                    <a:pt x="1031" y="1335"/>
                    <a:pt x="1047" y="1347"/>
                    <a:pt x="1065" y="1347"/>
                  </a:cubicBezTo>
                  <a:cubicBezTo>
                    <a:pt x="1072" y="1347"/>
                    <a:pt x="1079" y="1345"/>
                    <a:pt x="1086" y="1341"/>
                  </a:cubicBezTo>
                  <a:cubicBezTo>
                    <a:pt x="1099" y="1341"/>
                    <a:pt x="1111" y="1316"/>
                    <a:pt x="1111" y="1303"/>
                  </a:cubicBezTo>
                  <a:cubicBezTo>
                    <a:pt x="1111" y="1274"/>
                    <a:pt x="1097" y="1259"/>
                    <a:pt x="1079" y="1259"/>
                  </a:cubicBezTo>
                  <a:cubicBezTo>
                    <a:pt x="1073" y="1259"/>
                    <a:pt x="1066" y="1261"/>
                    <a:pt x="1060" y="1264"/>
                  </a:cubicBezTo>
                  <a:cubicBezTo>
                    <a:pt x="1046" y="1269"/>
                    <a:pt x="1034" y="1271"/>
                    <a:pt x="1025" y="1271"/>
                  </a:cubicBezTo>
                  <a:cubicBezTo>
                    <a:pt x="982" y="1271"/>
                    <a:pt x="980" y="1229"/>
                    <a:pt x="970" y="1187"/>
                  </a:cubicBezTo>
                  <a:cubicBezTo>
                    <a:pt x="1013" y="1143"/>
                    <a:pt x="1059" y="1127"/>
                    <a:pt x="1105" y="1127"/>
                  </a:cubicBezTo>
                  <a:cubicBezTo>
                    <a:pt x="1169" y="1127"/>
                    <a:pt x="1232" y="1157"/>
                    <a:pt x="1292" y="1187"/>
                  </a:cubicBezTo>
                  <a:cubicBezTo>
                    <a:pt x="1279" y="1264"/>
                    <a:pt x="1227" y="1341"/>
                    <a:pt x="1331" y="1419"/>
                  </a:cubicBezTo>
                  <a:cubicBezTo>
                    <a:pt x="1331" y="1316"/>
                    <a:pt x="1331" y="1213"/>
                    <a:pt x="1395" y="1200"/>
                  </a:cubicBezTo>
                  <a:cubicBezTo>
                    <a:pt x="1524" y="1187"/>
                    <a:pt x="1614" y="1096"/>
                    <a:pt x="1717" y="1071"/>
                  </a:cubicBezTo>
                  <a:cubicBezTo>
                    <a:pt x="1729" y="1093"/>
                    <a:pt x="1730" y="1125"/>
                    <a:pt x="1755" y="1125"/>
                  </a:cubicBezTo>
                  <a:cubicBezTo>
                    <a:pt x="1759" y="1125"/>
                    <a:pt x="1764" y="1124"/>
                    <a:pt x="1769" y="1122"/>
                  </a:cubicBezTo>
                  <a:cubicBezTo>
                    <a:pt x="1808" y="1109"/>
                    <a:pt x="1808" y="1071"/>
                    <a:pt x="1795" y="1032"/>
                  </a:cubicBezTo>
                  <a:cubicBezTo>
                    <a:pt x="1782" y="993"/>
                    <a:pt x="1795" y="942"/>
                    <a:pt x="1821" y="916"/>
                  </a:cubicBezTo>
                  <a:lnTo>
                    <a:pt x="1846" y="916"/>
                  </a:lnTo>
                  <a:cubicBezTo>
                    <a:pt x="2040" y="864"/>
                    <a:pt x="2066" y="839"/>
                    <a:pt x="2066" y="658"/>
                  </a:cubicBezTo>
                  <a:cubicBezTo>
                    <a:pt x="2053" y="645"/>
                    <a:pt x="2053" y="619"/>
                    <a:pt x="2066" y="606"/>
                  </a:cubicBezTo>
                  <a:lnTo>
                    <a:pt x="2066" y="529"/>
                  </a:lnTo>
                  <a:cubicBezTo>
                    <a:pt x="2032" y="507"/>
                    <a:pt x="1999" y="475"/>
                    <a:pt x="1957" y="475"/>
                  </a:cubicBezTo>
                  <a:cubicBezTo>
                    <a:pt x="1951" y="475"/>
                    <a:pt x="1944" y="476"/>
                    <a:pt x="1937" y="478"/>
                  </a:cubicBezTo>
                  <a:cubicBezTo>
                    <a:pt x="1905" y="442"/>
                    <a:pt x="1876" y="429"/>
                    <a:pt x="1847" y="429"/>
                  </a:cubicBezTo>
                  <a:cubicBezTo>
                    <a:pt x="1793" y="429"/>
                    <a:pt x="1742" y="474"/>
                    <a:pt x="1692" y="490"/>
                  </a:cubicBezTo>
                  <a:cubicBezTo>
                    <a:pt x="1673" y="490"/>
                    <a:pt x="1654" y="518"/>
                    <a:pt x="1635" y="518"/>
                  </a:cubicBezTo>
                  <a:cubicBezTo>
                    <a:pt x="1628" y="518"/>
                    <a:pt x="1621" y="514"/>
                    <a:pt x="1614" y="503"/>
                  </a:cubicBezTo>
                  <a:cubicBezTo>
                    <a:pt x="1550" y="400"/>
                    <a:pt x="1408" y="413"/>
                    <a:pt x="1331" y="310"/>
                  </a:cubicBezTo>
                  <a:cubicBezTo>
                    <a:pt x="1292" y="271"/>
                    <a:pt x="1202" y="271"/>
                    <a:pt x="1240" y="207"/>
                  </a:cubicBezTo>
                  <a:cubicBezTo>
                    <a:pt x="1266" y="129"/>
                    <a:pt x="1202" y="65"/>
                    <a:pt x="118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 rot="10800000">
              <a:off x="1767752" y="-71894"/>
              <a:ext cx="226515" cy="265100"/>
            </a:xfrm>
            <a:custGeom>
              <a:avLst/>
              <a:gdLst/>
              <a:ahLst/>
              <a:cxnLst/>
              <a:rect l="l" t="t" r="r" b="b"/>
              <a:pathLst>
                <a:path w="1497" h="1752" extrusionOk="0">
                  <a:moveTo>
                    <a:pt x="504" y="581"/>
                  </a:moveTo>
                  <a:cubicBezTo>
                    <a:pt x="452" y="581"/>
                    <a:pt x="426" y="594"/>
                    <a:pt x="426" y="646"/>
                  </a:cubicBezTo>
                  <a:cubicBezTo>
                    <a:pt x="413" y="697"/>
                    <a:pt x="426" y="775"/>
                    <a:pt x="426" y="839"/>
                  </a:cubicBezTo>
                  <a:cubicBezTo>
                    <a:pt x="555" y="788"/>
                    <a:pt x="530" y="684"/>
                    <a:pt x="504" y="581"/>
                  </a:cubicBezTo>
                  <a:close/>
                  <a:moveTo>
                    <a:pt x="78" y="1523"/>
                  </a:moveTo>
                  <a:cubicBezTo>
                    <a:pt x="78" y="1535"/>
                    <a:pt x="78" y="1561"/>
                    <a:pt x="65" y="1574"/>
                  </a:cubicBezTo>
                  <a:cubicBezTo>
                    <a:pt x="65" y="1561"/>
                    <a:pt x="78" y="1535"/>
                    <a:pt x="78" y="1523"/>
                  </a:cubicBezTo>
                  <a:close/>
                  <a:moveTo>
                    <a:pt x="981" y="1"/>
                  </a:moveTo>
                  <a:cubicBezTo>
                    <a:pt x="839" y="233"/>
                    <a:pt x="800" y="504"/>
                    <a:pt x="646" y="723"/>
                  </a:cubicBezTo>
                  <a:lnTo>
                    <a:pt x="633" y="723"/>
                  </a:lnTo>
                  <a:cubicBezTo>
                    <a:pt x="620" y="762"/>
                    <a:pt x="594" y="800"/>
                    <a:pt x="568" y="813"/>
                  </a:cubicBezTo>
                  <a:cubicBezTo>
                    <a:pt x="530" y="839"/>
                    <a:pt x="517" y="878"/>
                    <a:pt x="530" y="904"/>
                  </a:cubicBezTo>
                  <a:cubicBezTo>
                    <a:pt x="515" y="918"/>
                    <a:pt x="495" y="933"/>
                    <a:pt x="477" y="933"/>
                  </a:cubicBezTo>
                  <a:cubicBezTo>
                    <a:pt x="463" y="933"/>
                    <a:pt x="450" y="925"/>
                    <a:pt x="439" y="904"/>
                  </a:cubicBezTo>
                  <a:lnTo>
                    <a:pt x="439" y="852"/>
                  </a:lnTo>
                  <a:lnTo>
                    <a:pt x="439" y="839"/>
                  </a:lnTo>
                  <a:lnTo>
                    <a:pt x="426" y="839"/>
                  </a:lnTo>
                  <a:cubicBezTo>
                    <a:pt x="401" y="839"/>
                    <a:pt x="388" y="839"/>
                    <a:pt x="388" y="878"/>
                  </a:cubicBezTo>
                  <a:cubicBezTo>
                    <a:pt x="375" y="904"/>
                    <a:pt x="336" y="891"/>
                    <a:pt x="323" y="929"/>
                  </a:cubicBezTo>
                  <a:cubicBezTo>
                    <a:pt x="285" y="981"/>
                    <a:pt x="181" y="994"/>
                    <a:pt x="207" y="1097"/>
                  </a:cubicBezTo>
                  <a:cubicBezTo>
                    <a:pt x="207" y="1110"/>
                    <a:pt x="181" y="1136"/>
                    <a:pt x="181" y="1136"/>
                  </a:cubicBezTo>
                  <a:cubicBezTo>
                    <a:pt x="173" y="1135"/>
                    <a:pt x="166" y="1135"/>
                    <a:pt x="159" y="1135"/>
                  </a:cubicBezTo>
                  <a:cubicBezTo>
                    <a:pt x="32" y="1135"/>
                    <a:pt x="77" y="1242"/>
                    <a:pt x="52" y="1303"/>
                  </a:cubicBezTo>
                  <a:cubicBezTo>
                    <a:pt x="14" y="1445"/>
                    <a:pt x="1" y="1574"/>
                    <a:pt x="14" y="1716"/>
                  </a:cubicBezTo>
                  <a:lnTo>
                    <a:pt x="1" y="1742"/>
                  </a:lnTo>
                  <a:cubicBezTo>
                    <a:pt x="413" y="1742"/>
                    <a:pt x="839" y="1729"/>
                    <a:pt x="1265" y="1716"/>
                  </a:cubicBezTo>
                  <a:cubicBezTo>
                    <a:pt x="1280" y="1742"/>
                    <a:pt x="1298" y="1751"/>
                    <a:pt x="1317" y="1751"/>
                  </a:cubicBezTo>
                  <a:cubicBezTo>
                    <a:pt x="1345" y="1751"/>
                    <a:pt x="1376" y="1731"/>
                    <a:pt x="1406" y="1716"/>
                  </a:cubicBezTo>
                  <a:cubicBezTo>
                    <a:pt x="1415" y="1712"/>
                    <a:pt x="1425" y="1710"/>
                    <a:pt x="1435" y="1710"/>
                  </a:cubicBezTo>
                  <a:cubicBezTo>
                    <a:pt x="1457" y="1710"/>
                    <a:pt x="1479" y="1716"/>
                    <a:pt x="1497" y="1716"/>
                  </a:cubicBezTo>
                  <a:cubicBezTo>
                    <a:pt x="1465" y="1708"/>
                    <a:pt x="1432" y="1690"/>
                    <a:pt x="1413" y="1690"/>
                  </a:cubicBezTo>
                  <a:cubicBezTo>
                    <a:pt x="1401" y="1690"/>
                    <a:pt x="1393" y="1697"/>
                    <a:pt x="1393" y="1716"/>
                  </a:cubicBezTo>
                  <a:lnTo>
                    <a:pt x="1342" y="1716"/>
                  </a:lnTo>
                  <a:cubicBezTo>
                    <a:pt x="1337" y="1701"/>
                    <a:pt x="1330" y="1696"/>
                    <a:pt x="1322" y="1696"/>
                  </a:cubicBezTo>
                  <a:cubicBezTo>
                    <a:pt x="1309" y="1696"/>
                    <a:pt x="1293" y="1708"/>
                    <a:pt x="1277" y="1716"/>
                  </a:cubicBezTo>
                  <a:cubicBezTo>
                    <a:pt x="1265" y="1677"/>
                    <a:pt x="1252" y="1639"/>
                    <a:pt x="1226" y="1613"/>
                  </a:cubicBezTo>
                  <a:cubicBezTo>
                    <a:pt x="1213" y="1548"/>
                    <a:pt x="1239" y="1484"/>
                    <a:pt x="1290" y="1445"/>
                  </a:cubicBezTo>
                  <a:lnTo>
                    <a:pt x="1329" y="1432"/>
                  </a:lnTo>
                  <a:cubicBezTo>
                    <a:pt x="1406" y="1329"/>
                    <a:pt x="1265" y="1316"/>
                    <a:pt x="1265" y="1252"/>
                  </a:cubicBezTo>
                  <a:cubicBezTo>
                    <a:pt x="1226" y="1300"/>
                    <a:pt x="1202" y="1348"/>
                    <a:pt x="1155" y="1348"/>
                  </a:cubicBezTo>
                  <a:cubicBezTo>
                    <a:pt x="1139" y="1348"/>
                    <a:pt x="1120" y="1342"/>
                    <a:pt x="1097" y="1329"/>
                  </a:cubicBezTo>
                  <a:cubicBezTo>
                    <a:pt x="1084" y="1316"/>
                    <a:pt x="1068" y="1310"/>
                    <a:pt x="1052" y="1310"/>
                  </a:cubicBezTo>
                  <a:cubicBezTo>
                    <a:pt x="1036" y="1310"/>
                    <a:pt x="1020" y="1316"/>
                    <a:pt x="1007" y="1329"/>
                  </a:cubicBezTo>
                  <a:cubicBezTo>
                    <a:pt x="1007" y="1316"/>
                    <a:pt x="994" y="1316"/>
                    <a:pt x="981" y="1316"/>
                  </a:cubicBezTo>
                  <a:cubicBezTo>
                    <a:pt x="968" y="1252"/>
                    <a:pt x="981" y="1187"/>
                    <a:pt x="929" y="1149"/>
                  </a:cubicBezTo>
                  <a:lnTo>
                    <a:pt x="865" y="1123"/>
                  </a:lnTo>
                  <a:cubicBezTo>
                    <a:pt x="865" y="1058"/>
                    <a:pt x="826" y="994"/>
                    <a:pt x="891" y="929"/>
                  </a:cubicBezTo>
                  <a:cubicBezTo>
                    <a:pt x="916" y="916"/>
                    <a:pt x="916" y="891"/>
                    <a:pt x="891" y="865"/>
                  </a:cubicBezTo>
                  <a:cubicBezTo>
                    <a:pt x="891" y="865"/>
                    <a:pt x="885" y="859"/>
                    <a:pt x="877" y="859"/>
                  </a:cubicBezTo>
                  <a:cubicBezTo>
                    <a:pt x="873" y="859"/>
                    <a:pt x="869" y="861"/>
                    <a:pt x="865" y="865"/>
                  </a:cubicBezTo>
                  <a:cubicBezTo>
                    <a:pt x="826" y="865"/>
                    <a:pt x="813" y="904"/>
                    <a:pt x="826" y="929"/>
                  </a:cubicBezTo>
                  <a:cubicBezTo>
                    <a:pt x="878" y="1045"/>
                    <a:pt x="787" y="1020"/>
                    <a:pt x="723" y="1033"/>
                  </a:cubicBezTo>
                  <a:cubicBezTo>
                    <a:pt x="684" y="1020"/>
                    <a:pt x="671" y="968"/>
                    <a:pt x="684" y="929"/>
                  </a:cubicBezTo>
                  <a:cubicBezTo>
                    <a:pt x="697" y="852"/>
                    <a:pt x="723" y="775"/>
                    <a:pt x="736" y="684"/>
                  </a:cubicBezTo>
                  <a:cubicBezTo>
                    <a:pt x="775" y="671"/>
                    <a:pt x="775" y="633"/>
                    <a:pt x="787" y="607"/>
                  </a:cubicBezTo>
                  <a:cubicBezTo>
                    <a:pt x="852" y="452"/>
                    <a:pt x="865" y="259"/>
                    <a:pt x="981" y="130"/>
                  </a:cubicBezTo>
                  <a:cubicBezTo>
                    <a:pt x="1007" y="91"/>
                    <a:pt x="1007" y="27"/>
                    <a:pt x="981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 rot="10800000">
              <a:off x="1759128" y="-67958"/>
              <a:ext cx="10743" cy="3329"/>
            </a:xfrm>
            <a:custGeom>
              <a:avLst/>
              <a:gdLst/>
              <a:ahLst/>
              <a:cxnLst/>
              <a:rect l="l" t="t" r="r" b="b"/>
              <a:pathLst>
                <a:path w="71" h="22" extrusionOk="0">
                  <a:moveTo>
                    <a:pt x="48" y="0"/>
                  </a:moveTo>
                  <a:cubicBezTo>
                    <a:pt x="35" y="0"/>
                    <a:pt x="18" y="12"/>
                    <a:pt x="1" y="12"/>
                  </a:cubicBezTo>
                  <a:lnTo>
                    <a:pt x="39" y="12"/>
                  </a:lnTo>
                  <a:cubicBezTo>
                    <a:pt x="43" y="10"/>
                    <a:pt x="47" y="9"/>
                    <a:pt x="50" y="9"/>
                  </a:cubicBezTo>
                  <a:cubicBezTo>
                    <a:pt x="60" y="9"/>
                    <a:pt x="67" y="17"/>
                    <a:pt x="69" y="20"/>
                  </a:cubicBezTo>
                  <a:lnTo>
                    <a:pt x="69" y="20"/>
                  </a:lnTo>
                  <a:cubicBezTo>
                    <a:pt x="69" y="18"/>
                    <a:pt x="67" y="16"/>
                    <a:pt x="65" y="12"/>
                  </a:cubicBezTo>
                  <a:cubicBezTo>
                    <a:pt x="61" y="3"/>
                    <a:pt x="55" y="0"/>
                    <a:pt x="48" y="0"/>
                  </a:cubicBezTo>
                  <a:close/>
                  <a:moveTo>
                    <a:pt x="69" y="20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70" y="21"/>
                    <a:pt x="70" y="21"/>
                    <a:pt x="69" y="2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 rot="10800000">
              <a:off x="2382381" y="524729"/>
              <a:ext cx="50841" cy="47512"/>
            </a:xfrm>
            <a:custGeom>
              <a:avLst/>
              <a:gdLst/>
              <a:ahLst/>
              <a:cxnLst/>
              <a:rect l="l" t="t" r="r" b="b"/>
              <a:pathLst>
                <a:path w="336" h="314" extrusionOk="0">
                  <a:moveTo>
                    <a:pt x="203" y="1"/>
                  </a:moveTo>
                  <a:cubicBezTo>
                    <a:pt x="186" y="1"/>
                    <a:pt x="166" y="6"/>
                    <a:pt x="142" y="17"/>
                  </a:cubicBezTo>
                  <a:lnTo>
                    <a:pt x="117" y="17"/>
                  </a:lnTo>
                  <a:cubicBezTo>
                    <a:pt x="94" y="28"/>
                    <a:pt x="72" y="59"/>
                    <a:pt x="34" y="59"/>
                  </a:cubicBezTo>
                  <a:cubicBezTo>
                    <a:pt x="27" y="59"/>
                    <a:pt x="21" y="58"/>
                    <a:pt x="13" y="56"/>
                  </a:cubicBezTo>
                  <a:cubicBezTo>
                    <a:pt x="1" y="108"/>
                    <a:pt x="1" y="146"/>
                    <a:pt x="13" y="198"/>
                  </a:cubicBezTo>
                  <a:cubicBezTo>
                    <a:pt x="39" y="211"/>
                    <a:pt x="52" y="237"/>
                    <a:pt x="52" y="262"/>
                  </a:cubicBezTo>
                  <a:cubicBezTo>
                    <a:pt x="78" y="262"/>
                    <a:pt x="78" y="288"/>
                    <a:pt x="91" y="314"/>
                  </a:cubicBezTo>
                  <a:cubicBezTo>
                    <a:pt x="130" y="314"/>
                    <a:pt x="181" y="301"/>
                    <a:pt x="220" y="275"/>
                  </a:cubicBezTo>
                  <a:cubicBezTo>
                    <a:pt x="284" y="237"/>
                    <a:pt x="336" y="198"/>
                    <a:pt x="310" y="120"/>
                  </a:cubicBezTo>
                  <a:cubicBezTo>
                    <a:pt x="290" y="61"/>
                    <a:pt x="262" y="1"/>
                    <a:pt x="203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 rot="10800000">
              <a:off x="1086848" y="311984"/>
              <a:ext cx="199127" cy="128918"/>
            </a:xfrm>
            <a:custGeom>
              <a:avLst/>
              <a:gdLst/>
              <a:ahLst/>
              <a:cxnLst/>
              <a:rect l="l" t="t" r="r" b="b"/>
              <a:pathLst>
                <a:path w="1316" h="852" extrusionOk="0">
                  <a:moveTo>
                    <a:pt x="852" y="0"/>
                  </a:moveTo>
                  <a:lnTo>
                    <a:pt x="748" y="13"/>
                  </a:lnTo>
                  <a:cubicBezTo>
                    <a:pt x="658" y="13"/>
                    <a:pt x="568" y="52"/>
                    <a:pt x="503" y="129"/>
                  </a:cubicBezTo>
                  <a:lnTo>
                    <a:pt x="478" y="129"/>
                  </a:lnTo>
                  <a:cubicBezTo>
                    <a:pt x="400" y="129"/>
                    <a:pt x="387" y="194"/>
                    <a:pt x="375" y="232"/>
                  </a:cubicBezTo>
                  <a:cubicBezTo>
                    <a:pt x="362" y="284"/>
                    <a:pt x="349" y="336"/>
                    <a:pt x="336" y="374"/>
                  </a:cubicBezTo>
                  <a:lnTo>
                    <a:pt x="258" y="374"/>
                  </a:lnTo>
                  <a:cubicBezTo>
                    <a:pt x="218" y="363"/>
                    <a:pt x="187" y="358"/>
                    <a:pt x="162" y="358"/>
                  </a:cubicBezTo>
                  <a:cubicBezTo>
                    <a:pt x="100" y="358"/>
                    <a:pt x="76" y="394"/>
                    <a:pt x="39" y="477"/>
                  </a:cubicBezTo>
                  <a:cubicBezTo>
                    <a:pt x="1" y="581"/>
                    <a:pt x="26" y="684"/>
                    <a:pt x="91" y="774"/>
                  </a:cubicBezTo>
                  <a:cubicBezTo>
                    <a:pt x="149" y="784"/>
                    <a:pt x="200" y="852"/>
                    <a:pt x="266" y="852"/>
                  </a:cubicBezTo>
                  <a:cubicBezTo>
                    <a:pt x="287" y="852"/>
                    <a:pt x="310" y="845"/>
                    <a:pt x="336" y="826"/>
                  </a:cubicBezTo>
                  <a:cubicBezTo>
                    <a:pt x="393" y="778"/>
                    <a:pt x="472" y="751"/>
                    <a:pt x="546" y="751"/>
                  </a:cubicBezTo>
                  <a:cubicBezTo>
                    <a:pt x="571" y="751"/>
                    <a:pt x="596" y="754"/>
                    <a:pt x="620" y="761"/>
                  </a:cubicBezTo>
                  <a:cubicBezTo>
                    <a:pt x="671" y="774"/>
                    <a:pt x="736" y="774"/>
                    <a:pt x="787" y="774"/>
                  </a:cubicBezTo>
                  <a:cubicBezTo>
                    <a:pt x="852" y="774"/>
                    <a:pt x="852" y="722"/>
                    <a:pt x="852" y="684"/>
                  </a:cubicBezTo>
                  <a:lnTo>
                    <a:pt x="916" y="671"/>
                  </a:lnTo>
                  <a:lnTo>
                    <a:pt x="993" y="697"/>
                  </a:lnTo>
                  <a:lnTo>
                    <a:pt x="1019" y="671"/>
                  </a:lnTo>
                  <a:cubicBezTo>
                    <a:pt x="1019" y="645"/>
                    <a:pt x="1019" y="619"/>
                    <a:pt x="1019" y="581"/>
                  </a:cubicBezTo>
                  <a:cubicBezTo>
                    <a:pt x="1084" y="477"/>
                    <a:pt x="1097" y="349"/>
                    <a:pt x="1058" y="232"/>
                  </a:cubicBezTo>
                  <a:cubicBezTo>
                    <a:pt x="1047" y="201"/>
                    <a:pt x="1072" y="178"/>
                    <a:pt x="1109" y="178"/>
                  </a:cubicBezTo>
                  <a:cubicBezTo>
                    <a:pt x="1117" y="178"/>
                    <a:pt x="1126" y="179"/>
                    <a:pt x="1135" y="181"/>
                  </a:cubicBezTo>
                  <a:cubicBezTo>
                    <a:pt x="1151" y="185"/>
                    <a:pt x="1165" y="187"/>
                    <a:pt x="1178" y="187"/>
                  </a:cubicBezTo>
                  <a:cubicBezTo>
                    <a:pt x="1250" y="187"/>
                    <a:pt x="1283" y="130"/>
                    <a:pt x="1316" y="65"/>
                  </a:cubicBezTo>
                  <a:cubicBezTo>
                    <a:pt x="1296" y="45"/>
                    <a:pt x="1274" y="36"/>
                    <a:pt x="1251" y="36"/>
                  </a:cubicBezTo>
                  <a:cubicBezTo>
                    <a:pt x="1229" y="36"/>
                    <a:pt x="1206" y="45"/>
                    <a:pt x="1187" y="65"/>
                  </a:cubicBezTo>
                  <a:cubicBezTo>
                    <a:pt x="1142" y="123"/>
                    <a:pt x="1093" y="145"/>
                    <a:pt x="1043" y="145"/>
                  </a:cubicBezTo>
                  <a:cubicBezTo>
                    <a:pt x="993" y="145"/>
                    <a:pt x="942" y="123"/>
                    <a:pt x="890" y="91"/>
                  </a:cubicBezTo>
                  <a:cubicBezTo>
                    <a:pt x="865" y="65"/>
                    <a:pt x="839" y="39"/>
                    <a:pt x="852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 rot="10800000">
              <a:off x="2007733" y="62321"/>
              <a:ext cx="50841" cy="29657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285" y="0"/>
                  </a:moveTo>
                  <a:cubicBezTo>
                    <a:pt x="267" y="0"/>
                    <a:pt x="247" y="8"/>
                    <a:pt x="232" y="15"/>
                  </a:cubicBezTo>
                  <a:lnTo>
                    <a:pt x="0" y="170"/>
                  </a:lnTo>
                  <a:lnTo>
                    <a:pt x="13" y="196"/>
                  </a:lnTo>
                  <a:cubicBezTo>
                    <a:pt x="78" y="196"/>
                    <a:pt x="168" y="196"/>
                    <a:pt x="232" y="183"/>
                  </a:cubicBezTo>
                  <a:cubicBezTo>
                    <a:pt x="284" y="170"/>
                    <a:pt x="310" y="144"/>
                    <a:pt x="323" y="106"/>
                  </a:cubicBezTo>
                  <a:cubicBezTo>
                    <a:pt x="336" y="80"/>
                    <a:pt x="336" y="41"/>
                    <a:pt x="323" y="15"/>
                  </a:cubicBezTo>
                  <a:cubicBezTo>
                    <a:pt x="312" y="4"/>
                    <a:pt x="299" y="0"/>
                    <a:pt x="28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 rot="10800000">
              <a:off x="1492668" y="128595"/>
              <a:ext cx="23453" cy="45545"/>
            </a:xfrm>
            <a:custGeom>
              <a:avLst/>
              <a:gdLst/>
              <a:ahLst/>
              <a:cxnLst/>
              <a:rect l="l" t="t" r="r" b="b"/>
              <a:pathLst>
                <a:path w="155" h="301" extrusionOk="0">
                  <a:moveTo>
                    <a:pt x="53" y="0"/>
                  </a:moveTo>
                  <a:cubicBezTo>
                    <a:pt x="48" y="0"/>
                    <a:pt x="43" y="2"/>
                    <a:pt x="39" y="4"/>
                  </a:cubicBezTo>
                  <a:cubicBezTo>
                    <a:pt x="0" y="4"/>
                    <a:pt x="0" y="43"/>
                    <a:pt x="0" y="68"/>
                  </a:cubicBezTo>
                  <a:cubicBezTo>
                    <a:pt x="13" y="133"/>
                    <a:pt x="26" y="184"/>
                    <a:pt x="26" y="249"/>
                  </a:cubicBezTo>
                  <a:cubicBezTo>
                    <a:pt x="26" y="288"/>
                    <a:pt x="52" y="300"/>
                    <a:pt x="90" y="300"/>
                  </a:cubicBezTo>
                  <a:cubicBezTo>
                    <a:pt x="129" y="300"/>
                    <a:pt x="155" y="262"/>
                    <a:pt x="155" y="223"/>
                  </a:cubicBezTo>
                  <a:cubicBezTo>
                    <a:pt x="155" y="159"/>
                    <a:pt x="90" y="107"/>
                    <a:pt x="90" y="43"/>
                  </a:cubicBezTo>
                  <a:cubicBezTo>
                    <a:pt x="90" y="22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 rot="10800000">
              <a:off x="1463313" y="538044"/>
              <a:ext cx="43124" cy="49177"/>
            </a:xfrm>
            <a:custGeom>
              <a:avLst/>
              <a:gdLst/>
              <a:ahLst/>
              <a:cxnLst/>
              <a:rect l="l" t="t" r="r" b="b"/>
              <a:pathLst>
                <a:path w="285" h="325" extrusionOk="0">
                  <a:moveTo>
                    <a:pt x="117" y="0"/>
                  </a:moveTo>
                  <a:cubicBezTo>
                    <a:pt x="91" y="0"/>
                    <a:pt x="65" y="13"/>
                    <a:pt x="65" y="39"/>
                  </a:cubicBezTo>
                  <a:cubicBezTo>
                    <a:pt x="104" y="91"/>
                    <a:pt x="65" y="116"/>
                    <a:pt x="0" y="116"/>
                  </a:cubicBezTo>
                  <a:cubicBezTo>
                    <a:pt x="39" y="207"/>
                    <a:pt x="168" y="219"/>
                    <a:pt x="181" y="323"/>
                  </a:cubicBezTo>
                  <a:cubicBezTo>
                    <a:pt x="181" y="323"/>
                    <a:pt x="188" y="324"/>
                    <a:pt x="199" y="324"/>
                  </a:cubicBezTo>
                  <a:cubicBezTo>
                    <a:pt x="221" y="324"/>
                    <a:pt x="258" y="318"/>
                    <a:pt x="284" y="284"/>
                  </a:cubicBezTo>
                  <a:cubicBezTo>
                    <a:pt x="181" y="271"/>
                    <a:pt x="194" y="181"/>
                    <a:pt x="168" y="116"/>
                  </a:cubicBezTo>
                  <a:cubicBezTo>
                    <a:pt x="155" y="78"/>
                    <a:pt x="142" y="39"/>
                    <a:pt x="11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 rot="10800000">
              <a:off x="1045843" y="114977"/>
              <a:ext cx="35256" cy="31776"/>
            </a:xfrm>
            <a:custGeom>
              <a:avLst/>
              <a:gdLst/>
              <a:ahLst/>
              <a:cxnLst/>
              <a:rect l="l" t="t" r="r" b="b"/>
              <a:pathLst>
                <a:path w="233" h="210" extrusionOk="0">
                  <a:moveTo>
                    <a:pt x="117" y="0"/>
                  </a:moveTo>
                  <a:cubicBezTo>
                    <a:pt x="81" y="0"/>
                    <a:pt x="54" y="28"/>
                    <a:pt x="26" y="55"/>
                  </a:cubicBezTo>
                  <a:cubicBezTo>
                    <a:pt x="13" y="119"/>
                    <a:pt x="1" y="184"/>
                    <a:pt x="91" y="210"/>
                  </a:cubicBezTo>
                  <a:cubicBezTo>
                    <a:pt x="97" y="203"/>
                    <a:pt x="104" y="200"/>
                    <a:pt x="110" y="200"/>
                  </a:cubicBezTo>
                  <a:cubicBezTo>
                    <a:pt x="117" y="200"/>
                    <a:pt x="123" y="203"/>
                    <a:pt x="129" y="210"/>
                  </a:cubicBezTo>
                  <a:cubicBezTo>
                    <a:pt x="129" y="184"/>
                    <a:pt x="155" y="158"/>
                    <a:pt x="181" y="145"/>
                  </a:cubicBezTo>
                  <a:cubicBezTo>
                    <a:pt x="194" y="94"/>
                    <a:pt x="233" y="68"/>
                    <a:pt x="168" y="16"/>
                  </a:cubicBezTo>
                  <a:cubicBezTo>
                    <a:pt x="149" y="5"/>
                    <a:pt x="133" y="0"/>
                    <a:pt x="11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 rot="10800000">
              <a:off x="1951143" y="108168"/>
              <a:ext cx="26631" cy="26480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24" y="1"/>
                  </a:moveTo>
                  <a:cubicBezTo>
                    <a:pt x="21" y="1"/>
                    <a:pt x="72" y="117"/>
                    <a:pt x="21" y="156"/>
                  </a:cubicBezTo>
                  <a:cubicBezTo>
                    <a:pt x="2" y="169"/>
                    <a:pt x="0" y="173"/>
                    <a:pt x="5" y="173"/>
                  </a:cubicBezTo>
                  <a:cubicBezTo>
                    <a:pt x="11" y="173"/>
                    <a:pt x="29" y="166"/>
                    <a:pt x="34" y="166"/>
                  </a:cubicBezTo>
                  <a:cubicBezTo>
                    <a:pt x="36" y="166"/>
                    <a:pt x="36" y="166"/>
                    <a:pt x="34" y="168"/>
                  </a:cubicBezTo>
                  <a:cubicBezTo>
                    <a:pt x="48" y="172"/>
                    <a:pt x="60" y="174"/>
                    <a:pt x="72" y="174"/>
                  </a:cubicBezTo>
                  <a:cubicBezTo>
                    <a:pt x="132" y="174"/>
                    <a:pt x="152" y="122"/>
                    <a:pt x="163" y="78"/>
                  </a:cubicBezTo>
                  <a:cubicBezTo>
                    <a:pt x="176" y="39"/>
                    <a:pt x="163" y="1"/>
                    <a:pt x="124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 rot="10800000">
              <a:off x="1592079" y="255394"/>
              <a:ext cx="27539" cy="28295"/>
            </a:xfrm>
            <a:custGeom>
              <a:avLst/>
              <a:gdLst/>
              <a:ahLst/>
              <a:cxnLst/>
              <a:rect l="l" t="t" r="r" b="b"/>
              <a:pathLst>
                <a:path w="182" h="187" extrusionOk="0">
                  <a:moveTo>
                    <a:pt x="39" y="0"/>
                  </a:moveTo>
                  <a:cubicBezTo>
                    <a:pt x="26" y="0"/>
                    <a:pt x="14" y="10"/>
                    <a:pt x="14" y="19"/>
                  </a:cubicBezTo>
                  <a:cubicBezTo>
                    <a:pt x="1" y="83"/>
                    <a:pt x="52" y="135"/>
                    <a:pt x="78" y="173"/>
                  </a:cubicBezTo>
                  <a:cubicBezTo>
                    <a:pt x="78" y="186"/>
                    <a:pt x="117" y="186"/>
                    <a:pt x="130" y="186"/>
                  </a:cubicBezTo>
                  <a:cubicBezTo>
                    <a:pt x="142" y="186"/>
                    <a:pt x="168" y="173"/>
                    <a:pt x="181" y="135"/>
                  </a:cubicBezTo>
                  <a:cubicBezTo>
                    <a:pt x="130" y="109"/>
                    <a:pt x="130" y="32"/>
                    <a:pt x="52" y="6"/>
                  </a:cubicBezTo>
                  <a:cubicBezTo>
                    <a:pt x="48" y="2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 rot="10800000">
              <a:off x="2942235" y="72005"/>
              <a:ext cx="25572" cy="27236"/>
            </a:xfrm>
            <a:custGeom>
              <a:avLst/>
              <a:gdLst/>
              <a:ahLst/>
              <a:cxnLst/>
              <a:rect l="l" t="t" r="r" b="b"/>
              <a:pathLst>
                <a:path w="169" h="180" extrusionOk="0">
                  <a:moveTo>
                    <a:pt x="63" y="1"/>
                  </a:moveTo>
                  <a:cubicBezTo>
                    <a:pt x="55" y="1"/>
                    <a:pt x="47" y="4"/>
                    <a:pt x="39" y="12"/>
                  </a:cubicBezTo>
                  <a:cubicBezTo>
                    <a:pt x="0" y="50"/>
                    <a:pt x="39" y="63"/>
                    <a:pt x="39" y="76"/>
                  </a:cubicBezTo>
                  <a:cubicBezTo>
                    <a:pt x="78" y="115"/>
                    <a:pt x="117" y="154"/>
                    <a:pt x="168" y="179"/>
                  </a:cubicBezTo>
                  <a:cubicBezTo>
                    <a:pt x="142" y="128"/>
                    <a:pt x="142" y="76"/>
                    <a:pt x="104" y="25"/>
                  </a:cubicBezTo>
                  <a:cubicBezTo>
                    <a:pt x="95" y="16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 rot="10800000">
              <a:off x="2936486" y="64137"/>
              <a:ext cx="5901" cy="80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cubicBezTo>
                    <a:pt x="0" y="13"/>
                    <a:pt x="13" y="39"/>
                    <a:pt x="39" y="52"/>
                  </a:cubicBezTo>
                  <a:cubicBezTo>
                    <a:pt x="26" y="26"/>
                    <a:pt x="13" y="1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 rot="10800000">
              <a:off x="2598907" y="316371"/>
              <a:ext cx="425491" cy="356795"/>
            </a:xfrm>
            <a:custGeom>
              <a:avLst/>
              <a:gdLst/>
              <a:ahLst/>
              <a:cxnLst/>
              <a:rect l="l" t="t" r="r" b="b"/>
              <a:pathLst>
                <a:path w="2812" h="2358" extrusionOk="0">
                  <a:moveTo>
                    <a:pt x="607" y="491"/>
                  </a:moveTo>
                  <a:cubicBezTo>
                    <a:pt x="607" y="530"/>
                    <a:pt x="581" y="555"/>
                    <a:pt x="568" y="555"/>
                  </a:cubicBezTo>
                  <a:cubicBezTo>
                    <a:pt x="581" y="555"/>
                    <a:pt x="594" y="530"/>
                    <a:pt x="607" y="491"/>
                  </a:cubicBezTo>
                  <a:close/>
                  <a:moveTo>
                    <a:pt x="1277" y="607"/>
                  </a:moveTo>
                  <a:cubicBezTo>
                    <a:pt x="1290" y="620"/>
                    <a:pt x="1316" y="620"/>
                    <a:pt x="1329" y="620"/>
                  </a:cubicBezTo>
                  <a:lnTo>
                    <a:pt x="1277" y="620"/>
                  </a:lnTo>
                  <a:lnTo>
                    <a:pt x="1277" y="607"/>
                  </a:lnTo>
                  <a:close/>
                  <a:moveTo>
                    <a:pt x="336" y="1626"/>
                  </a:moveTo>
                  <a:cubicBezTo>
                    <a:pt x="387" y="1664"/>
                    <a:pt x="413" y="1729"/>
                    <a:pt x="478" y="1755"/>
                  </a:cubicBezTo>
                  <a:cubicBezTo>
                    <a:pt x="413" y="1742"/>
                    <a:pt x="387" y="1677"/>
                    <a:pt x="336" y="1639"/>
                  </a:cubicBezTo>
                  <a:lnTo>
                    <a:pt x="336" y="1626"/>
                  </a:lnTo>
                  <a:close/>
                  <a:moveTo>
                    <a:pt x="607" y="1"/>
                  </a:moveTo>
                  <a:lnTo>
                    <a:pt x="542" y="40"/>
                  </a:lnTo>
                  <a:lnTo>
                    <a:pt x="581" y="143"/>
                  </a:lnTo>
                  <a:lnTo>
                    <a:pt x="632" y="272"/>
                  </a:lnTo>
                  <a:cubicBezTo>
                    <a:pt x="658" y="297"/>
                    <a:pt x="658" y="336"/>
                    <a:pt x="697" y="336"/>
                  </a:cubicBezTo>
                  <a:cubicBezTo>
                    <a:pt x="761" y="414"/>
                    <a:pt x="697" y="452"/>
                    <a:pt x="645" y="491"/>
                  </a:cubicBezTo>
                  <a:lnTo>
                    <a:pt x="607" y="491"/>
                  </a:lnTo>
                  <a:cubicBezTo>
                    <a:pt x="580" y="477"/>
                    <a:pt x="549" y="457"/>
                    <a:pt x="526" y="457"/>
                  </a:cubicBezTo>
                  <a:cubicBezTo>
                    <a:pt x="505" y="457"/>
                    <a:pt x="491" y="474"/>
                    <a:pt x="491" y="530"/>
                  </a:cubicBezTo>
                  <a:cubicBezTo>
                    <a:pt x="465" y="530"/>
                    <a:pt x="439" y="542"/>
                    <a:pt x="426" y="542"/>
                  </a:cubicBezTo>
                  <a:cubicBezTo>
                    <a:pt x="392" y="565"/>
                    <a:pt x="378" y="609"/>
                    <a:pt x="338" y="609"/>
                  </a:cubicBezTo>
                  <a:cubicBezTo>
                    <a:pt x="334" y="609"/>
                    <a:pt x="328" y="608"/>
                    <a:pt x="323" y="607"/>
                  </a:cubicBezTo>
                  <a:cubicBezTo>
                    <a:pt x="271" y="581"/>
                    <a:pt x="323" y="517"/>
                    <a:pt x="297" y="478"/>
                  </a:cubicBezTo>
                  <a:cubicBezTo>
                    <a:pt x="284" y="478"/>
                    <a:pt x="271" y="478"/>
                    <a:pt x="271" y="465"/>
                  </a:cubicBezTo>
                  <a:cubicBezTo>
                    <a:pt x="246" y="465"/>
                    <a:pt x="233" y="452"/>
                    <a:pt x="233" y="439"/>
                  </a:cubicBezTo>
                  <a:lnTo>
                    <a:pt x="194" y="439"/>
                  </a:lnTo>
                  <a:cubicBezTo>
                    <a:pt x="194" y="426"/>
                    <a:pt x="194" y="414"/>
                    <a:pt x="194" y="414"/>
                  </a:cubicBezTo>
                  <a:cubicBezTo>
                    <a:pt x="155" y="414"/>
                    <a:pt x="129" y="439"/>
                    <a:pt x="104" y="439"/>
                  </a:cubicBezTo>
                  <a:cubicBezTo>
                    <a:pt x="1" y="452"/>
                    <a:pt x="26" y="504"/>
                    <a:pt x="78" y="555"/>
                  </a:cubicBezTo>
                  <a:lnTo>
                    <a:pt x="155" y="568"/>
                  </a:lnTo>
                  <a:cubicBezTo>
                    <a:pt x="181" y="633"/>
                    <a:pt x="284" y="633"/>
                    <a:pt x="258" y="736"/>
                  </a:cubicBezTo>
                  <a:cubicBezTo>
                    <a:pt x="142" y="813"/>
                    <a:pt x="117" y="865"/>
                    <a:pt x="168" y="968"/>
                  </a:cubicBezTo>
                  <a:lnTo>
                    <a:pt x="168" y="1032"/>
                  </a:lnTo>
                  <a:cubicBezTo>
                    <a:pt x="129" y="1032"/>
                    <a:pt x="91" y="1045"/>
                    <a:pt x="129" y="1097"/>
                  </a:cubicBezTo>
                  <a:cubicBezTo>
                    <a:pt x="220" y="1161"/>
                    <a:pt x="220" y="1277"/>
                    <a:pt x="129" y="1342"/>
                  </a:cubicBezTo>
                  <a:cubicBezTo>
                    <a:pt x="117" y="1368"/>
                    <a:pt x="104" y="1394"/>
                    <a:pt x="104" y="1432"/>
                  </a:cubicBezTo>
                  <a:cubicBezTo>
                    <a:pt x="194" y="1484"/>
                    <a:pt x="155" y="1587"/>
                    <a:pt x="194" y="1664"/>
                  </a:cubicBezTo>
                  <a:cubicBezTo>
                    <a:pt x="168" y="1664"/>
                    <a:pt x="168" y="1677"/>
                    <a:pt x="194" y="1690"/>
                  </a:cubicBezTo>
                  <a:cubicBezTo>
                    <a:pt x="207" y="1690"/>
                    <a:pt x="220" y="1690"/>
                    <a:pt x="233" y="1677"/>
                  </a:cubicBezTo>
                  <a:lnTo>
                    <a:pt x="297" y="1651"/>
                  </a:lnTo>
                  <a:cubicBezTo>
                    <a:pt x="336" y="1677"/>
                    <a:pt x="362" y="1729"/>
                    <a:pt x="362" y="1780"/>
                  </a:cubicBezTo>
                  <a:lnTo>
                    <a:pt x="413" y="1819"/>
                  </a:lnTo>
                  <a:cubicBezTo>
                    <a:pt x="400" y="1832"/>
                    <a:pt x="387" y="1858"/>
                    <a:pt x="400" y="1871"/>
                  </a:cubicBezTo>
                  <a:cubicBezTo>
                    <a:pt x="400" y="1884"/>
                    <a:pt x="400" y="1884"/>
                    <a:pt x="400" y="1896"/>
                  </a:cubicBezTo>
                  <a:cubicBezTo>
                    <a:pt x="323" y="1948"/>
                    <a:pt x="349" y="2000"/>
                    <a:pt x="387" y="2064"/>
                  </a:cubicBezTo>
                  <a:cubicBezTo>
                    <a:pt x="452" y="2064"/>
                    <a:pt x="503" y="2051"/>
                    <a:pt x="568" y="2025"/>
                  </a:cubicBezTo>
                  <a:cubicBezTo>
                    <a:pt x="529" y="1974"/>
                    <a:pt x="452" y="1987"/>
                    <a:pt x="439" y="1922"/>
                  </a:cubicBezTo>
                  <a:cubicBezTo>
                    <a:pt x="465" y="1871"/>
                    <a:pt x="503" y="1819"/>
                    <a:pt x="555" y="1780"/>
                  </a:cubicBezTo>
                  <a:cubicBezTo>
                    <a:pt x="632" y="1884"/>
                    <a:pt x="607" y="2025"/>
                    <a:pt x="697" y="2129"/>
                  </a:cubicBezTo>
                  <a:lnTo>
                    <a:pt x="723" y="2129"/>
                  </a:lnTo>
                  <a:cubicBezTo>
                    <a:pt x="761" y="2090"/>
                    <a:pt x="736" y="2025"/>
                    <a:pt x="748" y="1987"/>
                  </a:cubicBezTo>
                  <a:lnTo>
                    <a:pt x="800" y="1987"/>
                  </a:lnTo>
                  <a:cubicBezTo>
                    <a:pt x="832" y="2027"/>
                    <a:pt x="880" y="2047"/>
                    <a:pt x="926" y="2047"/>
                  </a:cubicBezTo>
                  <a:cubicBezTo>
                    <a:pt x="954" y="2047"/>
                    <a:pt x="982" y="2040"/>
                    <a:pt x="1006" y="2025"/>
                  </a:cubicBezTo>
                  <a:cubicBezTo>
                    <a:pt x="1013" y="2022"/>
                    <a:pt x="1021" y="2020"/>
                    <a:pt x="1029" y="2020"/>
                  </a:cubicBezTo>
                  <a:cubicBezTo>
                    <a:pt x="1051" y="2020"/>
                    <a:pt x="1074" y="2032"/>
                    <a:pt x="1084" y="2051"/>
                  </a:cubicBezTo>
                  <a:lnTo>
                    <a:pt x="1174" y="2348"/>
                  </a:lnTo>
                  <a:cubicBezTo>
                    <a:pt x="1180" y="2354"/>
                    <a:pt x="1190" y="2357"/>
                    <a:pt x="1200" y="2357"/>
                  </a:cubicBezTo>
                  <a:cubicBezTo>
                    <a:pt x="1209" y="2357"/>
                    <a:pt x="1219" y="2354"/>
                    <a:pt x="1226" y="2348"/>
                  </a:cubicBezTo>
                  <a:lnTo>
                    <a:pt x="1213" y="2232"/>
                  </a:lnTo>
                  <a:lnTo>
                    <a:pt x="1238" y="2193"/>
                  </a:lnTo>
                  <a:cubicBezTo>
                    <a:pt x="1226" y="2141"/>
                    <a:pt x="1226" y="2077"/>
                    <a:pt x="1277" y="2064"/>
                  </a:cubicBezTo>
                  <a:cubicBezTo>
                    <a:pt x="1367" y="2051"/>
                    <a:pt x="1380" y="1948"/>
                    <a:pt x="1458" y="1922"/>
                  </a:cubicBezTo>
                  <a:cubicBezTo>
                    <a:pt x="1471" y="1961"/>
                    <a:pt x="1509" y="1987"/>
                    <a:pt x="1522" y="2025"/>
                  </a:cubicBezTo>
                  <a:cubicBezTo>
                    <a:pt x="1548" y="2064"/>
                    <a:pt x="1561" y="2103"/>
                    <a:pt x="1587" y="2141"/>
                  </a:cubicBezTo>
                  <a:cubicBezTo>
                    <a:pt x="1596" y="2161"/>
                    <a:pt x="1614" y="2189"/>
                    <a:pt x="1645" y="2189"/>
                  </a:cubicBezTo>
                  <a:cubicBezTo>
                    <a:pt x="1654" y="2189"/>
                    <a:pt x="1665" y="2186"/>
                    <a:pt x="1677" y="2180"/>
                  </a:cubicBezTo>
                  <a:cubicBezTo>
                    <a:pt x="1716" y="2154"/>
                    <a:pt x="1690" y="2116"/>
                    <a:pt x="1677" y="2090"/>
                  </a:cubicBezTo>
                  <a:cubicBezTo>
                    <a:pt x="1651" y="2064"/>
                    <a:pt x="1625" y="1987"/>
                    <a:pt x="1587" y="1948"/>
                  </a:cubicBezTo>
                  <a:cubicBezTo>
                    <a:pt x="1535" y="1884"/>
                    <a:pt x="1548" y="1793"/>
                    <a:pt x="1612" y="1742"/>
                  </a:cubicBezTo>
                  <a:cubicBezTo>
                    <a:pt x="1632" y="1718"/>
                    <a:pt x="1650" y="1709"/>
                    <a:pt x="1666" y="1709"/>
                  </a:cubicBezTo>
                  <a:cubicBezTo>
                    <a:pt x="1702" y="1709"/>
                    <a:pt x="1732" y="1754"/>
                    <a:pt x="1767" y="1780"/>
                  </a:cubicBezTo>
                  <a:cubicBezTo>
                    <a:pt x="1788" y="1802"/>
                    <a:pt x="1802" y="1811"/>
                    <a:pt x="1814" y="1811"/>
                  </a:cubicBezTo>
                  <a:cubicBezTo>
                    <a:pt x="1824" y="1811"/>
                    <a:pt x="1833" y="1805"/>
                    <a:pt x="1844" y="1793"/>
                  </a:cubicBezTo>
                  <a:cubicBezTo>
                    <a:pt x="1870" y="1767"/>
                    <a:pt x="1844" y="1716"/>
                    <a:pt x="1819" y="1703"/>
                  </a:cubicBezTo>
                  <a:cubicBezTo>
                    <a:pt x="1767" y="1664"/>
                    <a:pt x="1716" y="1626"/>
                    <a:pt x="1754" y="1548"/>
                  </a:cubicBezTo>
                  <a:cubicBezTo>
                    <a:pt x="1819" y="1497"/>
                    <a:pt x="1909" y="1458"/>
                    <a:pt x="1999" y="1458"/>
                  </a:cubicBezTo>
                  <a:cubicBezTo>
                    <a:pt x="2077" y="1458"/>
                    <a:pt x="2141" y="1432"/>
                    <a:pt x="2193" y="1394"/>
                  </a:cubicBezTo>
                  <a:cubicBezTo>
                    <a:pt x="2249" y="1348"/>
                    <a:pt x="2296" y="1326"/>
                    <a:pt x="2338" y="1326"/>
                  </a:cubicBezTo>
                  <a:cubicBezTo>
                    <a:pt x="2402" y="1326"/>
                    <a:pt x="2450" y="1377"/>
                    <a:pt x="2489" y="1471"/>
                  </a:cubicBezTo>
                  <a:cubicBezTo>
                    <a:pt x="2502" y="1497"/>
                    <a:pt x="2528" y="1510"/>
                    <a:pt x="2554" y="1510"/>
                  </a:cubicBezTo>
                  <a:cubicBezTo>
                    <a:pt x="2515" y="1355"/>
                    <a:pt x="2515" y="1355"/>
                    <a:pt x="2644" y="1303"/>
                  </a:cubicBezTo>
                  <a:cubicBezTo>
                    <a:pt x="2644" y="1290"/>
                    <a:pt x="2657" y="1265"/>
                    <a:pt x="2657" y="1252"/>
                  </a:cubicBezTo>
                  <a:cubicBezTo>
                    <a:pt x="2760" y="1200"/>
                    <a:pt x="2760" y="1200"/>
                    <a:pt x="2773" y="1084"/>
                  </a:cubicBezTo>
                  <a:cubicBezTo>
                    <a:pt x="2773" y="1084"/>
                    <a:pt x="2786" y="1084"/>
                    <a:pt x="2786" y="1071"/>
                  </a:cubicBezTo>
                  <a:cubicBezTo>
                    <a:pt x="2812" y="916"/>
                    <a:pt x="2799" y="891"/>
                    <a:pt x="2618" y="878"/>
                  </a:cubicBezTo>
                  <a:cubicBezTo>
                    <a:pt x="2612" y="871"/>
                    <a:pt x="2605" y="868"/>
                    <a:pt x="2600" y="868"/>
                  </a:cubicBezTo>
                  <a:cubicBezTo>
                    <a:pt x="2596" y="868"/>
                    <a:pt x="2592" y="871"/>
                    <a:pt x="2592" y="878"/>
                  </a:cubicBezTo>
                  <a:cubicBezTo>
                    <a:pt x="2551" y="853"/>
                    <a:pt x="2511" y="844"/>
                    <a:pt x="2470" y="844"/>
                  </a:cubicBezTo>
                  <a:cubicBezTo>
                    <a:pt x="2446" y="844"/>
                    <a:pt x="2423" y="847"/>
                    <a:pt x="2399" y="852"/>
                  </a:cubicBezTo>
                  <a:cubicBezTo>
                    <a:pt x="2386" y="865"/>
                    <a:pt x="2373" y="865"/>
                    <a:pt x="2360" y="865"/>
                  </a:cubicBezTo>
                  <a:cubicBezTo>
                    <a:pt x="2347" y="916"/>
                    <a:pt x="2270" y="891"/>
                    <a:pt x="2257" y="916"/>
                  </a:cubicBezTo>
                  <a:cubicBezTo>
                    <a:pt x="2193" y="1058"/>
                    <a:pt x="2064" y="1084"/>
                    <a:pt x="1935" y="1110"/>
                  </a:cubicBezTo>
                  <a:cubicBezTo>
                    <a:pt x="1922" y="1084"/>
                    <a:pt x="1896" y="1084"/>
                    <a:pt x="1922" y="1058"/>
                  </a:cubicBezTo>
                  <a:cubicBezTo>
                    <a:pt x="1948" y="1032"/>
                    <a:pt x="1948" y="994"/>
                    <a:pt x="1922" y="994"/>
                  </a:cubicBezTo>
                  <a:cubicBezTo>
                    <a:pt x="1914" y="995"/>
                    <a:pt x="1906" y="995"/>
                    <a:pt x="1899" y="995"/>
                  </a:cubicBezTo>
                  <a:cubicBezTo>
                    <a:pt x="1784" y="995"/>
                    <a:pt x="1818" y="900"/>
                    <a:pt x="1806" y="839"/>
                  </a:cubicBezTo>
                  <a:cubicBezTo>
                    <a:pt x="1844" y="800"/>
                    <a:pt x="1896" y="775"/>
                    <a:pt x="1896" y="723"/>
                  </a:cubicBezTo>
                  <a:cubicBezTo>
                    <a:pt x="1844" y="723"/>
                    <a:pt x="1801" y="740"/>
                    <a:pt x="1753" y="740"/>
                  </a:cubicBezTo>
                  <a:cubicBezTo>
                    <a:pt x="1741" y="740"/>
                    <a:pt x="1728" y="738"/>
                    <a:pt x="1716" y="736"/>
                  </a:cubicBezTo>
                  <a:cubicBezTo>
                    <a:pt x="1703" y="697"/>
                    <a:pt x="1651" y="671"/>
                    <a:pt x="1651" y="633"/>
                  </a:cubicBezTo>
                  <a:cubicBezTo>
                    <a:pt x="1690" y="633"/>
                    <a:pt x="1728" y="633"/>
                    <a:pt x="1728" y="581"/>
                  </a:cubicBezTo>
                  <a:cubicBezTo>
                    <a:pt x="1728" y="547"/>
                    <a:pt x="1705" y="547"/>
                    <a:pt x="1683" y="547"/>
                  </a:cubicBezTo>
                  <a:cubicBezTo>
                    <a:pt x="1671" y="547"/>
                    <a:pt x="1660" y="547"/>
                    <a:pt x="1651" y="542"/>
                  </a:cubicBezTo>
                  <a:lnTo>
                    <a:pt x="1625" y="542"/>
                  </a:lnTo>
                  <a:lnTo>
                    <a:pt x="1625" y="465"/>
                  </a:lnTo>
                  <a:cubicBezTo>
                    <a:pt x="1625" y="452"/>
                    <a:pt x="1625" y="452"/>
                    <a:pt x="1625" y="439"/>
                  </a:cubicBezTo>
                  <a:cubicBezTo>
                    <a:pt x="1677" y="426"/>
                    <a:pt x="1728" y="401"/>
                    <a:pt x="1690" y="349"/>
                  </a:cubicBezTo>
                  <a:cubicBezTo>
                    <a:pt x="1677" y="337"/>
                    <a:pt x="1666" y="332"/>
                    <a:pt x="1657" y="332"/>
                  </a:cubicBezTo>
                  <a:cubicBezTo>
                    <a:pt x="1626" y="332"/>
                    <a:pt x="1609" y="381"/>
                    <a:pt x="1599" y="401"/>
                  </a:cubicBezTo>
                  <a:cubicBezTo>
                    <a:pt x="1574" y="414"/>
                    <a:pt x="1561" y="426"/>
                    <a:pt x="1548" y="426"/>
                  </a:cubicBezTo>
                  <a:cubicBezTo>
                    <a:pt x="1458" y="452"/>
                    <a:pt x="1458" y="491"/>
                    <a:pt x="1509" y="542"/>
                  </a:cubicBezTo>
                  <a:lnTo>
                    <a:pt x="1445" y="530"/>
                  </a:lnTo>
                  <a:lnTo>
                    <a:pt x="1354" y="491"/>
                  </a:lnTo>
                  <a:cubicBezTo>
                    <a:pt x="1316" y="452"/>
                    <a:pt x="1277" y="426"/>
                    <a:pt x="1329" y="375"/>
                  </a:cubicBezTo>
                  <a:cubicBezTo>
                    <a:pt x="1342" y="349"/>
                    <a:pt x="1342" y="336"/>
                    <a:pt x="1354" y="310"/>
                  </a:cubicBezTo>
                  <a:cubicBezTo>
                    <a:pt x="1354" y="285"/>
                    <a:pt x="1354" y="272"/>
                    <a:pt x="1380" y="259"/>
                  </a:cubicBezTo>
                  <a:cubicBezTo>
                    <a:pt x="1380" y="246"/>
                    <a:pt x="1380" y="246"/>
                    <a:pt x="1393" y="233"/>
                  </a:cubicBezTo>
                  <a:cubicBezTo>
                    <a:pt x="1380" y="207"/>
                    <a:pt x="1393" y="181"/>
                    <a:pt x="1406" y="169"/>
                  </a:cubicBezTo>
                  <a:cubicBezTo>
                    <a:pt x="1380" y="143"/>
                    <a:pt x="1406" y="117"/>
                    <a:pt x="1406" y="91"/>
                  </a:cubicBezTo>
                  <a:cubicBezTo>
                    <a:pt x="1342" y="91"/>
                    <a:pt x="1342" y="156"/>
                    <a:pt x="1329" y="194"/>
                  </a:cubicBezTo>
                  <a:cubicBezTo>
                    <a:pt x="1290" y="272"/>
                    <a:pt x="1277" y="362"/>
                    <a:pt x="1161" y="362"/>
                  </a:cubicBezTo>
                  <a:cubicBezTo>
                    <a:pt x="1148" y="362"/>
                    <a:pt x="1161" y="401"/>
                    <a:pt x="1187" y="414"/>
                  </a:cubicBezTo>
                  <a:cubicBezTo>
                    <a:pt x="1178" y="415"/>
                    <a:pt x="1169" y="416"/>
                    <a:pt x="1159" y="416"/>
                  </a:cubicBezTo>
                  <a:cubicBezTo>
                    <a:pt x="1118" y="416"/>
                    <a:pt x="1078" y="403"/>
                    <a:pt x="1039" y="403"/>
                  </a:cubicBezTo>
                  <a:cubicBezTo>
                    <a:pt x="1014" y="403"/>
                    <a:pt x="990" y="408"/>
                    <a:pt x="968" y="426"/>
                  </a:cubicBezTo>
                  <a:lnTo>
                    <a:pt x="903" y="414"/>
                  </a:lnTo>
                  <a:cubicBezTo>
                    <a:pt x="787" y="414"/>
                    <a:pt x="761" y="310"/>
                    <a:pt x="697" y="246"/>
                  </a:cubicBezTo>
                  <a:lnTo>
                    <a:pt x="697" y="130"/>
                  </a:lnTo>
                  <a:cubicBezTo>
                    <a:pt x="710" y="52"/>
                    <a:pt x="658" y="27"/>
                    <a:pt x="607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 rot="10800000">
              <a:off x="2885645" y="293827"/>
              <a:ext cx="26782" cy="37828"/>
            </a:xfrm>
            <a:custGeom>
              <a:avLst/>
              <a:gdLst/>
              <a:ahLst/>
              <a:cxnLst/>
              <a:rect l="l" t="t" r="r" b="b"/>
              <a:pathLst>
                <a:path w="177" h="250" extrusionOk="0">
                  <a:moveTo>
                    <a:pt x="124" y="0"/>
                  </a:moveTo>
                  <a:lnTo>
                    <a:pt x="124" y="0"/>
                  </a:lnTo>
                  <a:cubicBezTo>
                    <a:pt x="60" y="26"/>
                    <a:pt x="60" y="104"/>
                    <a:pt x="8" y="129"/>
                  </a:cubicBezTo>
                  <a:cubicBezTo>
                    <a:pt x="20" y="164"/>
                    <a:pt x="1" y="250"/>
                    <a:pt x="78" y="250"/>
                  </a:cubicBezTo>
                  <a:cubicBezTo>
                    <a:pt x="88" y="250"/>
                    <a:pt x="99" y="248"/>
                    <a:pt x="112" y="245"/>
                  </a:cubicBezTo>
                  <a:cubicBezTo>
                    <a:pt x="112" y="168"/>
                    <a:pt x="176" y="91"/>
                    <a:pt x="12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 rot="10800000">
              <a:off x="1221365" y="127385"/>
              <a:ext cx="27539" cy="24815"/>
            </a:xfrm>
            <a:custGeom>
              <a:avLst/>
              <a:gdLst/>
              <a:ahLst/>
              <a:cxnLst/>
              <a:rect l="l" t="t" r="r" b="b"/>
              <a:pathLst>
                <a:path w="182" h="164" extrusionOk="0">
                  <a:moveTo>
                    <a:pt x="58" y="0"/>
                  </a:moveTo>
                  <a:cubicBezTo>
                    <a:pt x="20" y="0"/>
                    <a:pt x="10" y="39"/>
                    <a:pt x="1" y="78"/>
                  </a:cubicBezTo>
                  <a:cubicBezTo>
                    <a:pt x="1" y="129"/>
                    <a:pt x="24" y="164"/>
                    <a:pt x="72" y="164"/>
                  </a:cubicBezTo>
                  <a:cubicBezTo>
                    <a:pt x="85" y="164"/>
                    <a:pt x="100" y="161"/>
                    <a:pt x="117" y="155"/>
                  </a:cubicBezTo>
                  <a:cubicBezTo>
                    <a:pt x="181" y="117"/>
                    <a:pt x="130" y="52"/>
                    <a:pt x="104" y="14"/>
                  </a:cubicBezTo>
                  <a:cubicBezTo>
                    <a:pt x="85" y="4"/>
                    <a:pt x="70" y="0"/>
                    <a:pt x="5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 rot="10800000">
              <a:off x="1340448" y="99392"/>
              <a:ext cx="37223" cy="21486"/>
            </a:xfrm>
            <a:custGeom>
              <a:avLst/>
              <a:gdLst/>
              <a:ahLst/>
              <a:cxnLst/>
              <a:rect l="l" t="t" r="r" b="b"/>
              <a:pathLst>
                <a:path w="246" h="142" extrusionOk="0">
                  <a:moveTo>
                    <a:pt x="78" y="0"/>
                  </a:moveTo>
                  <a:cubicBezTo>
                    <a:pt x="39" y="13"/>
                    <a:pt x="1" y="39"/>
                    <a:pt x="13" y="90"/>
                  </a:cubicBezTo>
                  <a:cubicBezTo>
                    <a:pt x="22" y="125"/>
                    <a:pt x="36" y="136"/>
                    <a:pt x="56" y="136"/>
                  </a:cubicBezTo>
                  <a:cubicBezTo>
                    <a:pt x="66" y="136"/>
                    <a:pt x="78" y="133"/>
                    <a:pt x="91" y="129"/>
                  </a:cubicBezTo>
                  <a:cubicBezTo>
                    <a:pt x="103" y="102"/>
                    <a:pt x="114" y="92"/>
                    <a:pt x="126" y="92"/>
                  </a:cubicBezTo>
                  <a:cubicBezTo>
                    <a:pt x="153" y="92"/>
                    <a:pt x="180" y="142"/>
                    <a:pt x="207" y="142"/>
                  </a:cubicBezTo>
                  <a:lnTo>
                    <a:pt x="246" y="116"/>
                  </a:lnTo>
                  <a:cubicBezTo>
                    <a:pt x="246" y="77"/>
                    <a:pt x="220" y="26"/>
                    <a:pt x="181" y="26"/>
                  </a:cubicBezTo>
                  <a:cubicBezTo>
                    <a:pt x="142" y="13"/>
                    <a:pt x="104" y="26"/>
                    <a:pt x="7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 rot="10800000">
              <a:off x="1707228" y="269012"/>
              <a:ext cx="21638" cy="19671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91" y="0"/>
                  </a:moveTo>
                  <a:cubicBezTo>
                    <a:pt x="26" y="13"/>
                    <a:pt x="1" y="26"/>
                    <a:pt x="13" y="65"/>
                  </a:cubicBezTo>
                  <a:cubicBezTo>
                    <a:pt x="13" y="103"/>
                    <a:pt x="39" y="129"/>
                    <a:pt x="91" y="129"/>
                  </a:cubicBezTo>
                  <a:cubicBezTo>
                    <a:pt x="117" y="129"/>
                    <a:pt x="142" y="103"/>
                    <a:pt x="142" y="65"/>
                  </a:cubicBezTo>
                  <a:cubicBezTo>
                    <a:pt x="142" y="26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 rot="10800000">
              <a:off x="934629" y="450586"/>
              <a:ext cx="21638" cy="23453"/>
            </a:xfrm>
            <a:custGeom>
              <a:avLst/>
              <a:gdLst/>
              <a:ahLst/>
              <a:cxnLst/>
              <a:rect l="l" t="t" r="r" b="b"/>
              <a:pathLst>
                <a:path w="143" h="155" extrusionOk="0">
                  <a:moveTo>
                    <a:pt x="52" y="0"/>
                  </a:moveTo>
                  <a:cubicBezTo>
                    <a:pt x="14" y="39"/>
                    <a:pt x="1" y="90"/>
                    <a:pt x="14" y="142"/>
                  </a:cubicBezTo>
                  <a:lnTo>
                    <a:pt x="104" y="155"/>
                  </a:lnTo>
                  <a:cubicBezTo>
                    <a:pt x="143" y="116"/>
                    <a:pt x="143" y="52"/>
                    <a:pt x="104" y="13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 rot="10800000">
              <a:off x="1275989" y="99089"/>
              <a:ext cx="21638" cy="35558"/>
            </a:xfrm>
            <a:custGeom>
              <a:avLst/>
              <a:gdLst/>
              <a:ahLst/>
              <a:cxnLst/>
              <a:rect l="l" t="t" r="r" b="b"/>
              <a:pathLst>
                <a:path w="143" h="235" extrusionOk="0">
                  <a:moveTo>
                    <a:pt x="90" y="1"/>
                  </a:moveTo>
                  <a:cubicBezTo>
                    <a:pt x="39" y="65"/>
                    <a:pt x="13" y="143"/>
                    <a:pt x="0" y="233"/>
                  </a:cubicBezTo>
                  <a:cubicBezTo>
                    <a:pt x="7" y="234"/>
                    <a:pt x="13" y="234"/>
                    <a:pt x="19" y="234"/>
                  </a:cubicBezTo>
                  <a:cubicBezTo>
                    <a:pt x="113" y="234"/>
                    <a:pt x="92" y="140"/>
                    <a:pt x="116" y="91"/>
                  </a:cubicBezTo>
                  <a:lnTo>
                    <a:pt x="142" y="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 rot="10800000">
              <a:off x="2606777" y="364641"/>
              <a:ext cx="19519" cy="17704"/>
            </a:xfrm>
            <a:custGeom>
              <a:avLst/>
              <a:gdLst/>
              <a:ahLst/>
              <a:cxnLst/>
              <a:rect l="l" t="t" r="r" b="b"/>
              <a:pathLst>
                <a:path w="129" h="117" extrusionOk="0">
                  <a:moveTo>
                    <a:pt x="77" y="0"/>
                  </a:moveTo>
                  <a:cubicBezTo>
                    <a:pt x="39" y="0"/>
                    <a:pt x="13" y="26"/>
                    <a:pt x="13" y="65"/>
                  </a:cubicBezTo>
                  <a:cubicBezTo>
                    <a:pt x="0" y="90"/>
                    <a:pt x="26" y="116"/>
                    <a:pt x="52" y="116"/>
                  </a:cubicBezTo>
                  <a:cubicBezTo>
                    <a:pt x="77" y="116"/>
                    <a:pt x="116" y="90"/>
                    <a:pt x="129" y="52"/>
                  </a:cubicBezTo>
                  <a:cubicBezTo>
                    <a:pt x="129" y="26"/>
                    <a:pt x="116" y="13"/>
                    <a:pt x="7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 rot="10800000">
              <a:off x="2370579" y="126174"/>
              <a:ext cx="17704" cy="16190"/>
            </a:xfrm>
            <a:custGeom>
              <a:avLst/>
              <a:gdLst/>
              <a:ahLst/>
              <a:cxnLst/>
              <a:rect l="l" t="t" r="r" b="b"/>
              <a:pathLst>
                <a:path w="117" h="107" extrusionOk="0">
                  <a:moveTo>
                    <a:pt x="65" y="0"/>
                  </a:moveTo>
                  <a:cubicBezTo>
                    <a:pt x="26" y="0"/>
                    <a:pt x="0" y="13"/>
                    <a:pt x="0" y="52"/>
                  </a:cubicBezTo>
                  <a:cubicBezTo>
                    <a:pt x="0" y="84"/>
                    <a:pt x="18" y="107"/>
                    <a:pt x="45" y="107"/>
                  </a:cubicBezTo>
                  <a:cubicBezTo>
                    <a:pt x="51" y="107"/>
                    <a:pt x="58" y="106"/>
                    <a:pt x="65" y="103"/>
                  </a:cubicBezTo>
                  <a:cubicBezTo>
                    <a:pt x="103" y="103"/>
                    <a:pt x="116" y="78"/>
                    <a:pt x="116" y="52"/>
                  </a:cubicBezTo>
                  <a:cubicBezTo>
                    <a:pt x="116" y="13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 rot="10800000">
              <a:off x="2075975" y="165667"/>
              <a:ext cx="19671" cy="17704"/>
            </a:xfrm>
            <a:custGeom>
              <a:avLst/>
              <a:gdLst/>
              <a:ahLst/>
              <a:cxnLst/>
              <a:rect l="l" t="t" r="r" b="b"/>
              <a:pathLst>
                <a:path w="130" h="117" extrusionOk="0">
                  <a:moveTo>
                    <a:pt x="65" y="0"/>
                  </a:moveTo>
                  <a:cubicBezTo>
                    <a:pt x="26" y="0"/>
                    <a:pt x="0" y="39"/>
                    <a:pt x="0" y="78"/>
                  </a:cubicBezTo>
                  <a:cubicBezTo>
                    <a:pt x="0" y="104"/>
                    <a:pt x="26" y="117"/>
                    <a:pt x="52" y="117"/>
                  </a:cubicBezTo>
                  <a:cubicBezTo>
                    <a:pt x="91" y="117"/>
                    <a:pt x="116" y="91"/>
                    <a:pt x="129" y="52"/>
                  </a:cubicBezTo>
                  <a:cubicBezTo>
                    <a:pt x="129" y="13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 rot="10800000">
              <a:off x="2074008" y="243743"/>
              <a:ext cx="17704" cy="15737"/>
            </a:xfrm>
            <a:custGeom>
              <a:avLst/>
              <a:gdLst/>
              <a:ahLst/>
              <a:cxnLst/>
              <a:rect l="l" t="t" r="r" b="b"/>
              <a:pathLst>
                <a:path w="117" h="104" extrusionOk="0">
                  <a:moveTo>
                    <a:pt x="65" y="1"/>
                  </a:moveTo>
                  <a:cubicBezTo>
                    <a:pt x="39" y="1"/>
                    <a:pt x="0" y="13"/>
                    <a:pt x="0" y="65"/>
                  </a:cubicBezTo>
                  <a:cubicBezTo>
                    <a:pt x="0" y="104"/>
                    <a:pt x="13" y="104"/>
                    <a:pt x="39" y="104"/>
                  </a:cubicBezTo>
                  <a:cubicBezTo>
                    <a:pt x="65" y="91"/>
                    <a:pt x="103" y="78"/>
                    <a:pt x="116" y="39"/>
                  </a:cubicBezTo>
                  <a:cubicBezTo>
                    <a:pt x="116" y="13"/>
                    <a:pt x="103" y="1"/>
                    <a:pt x="6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 rot="10800000">
              <a:off x="850651" y="218323"/>
              <a:ext cx="29506" cy="18309"/>
            </a:xfrm>
            <a:custGeom>
              <a:avLst/>
              <a:gdLst/>
              <a:ahLst/>
              <a:cxnLst/>
              <a:rect l="l" t="t" r="r" b="b"/>
              <a:pathLst>
                <a:path w="195" h="121" extrusionOk="0">
                  <a:moveTo>
                    <a:pt x="106" y="0"/>
                  </a:moveTo>
                  <a:cubicBezTo>
                    <a:pt x="84" y="0"/>
                    <a:pt x="62" y="15"/>
                    <a:pt x="39" y="30"/>
                  </a:cubicBezTo>
                  <a:cubicBezTo>
                    <a:pt x="26" y="43"/>
                    <a:pt x="14" y="56"/>
                    <a:pt x="1" y="69"/>
                  </a:cubicBezTo>
                  <a:cubicBezTo>
                    <a:pt x="26" y="95"/>
                    <a:pt x="65" y="120"/>
                    <a:pt x="104" y="120"/>
                  </a:cubicBezTo>
                  <a:cubicBezTo>
                    <a:pt x="155" y="107"/>
                    <a:pt x="194" y="82"/>
                    <a:pt x="155" y="30"/>
                  </a:cubicBezTo>
                  <a:cubicBezTo>
                    <a:pt x="139" y="8"/>
                    <a:pt x="123" y="0"/>
                    <a:pt x="106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 rot="10800000">
              <a:off x="1699511" y="-16361"/>
              <a:ext cx="13769" cy="16342"/>
            </a:xfrm>
            <a:custGeom>
              <a:avLst/>
              <a:gdLst/>
              <a:ahLst/>
              <a:cxnLst/>
              <a:rect l="l" t="t" r="r" b="b"/>
              <a:pathLst>
                <a:path w="91" h="108" extrusionOk="0">
                  <a:moveTo>
                    <a:pt x="52" y="1"/>
                  </a:moveTo>
                  <a:cubicBezTo>
                    <a:pt x="14" y="1"/>
                    <a:pt x="1" y="26"/>
                    <a:pt x="1" y="65"/>
                  </a:cubicBezTo>
                  <a:cubicBezTo>
                    <a:pt x="1" y="91"/>
                    <a:pt x="14" y="104"/>
                    <a:pt x="39" y="104"/>
                  </a:cubicBezTo>
                  <a:cubicBezTo>
                    <a:pt x="44" y="106"/>
                    <a:pt x="48" y="107"/>
                    <a:pt x="53" y="107"/>
                  </a:cubicBezTo>
                  <a:cubicBezTo>
                    <a:pt x="73" y="107"/>
                    <a:pt x="91" y="84"/>
                    <a:pt x="91" y="52"/>
                  </a:cubicBezTo>
                  <a:cubicBezTo>
                    <a:pt x="91" y="26"/>
                    <a:pt x="78" y="13"/>
                    <a:pt x="52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 rot="10800000">
              <a:off x="1771687" y="64136"/>
              <a:ext cx="17704" cy="16342"/>
            </a:xfrm>
            <a:custGeom>
              <a:avLst/>
              <a:gdLst/>
              <a:ahLst/>
              <a:cxnLst/>
              <a:rect l="l" t="t" r="r" b="b"/>
              <a:pathLst>
                <a:path w="117" h="108" extrusionOk="0">
                  <a:moveTo>
                    <a:pt x="66" y="1"/>
                  </a:moveTo>
                  <a:cubicBezTo>
                    <a:pt x="62" y="1"/>
                    <a:pt x="57" y="2"/>
                    <a:pt x="52" y="4"/>
                  </a:cubicBezTo>
                  <a:cubicBezTo>
                    <a:pt x="27" y="4"/>
                    <a:pt x="1" y="17"/>
                    <a:pt x="14" y="55"/>
                  </a:cubicBezTo>
                  <a:cubicBezTo>
                    <a:pt x="14" y="81"/>
                    <a:pt x="52" y="107"/>
                    <a:pt x="78" y="107"/>
                  </a:cubicBezTo>
                  <a:cubicBezTo>
                    <a:pt x="104" y="107"/>
                    <a:pt x="117" y="81"/>
                    <a:pt x="104" y="55"/>
                  </a:cubicBezTo>
                  <a:cubicBezTo>
                    <a:pt x="104" y="24"/>
                    <a:pt x="86" y="1"/>
                    <a:pt x="6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 rot="10800000">
              <a:off x="2957972" y="327570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 rot="10800000">
              <a:off x="2934519" y="327570"/>
              <a:ext cx="23605" cy="23605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04" y="1"/>
                  </a:moveTo>
                  <a:lnTo>
                    <a:pt x="104" y="1"/>
                  </a:lnTo>
                  <a:cubicBezTo>
                    <a:pt x="53" y="26"/>
                    <a:pt x="53" y="78"/>
                    <a:pt x="14" y="104"/>
                  </a:cubicBezTo>
                  <a:cubicBezTo>
                    <a:pt x="14" y="129"/>
                    <a:pt x="14" y="142"/>
                    <a:pt x="1" y="155"/>
                  </a:cubicBezTo>
                  <a:lnTo>
                    <a:pt x="65" y="142"/>
                  </a:lnTo>
                  <a:cubicBezTo>
                    <a:pt x="78" y="104"/>
                    <a:pt x="156" y="65"/>
                    <a:pt x="104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 rot="10800000">
              <a:off x="1190195" y="283236"/>
              <a:ext cx="13769" cy="21184"/>
            </a:xfrm>
            <a:custGeom>
              <a:avLst/>
              <a:gdLst/>
              <a:ahLst/>
              <a:cxnLst/>
              <a:rect l="l" t="t" r="r" b="b"/>
              <a:pathLst>
                <a:path w="91" h="140" extrusionOk="0">
                  <a:moveTo>
                    <a:pt x="39" y="1"/>
                  </a:moveTo>
                  <a:cubicBezTo>
                    <a:pt x="0" y="1"/>
                    <a:pt x="0" y="40"/>
                    <a:pt x="0" y="65"/>
                  </a:cubicBezTo>
                  <a:cubicBezTo>
                    <a:pt x="0" y="91"/>
                    <a:pt x="0" y="104"/>
                    <a:pt x="0" y="117"/>
                  </a:cubicBezTo>
                  <a:cubicBezTo>
                    <a:pt x="19" y="130"/>
                    <a:pt x="36" y="140"/>
                    <a:pt x="50" y="140"/>
                  </a:cubicBezTo>
                  <a:cubicBezTo>
                    <a:pt x="65" y="140"/>
                    <a:pt x="78" y="130"/>
                    <a:pt x="90" y="104"/>
                  </a:cubicBezTo>
                  <a:cubicBezTo>
                    <a:pt x="90" y="91"/>
                    <a:pt x="90" y="78"/>
                    <a:pt x="90" y="65"/>
                  </a:cubicBezTo>
                  <a:cubicBezTo>
                    <a:pt x="78" y="40"/>
                    <a:pt x="78" y="1"/>
                    <a:pt x="39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 rot="10800000">
              <a:off x="1160992" y="103175"/>
              <a:ext cx="31322" cy="23605"/>
            </a:xfrm>
            <a:custGeom>
              <a:avLst/>
              <a:gdLst/>
              <a:ahLst/>
              <a:cxnLst/>
              <a:rect l="l" t="t" r="r" b="b"/>
              <a:pathLst>
                <a:path w="207" h="156" extrusionOk="0">
                  <a:moveTo>
                    <a:pt x="117" y="0"/>
                  </a:moveTo>
                  <a:cubicBezTo>
                    <a:pt x="117" y="26"/>
                    <a:pt x="91" y="39"/>
                    <a:pt x="78" y="39"/>
                  </a:cubicBezTo>
                  <a:cubicBezTo>
                    <a:pt x="52" y="65"/>
                    <a:pt x="13" y="78"/>
                    <a:pt x="1" y="116"/>
                  </a:cubicBezTo>
                  <a:cubicBezTo>
                    <a:pt x="13" y="129"/>
                    <a:pt x="13" y="142"/>
                    <a:pt x="13" y="155"/>
                  </a:cubicBezTo>
                  <a:lnTo>
                    <a:pt x="155" y="104"/>
                  </a:lnTo>
                  <a:cubicBezTo>
                    <a:pt x="155" y="65"/>
                    <a:pt x="207" y="13"/>
                    <a:pt x="11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 rot="10800000">
              <a:off x="1307310" y="235421"/>
              <a:ext cx="13769" cy="16190"/>
            </a:xfrm>
            <a:custGeom>
              <a:avLst/>
              <a:gdLst/>
              <a:ahLst/>
              <a:cxnLst/>
              <a:rect l="l" t="t" r="r" b="b"/>
              <a:pathLst>
                <a:path w="91" h="107" extrusionOk="0">
                  <a:moveTo>
                    <a:pt x="39" y="0"/>
                  </a:moveTo>
                  <a:cubicBezTo>
                    <a:pt x="0" y="0"/>
                    <a:pt x="0" y="39"/>
                    <a:pt x="0" y="65"/>
                  </a:cubicBezTo>
                  <a:cubicBezTo>
                    <a:pt x="11" y="86"/>
                    <a:pt x="13" y="107"/>
                    <a:pt x="34" y="107"/>
                  </a:cubicBezTo>
                  <a:cubicBezTo>
                    <a:pt x="39" y="107"/>
                    <a:pt x="45" y="106"/>
                    <a:pt x="52" y="103"/>
                  </a:cubicBezTo>
                  <a:cubicBezTo>
                    <a:pt x="78" y="90"/>
                    <a:pt x="91" y="65"/>
                    <a:pt x="78" y="39"/>
                  </a:cubicBezTo>
                  <a:cubicBezTo>
                    <a:pt x="78" y="26"/>
                    <a:pt x="65" y="0"/>
                    <a:pt x="3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 rot="10800000">
              <a:off x="1085336" y="513532"/>
              <a:ext cx="21184" cy="15131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40" y="0"/>
                  </a:moveTo>
                  <a:cubicBezTo>
                    <a:pt x="27" y="13"/>
                    <a:pt x="14" y="26"/>
                    <a:pt x="1" y="52"/>
                  </a:cubicBezTo>
                  <a:cubicBezTo>
                    <a:pt x="14" y="52"/>
                    <a:pt x="27" y="65"/>
                    <a:pt x="27" y="90"/>
                  </a:cubicBezTo>
                  <a:cubicBezTo>
                    <a:pt x="52" y="97"/>
                    <a:pt x="71" y="100"/>
                    <a:pt x="87" y="100"/>
                  </a:cubicBezTo>
                  <a:cubicBezTo>
                    <a:pt x="135" y="100"/>
                    <a:pt x="140" y="68"/>
                    <a:pt x="130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 rot="10800000">
              <a:off x="2333508" y="118911"/>
              <a:ext cx="17704" cy="11046"/>
            </a:xfrm>
            <a:custGeom>
              <a:avLst/>
              <a:gdLst/>
              <a:ahLst/>
              <a:cxnLst/>
              <a:rect l="l" t="t" r="r" b="b"/>
              <a:pathLst>
                <a:path w="117" h="73" extrusionOk="0">
                  <a:moveTo>
                    <a:pt x="76" y="1"/>
                  </a:moveTo>
                  <a:cubicBezTo>
                    <a:pt x="60" y="1"/>
                    <a:pt x="47" y="10"/>
                    <a:pt x="39" y="34"/>
                  </a:cubicBezTo>
                  <a:cubicBezTo>
                    <a:pt x="39" y="47"/>
                    <a:pt x="13" y="60"/>
                    <a:pt x="0" y="73"/>
                  </a:cubicBezTo>
                  <a:lnTo>
                    <a:pt x="65" y="73"/>
                  </a:lnTo>
                  <a:cubicBezTo>
                    <a:pt x="90" y="73"/>
                    <a:pt x="116" y="60"/>
                    <a:pt x="116" y="34"/>
                  </a:cubicBezTo>
                  <a:cubicBezTo>
                    <a:pt x="116" y="21"/>
                    <a:pt x="116" y="8"/>
                    <a:pt x="103" y="8"/>
                  </a:cubicBezTo>
                  <a:cubicBezTo>
                    <a:pt x="94" y="4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 rot="10800000">
              <a:off x="1116052" y="217869"/>
              <a:ext cx="13769" cy="14223"/>
            </a:xfrm>
            <a:custGeom>
              <a:avLst/>
              <a:gdLst/>
              <a:ahLst/>
              <a:cxnLst/>
              <a:rect l="l" t="t" r="r" b="b"/>
              <a:pathLst>
                <a:path w="91" h="94" extrusionOk="0">
                  <a:moveTo>
                    <a:pt x="65" y="0"/>
                  </a:moveTo>
                  <a:cubicBezTo>
                    <a:pt x="26" y="0"/>
                    <a:pt x="0" y="26"/>
                    <a:pt x="0" y="65"/>
                  </a:cubicBezTo>
                  <a:cubicBezTo>
                    <a:pt x="0" y="75"/>
                    <a:pt x="17" y="94"/>
                    <a:pt x="30" y="94"/>
                  </a:cubicBezTo>
                  <a:cubicBezTo>
                    <a:pt x="33" y="94"/>
                    <a:pt x="36" y="93"/>
                    <a:pt x="39" y="90"/>
                  </a:cubicBezTo>
                  <a:cubicBezTo>
                    <a:pt x="65" y="90"/>
                    <a:pt x="90" y="65"/>
                    <a:pt x="90" y="39"/>
                  </a:cubicBezTo>
                  <a:cubicBezTo>
                    <a:pt x="90" y="26"/>
                    <a:pt x="78" y="0"/>
                    <a:pt x="6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 rot="10800000">
              <a:off x="1262371" y="79419"/>
              <a:ext cx="19671" cy="17250"/>
            </a:xfrm>
            <a:custGeom>
              <a:avLst/>
              <a:gdLst/>
              <a:ahLst/>
              <a:cxnLst/>
              <a:rect l="l" t="t" r="r" b="b"/>
              <a:pathLst>
                <a:path w="130" h="114" extrusionOk="0">
                  <a:moveTo>
                    <a:pt x="79" y="1"/>
                  </a:moveTo>
                  <a:cubicBezTo>
                    <a:pt x="48" y="1"/>
                    <a:pt x="22" y="12"/>
                    <a:pt x="13" y="46"/>
                  </a:cubicBezTo>
                  <a:cubicBezTo>
                    <a:pt x="0" y="72"/>
                    <a:pt x="13" y="98"/>
                    <a:pt x="39" y="111"/>
                  </a:cubicBezTo>
                  <a:cubicBezTo>
                    <a:pt x="44" y="113"/>
                    <a:pt x="49" y="113"/>
                    <a:pt x="54" y="113"/>
                  </a:cubicBezTo>
                  <a:cubicBezTo>
                    <a:pt x="82" y="113"/>
                    <a:pt x="96" y="82"/>
                    <a:pt x="129" y="59"/>
                  </a:cubicBezTo>
                  <a:lnTo>
                    <a:pt x="129" y="8"/>
                  </a:lnTo>
                  <a:cubicBezTo>
                    <a:pt x="112" y="3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 rot="10800000">
              <a:off x="1898486" y="304268"/>
              <a:ext cx="15737" cy="11802"/>
            </a:xfrm>
            <a:custGeom>
              <a:avLst/>
              <a:gdLst/>
              <a:ahLst/>
              <a:cxnLst/>
              <a:rect l="l" t="t" r="r" b="b"/>
              <a:pathLst>
                <a:path w="104" h="78" extrusionOk="0">
                  <a:moveTo>
                    <a:pt x="65" y="1"/>
                  </a:moveTo>
                  <a:cubicBezTo>
                    <a:pt x="39" y="1"/>
                    <a:pt x="13" y="1"/>
                    <a:pt x="13" y="39"/>
                  </a:cubicBezTo>
                  <a:cubicBezTo>
                    <a:pt x="1" y="65"/>
                    <a:pt x="26" y="78"/>
                    <a:pt x="52" y="78"/>
                  </a:cubicBezTo>
                  <a:cubicBezTo>
                    <a:pt x="78" y="78"/>
                    <a:pt x="104" y="52"/>
                    <a:pt x="91" y="26"/>
                  </a:cubicBezTo>
                  <a:cubicBezTo>
                    <a:pt x="91" y="14"/>
                    <a:pt x="78" y="1"/>
                    <a:pt x="6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 rot="10800000">
              <a:off x="1839928" y="214389"/>
              <a:ext cx="11802" cy="13921"/>
            </a:xfrm>
            <a:custGeom>
              <a:avLst/>
              <a:gdLst/>
              <a:ahLst/>
              <a:cxnLst/>
              <a:rect l="l" t="t" r="r" b="b"/>
              <a:pathLst>
                <a:path w="78" h="92" extrusionOk="0">
                  <a:moveTo>
                    <a:pt x="39" y="1"/>
                  </a:moveTo>
                  <a:cubicBezTo>
                    <a:pt x="13" y="14"/>
                    <a:pt x="0" y="40"/>
                    <a:pt x="13" y="65"/>
                  </a:cubicBezTo>
                  <a:cubicBezTo>
                    <a:pt x="26" y="91"/>
                    <a:pt x="26" y="91"/>
                    <a:pt x="39" y="91"/>
                  </a:cubicBezTo>
                  <a:cubicBezTo>
                    <a:pt x="65" y="78"/>
                    <a:pt x="78" y="52"/>
                    <a:pt x="78" y="40"/>
                  </a:cubicBezTo>
                  <a:cubicBezTo>
                    <a:pt x="78" y="14"/>
                    <a:pt x="52" y="1"/>
                    <a:pt x="39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 rot="10800000">
              <a:off x="1508253" y="-74314"/>
              <a:ext cx="23151" cy="9684"/>
            </a:xfrm>
            <a:custGeom>
              <a:avLst/>
              <a:gdLst/>
              <a:ahLst/>
              <a:cxnLst/>
              <a:rect l="l" t="t" r="r" b="b"/>
              <a:pathLst>
                <a:path w="153" h="64" extrusionOk="0">
                  <a:moveTo>
                    <a:pt x="4" y="1"/>
                  </a:moveTo>
                  <a:cubicBezTo>
                    <a:pt x="0" y="1"/>
                    <a:pt x="0" y="23"/>
                    <a:pt x="4" y="23"/>
                  </a:cubicBezTo>
                  <a:cubicBezTo>
                    <a:pt x="6" y="23"/>
                    <a:pt x="8" y="20"/>
                    <a:pt x="11" y="12"/>
                  </a:cubicBezTo>
                  <a:cubicBezTo>
                    <a:pt x="8" y="4"/>
                    <a:pt x="6" y="1"/>
                    <a:pt x="4" y="1"/>
                  </a:cubicBezTo>
                  <a:close/>
                  <a:moveTo>
                    <a:pt x="11" y="12"/>
                  </a:moveTo>
                  <a:cubicBezTo>
                    <a:pt x="49" y="12"/>
                    <a:pt x="101" y="51"/>
                    <a:pt x="127" y="64"/>
                  </a:cubicBezTo>
                  <a:cubicBezTo>
                    <a:pt x="153" y="64"/>
                    <a:pt x="153" y="64"/>
                    <a:pt x="140" y="12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 rot="10800000">
              <a:off x="542429" y="155983"/>
              <a:ext cx="15736" cy="13769"/>
            </a:xfrm>
            <a:custGeom>
              <a:avLst/>
              <a:gdLst/>
              <a:ahLst/>
              <a:cxnLst/>
              <a:rect l="l" t="t" r="r" b="b"/>
              <a:pathLst>
                <a:path w="104" h="91" extrusionOk="0">
                  <a:moveTo>
                    <a:pt x="78" y="1"/>
                  </a:moveTo>
                  <a:cubicBezTo>
                    <a:pt x="39" y="1"/>
                    <a:pt x="0" y="1"/>
                    <a:pt x="13" y="39"/>
                  </a:cubicBezTo>
                  <a:cubicBezTo>
                    <a:pt x="13" y="91"/>
                    <a:pt x="52" y="91"/>
                    <a:pt x="91" y="91"/>
                  </a:cubicBezTo>
                  <a:cubicBezTo>
                    <a:pt x="103" y="52"/>
                    <a:pt x="91" y="27"/>
                    <a:pt x="78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 rot="10800000">
              <a:off x="1960827" y="181252"/>
              <a:ext cx="13921" cy="10441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8" y="0"/>
                  </a:moveTo>
                  <a:cubicBezTo>
                    <a:pt x="45" y="0"/>
                    <a:pt x="42" y="2"/>
                    <a:pt x="39" y="4"/>
                  </a:cubicBezTo>
                  <a:cubicBezTo>
                    <a:pt x="14" y="17"/>
                    <a:pt x="1" y="30"/>
                    <a:pt x="14" y="43"/>
                  </a:cubicBezTo>
                  <a:cubicBezTo>
                    <a:pt x="14" y="68"/>
                    <a:pt x="39" y="68"/>
                    <a:pt x="52" y="68"/>
                  </a:cubicBezTo>
                  <a:cubicBezTo>
                    <a:pt x="65" y="68"/>
                    <a:pt x="91" y="68"/>
                    <a:pt x="91" y="43"/>
                  </a:cubicBezTo>
                  <a:cubicBezTo>
                    <a:pt x="81" y="21"/>
                    <a:pt x="61" y="0"/>
                    <a:pt x="4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 rot="10800000">
              <a:off x="2854475" y="317886"/>
              <a:ext cx="15434" cy="19973"/>
            </a:xfrm>
            <a:custGeom>
              <a:avLst/>
              <a:gdLst/>
              <a:ahLst/>
              <a:cxnLst/>
              <a:rect l="l" t="t" r="r" b="b"/>
              <a:pathLst>
                <a:path w="102" h="132" extrusionOk="0">
                  <a:moveTo>
                    <a:pt x="35" y="1"/>
                  </a:moveTo>
                  <a:cubicBezTo>
                    <a:pt x="1" y="1"/>
                    <a:pt x="12" y="46"/>
                    <a:pt x="24" y="80"/>
                  </a:cubicBezTo>
                  <a:lnTo>
                    <a:pt x="24" y="132"/>
                  </a:lnTo>
                  <a:lnTo>
                    <a:pt x="63" y="119"/>
                  </a:lnTo>
                  <a:cubicBezTo>
                    <a:pt x="63" y="106"/>
                    <a:pt x="63" y="93"/>
                    <a:pt x="63" y="93"/>
                  </a:cubicBezTo>
                  <a:cubicBezTo>
                    <a:pt x="63" y="54"/>
                    <a:pt x="101" y="3"/>
                    <a:pt x="50" y="3"/>
                  </a:cubicBezTo>
                  <a:cubicBezTo>
                    <a:pt x="44" y="1"/>
                    <a:pt x="39" y="1"/>
                    <a:pt x="3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 rot="10800000">
              <a:off x="2957972" y="298367"/>
              <a:ext cx="13769" cy="27388"/>
            </a:xfrm>
            <a:custGeom>
              <a:avLst/>
              <a:gdLst/>
              <a:ahLst/>
              <a:cxnLst/>
              <a:rect l="l" t="t" r="r" b="b"/>
              <a:pathLst>
                <a:path w="91" h="181" extrusionOk="0">
                  <a:moveTo>
                    <a:pt x="91" y="0"/>
                  </a:moveTo>
                  <a:lnTo>
                    <a:pt x="91" y="0"/>
                  </a:lnTo>
                  <a:cubicBezTo>
                    <a:pt x="26" y="39"/>
                    <a:pt x="1" y="103"/>
                    <a:pt x="1" y="181"/>
                  </a:cubicBezTo>
                  <a:cubicBezTo>
                    <a:pt x="39" y="168"/>
                    <a:pt x="52" y="142"/>
                    <a:pt x="65" y="103"/>
                  </a:cubicBezTo>
                  <a:cubicBezTo>
                    <a:pt x="52" y="65"/>
                    <a:pt x="91" y="39"/>
                    <a:pt x="9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 rot="10800000">
              <a:off x="1789239" y="212422"/>
              <a:ext cx="11802" cy="11954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9" y="1"/>
                  </a:moveTo>
                  <a:cubicBezTo>
                    <a:pt x="13" y="14"/>
                    <a:pt x="0" y="26"/>
                    <a:pt x="0" y="39"/>
                  </a:cubicBezTo>
                  <a:cubicBezTo>
                    <a:pt x="0" y="65"/>
                    <a:pt x="26" y="78"/>
                    <a:pt x="39" y="78"/>
                  </a:cubicBezTo>
                  <a:cubicBezTo>
                    <a:pt x="52" y="78"/>
                    <a:pt x="78" y="78"/>
                    <a:pt x="78" y="52"/>
                  </a:cubicBezTo>
                  <a:cubicBezTo>
                    <a:pt x="78" y="26"/>
                    <a:pt x="65" y="1"/>
                    <a:pt x="39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 rot="10800000">
              <a:off x="1771687" y="116339"/>
              <a:ext cx="7868" cy="10441"/>
            </a:xfrm>
            <a:custGeom>
              <a:avLst/>
              <a:gdLst/>
              <a:ahLst/>
              <a:cxnLst/>
              <a:rect l="l" t="t" r="r" b="b"/>
              <a:pathLst>
                <a:path w="52" h="69" extrusionOk="0">
                  <a:moveTo>
                    <a:pt x="26" y="0"/>
                  </a:moveTo>
                  <a:cubicBezTo>
                    <a:pt x="13" y="0"/>
                    <a:pt x="0" y="26"/>
                    <a:pt x="0" y="39"/>
                  </a:cubicBezTo>
                  <a:cubicBezTo>
                    <a:pt x="0" y="52"/>
                    <a:pt x="0" y="65"/>
                    <a:pt x="13" y="65"/>
                  </a:cubicBezTo>
                  <a:cubicBezTo>
                    <a:pt x="18" y="67"/>
                    <a:pt x="23" y="68"/>
                    <a:pt x="27" y="68"/>
                  </a:cubicBezTo>
                  <a:cubicBezTo>
                    <a:pt x="43" y="68"/>
                    <a:pt x="52" y="50"/>
                    <a:pt x="52" y="39"/>
                  </a:cubicBezTo>
                  <a:cubicBezTo>
                    <a:pt x="52" y="26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 rot="10800000">
              <a:off x="1397038" y="34933"/>
              <a:ext cx="9835" cy="8020"/>
            </a:xfrm>
            <a:custGeom>
              <a:avLst/>
              <a:gdLst/>
              <a:ahLst/>
              <a:cxnLst/>
              <a:rect l="l" t="t" r="r" b="b"/>
              <a:pathLst>
                <a:path w="65" h="53" extrusionOk="0">
                  <a:moveTo>
                    <a:pt x="26" y="1"/>
                  </a:moveTo>
                  <a:cubicBezTo>
                    <a:pt x="13" y="1"/>
                    <a:pt x="0" y="27"/>
                    <a:pt x="0" y="27"/>
                  </a:cubicBezTo>
                  <a:cubicBezTo>
                    <a:pt x="0" y="40"/>
                    <a:pt x="0" y="52"/>
                    <a:pt x="26" y="52"/>
                  </a:cubicBezTo>
                  <a:cubicBezTo>
                    <a:pt x="52" y="52"/>
                    <a:pt x="65" y="40"/>
                    <a:pt x="65" y="27"/>
                  </a:cubicBezTo>
                  <a:cubicBezTo>
                    <a:pt x="65" y="1"/>
                    <a:pt x="52" y="1"/>
                    <a:pt x="2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 rot="10800000">
              <a:off x="1258891" y="105142"/>
              <a:ext cx="17250" cy="12862"/>
            </a:xfrm>
            <a:custGeom>
              <a:avLst/>
              <a:gdLst/>
              <a:ahLst/>
              <a:cxnLst/>
              <a:rect l="l" t="t" r="r" b="b"/>
              <a:pathLst>
                <a:path w="114" h="85" extrusionOk="0">
                  <a:moveTo>
                    <a:pt x="76" y="1"/>
                  </a:moveTo>
                  <a:cubicBezTo>
                    <a:pt x="62" y="1"/>
                    <a:pt x="41" y="3"/>
                    <a:pt x="13" y="7"/>
                  </a:cubicBezTo>
                  <a:cubicBezTo>
                    <a:pt x="0" y="58"/>
                    <a:pt x="26" y="84"/>
                    <a:pt x="77" y="84"/>
                  </a:cubicBezTo>
                  <a:cubicBezTo>
                    <a:pt x="105" y="19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 rot="10800000">
              <a:off x="899525" y="248131"/>
              <a:ext cx="23605" cy="13618"/>
            </a:xfrm>
            <a:custGeom>
              <a:avLst/>
              <a:gdLst/>
              <a:ahLst/>
              <a:cxnLst/>
              <a:rect l="l" t="t" r="r" b="b"/>
              <a:pathLst>
                <a:path w="156" h="90" extrusionOk="0">
                  <a:moveTo>
                    <a:pt x="113" y="0"/>
                  </a:moveTo>
                  <a:cubicBezTo>
                    <a:pt x="107" y="0"/>
                    <a:pt x="100" y="1"/>
                    <a:pt x="91" y="3"/>
                  </a:cubicBezTo>
                  <a:cubicBezTo>
                    <a:pt x="53" y="3"/>
                    <a:pt x="1" y="16"/>
                    <a:pt x="40" y="80"/>
                  </a:cubicBezTo>
                  <a:cubicBezTo>
                    <a:pt x="59" y="86"/>
                    <a:pt x="78" y="90"/>
                    <a:pt x="98" y="90"/>
                  </a:cubicBezTo>
                  <a:cubicBezTo>
                    <a:pt x="117" y="90"/>
                    <a:pt x="136" y="86"/>
                    <a:pt x="156" y="80"/>
                  </a:cubicBezTo>
                  <a:cubicBezTo>
                    <a:pt x="156" y="35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 rot="10800000">
              <a:off x="827349" y="115431"/>
              <a:ext cx="15736" cy="13315"/>
            </a:xfrm>
            <a:custGeom>
              <a:avLst/>
              <a:gdLst/>
              <a:ahLst/>
              <a:cxnLst/>
              <a:rect l="l" t="t" r="r" b="b"/>
              <a:pathLst>
                <a:path w="104" h="88" extrusionOk="0">
                  <a:moveTo>
                    <a:pt x="52" y="0"/>
                  </a:moveTo>
                  <a:cubicBezTo>
                    <a:pt x="1" y="0"/>
                    <a:pt x="14" y="39"/>
                    <a:pt x="14" y="78"/>
                  </a:cubicBezTo>
                  <a:cubicBezTo>
                    <a:pt x="26" y="84"/>
                    <a:pt x="39" y="88"/>
                    <a:pt x="52" y="88"/>
                  </a:cubicBezTo>
                  <a:cubicBezTo>
                    <a:pt x="65" y="88"/>
                    <a:pt x="78" y="84"/>
                    <a:pt x="91" y="78"/>
                  </a:cubicBezTo>
                  <a:cubicBezTo>
                    <a:pt x="91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 rot="10800000">
              <a:off x="2612527" y="339372"/>
              <a:ext cx="11954" cy="9835"/>
            </a:xfrm>
            <a:custGeom>
              <a:avLst/>
              <a:gdLst/>
              <a:ahLst/>
              <a:cxnLst/>
              <a:rect l="l" t="t" r="r" b="b"/>
              <a:pathLst>
                <a:path w="79" h="65" extrusionOk="0">
                  <a:moveTo>
                    <a:pt x="40" y="0"/>
                  </a:moveTo>
                  <a:cubicBezTo>
                    <a:pt x="14" y="0"/>
                    <a:pt x="1" y="13"/>
                    <a:pt x="1" y="39"/>
                  </a:cubicBezTo>
                  <a:cubicBezTo>
                    <a:pt x="1" y="52"/>
                    <a:pt x="27" y="65"/>
                    <a:pt x="40" y="65"/>
                  </a:cubicBezTo>
                  <a:cubicBezTo>
                    <a:pt x="65" y="65"/>
                    <a:pt x="78" y="52"/>
                    <a:pt x="78" y="26"/>
                  </a:cubicBezTo>
                  <a:cubicBezTo>
                    <a:pt x="78" y="13"/>
                    <a:pt x="65" y="0"/>
                    <a:pt x="40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 rot="10800000">
              <a:off x="1116052" y="489625"/>
              <a:ext cx="15736" cy="16039"/>
            </a:xfrm>
            <a:custGeom>
              <a:avLst/>
              <a:gdLst/>
              <a:ahLst/>
              <a:cxnLst/>
              <a:rect l="l" t="t" r="r" b="b"/>
              <a:pathLst>
                <a:path w="104" h="106" extrusionOk="0">
                  <a:moveTo>
                    <a:pt x="71" y="0"/>
                  </a:moveTo>
                  <a:cubicBezTo>
                    <a:pt x="35" y="0"/>
                    <a:pt x="23" y="32"/>
                    <a:pt x="0" y="54"/>
                  </a:cubicBezTo>
                  <a:lnTo>
                    <a:pt x="0" y="106"/>
                  </a:lnTo>
                  <a:cubicBezTo>
                    <a:pt x="52" y="106"/>
                    <a:pt x="103" y="93"/>
                    <a:pt x="103" y="29"/>
                  </a:cubicBezTo>
                  <a:cubicBezTo>
                    <a:pt x="103" y="29"/>
                    <a:pt x="103" y="16"/>
                    <a:pt x="91" y="3"/>
                  </a:cubicBezTo>
                  <a:cubicBezTo>
                    <a:pt x="83" y="1"/>
                    <a:pt x="77" y="0"/>
                    <a:pt x="7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 rot="10800000">
              <a:off x="2714057" y="425166"/>
              <a:ext cx="13769" cy="9835"/>
            </a:xfrm>
            <a:custGeom>
              <a:avLst/>
              <a:gdLst/>
              <a:ahLst/>
              <a:cxnLst/>
              <a:rect l="l" t="t" r="r" b="b"/>
              <a:pathLst>
                <a:path w="91" h="65" extrusionOk="0">
                  <a:moveTo>
                    <a:pt x="39" y="0"/>
                  </a:moveTo>
                  <a:cubicBezTo>
                    <a:pt x="26" y="0"/>
                    <a:pt x="1" y="13"/>
                    <a:pt x="1" y="39"/>
                  </a:cubicBezTo>
                  <a:cubicBezTo>
                    <a:pt x="1" y="52"/>
                    <a:pt x="13" y="65"/>
                    <a:pt x="39" y="65"/>
                  </a:cubicBezTo>
                  <a:cubicBezTo>
                    <a:pt x="52" y="65"/>
                    <a:pt x="65" y="52"/>
                    <a:pt x="78" y="39"/>
                  </a:cubicBezTo>
                  <a:cubicBezTo>
                    <a:pt x="91" y="13"/>
                    <a:pt x="65" y="0"/>
                    <a:pt x="3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 rot="10800000">
              <a:off x="2620395" y="402923"/>
              <a:ext cx="9835" cy="10743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26" y="1"/>
                  </a:moveTo>
                  <a:cubicBezTo>
                    <a:pt x="13" y="1"/>
                    <a:pt x="0" y="14"/>
                    <a:pt x="0" y="40"/>
                  </a:cubicBezTo>
                  <a:cubicBezTo>
                    <a:pt x="0" y="58"/>
                    <a:pt x="14" y="70"/>
                    <a:pt x="27" y="70"/>
                  </a:cubicBezTo>
                  <a:cubicBezTo>
                    <a:pt x="31" y="70"/>
                    <a:pt x="35" y="69"/>
                    <a:pt x="39" y="65"/>
                  </a:cubicBezTo>
                  <a:cubicBezTo>
                    <a:pt x="52" y="65"/>
                    <a:pt x="65" y="52"/>
                    <a:pt x="65" y="40"/>
                  </a:cubicBezTo>
                  <a:cubicBezTo>
                    <a:pt x="65" y="14"/>
                    <a:pt x="52" y="1"/>
                    <a:pt x="2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 rot="10800000">
              <a:off x="2602843" y="573451"/>
              <a:ext cx="14677" cy="12862"/>
            </a:xfrm>
            <a:custGeom>
              <a:avLst/>
              <a:gdLst/>
              <a:ahLst/>
              <a:cxnLst/>
              <a:rect l="l" t="t" r="r" b="b"/>
              <a:pathLst>
                <a:path w="97" h="85" extrusionOk="0">
                  <a:moveTo>
                    <a:pt x="16" y="1"/>
                  </a:moveTo>
                  <a:cubicBezTo>
                    <a:pt x="6" y="1"/>
                    <a:pt x="0" y="7"/>
                    <a:pt x="6" y="33"/>
                  </a:cubicBezTo>
                  <a:cubicBezTo>
                    <a:pt x="19" y="59"/>
                    <a:pt x="58" y="85"/>
                    <a:pt x="97" y="85"/>
                  </a:cubicBezTo>
                  <a:cubicBezTo>
                    <a:pt x="97" y="46"/>
                    <a:pt x="71" y="20"/>
                    <a:pt x="45" y="7"/>
                  </a:cubicBezTo>
                  <a:cubicBezTo>
                    <a:pt x="39" y="7"/>
                    <a:pt x="26" y="1"/>
                    <a:pt x="16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 rot="10800000">
              <a:off x="2437005" y="496131"/>
              <a:ext cx="13769" cy="9987"/>
            </a:xfrm>
            <a:custGeom>
              <a:avLst/>
              <a:gdLst/>
              <a:ahLst/>
              <a:cxnLst/>
              <a:rect l="l" t="t" r="r" b="b"/>
              <a:pathLst>
                <a:path w="91" h="66" extrusionOk="0">
                  <a:moveTo>
                    <a:pt x="45" y="1"/>
                  </a:moveTo>
                  <a:cubicBezTo>
                    <a:pt x="31" y="1"/>
                    <a:pt x="19" y="10"/>
                    <a:pt x="1" y="19"/>
                  </a:cubicBezTo>
                  <a:cubicBezTo>
                    <a:pt x="1" y="32"/>
                    <a:pt x="1" y="45"/>
                    <a:pt x="1" y="57"/>
                  </a:cubicBezTo>
                  <a:cubicBezTo>
                    <a:pt x="23" y="57"/>
                    <a:pt x="41" y="66"/>
                    <a:pt x="54" y="66"/>
                  </a:cubicBezTo>
                  <a:cubicBezTo>
                    <a:pt x="64" y="66"/>
                    <a:pt x="72" y="61"/>
                    <a:pt x="78" y="45"/>
                  </a:cubicBezTo>
                  <a:cubicBezTo>
                    <a:pt x="91" y="32"/>
                    <a:pt x="78" y="6"/>
                    <a:pt x="65" y="6"/>
                  </a:cubicBezTo>
                  <a:cubicBezTo>
                    <a:pt x="57" y="2"/>
                    <a:pt x="51" y="1"/>
                    <a:pt x="45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 rot="10800000">
              <a:off x="1789239" y="403680"/>
              <a:ext cx="13769" cy="13769"/>
            </a:xfrm>
            <a:custGeom>
              <a:avLst/>
              <a:gdLst/>
              <a:ahLst/>
              <a:cxnLst/>
              <a:rect l="l" t="t" r="r" b="b"/>
              <a:pathLst>
                <a:path w="91" h="91" extrusionOk="0">
                  <a:moveTo>
                    <a:pt x="65" y="0"/>
                  </a:moveTo>
                  <a:cubicBezTo>
                    <a:pt x="1" y="13"/>
                    <a:pt x="1" y="52"/>
                    <a:pt x="26" y="90"/>
                  </a:cubicBezTo>
                  <a:cubicBezTo>
                    <a:pt x="78" y="77"/>
                    <a:pt x="91" y="52"/>
                    <a:pt x="6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 rot="10800000">
              <a:off x="1477082" y="38867"/>
              <a:ext cx="9835" cy="9835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9" y="0"/>
                  </a:moveTo>
                  <a:cubicBezTo>
                    <a:pt x="0" y="0"/>
                    <a:pt x="0" y="13"/>
                    <a:pt x="0" y="39"/>
                  </a:cubicBezTo>
                  <a:cubicBezTo>
                    <a:pt x="0" y="39"/>
                    <a:pt x="0" y="52"/>
                    <a:pt x="13" y="65"/>
                  </a:cubicBezTo>
                  <a:cubicBezTo>
                    <a:pt x="39" y="65"/>
                    <a:pt x="52" y="52"/>
                    <a:pt x="52" y="39"/>
                  </a:cubicBezTo>
                  <a:cubicBezTo>
                    <a:pt x="65" y="26"/>
                    <a:pt x="52" y="13"/>
                    <a:pt x="3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 rot="10800000">
              <a:off x="1211681" y="491440"/>
              <a:ext cx="13769" cy="11500"/>
            </a:xfrm>
            <a:custGeom>
              <a:avLst/>
              <a:gdLst/>
              <a:ahLst/>
              <a:cxnLst/>
              <a:rect l="l" t="t" r="r" b="b"/>
              <a:pathLst>
                <a:path w="91" h="76" extrusionOk="0">
                  <a:moveTo>
                    <a:pt x="52" y="1"/>
                  </a:moveTo>
                  <a:cubicBezTo>
                    <a:pt x="39" y="1"/>
                    <a:pt x="26" y="4"/>
                    <a:pt x="13" y="11"/>
                  </a:cubicBezTo>
                  <a:cubicBezTo>
                    <a:pt x="0" y="36"/>
                    <a:pt x="13" y="75"/>
                    <a:pt x="39" y="75"/>
                  </a:cubicBezTo>
                  <a:cubicBezTo>
                    <a:pt x="78" y="75"/>
                    <a:pt x="91" y="49"/>
                    <a:pt x="91" y="11"/>
                  </a:cubicBezTo>
                  <a:cubicBezTo>
                    <a:pt x="78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 rot="10800000">
              <a:off x="820086" y="40381"/>
              <a:ext cx="17098" cy="12256"/>
            </a:xfrm>
            <a:custGeom>
              <a:avLst/>
              <a:gdLst/>
              <a:ahLst/>
              <a:cxnLst/>
              <a:rect l="l" t="t" r="r" b="b"/>
              <a:pathLst>
                <a:path w="113" h="81" extrusionOk="0">
                  <a:moveTo>
                    <a:pt x="39" y="0"/>
                  </a:moveTo>
                  <a:cubicBezTo>
                    <a:pt x="39" y="39"/>
                    <a:pt x="0" y="78"/>
                    <a:pt x="52" y="78"/>
                  </a:cubicBezTo>
                  <a:cubicBezTo>
                    <a:pt x="60" y="79"/>
                    <a:pt x="68" y="80"/>
                    <a:pt x="74" y="80"/>
                  </a:cubicBezTo>
                  <a:cubicBezTo>
                    <a:pt x="113" y="80"/>
                    <a:pt x="102" y="45"/>
                    <a:pt x="9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 rot="10800000">
              <a:off x="1213648" y="37506"/>
              <a:ext cx="23605" cy="13164"/>
            </a:xfrm>
            <a:custGeom>
              <a:avLst/>
              <a:gdLst/>
              <a:ahLst/>
              <a:cxnLst/>
              <a:rect l="l" t="t" r="r" b="b"/>
              <a:pathLst>
                <a:path w="156" h="87" extrusionOk="0">
                  <a:moveTo>
                    <a:pt x="78" y="0"/>
                  </a:moveTo>
                  <a:cubicBezTo>
                    <a:pt x="65" y="39"/>
                    <a:pt x="40" y="52"/>
                    <a:pt x="1" y="52"/>
                  </a:cubicBezTo>
                  <a:cubicBezTo>
                    <a:pt x="21" y="77"/>
                    <a:pt x="39" y="86"/>
                    <a:pt x="56" y="86"/>
                  </a:cubicBezTo>
                  <a:cubicBezTo>
                    <a:pt x="83" y="86"/>
                    <a:pt x="106" y="63"/>
                    <a:pt x="130" y="39"/>
                  </a:cubicBezTo>
                  <a:cubicBezTo>
                    <a:pt x="143" y="39"/>
                    <a:pt x="156" y="13"/>
                    <a:pt x="130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 rot="10800000">
              <a:off x="1779404" y="135556"/>
              <a:ext cx="8020" cy="6809"/>
            </a:xfrm>
            <a:custGeom>
              <a:avLst/>
              <a:gdLst/>
              <a:ahLst/>
              <a:cxnLst/>
              <a:rect l="l" t="t" r="r" b="b"/>
              <a:pathLst>
                <a:path w="53" h="45" extrusionOk="0">
                  <a:moveTo>
                    <a:pt x="14" y="0"/>
                  </a:moveTo>
                  <a:cubicBezTo>
                    <a:pt x="14" y="0"/>
                    <a:pt x="1" y="13"/>
                    <a:pt x="1" y="26"/>
                  </a:cubicBezTo>
                  <a:cubicBezTo>
                    <a:pt x="1" y="35"/>
                    <a:pt x="14" y="44"/>
                    <a:pt x="26" y="44"/>
                  </a:cubicBezTo>
                  <a:cubicBezTo>
                    <a:pt x="31" y="44"/>
                    <a:pt x="36" y="43"/>
                    <a:pt x="39" y="39"/>
                  </a:cubicBezTo>
                  <a:cubicBezTo>
                    <a:pt x="39" y="39"/>
                    <a:pt x="39" y="26"/>
                    <a:pt x="39" y="13"/>
                  </a:cubicBezTo>
                  <a:cubicBezTo>
                    <a:pt x="52" y="0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 rot="10800000">
              <a:off x="2392065" y="89557"/>
              <a:ext cx="13769" cy="13769"/>
            </a:xfrm>
            <a:custGeom>
              <a:avLst/>
              <a:gdLst/>
              <a:ahLst/>
              <a:cxnLst/>
              <a:rect l="l" t="t" r="r" b="b"/>
              <a:pathLst>
                <a:path w="91" h="91" extrusionOk="0">
                  <a:moveTo>
                    <a:pt x="39" y="0"/>
                  </a:moveTo>
                  <a:cubicBezTo>
                    <a:pt x="13" y="0"/>
                    <a:pt x="0" y="26"/>
                    <a:pt x="13" y="52"/>
                  </a:cubicBezTo>
                  <a:cubicBezTo>
                    <a:pt x="13" y="77"/>
                    <a:pt x="26" y="90"/>
                    <a:pt x="39" y="90"/>
                  </a:cubicBezTo>
                  <a:cubicBezTo>
                    <a:pt x="65" y="77"/>
                    <a:pt x="90" y="65"/>
                    <a:pt x="77" y="39"/>
                  </a:cubicBezTo>
                  <a:cubicBezTo>
                    <a:pt x="77" y="26"/>
                    <a:pt x="65" y="13"/>
                    <a:pt x="39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 rot="10800000">
              <a:off x="2015450" y="407311"/>
              <a:ext cx="13921" cy="12105"/>
            </a:xfrm>
            <a:custGeom>
              <a:avLst/>
              <a:gdLst/>
              <a:ahLst/>
              <a:cxnLst/>
              <a:rect l="l" t="t" r="r" b="b"/>
              <a:pathLst>
                <a:path w="92" h="80" extrusionOk="0">
                  <a:moveTo>
                    <a:pt x="27" y="0"/>
                  </a:moveTo>
                  <a:cubicBezTo>
                    <a:pt x="27" y="26"/>
                    <a:pt x="1" y="78"/>
                    <a:pt x="52" y="78"/>
                  </a:cubicBezTo>
                  <a:cubicBezTo>
                    <a:pt x="57" y="79"/>
                    <a:pt x="60" y="80"/>
                    <a:pt x="64" y="80"/>
                  </a:cubicBezTo>
                  <a:cubicBezTo>
                    <a:pt x="91" y="80"/>
                    <a:pt x="91" y="36"/>
                    <a:pt x="91" y="1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 rot="10800000">
              <a:off x="2382381" y="411548"/>
              <a:ext cx="9835" cy="9835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26" y="0"/>
                  </a:moveTo>
                  <a:cubicBezTo>
                    <a:pt x="0" y="0"/>
                    <a:pt x="0" y="26"/>
                    <a:pt x="0" y="26"/>
                  </a:cubicBezTo>
                  <a:cubicBezTo>
                    <a:pt x="13" y="65"/>
                    <a:pt x="26" y="65"/>
                    <a:pt x="52" y="65"/>
                  </a:cubicBezTo>
                  <a:cubicBezTo>
                    <a:pt x="65" y="52"/>
                    <a:pt x="65" y="39"/>
                    <a:pt x="65" y="26"/>
                  </a:cubicBezTo>
                  <a:cubicBezTo>
                    <a:pt x="65" y="13"/>
                    <a:pt x="52" y="0"/>
                    <a:pt x="26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 rot="10800000">
              <a:off x="2093981" y="444685"/>
              <a:ext cx="15283" cy="10592"/>
            </a:xfrm>
            <a:custGeom>
              <a:avLst/>
              <a:gdLst/>
              <a:ahLst/>
              <a:cxnLst/>
              <a:rect l="l" t="t" r="r" b="b"/>
              <a:pathLst>
                <a:path w="101" h="70" extrusionOk="0">
                  <a:moveTo>
                    <a:pt x="51" y="1"/>
                  </a:moveTo>
                  <a:cubicBezTo>
                    <a:pt x="40" y="1"/>
                    <a:pt x="27" y="2"/>
                    <a:pt x="13" y="5"/>
                  </a:cubicBezTo>
                  <a:lnTo>
                    <a:pt x="0" y="44"/>
                  </a:lnTo>
                  <a:cubicBezTo>
                    <a:pt x="0" y="57"/>
                    <a:pt x="0" y="57"/>
                    <a:pt x="0" y="70"/>
                  </a:cubicBezTo>
                  <a:lnTo>
                    <a:pt x="90" y="70"/>
                  </a:lnTo>
                  <a:cubicBezTo>
                    <a:pt x="100" y="20"/>
                    <a:pt x="87" y="1"/>
                    <a:pt x="51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 rot="10800000">
              <a:off x="1914979" y="181252"/>
              <a:ext cx="5145" cy="7566"/>
            </a:xfrm>
            <a:custGeom>
              <a:avLst/>
              <a:gdLst/>
              <a:ahLst/>
              <a:cxnLst/>
              <a:rect l="l" t="t" r="r" b="b"/>
              <a:pathLst>
                <a:path w="34" h="50" extrusionOk="0">
                  <a:moveTo>
                    <a:pt x="30" y="1"/>
                  </a:moveTo>
                  <a:cubicBezTo>
                    <a:pt x="27" y="1"/>
                    <a:pt x="20" y="4"/>
                    <a:pt x="14" y="11"/>
                  </a:cubicBezTo>
                  <a:cubicBezTo>
                    <a:pt x="1" y="11"/>
                    <a:pt x="1" y="24"/>
                    <a:pt x="1" y="36"/>
                  </a:cubicBezTo>
                  <a:lnTo>
                    <a:pt x="27" y="49"/>
                  </a:lnTo>
                  <a:cubicBezTo>
                    <a:pt x="27" y="36"/>
                    <a:pt x="27" y="24"/>
                    <a:pt x="27" y="11"/>
                  </a:cubicBezTo>
                  <a:cubicBezTo>
                    <a:pt x="33" y="4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 rot="10800000">
              <a:off x="1796956" y="347089"/>
              <a:ext cx="9987" cy="8020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39" y="1"/>
                  </a:moveTo>
                  <a:cubicBezTo>
                    <a:pt x="27" y="1"/>
                    <a:pt x="27" y="1"/>
                    <a:pt x="14" y="14"/>
                  </a:cubicBezTo>
                  <a:cubicBezTo>
                    <a:pt x="1" y="27"/>
                    <a:pt x="14" y="52"/>
                    <a:pt x="39" y="52"/>
                  </a:cubicBezTo>
                  <a:cubicBezTo>
                    <a:pt x="39" y="52"/>
                    <a:pt x="52" y="39"/>
                    <a:pt x="52" y="39"/>
                  </a:cubicBezTo>
                  <a:cubicBezTo>
                    <a:pt x="65" y="27"/>
                    <a:pt x="52" y="14"/>
                    <a:pt x="39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 rot="10800000">
              <a:off x="1560909" y="565583"/>
              <a:ext cx="15736" cy="9987"/>
            </a:xfrm>
            <a:custGeom>
              <a:avLst/>
              <a:gdLst/>
              <a:ahLst/>
              <a:cxnLst/>
              <a:rect l="l" t="t" r="r" b="b"/>
              <a:pathLst>
                <a:path w="104" h="66" extrusionOk="0">
                  <a:moveTo>
                    <a:pt x="65" y="1"/>
                  </a:moveTo>
                  <a:cubicBezTo>
                    <a:pt x="52" y="26"/>
                    <a:pt x="0" y="26"/>
                    <a:pt x="13" y="65"/>
                  </a:cubicBezTo>
                  <a:lnTo>
                    <a:pt x="39" y="65"/>
                  </a:lnTo>
                  <a:cubicBezTo>
                    <a:pt x="91" y="65"/>
                    <a:pt x="103" y="39"/>
                    <a:pt x="91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 rot="10800000">
              <a:off x="1453629" y="344517"/>
              <a:ext cx="13316" cy="11046"/>
            </a:xfrm>
            <a:custGeom>
              <a:avLst/>
              <a:gdLst/>
              <a:ahLst/>
              <a:cxnLst/>
              <a:rect l="l" t="t" r="r" b="b"/>
              <a:pathLst>
                <a:path w="88" h="73" extrusionOk="0">
                  <a:moveTo>
                    <a:pt x="35" y="0"/>
                  </a:moveTo>
                  <a:cubicBezTo>
                    <a:pt x="27" y="0"/>
                    <a:pt x="19" y="2"/>
                    <a:pt x="10" y="4"/>
                  </a:cubicBezTo>
                  <a:cubicBezTo>
                    <a:pt x="0" y="54"/>
                    <a:pt x="21" y="73"/>
                    <a:pt x="55" y="73"/>
                  </a:cubicBezTo>
                  <a:cubicBezTo>
                    <a:pt x="65" y="73"/>
                    <a:pt x="76" y="71"/>
                    <a:pt x="88" y="68"/>
                  </a:cubicBezTo>
                  <a:cubicBezTo>
                    <a:pt x="88" y="25"/>
                    <a:pt x="70" y="0"/>
                    <a:pt x="3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 rot="10800000">
              <a:off x="1359967" y="54453"/>
              <a:ext cx="13769" cy="11802"/>
            </a:xfrm>
            <a:custGeom>
              <a:avLst/>
              <a:gdLst/>
              <a:ahLst/>
              <a:cxnLst/>
              <a:rect l="l" t="t" r="r" b="b"/>
              <a:pathLst>
                <a:path w="91" h="78" extrusionOk="0">
                  <a:moveTo>
                    <a:pt x="78" y="0"/>
                  </a:moveTo>
                  <a:cubicBezTo>
                    <a:pt x="26" y="0"/>
                    <a:pt x="0" y="13"/>
                    <a:pt x="13" y="77"/>
                  </a:cubicBezTo>
                  <a:cubicBezTo>
                    <a:pt x="65" y="77"/>
                    <a:pt x="91" y="52"/>
                    <a:pt x="7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 rot="10800000">
              <a:off x="682998" y="261296"/>
              <a:ext cx="13769" cy="11802"/>
            </a:xfrm>
            <a:custGeom>
              <a:avLst/>
              <a:gdLst/>
              <a:ahLst/>
              <a:cxnLst/>
              <a:rect l="l" t="t" r="r" b="b"/>
              <a:pathLst>
                <a:path w="91" h="78" extrusionOk="0">
                  <a:moveTo>
                    <a:pt x="14" y="0"/>
                  </a:moveTo>
                  <a:cubicBezTo>
                    <a:pt x="14" y="26"/>
                    <a:pt x="1" y="65"/>
                    <a:pt x="39" y="78"/>
                  </a:cubicBezTo>
                  <a:cubicBezTo>
                    <a:pt x="78" y="78"/>
                    <a:pt x="78" y="39"/>
                    <a:pt x="9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 rot="10800000">
              <a:off x="1147223" y="446652"/>
              <a:ext cx="8020" cy="6658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42" y="1"/>
                  </a:moveTo>
                  <a:cubicBezTo>
                    <a:pt x="29" y="1"/>
                    <a:pt x="9" y="18"/>
                    <a:pt x="1" y="18"/>
                  </a:cubicBezTo>
                  <a:cubicBezTo>
                    <a:pt x="1" y="31"/>
                    <a:pt x="1" y="44"/>
                    <a:pt x="1" y="44"/>
                  </a:cubicBezTo>
                  <a:cubicBezTo>
                    <a:pt x="13" y="44"/>
                    <a:pt x="52" y="44"/>
                    <a:pt x="52" y="18"/>
                  </a:cubicBezTo>
                  <a:cubicBezTo>
                    <a:pt x="52" y="5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 rot="10800000">
              <a:off x="2476044" y="107109"/>
              <a:ext cx="1967" cy="9987"/>
            </a:xfrm>
            <a:custGeom>
              <a:avLst/>
              <a:gdLst/>
              <a:ahLst/>
              <a:cxnLst/>
              <a:rect l="l" t="t" r="r" b="b"/>
              <a:pathLst>
                <a:path w="13" h="66" extrusionOk="0">
                  <a:moveTo>
                    <a:pt x="0" y="1"/>
                  </a:moveTo>
                  <a:lnTo>
                    <a:pt x="0" y="65"/>
                  </a:lnTo>
                  <a:cubicBezTo>
                    <a:pt x="13" y="52"/>
                    <a:pt x="13" y="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 rot="10800000">
              <a:off x="2007729" y="-78249"/>
              <a:ext cx="950394" cy="265856"/>
            </a:xfrm>
            <a:custGeom>
              <a:avLst/>
              <a:gdLst/>
              <a:ahLst/>
              <a:cxnLst/>
              <a:rect l="l" t="t" r="r" b="b"/>
              <a:pathLst>
                <a:path w="6281" h="1757" extrusionOk="0">
                  <a:moveTo>
                    <a:pt x="4192" y="763"/>
                  </a:moveTo>
                  <a:cubicBezTo>
                    <a:pt x="4217" y="789"/>
                    <a:pt x="4256" y="802"/>
                    <a:pt x="4295" y="828"/>
                  </a:cubicBezTo>
                  <a:cubicBezTo>
                    <a:pt x="4334" y="867"/>
                    <a:pt x="4334" y="931"/>
                    <a:pt x="4295" y="957"/>
                  </a:cubicBezTo>
                  <a:lnTo>
                    <a:pt x="4205" y="957"/>
                  </a:lnTo>
                  <a:lnTo>
                    <a:pt x="4166" y="931"/>
                  </a:lnTo>
                  <a:lnTo>
                    <a:pt x="4127" y="918"/>
                  </a:lnTo>
                  <a:lnTo>
                    <a:pt x="4114" y="931"/>
                  </a:lnTo>
                  <a:cubicBezTo>
                    <a:pt x="4140" y="1021"/>
                    <a:pt x="4230" y="1073"/>
                    <a:pt x="4230" y="1176"/>
                  </a:cubicBezTo>
                  <a:cubicBezTo>
                    <a:pt x="4241" y="1259"/>
                    <a:pt x="4226" y="1283"/>
                    <a:pt x="4180" y="1283"/>
                  </a:cubicBezTo>
                  <a:cubicBezTo>
                    <a:pt x="4169" y="1283"/>
                    <a:pt x="4156" y="1282"/>
                    <a:pt x="4140" y="1279"/>
                  </a:cubicBezTo>
                  <a:cubicBezTo>
                    <a:pt x="4024" y="1279"/>
                    <a:pt x="3908" y="1241"/>
                    <a:pt x="3818" y="1189"/>
                  </a:cubicBezTo>
                  <a:cubicBezTo>
                    <a:pt x="3805" y="1176"/>
                    <a:pt x="3792" y="1176"/>
                    <a:pt x="3792" y="1163"/>
                  </a:cubicBezTo>
                  <a:cubicBezTo>
                    <a:pt x="3792" y="1073"/>
                    <a:pt x="3753" y="983"/>
                    <a:pt x="3844" y="905"/>
                  </a:cubicBezTo>
                  <a:lnTo>
                    <a:pt x="3831" y="905"/>
                  </a:lnTo>
                  <a:cubicBezTo>
                    <a:pt x="3861" y="882"/>
                    <a:pt x="3892" y="855"/>
                    <a:pt x="3925" y="855"/>
                  </a:cubicBezTo>
                  <a:cubicBezTo>
                    <a:pt x="3948" y="855"/>
                    <a:pt x="3972" y="868"/>
                    <a:pt x="3998" y="905"/>
                  </a:cubicBezTo>
                  <a:cubicBezTo>
                    <a:pt x="4004" y="922"/>
                    <a:pt x="4016" y="927"/>
                    <a:pt x="4032" y="927"/>
                  </a:cubicBezTo>
                  <a:cubicBezTo>
                    <a:pt x="4053" y="927"/>
                    <a:pt x="4079" y="918"/>
                    <a:pt x="4101" y="918"/>
                  </a:cubicBezTo>
                  <a:lnTo>
                    <a:pt x="4114" y="905"/>
                  </a:lnTo>
                  <a:cubicBezTo>
                    <a:pt x="4076" y="789"/>
                    <a:pt x="4076" y="789"/>
                    <a:pt x="4192" y="763"/>
                  </a:cubicBezTo>
                  <a:close/>
                  <a:moveTo>
                    <a:pt x="5443" y="1"/>
                  </a:moveTo>
                  <a:cubicBezTo>
                    <a:pt x="5432" y="1"/>
                    <a:pt x="5422" y="5"/>
                    <a:pt x="5417" y="16"/>
                  </a:cubicBezTo>
                  <a:cubicBezTo>
                    <a:pt x="5352" y="106"/>
                    <a:pt x="5210" y="157"/>
                    <a:pt x="5262" y="312"/>
                  </a:cubicBezTo>
                  <a:cubicBezTo>
                    <a:pt x="5262" y="364"/>
                    <a:pt x="5249" y="428"/>
                    <a:pt x="5223" y="480"/>
                  </a:cubicBezTo>
                  <a:cubicBezTo>
                    <a:pt x="5215" y="514"/>
                    <a:pt x="5183" y="537"/>
                    <a:pt x="5152" y="537"/>
                  </a:cubicBezTo>
                  <a:cubicBezTo>
                    <a:pt x="5136" y="537"/>
                    <a:pt x="5120" y="531"/>
                    <a:pt x="5107" y="518"/>
                  </a:cubicBezTo>
                  <a:cubicBezTo>
                    <a:pt x="5043" y="506"/>
                    <a:pt x="4965" y="518"/>
                    <a:pt x="4940" y="415"/>
                  </a:cubicBezTo>
                  <a:cubicBezTo>
                    <a:pt x="4932" y="363"/>
                    <a:pt x="4911" y="336"/>
                    <a:pt x="4870" y="336"/>
                  </a:cubicBezTo>
                  <a:cubicBezTo>
                    <a:pt x="4840" y="336"/>
                    <a:pt x="4800" y="350"/>
                    <a:pt x="4746" y="377"/>
                  </a:cubicBezTo>
                  <a:cubicBezTo>
                    <a:pt x="4811" y="415"/>
                    <a:pt x="4914" y="415"/>
                    <a:pt x="4914" y="518"/>
                  </a:cubicBezTo>
                  <a:lnTo>
                    <a:pt x="4849" y="557"/>
                  </a:lnTo>
                  <a:cubicBezTo>
                    <a:pt x="4817" y="554"/>
                    <a:pt x="4794" y="551"/>
                    <a:pt x="4777" y="551"/>
                  </a:cubicBezTo>
                  <a:cubicBezTo>
                    <a:pt x="4729" y="551"/>
                    <a:pt x="4719" y="569"/>
                    <a:pt x="4682" y="634"/>
                  </a:cubicBezTo>
                  <a:cubicBezTo>
                    <a:pt x="4669" y="647"/>
                    <a:pt x="4656" y="660"/>
                    <a:pt x="4643" y="673"/>
                  </a:cubicBezTo>
                  <a:cubicBezTo>
                    <a:pt x="4630" y="673"/>
                    <a:pt x="4617" y="673"/>
                    <a:pt x="4617" y="699"/>
                  </a:cubicBezTo>
                  <a:lnTo>
                    <a:pt x="4527" y="699"/>
                  </a:lnTo>
                  <a:cubicBezTo>
                    <a:pt x="4516" y="665"/>
                    <a:pt x="4505" y="632"/>
                    <a:pt x="4477" y="632"/>
                  </a:cubicBezTo>
                  <a:cubicBezTo>
                    <a:pt x="4472" y="632"/>
                    <a:pt x="4468" y="633"/>
                    <a:pt x="4462" y="634"/>
                  </a:cubicBezTo>
                  <a:cubicBezTo>
                    <a:pt x="4424" y="647"/>
                    <a:pt x="4450" y="673"/>
                    <a:pt x="4462" y="699"/>
                  </a:cubicBezTo>
                  <a:cubicBezTo>
                    <a:pt x="4462" y="725"/>
                    <a:pt x="4462" y="751"/>
                    <a:pt x="4462" y="776"/>
                  </a:cubicBezTo>
                  <a:cubicBezTo>
                    <a:pt x="4450" y="776"/>
                    <a:pt x="4437" y="776"/>
                    <a:pt x="4437" y="789"/>
                  </a:cubicBezTo>
                  <a:cubicBezTo>
                    <a:pt x="4413" y="801"/>
                    <a:pt x="4394" y="807"/>
                    <a:pt x="4377" y="807"/>
                  </a:cubicBezTo>
                  <a:cubicBezTo>
                    <a:pt x="4337" y="807"/>
                    <a:pt x="4313" y="775"/>
                    <a:pt x="4295" y="712"/>
                  </a:cubicBezTo>
                  <a:cubicBezTo>
                    <a:pt x="4282" y="673"/>
                    <a:pt x="4266" y="654"/>
                    <a:pt x="4242" y="654"/>
                  </a:cubicBezTo>
                  <a:cubicBezTo>
                    <a:pt x="4217" y="654"/>
                    <a:pt x="4185" y="673"/>
                    <a:pt x="4140" y="712"/>
                  </a:cubicBezTo>
                  <a:cubicBezTo>
                    <a:pt x="4116" y="724"/>
                    <a:pt x="4090" y="733"/>
                    <a:pt x="4065" y="733"/>
                  </a:cubicBezTo>
                  <a:cubicBezTo>
                    <a:pt x="4037" y="733"/>
                    <a:pt x="4012" y="721"/>
                    <a:pt x="3998" y="686"/>
                  </a:cubicBezTo>
                  <a:cubicBezTo>
                    <a:pt x="3984" y="665"/>
                    <a:pt x="3966" y="655"/>
                    <a:pt x="3950" y="655"/>
                  </a:cubicBezTo>
                  <a:cubicBezTo>
                    <a:pt x="3938" y="655"/>
                    <a:pt x="3927" y="662"/>
                    <a:pt x="3921" y="673"/>
                  </a:cubicBezTo>
                  <a:cubicBezTo>
                    <a:pt x="3882" y="699"/>
                    <a:pt x="3895" y="738"/>
                    <a:pt x="3934" y="763"/>
                  </a:cubicBezTo>
                  <a:cubicBezTo>
                    <a:pt x="3908" y="854"/>
                    <a:pt x="3792" y="828"/>
                    <a:pt x="3753" y="905"/>
                  </a:cubicBezTo>
                  <a:lnTo>
                    <a:pt x="3727" y="905"/>
                  </a:lnTo>
                  <a:cubicBezTo>
                    <a:pt x="3717" y="911"/>
                    <a:pt x="3704" y="914"/>
                    <a:pt x="3692" y="914"/>
                  </a:cubicBezTo>
                  <a:cubicBezTo>
                    <a:pt x="3674" y="914"/>
                    <a:pt x="3658" y="907"/>
                    <a:pt x="3650" y="892"/>
                  </a:cubicBezTo>
                  <a:cubicBezTo>
                    <a:pt x="3624" y="854"/>
                    <a:pt x="3599" y="815"/>
                    <a:pt x="3573" y="789"/>
                  </a:cubicBezTo>
                  <a:cubicBezTo>
                    <a:pt x="3562" y="778"/>
                    <a:pt x="3551" y="766"/>
                    <a:pt x="3539" y="754"/>
                  </a:cubicBezTo>
                  <a:lnTo>
                    <a:pt x="3539" y="754"/>
                  </a:lnTo>
                  <a:cubicBezTo>
                    <a:pt x="3550" y="757"/>
                    <a:pt x="3561" y="760"/>
                    <a:pt x="3573" y="763"/>
                  </a:cubicBezTo>
                  <a:lnTo>
                    <a:pt x="3560" y="751"/>
                  </a:lnTo>
                  <a:cubicBezTo>
                    <a:pt x="3549" y="748"/>
                    <a:pt x="3539" y="746"/>
                    <a:pt x="3529" y="744"/>
                  </a:cubicBezTo>
                  <a:lnTo>
                    <a:pt x="3529" y="744"/>
                  </a:lnTo>
                  <a:cubicBezTo>
                    <a:pt x="3502" y="719"/>
                    <a:pt x="3472" y="699"/>
                    <a:pt x="3431" y="699"/>
                  </a:cubicBezTo>
                  <a:cubicBezTo>
                    <a:pt x="3328" y="699"/>
                    <a:pt x="3263" y="622"/>
                    <a:pt x="3186" y="570"/>
                  </a:cubicBezTo>
                  <a:lnTo>
                    <a:pt x="3186" y="493"/>
                  </a:lnTo>
                  <a:cubicBezTo>
                    <a:pt x="3186" y="467"/>
                    <a:pt x="3147" y="467"/>
                    <a:pt x="3134" y="454"/>
                  </a:cubicBezTo>
                  <a:cubicBezTo>
                    <a:pt x="3113" y="443"/>
                    <a:pt x="3100" y="396"/>
                    <a:pt x="3059" y="396"/>
                  </a:cubicBezTo>
                  <a:cubicBezTo>
                    <a:pt x="3051" y="396"/>
                    <a:pt x="3042" y="398"/>
                    <a:pt x="3031" y="402"/>
                  </a:cubicBezTo>
                  <a:cubicBezTo>
                    <a:pt x="2980" y="428"/>
                    <a:pt x="2992" y="454"/>
                    <a:pt x="3005" y="506"/>
                  </a:cubicBezTo>
                  <a:cubicBezTo>
                    <a:pt x="3005" y="506"/>
                    <a:pt x="2980" y="531"/>
                    <a:pt x="2967" y="544"/>
                  </a:cubicBezTo>
                  <a:cubicBezTo>
                    <a:pt x="2958" y="544"/>
                    <a:pt x="2950" y="543"/>
                    <a:pt x="2941" y="543"/>
                  </a:cubicBezTo>
                  <a:cubicBezTo>
                    <a:pt x="2790" y="543"/>
                    <a:pt x="2703" y="651"/>
                    <a:pt x="2593" y="725"/>
                  </a:cubicBezTo>
                  <a:cubicBezTo>
                    <a:pt x="2464" y="802"/>
                    <a:pt x="2374" y="931"/>
                    <a:pt x="2361" y="1086"/>
                  </a:cubicBezTo>
                  <a:cubicBezTo>
                    <a:pt x="2348" y="1150"/>
                    <a:pt x="2322" y="1215"/>
                    <a:pt x="2270" y="1253"/>
                  </a:cubicBezTo>
                  <a:cubicBezTo>
                    <a:pt x="2257" y="1266"/>
                    <a:pt x="2245" y="1266"/>
                    <a:pt x="2232" y="1266"/>
                  </a:cubicBezTo>
                  <a:cubicBezTo>
                    <a:pt x="2245" y="1279"/>
                    <a:pt x="2245" y="1292"/>
                    <a:pt x="2245" y="1292"/>
                  </a:cubicBezTo>
                  <a:cubicBezTo>
                    <a:pt x="2245" y="1357"/>
                    <a:pt x="2206" y="1357"/>
                    <a:pt x="2154" y="1369"/>
                  </a:cubicBezTo>
                  <a:cubicBezTo>
                    <a:pt x="2116" y="1369"/>
                    <a:pt x="2090" y="1369"/>
                    <a:pt x="2090" y="1331"/>
                  </a:cubicBezTo>
                  <a:cubicBezTo>
                    <a:pt x="2077" y="1266"/>
                    <a:pt x="2154" y="1279"/>
                    <a:pt x="2180" y="1253"/>
                  </a:cubicBezTo>
                  <a:lnTo>
                    <a:pt x="2206" y="1253"/>
                  </a:lnTo>
                  <a:cubicBezTo>
                    <a:pt x="2193" y="1241"/>
                    <a:pt x="2180" y="1228"/>
                    <a:pt x="2180" y="1215"/>
                  </a:cubicBezTo>
                  <a:cubicBezTo>
                    <a:pt x="2160" y="1200"/>
                    <a:pt x="2140" y="1194"/>
                    <a:pt x="2119" y="1194"/>
                  </a:cubicBezTo>
                  <a:cubicBezTo>
                    <a:pt x="2088" y="1194"/>
                    <a:pt x="2057" y="1207"/>
                    <a:pt x="2025" y="1215"/>
                  </a:cubicBezTo>
                  <a:cubicBezTo>
                    <a:pt x="1974" y="1202"/>
                    <a:pt x="1909" y="1189"/>
                    <a:pt x="1896" y="1137"/>
                  </a:cubicBezTo>
                  <a:cubicBezTo>
                    <a:pt x="1871" y="1047"/>
                    <a:pt x="1871" y="944"/>
                    <a:pt x="1768" y="905"/>
                  </a:cubicBezTo>
                  <a:cubicBezTo>
                    <a:pt x="1768" y="892"/>
                    <a:pt x="1768" y="879"/>
                    <a:pt x="1780" y="854"/>
                  </a:cubicBezTo>
                  <a:lnTo>
                    <a:pt x="1780" y="854"/>
                  </a:lnTo>
                  <a:cubicBezTo>
                    <a:pt x="1759" y="867"/>
                    <a:pt x="1737" y="871"/>
                    <a:pt x="1716" y="871"/>
                  </a:cubicBezTo>
                  <a:cubicBezTo>
                    <a:pt x="1674" y="871"/>
                    <a:pt x="1634" y="854"/>
                    <a:pt x="1600" y="854"/>
                  </a:cubicBezTo>
                  <a:cubicBezTo>
                    <a:pt x="1600" y="854"/>
                    <a:pt x="1613" y="828"/>
                    <a:pt x="1626" y="828"/>
                  </a:cubicBezTo>
                  <a:cubicBezTo>
                    <a:pt x="1626" y="815"/>
                    <a:pt x="1664" y="802"/>
                    <a:pt x="1651" y="776"/>
                  </a:cubicBezTo>
                  <a:cubicBezTo>
                    <a:pt x="1639" y="763"/>
                    <a:pt x="1639" y="763"/>
                    <a:pt x="1626" y="763"/>
                  </a:cubicBezTo>
                  <a:cubicBezTo>
                    <a:pt x="1600" y="763"/>
                    <a:pt x="1587" y="789"/>
                    <a:pt x="1587" y="815"/>
                  </a:cubicBezTo>
                  <a:cubicBezTo>
                    <a:pt x="1600" y="828"/>
                    <a:pt x="1600" y="841"/>
                    <a:pt x="1587" y="854"/>
                  </a:cubicBezTo>
                  <a:cubicBezTo>
                    <a:pt x="1561" y="828"/>
                    <a:pt x="1523" y="815"/>
                    <a:pt x="1484" y="815"/>
                  </a:cubicBezTo>
                  <a:cubicBezTo>
                    <a:pt x="1477" y="816"/>
                    <a:pt x="1470" y="817"/>
                    <a:pt x="1463" y="817"/>
                  </a:cubicBezTo>
                  <a:cubicBezTo>
                    <a:pt x="1395" y="817"/>
                    <a:pt x="1335" y="763"/>
                    <a:pt x="1265" y="763"/>
                  </a:cubicBezTo>
                  <a:lnTo>
                    <a:pt x="1174" y="712"/>
                  </a:lnTo>
                  <a:cubicBezTo>
                    <a:pt x="1174" y="673"/>
                    <a:pt x="1136" y="634"/>
                    <a:pt x="1174" y="596"/>
                  </a:cubicBezTo>
                  <a:cubicBezTo>
                    <a:pt x="1181" y="583"/>
                    <a:pt x="1194" y="576"/>
                    <a:pt x="1208" y="576"/>
                  </a:cubicBezTo>
                  <a:cubicBezTo>
                    <a:pt x="1223" y="576"/>
                    <a:pt x="1239" y="583"/>
                    <a:pt x="1252" y="596"/>
                  </a:cubicBezTo>
                  <a:cubicBezTo>
                    <a:pt x="1268" y="612"/>
                    <a:pt x="1290" y="634"/>
                    <a:pt x="1310" y="634"/>
                  </a:cubicBezTo>
                  <a:cubicBezTo>
                    <a:pt x="1322" y="634"/>
                    <a:pt x="1333" y="627"/>
                    <a:pt x="1342" y="609"/>
                  </a:cubicBezTo>
                  <a:cubicBezTo>
                    <a:pt x="1355" y="557"/>
                    <a:pt x="1316" y="518"/>
                    <a:pt x="1278" y="493"/>
                  </a:cubicBezTo>
                  <a:cubicBezTo>
                    <a:pt x="1266" y="485"/>
                    <a:pt x="1256" y="482"/>
                    <a:pt x="1248" y="482"/>
                  </a:cubicBezTo>
                  <a:cubicBezTo>
                    <a:pt x="1230" y="482"/>
                    <a:pt x="1218" y="497"/>
                    <a:pt x="1200" y="506"/>
                  </a:cubicBezTo>
                  <a:cubicBezTo>
                    <a:pt x="1188" y="517"/>
                    <a:pt x="1177" y="522"/>
                    <a:pt x="1165" y="522"/>
                  </a:cubicBezTo>
                  <a:cubicBezTo>
                    <a:pt x="1138" y="522"/>
                    <a:pt x="1111" y="498"/>
                    <a:pt x="1084" y="480"/>
                  </a:cubicBezTo>
                  <a:lnTo>
                    <a:pt x="1084" y="480"/>
                  </a:lnTo>
                  <a:cubicBezTo>
                    <a:pt x="1045" y="557"/>
                    <a:pt x="1110" y="634"/>
                    <a:pt x="1084" y="712"/>
                  </a:cubicBezTo>
                  <a:cubicBezTo>
                    <a:pt x="1071" y="751"/>
                    <a:pt x="1020" y="776"/>
                    <a:pt x="981" y="789"/>
                  </a:cubicBezTo>
                  <a:lnTo>
                    <a:pt x="852" y="725"/>
                  </a:lnTo>
                  <a:cubicBezTo>
                    <a:pt x="831" y="662"/>
                    <a:pt x="799" y="641"/>
                    <a:pt x="761" y="641"/>
                  </a:cubicBezTo>
                  <a:cubicBezTo>
                    <a:pt x="729" y="641"/>
                    <a:pt x="694" y="656"/>
                    <a:pt x="659" y="673"/>
                  </a:cubicBezTo>
                  <a:cubicBezTo>
                    <a:pt x="613" y="704"/>
                    <a:pt x="576" y="730"/>
                    <a:pt x="537" y="730"/>
                  </a:cubicBezTo>
                  <a:cubicBezTo>
                    <a:pt x="511" y="730"/>
                    <a:pt x="484" y="718"/>
                    <a:pt x="452" y="686"/>
                  </a:cubicBezTo>
                  <a:lnTo>
                    <a:pt x="452" y="686"/>
                  </a:lnTo>
                  <a:cubicBezTo>
                    <a:pt x="517" y="776"/>
                    <a:pt x="517" y="776"/>
                    <a:pt x="478" y="931"/>
                  </a:cubicBezTo>
                  <a:cubicBezTo>
                    <a:pt x="388" y="905"/>
                    <a:pt x="349" y="828"/>
                    <a:pt x="310" y="751"/>
                  </a:cubicBezTo>
                  <a:cubicBezTo>
                    <a:pt x="246" y="622"/>
                    <a:pt x="143" y="493"/>
                    <a:pt x="27" y="402"/>
                  </a:cubicBezTo>
                  <a:lnTo>
                    <a:pt x="27" y="402"/>
                  </a:lnTo>
                  <a:cubicBezTo>
                    <a:pt x="53" y="467"/>
                    <a:pt x="78" y="531"/>
                    <a:pt x="130" y="583"/>
                  </a:cubicBezTo>
                  <a:cubicBezTo>
                    <a:pt x="207" y="647"/>
                    <a:pt x="220" y="751"/>
                    <a:pt x="272" y="815"/>
                  </a:cubicBezTo>
                  <a:cubicBezTo>
                    <a:pt x="336" y="892"/>
                    <a:pt x="310" y="879"/>
                    <a:pt x="310" y="1034"/>
                  </a:cubicBezTo>
                  <a:lnTo>
                    <a:pt x="336" y="1189"/>
                  </a:lnTo>
                  <a:lnTo>
                    <a:pt x="310" y="1253"/>
                  </a:lnTo>
                  <a:cubicBezTo>
                    <a:pt x="233" y="1253"/>
                    <a:pt x="156" y="1215"/>
                    <a:pt x="91" y="1150"/>
                  </a:cubicBezTo>
                  <a:cubicBezTo>
                    <a:pt x="85" y="1144"/>
                    <a:pt x="72" y="1141"/>
                    <a:pt x="59" y="1141"/>
                  </a:cubicBezTo>
                  <a:cubicBezTo>
                    <a:pt x="46" y="1141"/>
                    <a:pt x="33" y="1144"/>
                    <a:pt x="27" y="1150"/>
                  </a:cubicBezTo>
                  <a:cubicBezTo>
                    <a:pt x="1" y="1176"/>
                    <a:pt x="14" y="1202"/>
                    <a:pt x="53" y="1228"/>
                  </a:cubicBezTo>
                  <a:cubicBezTo>
                    <a:pt x="107" y="1260"/>
                    <a:pt x="161" y="1311"/>
                    <a:pt x="230" y="1311"/>
                  </a:cubicBezTo>
                  <a:cubicBezTo>
                    <a:pt x="244" y="1311"/>
                    <a:pt x="257" y="1309"/>
                    <a:pt x="272" y="1305"/>
                  </a:cubicBezTo>
                  <a:lnTo>
                    <a:pt x="272" y="1305"/>
                  </a:lnTo>
                  <a:cubicBezTo>
                    <a:pt x="285" y="1357"/>
                    <a:pt x="349" y="1408"/>
                    <a:pt x="259" y="1447"/>
                  </a:cubicBezTo>
                  <a:cubicBezTo>
                    <a:pt x="220" y="1447"/>
                    <a:pt x="181" y="1447"/>
                    <a:pt x="169" y="1486"/>
                  </a:cubicBezTo>
                  <a:cubicBezTo>
                    <a:pt x="169" y="1510"/>
                    <a:pt x="203" y="1707"/>
                    <a:pt x="240" y="1707"/>
                  </a:cubicBezTo>
                  <a:cubicBezTo>
                    <a:pt x="242" y="1707"/>
                    <a:pt x="244" y="1706"/>
                    <a:pt x="246" y="1705"/>
                  </a:cubicBezTo>
                  <a:cubicBezTo>
                    <a:pt x="253" y="1711"/>
                    <a:pt x="259" y="1714"/>
                    <a:pt x="264" y="1714"/>
                  </a:cubicBezTo>
                  <a:cubicBezTo>
                    <a:pt x="276" y="1714"/>
                    <a:pt x="286" y="1702"/>
                    <a:pt x="300" y="1702"/>
                  </a:cubicBezTo>
                  <a:cubicBezTo>
                    <a:pt x="303" y="1702"/>
                    <a:pt x="307" y="1703"/>
                    <a:pt x="310" y="1705"/>
                  </a:cubicBezTo>
                  <a:lnTo>
                    <a:pt x="323" y="1705"/>
                  </a:lnTo>
                  <a:cubicBezTo>
                    <a:pt x="337" y="1716"/>
                    <a:pt x="349" y="1720"/>
                    <a:pt x="361" y="1720"/>
                  </a:cubicBezTo>
                  <a:cubicBezTo>
                    <a:pt x="393" y="1720"/>
                    <a:pt x="417" y="1690"/>
                    <a:pt x="440" y="1690"/>
                  </a:cubicBezTo>
                  <a:cubicBezTo>
                    <a:pt x="449" y="1690"/>
                    <a:pt x="457" y="1694"/>
                    <a:pt x="465" y="1705"/>
                  </a:cubicBezTo>
                  <a:cubicBezTo>
                    <a:pt x="650" y="1683"/>
                    <a:pt x="836" y="1676"/>
                    <a:pt x="1024" y="1676"/>
                  </a:cubicBezTo>
                  <a:cubicBezTo>
                    <a:pt x="1399" y="1676"/>
                    <a:pt x="1780" y="1705"/>
                    <a:pt x="2167" y="1705"/>
                  </a:cubicBezTo>
                  <a:lnTo>
                    <a:pt x="2283" y="1705"/>
                  </a:lnTo>
                  <a:cubicBezTo>
                    <a:pt x="2245" y="1653"/>
                    <a:pt x="2116" y="1614"/>
                    <a:pt x="2167" y="1498"/>
                  </a:cubicBezTo>
                  <a:lnTo>
                    <a:pt x="2167" y="1498"/>
                  </a:lnTo>
                  <a:cubicBezTo>
                    <a:pt x="2283" y="1511"/>
                    <a:pt x="2335" y="1627"/>
                    <a:pt x="2399" y="1705"/>
                  </a:cubicBezTo>
                  <a:lnTo>
                    <a:pt x="2451" y="1705"/>
                  </a:lnTo>
                  <a:cubicBezTo>
                    <a:pt x="2457" y="1711"/>
                    <a:pt x="2464" y="1714"/>
                    <a:pt x="2470" y="1714"/>
                  </a:cubicBezTo>
                  <a:cubicBezTo>
                    <a:pt x="2477" y="1714"/>
                    <a:pt x="2483" y="1711"/>
                    <a:pt x="2490" y="1705"/>
                  </a:cubicBezTo>
                  <a:lnTo>
                    <a:pt x="3392" y="1705"/>
                  </a:lnTo>
                  <a:cubicBezTo>
                    <a:pt x="3417" y="1724"/>
                    <a:pt x="3432" y="1731"/>
                    <a:pt x="3440" y="1731"/>
                  </a:cubicBezTo>
                  <a:cubicBezTo>
                    <a:pt x="3453" y="1731"/>
                    <a:pt x="3447" y="1713"/>
                    <a:pt x="3431" y="1705"/>
                  </a:cubicBezTo>
                  <a:lnTo>
                    <a:pt x="3663" y="1705"/>
                  </a:lnTo>
                  <a:cubicBezTo>
                    <a:pt x="3676" y="1550"/>
                    <a:pt x="3805" y="1357"/>
                    <a:pt x="3985" y="1357"/>
                  </a:cubicBezTo>
                  <a:lnTo>
                    <a:pt x="4140" y="1357"/>
                  </a:lnTo>
                  <a:cubicBezTo>
                    <a:pt x="4179" y="1357"/>
                    <a:pt x="4192" y="1357"/>
                    <a:pt x="4205" y="1395"/>
                  </a:cubicBezTo>
                  <a:cubicBezTo>
                    <a:pt x="4205" y="1421"/>
                    <a:pt x="4179" y="1421"/>
                    <a:pt x="4166" y="1434"/>
                  </a:cubicBezTo>
                  <a:cubicBezTo>
                    <a:pt x="4162" y="1436"/>
                    <a:pt x="4157" y="1437"/>
                    <a:pt x="4151" y="1437"/>
                  </a:cubicBezTo>
                  <a:cubicBezTo>
                    <a:pt x="4140" y="1437"/>
                    <a:pt x="4128" y="1434"/>
                    <a:pt x="4116" y="1434"/>
                  </a:cubicBezTo>
                  <a:cubicBezTo>
                    <a:pt x="4098" y="1434"/>
                    <a:pt x="4082" y="1440"/>
                    <a:pt x="4076" y="1473"/>
                  </a:cubicBezTo>
                  <a:cubicBezTo>
                    <a:pt x="4101" y="1473"/>
                    <a:pt x="4127" y="1486"/>
                    <a:pt x="4140" y="1511"/>
                  </a:cubicBezTo>
                  <a:lnTo>
                    <a:pt x="4153" y="1705"/>
                  </a:lnTo>
                  <a:lnTo>
                    <a:pt x="4205" y="1705"/>
                  </a:lnTo>
                  <a:cubicBezTo>
                    <a:pt x="4221" y="1710"/>
                    <a:pt x="4237" y="1713"/>
                    <a:pt x="4252" y="1713"/>
                  </a:cubicBezTo>
                  <a:cubicBezTo>
                    <a:pt x="4273" y="1713"/>
                    <a:pt x="4293" y="1707"/>
                    <a:pt x="4308" y="1692"/>
                  </a:cubicBezTo>
                  <a:lnTo>
                    <a:pt x="4308" y="1692"/>
                  </a:lnTo>
                  <a:lnTo>
                    <a:pt x="4295" y="1705"/>
                  </a:lnTo>
                  <a:lnTo>
                    <a:pt x="4385" y="1705"/>
                  </a:lnTo>
                  <a:cubicBezTo>
                    <a:pt x="4371" y="1744"/>
                    <a:pt x="4372" y="1757"/>
                    <a:pt x="4384" y="1757"/>
                  </a:cubicBezTo>
                  <a:cubicBezTo>
                    <a:pt x="4403" y="1757"/>
                    <a:pt x="4448" y="1721"/>
                    <a:pt x="4488" y="1705"/>
                  </a:cubicBezTo>
                  <a:lnTo>
                    <a:pt x="4604" y="1705"/>
                  </a:lnTo>
                  <a:cubicBezTo>
                    <a:pt x="4604" y="1720"/>
                    <a:pt x="4606" y="1725"/>
                    <a:pt x="4610" y="1725"/>
                  </a:cubicBezTo>
                  <a:cubicBezTo>
                    <a:pt x="4616" y="1725"/>
                    <a:pt x="4627" y="1713"/>
                    <a:pt x="4643" y="1705"/>
                  </a:cubicBezTo>
                  <a:lnTo>
                    <a:pt x="4875" y="1705"/>
                  </a:lnTo>
                  <a:cubicBezTo>
                    <a:pt x="5314" y="1731"/>
                    <a:pt x="5765" y="1731"/>
                    <a:pt x="6203" y="1731"/>
                  </a:cubicBezTo>
                  <a:lnTo>
                    <a:pt x="6281" y="1731"/>
                  </a:lnTo>
                  <a:cubicBezTo>
                    <a:pt x="6281" y="1731"/>
                    <a:pt x="6268" y="1718"/>
                    <a:pt x="6255" y="1718"/>
                  </a:cubicBezTo>
                  <a:lnTo>
                    <a:pt x="6255" y="1679"/>
                  </a:lnTo>
                  <a:cubicBezTo>
                    <a:pt x="6229" y="1640"/>
                    <a:pt x="6139" y="1473"/>
                    <a:pt x="6165" y="1408"/>
                  </a:cubicBezTo>
                  <a:cubicBezTo>
                    <a:pt x="6190" y="1305"/>
                    <a:pt x="6100" y="1279"/>
                    <a:pt x="6087" y="1215"/>
                  </a:cubicBezTo>
                  <a:cubicBezTo>
                    <a:pt x="6036" y="1150"/>
                    <a:pt x="5945" y="1099"/>
                    <a:pt x="5855" y="1086"/>
                  </a:cubicBezTo>
                  <a:lnTo>
                    <a:pt x="5855" y="1021"/>
                  </a:lnTo>
                  <a:cubicBezTo>
                    <a:pt x="5829" y="1021"/>
                    <a:pt x="5816" y="1008"/>
                    <a:pt x="5816" y="996"/>
                  </a:cubicBezTo>
                  <a:cubicBezTo>
                    <a:pt x="5778" y="996"/>
                    <a:pt x="5752" y="983"/>
                    <a:pt x="5713" y="970"/>
                  </a:cubicBezTo>
                  <a:cubicBezTo>
                    <a:pt x="5662" y="957"/>
                    <a:pt x="5649" y="918"/>
                    <a:pt x="5675" y="867"/>
                  </a:cubicBezTo>
                  <a:cubicBezTo>
                    <a:pt x="5682" y="864"/>
                    <a:pt x="5690" y="864"/>
                    <a:pt x="5698" y="864"/>
                  </a:cubicBezTo>
                  <a:cubicBezTo>
                    <a:pt x="5707" y="864"/>
                    <a:pt x="5717" y="864"/>
                    <a:pt x="5727" y="864"/>
                  </a:cubicBezTo>
                  <a:cubicBezTo>
                    <a:pt x="5755" y="864"/>
                    <a:pt x="5783" y="857"/>
                    <a:pt x="5791" y="802"/>
                  </a:cubicBezTo>
                  <a:cubicBezTo>
                    <a:pt x="5726" y="802"/>
                    <a:pt x="5662" y="815"/>
                    <a:pt x="5610" y="867"/>
                  </a:cubicBezTo>
                  <a:cubicBezTo>
                    <a:pt x="5494" y="854"/>
                    <a:pt x="5455" y="751"/>
                    <a:pt x="5365" y="699"/>
                  </a:cubicBezTo>
                  <a:cubicBezTo>
                    <a:pt x="5339" y="686"/>
                    <a:pt x="5301" y="660"/>
                    <a:pt x="5275" y="634"/>
                  </a:cubicBezTo>
                  <a:cubicBezTo>
                    <a:pt x="5275" y="622"/>
                    <a:pt x="5275" y="622"/>
                    <a:pt x="5275" y="609"/>
                  </a:cubicBezTo>
                  <a:cubicBezTo>
                    <a:pt x="5301" y="415"/>
                    <a:pt x="5275" y="209"/>
                    <a:pt x="5481" y="80"/>
                  </a:cubicBezTo>
                  <a:cubicBezTo>
                    <a:pt x="5507" y="67"/>
                    <a:pt x="5494" y="41"/>
                    <a:pt x="5481" y="16"/>
                  </a:cubicBezTo>
                  <a:cubicBezTo>
                    <a:pt x="5474" y="8"/>
                    <a:pt x="5458" y="1"/>
                    <a:pt x="5443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 rot="10800000">
              <a:off x="1125887" y="38867"/>
              <a:ext cx="56742" cy="55078"/>
            </a:xfrm>
            <a:custGeom>
              <a:avLst/>
              <a:gdLst/>
              <a:ahLst/>
              <a:cxnLst/>
              <a:rect l="l" t="t" r="r" b="b"/>
              <a:pathLst>
                <a:path w="375" h="364" extrusionOk="0">
                  <a:moveTo>
                    <a:pt x="227" y="1"/>
                  </a:moveTo>
                  <a:cubicBezTo>
                    <a:pt x="221" y="1"/>
                    <a:pt x="214" y="1"/>
                    <a:pt x="207" y="3"/>
                  </a:cubicBezTo>
                  <a:cubicBezTo>
                    <a:pt x="104" y="3"/>
                    <a:pt x="1" y="80"/>
                    <a:pt x="1" y="157"/>
                  </a:cubicBezTo>
                  <a:cubicBezTo>
                    <a:pt x="1" y="235"/>
                    <a:pt x="104" y="364"/>
                    <a:pt x="169" y="364"/>
                  </a:cubicBezTo>
                  <a:cubicBezTo>
                    <a:pt x="285" y="338"/>
                    <a:pt x="375" y="248"/>
                    <a:pt x="375" y="132"/>
                  </a:cubicBezTo>
                  <a:cubicBezTo>
                    <a:pt x="363" y="61"/>
                    <a:pt x="298" y="1"/>
                    <a:pt x="227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 rot="10800000">
              <a:off x="589335" y="125871"/>
              <a:ext cx="277205" cy="133609"/>
            </a:xfrm>
            <a:custGeom>
              <a:avLst/>
              <a:gdLst/>
              <a:ahLst/>
              <a:cxnLst/>
              <a:rect l="l" t="t" r="r" b="b"/>
              <a:pathLst>
                <a:path w="1832" h="883" extrusionOk="0">
                  <a:moveTo>
                    <a:pt x="968" y="1"/>
                  </a:moveTo>
                  <a:cubicBezTo>
                    <a:pt x="923" y="20"/>
                    <a:pt x="875" y="20"/>
                    <a:pt x="826" y="20"/>
                  </a:cubicBezTo>
                  <a:cubicBezTo>
                    <a:pt x="778" y="20"/>
                    <a:pt x="729" y="20"/>
                    <a:pt x="684" y="39"/>
                  </a:cubicBezTo>
                  <a:cubicBezTo>
                    <a:pt x="620" y="104"/>
                    <a:pt x="542" y="155"/>
                    <a:pt x="465" y="194"/>
                  </a:cubicBezTo>
                  <a:cubicBezTo>
                    <a:pt x="452" y="142"/>
                    <a:pt x="465" y="78"/>
                    <a:pt x="401" y="52"/>
                  </a:cubicBezTo>
                  <a:cubicBezTo>
                    <a:pt x="401" y="52"/>
                    <a:pt x="375" y="52"/>
                    <a:pt x="375" y="65"/>
                  </a:cubicBezTo>
                  <a:cubicBezTo>
                    <a:pt x="362" y="130"/>
                    <a:pt x="426" y="155"/>
                    <a:pt x="439" y="207"/>
                  </a:cubicBezTo>
                  <a:cubicBezTo>
                    <a:pt x="401" y="233"/>
                    <a:pt x="414" y="271"/>
                    <a:pt x="401" y="297"/>
                  </a:cubicBezTo>
                  <a:lnTo>
                    <a:pt x="375" y="310"/>
                  </a:lnTo>
                  <a:cubicBezTo>
                    <a:pt x="349" y="310"/>
                    <a:pt x="336" y="323"/>
                    <a:pt x="336" y="336"/>
                  </a:cubicBezTo>
                  <a:cubicBezTo>
                    <a:pt x="336" y="336"/>
                    <a:pt x="323" y="336"/>
                    <a:pt x="336" y="349"/>
                  </a:cubicBezTo>
                  <a:cubicBezTo>
                    <a:pt x="349" y="362"/>
                    <a:pt x="336" y="400"/>
                    <a:pt x="349" y="413"/>
                  </a:cubicBezTo>
                  <a:cubicBezTo>
                    <a:pt x="349" y="426"/>
                    <a:pt x="336" y="452"/>
                    <a:pt x="323" y="465"/>
                  </a:cubicBezTo>
                  <a:cubicBezTo>
                    <a:pt x="294" y="475"/>
                    <a:pt x="272" y="499"/>
                    <a:pt x="241" y="499"/>
                  </a:cubicBezTo>
                  <a:cubicBezTo>
                    <a:pt x="231" y="499"/>
                    <a:pt x="220" y="497"/>
                    <a:pt x="207" y="491"/>
                  </a:cubicBezTo>
                  <a:lnTo>
                    <a:pt x="143" y="503"/>
                  </a:lnTo>
                  <a:lnTo>
                    <a:pt x="65" y="516"/>
                  </a:lnTo>
                  <a:lnTo>
                    <a:pt x="1" y="529"/>
                  </a:lnTo>
                  <a:cubicBezTo>
                    <a:pt x="1" y="572"/>
                    <a:pt x="10" y="597"/>
                    <a:pt x="42" y="597"/>
                  </a:cubicBezTo>
                  <a:cubicBezTo>
                    <a:pt x="49" y="597"/>
                    <a:pt x="57" y="596"/>
                    <a:pt x="65" y="594"/>
                  </a:cubicBezTo>
                  <a:cubicBezTo>
                    <a:pt x="130" y="555"/>
                    <a:pt x="194" y="542"/>
                    <a:pt x="272" y="542"/>
                  </a:cubicBezTo>
                  <a:cubicBezTo>
                    <a:pt x="310" y="542"/>
                    <a:pt x="349" y="568"/>
                    <a:pt x="336" y="607"/>
                  </a:cubicBezTo>
                  <a:cubicBezTo>
                    <a:pt x="305" y="699"/>
                    <a:pt x="335" y="718"/>
                    <a:pt x="377" y="718"/>
                  </a:cubicBezTo>
                  <a:cubicBezTo>
                    <a:pt x="405" y="718"/>
                    <a:pt x="439" y="710"/>
                    <a:pt x="465" y="710"/>
                  </a:cubicBezTo>
                  <a:cubicBezTo>
                    <a:pt x="465" y="787"/>
                    <a:pt x="555" y="787"/>
                    <a:pt x="568" y="839"/>
                  </a:cubicBezTo>
                  <a:lnTo>
                    <a:pt x="671" y="852"/>
                  </a:lnTo>
                  <a:cubicBezTo>
                    <a:pt x="671" y="864"/>
                    <a:pt x="671" y="877"/>
                    <a:pt x="671" y="877"/>
                  </a:cubicBezTo>
                  <a:cubicBezTo>
                    <a:pt x="682" y="881"/>
                    <a:pt x="691" y="882"/>
                    <a:pt x="700" y="882"/>
                  </a:cubicBezTo>
                  <a:cubicBezTo>
                    <a:pt x="724" y="882"/>
                    <a:pt x="743" y="870"/>
                    <a:pt x="762" y="852"/>
                  </a:cubicBezTo>
                  <a:cubicBezTo>
                    <a:pt x="794" y="871"/>
                    <a:pt x="829" y="881"/>
                    <a:pt x="865" y="881"/>
                  </a:cubicBezTo>
                  <a:cubicBezTo>
                    <a:pt x="900" y="881"/>
                    <a:pt x="936" y="871"/>
                    <a:pt x="968" y="852"/>
                  </a:cubicBezTo>
                  <a:cubicBezTo>
                    <a:pt x="1008" y="836"/>
                    <a:pt x="1048" y="825"/>
                    <a:pt x="1088" y="825"/>
                  </a:cubicBezTo>
                  <a:cubicBezTo>
                    <a:pt x="1112" y="825"/>
                    <a:pt x="1137" y="829"/>
                    <a:pt x="1161" y="839"/>
                  </a:cubicBezTo>
                  <a:cubicBezTo>
                    <a:pt x="1165" y="841"/>
                    <a:pt x="1169" y="842"/>
                    <a:pt x="1172" y="842"/>
                  </a:cubicBezTo>
                  <a:cubicBezTo>
                    <a:pt x="1210" y="842"/>
                    <a:pt x="1207" y="722"/>
                    <a:pt x="1280" y="722"/>
                  </a:cubicBezTo>
                  <a:cubicBezTo>
                    <a:pt x="1283" y="722"/>
                    <a:pt x="1287" y="722"/>
                    <a:pt x="1290" y="723"/>
                  </a:cubicBezTo>
                  <a:cubicBezTo>
                    <a:pt x="1342" y="723"/>
                    <a:pt x="1381" y="697"/>
                    <a:pt x="1381" y="632"/>
                  </a:cubicBezTo>
                  <a:cubicBezTo>
                    <a:pt x="1368" y="568"/>
                    <a:pt x="1419" y="568"/>
                    <a:pt x="1458" y="542"/>
                  </a:cubicBezTo>
                  <a:cubicBezTo>
                    <a:pt x="1489" y="549"/>
                    <a:pt x="1522" y="552"/>
                    <a:pt x="1556" y="552"/>
                  </a:cubicBezTo>
                  <a:cubicBezTo>
                    <a:pt x="1648" y="552"/>
                    <a:pt x="1747" y="528"/>
                    <a:pt x="1832" y="491"/>
                  </a:cubicBezTo>
                  <a:cubicBezTo>
                    <a:pt x="1741" y="491"/>
                    <a:pt x="1668" y="479"/>
                    <a:pt x="1603" y="479"/>
                  </a:cubicBezTo>
                  <a:cubicBezTo>
                    <a:pt x="1548" y="479"/>
                    <a:pt x="1498" y="487"/>
                    <a:pt x="1445" y="516"/>
                  </a:cubicBezTo>
                  <a:lnTo>
                    <a:pt x="1394" y="478"/>
                  </a:lnTo>
                  <a:cubicBezTo>
                    <a:pt x="1381" y="426"/>
                    <a:pt x="1394" y="375"/>
                    <a:pt x="1432" y="349"/>
                  </a:cubicBezTo>
                  <a:lnTo>
                    <a:pt x="1510" y="336"/>
                  </a:lnTo>
                  <a:cubicBezTo>
                    <a:pt x="1561" y="323"/>
                    <a:pt x="1600" y="297"/>
                    <a:pt x="1664" y="284"/>
                  </a:cubicBezTo>
                  <a:cubicBezTo>
                    <a:pt x="1755" y="271"/>
                    <a:pt x="1755" y="246"/>
                    <a:pt x="1703" y="142"/>
                  </a:cubicBezTo>
                  <a:cubicBezTo>
                    <a:pt x="1677" y="142"/>
                    <a:pt x="1651" y="155"/>
                    <a:pt x="1639" y="181"/>
                  </a:cubicBezTo>
                  <a:cubicBezTo>
                    <a:pt x="1613" y="258"/>
                    <a:pt x="1510" y="246"/>
                    <a:pt x="1471" y="297"/>
                  </a:cubicBezTo>
                  <a:cubicBezTo>
                    <a:pt x="1414" y="297"/>
                    <a:pt x="1377" y="256"/>
                    <a:pt x="1333" y="256"/>
                  </a:cubicBezTo>
                  <a:cubicBezTo>
                    <a:pt x="1327" y="256"/>
                    <a:pt x="1322" y="257"/>
                    <a:pt x="1316" y="258"/>
                  </a:cubicBezTo>
                  <a:lnTo>
                    <a:pt x="1277" y="233"/>
                  </a:lnTo>
                  <a:cubicBezTo>
                    <a:pt x="1213" y="142"/>
                    <a:pt x="1045" y="155"/>
                    <a:pt x="1020" y="13"/>
                  </a:cubicBezTo>
                  <a:cubicBezTo>
                    <a:pt x="1020" y="13"/>
                    <a:pt x="981" y="1"/>
                    <a:pt x="968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 rot="10800000">
              <a:off x="575566" y="118306"/>
              <a:ext cx="15736" cy="22092"/>
            </a:xfrm>
            <a:custGeom>
              <a:avLst/>
              <a:gdLst/>
              <a:ahLst/>
              <a:cxnLst/>
              <a:rect l="l" t="t" r="r" b="b"/>
              <a:pathLst>
                <a:path w="104" h="146" extrusionOk="0">
                  <a:moveTo>
                    <a:pt x="65" y="0"/>
                  </a:moveTo>
                  <a:cubicBezTo>
                    <a:pt x="0" y="13"/>
                    <a:pt x="26" y="65"/>
                    <a:pt x="26" y="103"/>
                  </a:cubicBezTo>
                  <a:cubicBezTo>
                    <a:pt x="15" y="124"/>
                    <a:pt x="22" y="145"/>
                    <a:pt x="46" y="145"/>
                  </a:cubicBezTo>
                  <a:cubicBezTo>
                    <a:pt x="51" y="145"/>
                    <a:pt x="57" y="144"/>
                    <a:pt x="65" y="142"/>
                  </a:cubicBezTo>
                  <a:cubicBezTo>
                    <a:pt x="103" y="129"/>
                    <a:pt x="103" y="90"/>
                    <a:pt x="103" y="52"/>
                  </a:cubicBezTo>
                  <a:cubicBezTo>
                    <a:pt x="103" y="13"/>
                    <a:pt x="103" y="0"/>
                    <a:pt x="65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 rot="10800000">
              <a:off x="663478" y="88649"/>
              <a:ext cx="11802" cy="10895"/>
            </a:xfrm>
            <a:custGeom>
              <a:avLst/>
              <a:gdLst/>
              <a:ahLst/>
              <a:cxnLst/>
              <a:rect l="l" t="t" r="r" b="b"/>
              <a:pathLst>
                <a:path w="78" h="72" extrusionOk="0">
                  <a:moveTo>
                    <a:pt x="52" y="1"/>
                  </a:moveTo>
                  <a:cubicBezTo>
                    <a:pt x="26" y="1"/>
                    <a:pt x="1" y="14"/>
                    <a:pt x="1" y="52"/>
                  </a:cubicBezTo>
                  <a:cubicBezTo>
                    <a:pt x="13" y="65"/>
                    <a:pt x="26" y="72"/>
                    <a:pt x="38" y="72"/>
                  </a:cubicBezTo>
                  <a:cubicBezTo>
                    <a:pt x="49" y="72"/>
                    <a:pt x="59" y="65"/>
                    <a:pt x="65" y="52"/>
                  </a:cubicBezTo>
                  <a:cubicBezTo>
                    <a:pt x="78" y="27"/>
                    <a:pt x="65" y="14"/>
                    <a:pt x="52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 rot="10800000">
              <a:off x="1496602" y="-66445"/>
              <a:ext cx="11802" cy="4539"/>
            </a:xfrm>
            <a:custGeom>
              <a:avLst/>
              <a:gdLst/>
              <a:ahLst/>
              <a:cxnLst/>
              <a:rect l="l" t="t" r="r" b="b"/>
              <a:pathLst>
                <a:path w="78" h="30" extrusionOk="0">
                  <a:moveTo>
                    <a:pt x="30" y="1"/>
                  </a:moveTo>
                  <a:cubicBezTo>
                    <a:pt x="17" y="1"/>
                    <a:pt x="7" y="11"/>
                    <a:pt x="1" y="30"/>
                  </a:cubicBezTo>
                  <a:lnTo>
                    <a:pt x="78" y="30"/>
                  </a:lnTo>
                  <a:cubicBezTo>
                    <a:pt x="59" y="11"/>
                    <a:pt x="43" y="1"/>
                    <a:pt x="3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 rot="10800000">
              <a:off x="2060390" y="440600"/>
              <a:ext cx="25572" cy="20276"/>
            </a:xfrm>
            <a:custGeom>
              <a:avLst/>
              <a:gdLst/>
              <a:ahLst/>
              <a:cxnLst/>
              <a:rect l="l" t="t" r="r" b="b"/>
              <a:pathLst>
                <a:path w="169" h="134" extrusionOk="0">
                  <a:moveTo>
                    <a:pt x="41" y="0"/>
                  </a:moveTo>
                  <a:cubicBezTo>
                    <a:pt x="28" y="0"/>
                    <a:pt x="14" y="1"/>
                    <a:pt x="1" y="3"/>
                  </a:cubicBezTo>
                  <a:cubicBezTo>
                    <a:pt x="62" y="40"/>
                    <a:pt x="65" y="133"/>
                    <a:pt x="151" y="133"/>
                  </a:cubicBezTo>
                  <a:cubicBezTo>
                    <a:pt x="157" y="133"/>
                    <a:pt x="162" y="133"/>
                    <a:pt x="168" y="132"/>
                  </a:cubicBezTo>
                  <a:cubicBezTo>
                    <a:pt x="168" y="34"/>
                    <a:pt x="113" y="0"/>
                    <a:pt x="41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 rot="10800000">
              <a:off x="1980346" y="483118"/>
              <a:ext cx="9987" cy="12408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4" y="0"/>
                  </a:moveTo>
                  <a:cubicBezTo>
                    <a:pt x="1" y="13"/>
                    <a:pt x="1" y="39"/>
                    <a:pt x="14" y="52"/>
                  </a:cubicBezTo>
                  <a:cubicBezTo>
                    <a:pt x="14" y="62"/>
                    <a:pt x="22" y="81"/>
                    <a:pt x="32" y="81"/>
                  </a:cubicBezTo>
                  <a:cubicBezTo>
                    <a:pt x="34" y="81"/>
                    <a:pt x="37" y="80"/>
                    <a:pt x="39" y="78"/>
                  </a:cubicBezTo>
                  <a:cubicBezTo>
                    <a:pt x="65" y="78"/>
                    <a:pt x="65" y="52"/>
                    <a:pt x="52" y="39"/>
                  </a:cubicBezTo>
                  <a:cubicBezTo>
                    <a:pt x="52" y="26"/>
                    <a:pt x="39" y="13"/>
                    <a:pt x="1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 rot="10800000">
              <a:off x="1252838" y="401561"/>
              <a:ext cx="29203" cy="20125"/>
            </a:xfrm>
            <a:custGeom>
              <a:avLst/>
              <a:gdLst/>
              <a:ahLst/>
              <a:cxnLst/>
              <a:rect l="l" t="t" r="r" b="b"/>
              <a:pathLst>
                <a:path w="193" h="133" extrusionOk="0">
                  <a:moveTo>
                    <a:pt x="167" y="0"/>
                  </a:moveTo>
                  <a:cubicBezTo>
                    <a:pt x="161" y="0"/>
                    <a:pt x="153" y="2"/>
                    <a:pt x="142" y="2"/>
                  </a:cubicBezTo>
                  <a:cubicBezTo>
                    <a:pt x="116" y="2"/>
                    <a:pt x="78" y="54"/>
                    <a:pt x="26" y="67"/>
                  </a:cubicBezTo>
                  <a:cubicBezTo>
                    <a:pt x="0" y="80"/>
                    <a:pt x="26" y="118"/>
                    <a:pt x="39" y="131"/>
                  </a:cubicBezTo>
                  <a:cubicBezTo>
                    <a:pt x="43" y="132"/>
                    <a:pt x="47" y="133"/>
                    <a:pt x="52" y="133"/>
                  </a:cubicBezTo>
                  <a:cubicBezTo>
                    <a:pt x="106" y="133"/>
                    <a:pt x="193" y="64"/>
                    <a:pt x="181" y="28"/>
                  </a:cubicBezTo>
                  <a:cubicBezTo>
                    <a:pt x="181" y="5"/>
                    <a:pt x="176" y="0"/>
                    <a:pt x="16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 rot="10800000">
              <a:off x="1295508" y="339372"/>
              <a:ext cx="21638" cy="12256"/>
            </a:xfrm>
            <a:custGeom>
              <a:avLst/>
              <a:gdLst/>
              <a:ahLst/>
              <a:cxnLst/>
              <a:rect l="l" t="t" r="r" b="b"/>
              <a:pathLst>
                <a:path w="143" h="81" extrusionOk="0">
                  <a:moveTo>
                    <a:pt x="84" y="0"/>
                  </a:moveTo>
                  <a:cubicBezTo>
                    <a:pt x="71" y="0"/>
                    <a:pt x="58" y="4"/>
                    <a:pt x="52" y="4"/>
                  </a:cubicBezTo>
                  <a:cubicBezTo>
                    <a:pt x="13" y="16"/>
                    <a:pt x="0" y="55"/>
                    <a:pt x="13" y="81"/>
                  </a:cubicBezTo>
                  <a:lnTo>
                    <a:pt x="65" y="81"/>
                  </a:lnTo>
                  <a:cubicBezTo>
                    <a:pt x="103" y="68"/>
                    <a:pt x="142" y="55"/>
                    <a:pt x="116" y="16"/>
                  </a:cubicBezTo>
                  <a:cubicBezTo>
                    <a:pt x="110" y="4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 rot="10800000">
              <a:off x="1098500" y="323636"/>
              <a:ext cx="151" cy="1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 rot="10800000">
              <a:off x="1098500" y="323636"/>
              <a:ext cx="19671" cy="21638"/>
            </a:xfrm>
            <a:custGeom>
              <a:avLst/>
              <a:gdLst/>
              <a:ahLst/>
              <a:cxnLst/>
              <a:rect l="l" t="t" r="r" b="b"/>
              <a:pathLst>
                <a:path w="130" h="143" extrusionOk="0">
                  <a:moveTo>
                    <a:pt x="91" y="0"/>
                  </a:moveTo>
                  <a:cubicBezTo>
                    <a:pt x="26" y="0"/>
                    <a:pt x="1" y="26"/>
                    <a:pt x="26" y="90"/>
                  </a:cubicBezTo>
                  <a:cubicBezTo>
                    <a:pt x="52" y="116"/>
                    <a:pt x="91" y="142"/>
                    <a:pt x="129" y="142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 rot="10800000">
              <a:off x="1285824" y="50518"/>
              <a:ext cx="15736" cy="18158"/>
            </a:xfrm>
            <a:custGeom>
              <a:avLst/>
              <a:gdLst/>
              <a:ahLst/>
              <a:cxnLst/>
              <a:rect l="l" t="t" r="r" b="b"/>
              <a:pathLst>
                <a:path w="104" h="120" extrusionOk="0">
                  <a:moveTo>
                    <a:pt x="70" y="1"/>
                  </a:moveTo>
                  <a:cubicBezTo>
                    <a:pt x="65" y="1"/>
                    <a:pt x="59" y="1"/>
                    <a:pt x="52" y="3"/>
                  </a:cubicBezTo>
                  <a:cubicBezTo>
                    <a:pt x="0" y="3"/>
                    <a:pt x="13" y="29"/>
                    <a:pt x="13" y="55"/>
                  </a:cubicBezTo>
                  <a:cubicBezTo>
                    <a:pt x="13" y="81"/>
                    <a:pt x="26" y="106"/>
                    <a:pt x="65" y="119"/>
                  </a:cubicBezTo>
                  <a:cubicBezTo>
                    <a:pt x="91" y="119"/>
                    <a:pt x="104" y="93"/>
                    <a:pt x="104" y="55"/>
                  </a:cubicBezTo>
                  <a:cubicBezTo>
                    <a:pt x="104" y="33"/>
                    <a:pt x="104" y="1"/>
                    <a:pt x="7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 rot="10800000">
              <a:off x="1315027" y="19348"/>
              <a:ext cx="19671" cy="12105"/>
            </a:xfrm>
            <a:custGeom>
              <a:avLst/>
              <a:gdLst/>
              <a:ahLst/>
              <a:cxnLst/>
              <a:rect l="l" t="t" r="r" b="b"/>
              <a:pathLst>
                <a:path w="130" h="80" extrusionOk="0">
                  <a:moveTo>
                    <a:pt x="74" y="0"/>
                  </a:moveTo>
                  <a:cubicBezTo>
                    <a:pt x="62" y="0"/>
                    <a:pt x="49" y="2"/>
                    <a:pt x="39" y="2"/>
                  </a:cubicBezTo>
                  <a:cubicBezTo>
                    <a:pt x="26" y="2"/>
                    <a:pt x="0" y="2"/>
                    <a:pt x="13" y="54"/>
                  </a:cubicBezTo>
                  <a:cubicBezTo>
                    <a:pt x="26" y="67"/>
                    <a:pt x="52" y="80"/>
                    <a:pt x="78" y="80"/>
                  </a:cubicBezTo>
                  <a:cubicBezTo>
                    <a:pt x="103" y="80"/>
                    <a:pt x="129" y="54"/>
                    <a:pt x="116" y="28"/>
                  </a:cubicBezTo>
                  <a:cubicBezTo>
                    <a:pt x="109" y="5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 rot="10800000">
              <a:off x="983352" y="98182"/>
              <a:ext cx="25572" cy="13013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104" y="1"/>
                  </a:moveTo>
                  <a:lnTo>
                    <a:pt x="1" y="13"/>
                  </a:lnTo>
                  <a:cubicBezTo>
                    <a:pt x="1" y="78"/>
                    <a:pt x="52" y="65"/>
                    <a:pt x="91" y="78"/>
                  </a:cubicBezTo>
                  <a:cubicBezTo>
                    <a:pt x="100" y="83"/>
                    <a:pt x="111" y="86"/>
                    <a:pt x="122" y="86"/>
                  </a:cubicBezTo>
                  <a:cubicBezTo>
                    <a:pt x="140" y="86"/>
                    <a:pt x="155" y="77"/>
                    <a:pt x="155" y="52"/>
                  </a:cubicBezTo>
                  <a:cubicBezTo>
                    <a:pt x="168" y="13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 rot="10800000">
              <a:off x="2468175" y="487657"/>
              <a:ext cx="128918" cy="120445"/>
            </a:xfrm>
            <a:custGeom>
              <a:avLst/>
              <a:gdLst/>
              <a:ahLst/>
              <a:cxnLst/>
              <a:rect l="l" t="t" r="r" b="b"/>
              <a:pathLst>
                <a:path w="852" h="796" extrusionOk="0">
                  <a:moveTo>
                    <a:pt x="367" y="0"/>
                  </a:moveTo>
                  <a:cubicBezTo>
                    <a:pt x="286" y="0"/>
                    <a:pt x="219" y="32"/>
                    <a:pt x="168" y="125"/>
                  </a:cubicBezTo>
                  <a:cubicBezTo>
                    <a:pt x="155" y="138"/>
                    <a:pt x="129" y="151"/>
                    <a:pt x="116" y="151"/>
                  </a:cubicBezTo>
                  <a:cubicBezTo>
                    <a:pt x="13" y="203"/>
                    <a:pt x="13" y="293"/>
                    <a:pt x="39" y="383"/>
                  </a:cubicBezTo>
                  <a:lnTo>
                    <a:pt x="39" y="435"/>
                  </a:lnTo>
                  <a:cubicBezTo>
                    <a:pt x="78" y="538"/>
                    <a:pt x="0" y="693"/>
                    <a:pt x="194" y="706"/>
                  </a:cubicBezTo>
                  <a:cubicBezTo>
                    <a:pt x="233" y="706"/>
                    <a:pt x="220" y="770"/>
                    <a:pt x="220" y="796"/>
                  </a:cubicBezTo>
                  <a:lnTo>
                    <a:pt x="271" y="796"/>
                  </a:lnTo>
                  <a:cubicBezTo>
                    <a:pt x="284" y="770"/>
                    <a:pt x="310" y="757"/>
                    <a:pt x="336" y="757"/>
                  </a:cubicBezTo>
                  <a:cubicBezTo>
                    <a:pt x="360" y="741"/>
                    <a:pt x="388" y="730"/>
                    <a:pt x="416" y="730"/>
                  </a:cubicBezTo>
                  <a:cubicBezTo>
                    <a:pt x="433" y="730"/>
                    <a:pt x="450" y="734"/>
                    <a:pt x="465" y="744"/>
                  </a:cubicBezTo>
                  <a:cubicBezTo>
                    <a:pt x="516" y="719"/>
                    <a:pt x="568" y="693"/>
                    <a:pt x="606" y="667"/>
                  </a:cubicBezTo>
                  <a:cubicBezTo>
                    <a:pt x="684" y="628"/>
                    <a:pt x="723" y="551"/>
                    <a:pt x="723" y="474"/>
                  </a:cubicBezTo>
                  <a:cubicBezTo>
                    <a:pt x="723" y="409"/>
                    <a:pt x="710" y="319"/>
                    <a:pt x="826" y="319"/>
                  </a:cubicBezTo>
                  <a:cubicBezTo>
                    <a:pt x="826" y="306"/>
                    <a:pt x="839" y="306"/>
                    <a:pt x="851" y="306"/>
                  </a:cubicBezTo>
                  <a:cubicBezTo>
                    <a:pt x="851" y="293"/>
                    <a:pt x="851" y="280"/>
                    <a:pt x="851" y="267"/>
                  </a:cubicBezTo>
                  <a:lnTo>
                    <a:pt x="813" y="241"/>
                  </a:lnTo>
                  <a:cubicBezTo>
                    <a:pt x="806" y="243"/>
                    <a:pt x="799" y="244"/>
                    <a:pt x="793" y="244"/>
                  </a:cubicBezTo>
                  <a:cubicBezTo>
                    <a:pt x="757" y="244"/>
                    <a:pt x="743" y="214"/>
                    <a:pt x="710" y="203"/>
                  </a:cubicBezTo>
                  <a:cubicBezTo>
                    <a:pt x="710" y="190"/>
                    <a:pt x="710" y="177"/>
                    <a:pt x="697" y="177"/>
                  </a:cubicBezTo>
                  <a:cubicBezTo>
                    <a:pt x="697" y="112"/>
                    <a:pt x="658" y="100"/>
                    <a:pt x="606" y="100"/>
                  </a:cubicBezTo>
                  <a:cubicBezTo>
                    <a:pt x="594" y="74"/>
                    <a:pt x="581" y="48"/>
                    <a:pt x="568" y="22"/>
                  </a:cubicBezTo>
                  <a:lnTo>
                    <a:pt x="503" y="22"/>
                  </a:lnTo>
                  <a:cubicBezTo>
                    <a:pt x="455" y="9"/>
                    <a:pt x="409" y="0"/>
                    <a:pt x="367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 rot="10800000">
              <a:off x="1494635" y="409581"/>
              <a:ext cx="17704" cy="10592"/>
            </a:xfrm>
            <a:custGeom>
              <a:avLst/>
              <a:gdLst/>
              <a:ahLst/>
              <a:cxnLst/>
              <a:rect l="l" t="t" r="r" b="b"/>
              <a:pathLst>
                <a:path w="117" h="70" extrusionOk="0">
                  <a:moveTo>
                    <a:pt x="58" y="0"/>
                  </a:moveTo>
                  <a:cubicBezTo>
                    <a:pt x="39" y="0"/>
                    <a:pt x="23" y="12"/>
                    <a:pt x="14" y="31"/>
                  </a:cubicBezTo>
                  <a:cubicBezTo>
                    <a:pt x="1" y="57"/>
                    <a:pt x="14" y="70"/>
                    <a:pt x="27" y="70"/>
                  </a:cubicBezTo>
                  <a:cubicBezTo>
                    <a:pt x="52" y="57"/>
                    <a:pt x="78" y="44"/>
                    <a:pt x="91" y="31"/>
                  </a:cubicBezTo>
                  <a:cubicBezTo>
                    <a:pt x="117" y="5"/>
                    <a:pt x="91" y="5"/>
                    <a:pt x="78" y="5"/>
                  </a:cubicBezTo>
                  <a:cubicBezTo>
                    <a:pt x="71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 rot="10800000">
              <a:off x="1664255" y="429100"/>
              <a:ext cx="11954" cy="12408"/>
            </a:xfrm>
            <a:custGeom>
              <a:avLst/>
              <a:gdLst/>
              <a:ahLst/>
              <a:cxnLst/>
              <a:rect l="l" t="t" r="r" b="b"/>
              <a:pathLst>
                <a:path w="79" h="82" extrusionOk="0">
                  <a:moveTo>
                    <a:pt x="60" y="1"/>
                  </a:moveTo>
                  <a:cubicBezTo>
                    <a:pt x="57" y="1"/>
                    <a:pt x="55" y="2"/>
                    <a:pt x="52" y="4"/>
                  </a:cubicBezTo>
                  <a:cubicBezTo>
                    <a:pt x="26" y="4"/>
                    <a:pt x="1" y="30"/>
                    <a:pt x="14" y="56"/>
                  </a:cubicBezTo>
                  <a:cubicBezTo>
                    <a:pt x="14" y="69"/>
                    <a:pt x="26" y="82"/>
                    <a:pt x="39" y="82"/>
                  </a:cubicBezTo>
                  <a:cubicBezTo>
                    <a:pt x="65" y="82"/>
                    <a:pt x="78" y="56"/>
                    <a:pt x="78" y="30"/>
                  </a:cubicBezTo>
                  <a:cubicBezTo>
                    <a:pt x="78" y="20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>
                <a:alpha val="232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2" name="Google Shape;64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5" y="186625"/>
            <a:ext cx="820351" cy="6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F8FD50-E0AF-687F-E226-90ED677E9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E55B64-F6DC-DC11-301E-D6622E625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" name="Google Shape;2478;p22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p22"/>
          <p:cNvSpPr txBox="1">
            <a:spLocks noGrp="1"/>
          </p:cNvSpPr>
          <p:nvPr>
            <p:ph type="subTitle" idx="1"/>
          </p:nvPr>
        </p:nvSpPr>
        <p:spPr>
          <a:xfrm>
            <a:off x="5919775" y="2134000"/>
            <a:ext cx="2244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0" name="Google Shape;2480;p22"/>
          <p:cNvSpPr txBox="1">
            <a:spLocks noGrp="1"/>
          </p:cNvSpPr>
          <p:nvPr>
            <p:ph type="subTitle" idx="2"/>
          </p:nvPr>
        </p:nvSpPr>
        <p:spPr>
          <a:xfrm>
            <a:off x="5919775" y="1743150"/>
            <a:ext cx="2244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1" name="Google Shape;2481;p22"/>
          <p:cNvSpPr txBox="1">
            <a:spLocks noGrp="1"/>
          </p:cNvSpPr>
          <p:nvPr>
            <p:ph type="subTitle" idx="3"/>
          </p:nvPr>
        </p:nvSpPr>
        <p:spPr>
          <a:xfrm>
            <a:off x="979974" y="2134000"/>
            <a:ext cx="2244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2" name="Google Shape;2482;p22"/>
          <p:cNvSpPr txBox="1">
            <a:spLocks noGrp="1"/>
          </p:cNvSpPr>
          <p:nvPr>
            <p:ph type="subTitle" idx="4"/>
          </p:nvPr>
        </p:nvSpPr>
        <p:spPr>
          <a:xfrm>
            <a:off x="979974" y="1743150"/>
            <a:ext cx="2244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3" name="Google Shape;2483;p22"/>
          <p:cNvSpPr txBox="1">
            <a:spLocks noGrp="1"/>
          </p:cNvSpPr>
          <p:nvPr>
            <p:ph type="subTitle" idx="5"/>
          </p:nvPr>
        </p:nvSpPr>
        <p:spPr>
          <a:xfrm>
            <a:off x="979974" y="3676050"/>
            <a:ext cx="2244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4" name="Google Shape;2484;p22"/>
          <p:cNvSpPr txBox="1">
            <a:spLocks noGrp="1"/>
          </p:cNvSpPr>
          <p:nvPr>
            <p:ph type="subTitle" idx="6"/>
          </p:nvPr>
        </p:nvSpPr>
        <p:spPr>
          <a:xfrm>
            <a:off x="979974" y="3285200"/>
            <a:ext cx="2244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5" name="Google Shape;2485;p22"/>
          <p:cNvSpPr txBox="1">
            <a:spLocks noGrp="1"/>
          </p:cNvSpPr>
          <p:nvPr>
            <p:ph type="subTitle" idx="7"/>
          </p:nvPr>
        </p:nvSpPr>
        <p:spPr>
          <a:xfrm>
            <a:off x="5919775" y="3676050"/>
            <a:ext cx="2244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6" name="Google Shape;2486;p22"/>
          <p:cNvSpPr txBox="1">
            <a:spLocks noGrp="1"/>
          </p:cNvSpPr>
          <p:nvPr>
            <p:ph type="subTitle" idx="8"/>
          </p:nvPr>
        </p:nvSpPr>
        <p:spPr>
          <a:xfrm>
            <a:off x="5919775" y="3285200"/>
            <a:ext cx="2244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7" name="Google Shape;2487;p22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88" name="Google Shape;2488;p22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2489" name="Google Shape;2489;p22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2490" name="Google Shape;2490;p22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2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22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2493" name="Google Shape;2493;p2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494" name="Google Shape;2494;p2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2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2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2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2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2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2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2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2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2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2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2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2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2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2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2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2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2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2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2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2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2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2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2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2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2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2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2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2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2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7" name="Google Shape;2527;p2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528" name="Google Shape;2528;p2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2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2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2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2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2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2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2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2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2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2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2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2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2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2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2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2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2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2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2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2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2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2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2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2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2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2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2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2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2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2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2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61" name="Google Shape;2561;p22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2562" name="Google Shape;2562;p22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2563" name="Google Shape;2563;p22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5" name="Google Shape;2565;p22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2566" name="Google Shape;2566;p2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567" name="Google Shape;2567;p2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2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2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2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2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2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2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2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2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2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2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2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2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2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2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2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2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2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2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2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2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2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2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2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2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2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2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2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2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2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2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2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0" name="Google Shape;2600;p2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601" name="Google Shape;2601;p2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2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2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2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2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2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2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2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2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2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634" name="Google Shape;26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6300" y="-358525"/>
            <a:ext cx="1669550" cy="12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0FE0BA-6F9A-5E16-EEC6-973BA106E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06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" name="Google Shape;3747;p3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8" name="Google Shape;3748;p32"/>
          <p:cNvSpPr txBox="1">
            <a:spLocks noGrp="1"/>
          </p:cNvSpPr>
          <p:nvPr>
            <p:ph type="ctrTitle"/>
          </p:nvPr>
        </p:nvSpPr>
        <p:spPr>
          <a:xfrm>
            <a:off x="4713863" y="601200"/>
            <a:ext cx="34797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49" name="Google Shape;3749;p32"/>
          <p:cNvSpPr txBox="1">
            <a:spLocks noGrp="1"/>
          </p:cNvSpPr>
          <p:nvPr>
            <p:ph type="subTitle" idx="1"/>
          </p:nvPr>
        </p:nvSpPr>
        <p:spPr>
          <a:xfrm>
            <a:off x="4713863" y="1980900"/>
            <a:ext cx="34797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50" name="Google Shape;3750;p32"/>
          <p:cNvSpPr txBox="1">
            <a:spLocks noGrp="1"/>
          </p:cNvSpPr>
          <p:nvPr>
            <p:ph type="subTitle" idx="2"/>
          </p:nvPr>
        </p:nvSpPr>
        <p:spPr>
          <a:xfrm>
            <a:off x="4713863" y="1469175"/>
            <a:ext cx="34797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751" name="Google Shape;3751;p32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3752" name="Google Shape;3752;p32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3753" name="Google Shape;3753;p3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754" name="Google Shape;3754;p3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3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3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3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8" name="Google Shape;3758;p3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9" name="Google Shape;3759;p3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0" name="Google Shape;3760;p3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1" name="Google Shape;3761;p3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2" name="Google Shape;3762;p3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3" name="Google Shape;3763;p3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4" name="Google Shape;3764;p3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5" name="Google Shape;3765;p3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6" name="Google Shape;3766;p3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7" name="Google Shape;3767;p3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8" name="Google Shape;3768;p3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9" name="Google Shape;3769;p3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0" name="Google Shape;3770;p3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1" name="Google Shape;3771;p3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3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3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3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3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6" name="Google Shape;3776;p3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7" name="Google Shape;3777;p3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3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9" name="Google Shape;3779;p3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0" name="Google Shape;3780;p3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3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2" name="Google Shape;3782;p3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3" name="Google Shape;3783;p3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4" name="Google Shape;3784;p3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3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6" name="Google Shape;3786;p3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7" name="Google Shape;3787;p3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788" name="Google Shape;3788;p3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9" name="Google Shape;3789;p3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0" name="Google Shape;3790;p3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1" name="Google Shape;3791;p3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3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3" name="Google Shape;3793;p3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4" name="Google Shape;3794;p3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5" name="Google Shape;3795;p3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6" name="Google Shape;3796;p3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7" name="Google Shape;3797;p3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8" name="Google Shape;3798;p3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9" name="Google Shape;3799;p3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0" name="Google Shape;3800;p3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1" name="Google Shape;3801;p3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2" name="Google Shape;3802;p3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3" name="Google Shape;3803;p3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4" name="Google Shape;3804;p3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5" name="Google Shape;3805;p3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3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7" name="Google Shape;3807;p3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8" name="Google Shape;3808;p3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9" name="Google Shape;3809;p3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0" name="Google Shape;3810;p3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1" name="Google Shape;3811;p3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3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3" name="Google Shape;3813;p3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4" name="Google Shape;3814;p3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5" name="Google Shape;3815;p3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6" name="Google Shape;3816;p3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7" name="Google Shape;3817;p3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3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3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3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21" name="Google Shape;3821;p32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3822" name="Google Shape;3822;p3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3" name="Google Shape;3823;p3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824" name="Google Shape;3824;p3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3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3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3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3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3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30" name="Google Shape;3830;p32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3831" name="Google Shape;3831;p3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2" name="Google Shape;3832;p3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833" name="Google Shape;3833;p3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3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3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3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3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3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39" name="Google Shape;3839;p32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3840" name="Google Shape;3840;p32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3841" name="Google Shape;3841;p3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842" name="Google Shape;3842;p3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3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3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3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3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3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3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3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3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3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3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3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3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3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3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3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3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3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3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3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3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3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3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3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3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3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3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3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3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3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3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3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3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5" name="Google Shape;3875;p3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876" name="Google Shape;3876;p3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3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3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3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3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3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3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3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3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3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3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3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3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3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3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3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3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3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3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3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3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3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3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3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3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3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3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3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3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3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3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3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3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9" name="Google Shape;3909;p32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3910" name="Google Shape;3910;p3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11" name="Google Shape;3911;p3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912" name="Google Shape;3912;p3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3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3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3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3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3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8" name="Google Shape;3918;p32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3919" name="Google Shape;3919;p3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20" name="Google Shape;3920;p3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921" name="Google Shape;3921;p3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3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3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3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3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3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727CE4-00DF-2A47-CF22-5D3A370A7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70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ondamento"/>
              <a:buNone/>
              <a:defRPr sz="30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6E069F-5B4E-6AD0-07DA-D8EA9EC9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9180" y="46610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TW" altLang="en-US" sz="2400" smtClean="0">
                <a:solidFill>
                  <a:srgbClr val="A75441"/>
                </a:solidFill>
                <a:latin typeface="Lucida Handwriting" panose="03010101010101010101" pitchFamily="66" charset="0"/>
              </a:defRPr>
            </a:lvl1pPr>
          </a:lstStyle>
          <a:p>
            <a:fld id="{69E5FDC3-88ED-4B01-A645-9694FE7A44B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7" r:id="rId4"/>
    <p:sldLayoutId id="214748368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sv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7" name="Google Shape;3947;p40"/>
          <p:cNvPicPr preferRelativeResize="0"/>
          <p:nvPr/>
        </p:nvPicPr>
        <p:blipFill rotWithShape="1">
          <a:blip r:embed="rId3">
            <a:alphaModFix/>
          </a:blip>
          <a:srcRect l="7398"/>
          <a:stretch/>
        </p:blipFill>
        <p:spPr>
          <a:xfrm>
            <a:off x="7479537" y="48059"/>
            <a:ext cx="1273974" cy="1301256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p40"/>
          <p:cNvSpPr txBox="1">
            <a:spLocks noGrp="1"/>
          </p:cNvSpPr>
          <p:nvPr>
            <p:ph type="ctrTitle"/>
          </p:nvPr>
        </p:nvSpPr>
        <p:spPr>
          <a:xfrm>
            <a:off x="390489" y="1504246"/>
            <a:ext cx="8350072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b="0" kern="150" dirty="0">
                <a:effectLst/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  <a:t>以自然語言處理擷取</a:t>
            </a:r>
            <a:br>
              <a:rPr lang="en-US" altLang="zh-TW" sz="4800" b="0" kern="150" dirty="0">
                <a:effectLst/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b="0" kern="150" dirty="0">
                <a:effectLst/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  <a:t>西域各國間之空間資料</a:t>
            </a:r>
            <a:endParaRPr lang="en-US" sz="8800" b="0" dirty="0">
              <a:latin typeface="文鼎粗魏碑" panose="03000809000000000000" pitchFamily="65" charset="-120"/>
              <a:ea typeface="文鼎粗魏碑" panose="03000809000000000000" pitchFamily="65" charset="-120"/>
            </a:endParaRPr>
          </a:p>
        </p:txBody>
      </p:sp>
      <p:sp>
        <p:nvSpPr>
          <p:cNvPr id="3950" name="Google Shape;3950;p40"/>
          <p:cNvSpPr/>
          <p:nvPr/>
        </p:nvSpPr>
        <p:spPr>
          <a:xfrm>
            <a:off x="8982209" y="4435066"/>
            <a:ext cx="15416" cy="14904"/>
          </a:xfrm>
          <a:custGeom>
            <a:avLst/>
            <a:gdLst/>
            <a:ahLst/>
            <a:cxnLst/>
            <a:rect l="l" t="t" r="r" b="b"/>
            <a:pathLst>
              <a:path w="422" h="408" extrusionOk="0">
                <a:moveTo>
                  <a:pt x="230" y="0"/>
                </a:moveTo>
                <a:cubicBezTo>
                  <a:pt x="0" y="0"/>
                  <a:pt x="0" y="115"/>
                  <a:pt x="77" y="268"/>
                </a:cubicBezTo>
                <a:cubicBezTo>
                  <a:pt x="106" y="327"/>
                  <a:pt x="136" y="408"/>
                  <a:pt x="200" y="408"/>
                </a:cubicBezTo>
                <a:cubicBezTo>
                  <a:pt x="219" y="408"/>
                  <a:pt x="241" y="400"/>
                  <a:pt x="268" y="383"/>
                </a:cubicBezTo>
                <a:cubicBezTo>
                  <a:pt x="383" y="383"/>
                  <a:pt x="421" y="268"/>
                  <a:pt x="383" y="153"/>
                </a:cubicBezTo>
                <a:cubicBezTo>
                  <a:pt x="345" y="77"/>
                  <a:pt x="306" y="38"/>
                  <a:pt x="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40"/>
          <p:cNvSpPr/>
          <p:nvPr/>
        </p:nvSpPr>
        <p:spPr>
          <a:xfrm rot="10800000">
            <a:off x="3004727" y="562860"/>
            <a:ext cx="11348" cy="10743"/>
          </a:xfrm>
          <a:custGeom>
            <a:avLst/>
            <a:gdLst/>
            <a:ahLst/>
            <a:cxnLst/>
            <a:rect l="l" t="t" r="r" b="b"/>
            <a:pathLst>
              <a:path w="75" h="71" extrusionOk="0">
                <a:moveTo>
                  <a:pt x="36" y="1"/>
                </a:moveTo>
                <a:cubicBezTo>
                  <a:pt x="23" y="1"/>
                  <a:pt x="10" y="13"/>
                  <a:pt x="10" y="39"/>
                </a:cubicBezTo>
                <a:cubicBezTo>
                  <a:pt x="1" y="58"/>
                  <a:pt x="12" y="70"/>
                  <a:pt x="29" y="70"/>
                </a:cubicBezTo>
                <a:cubicBezTo>
                  <a:pt x="35" y="70"/>
                  <a:pt x="42" y="68"/>
                  <a:pt x="49" y="65"/>
                </a:cubicBezTo>
                <a:cubicBezTo>
                  <a:pt x="62" y="65"/>
                  <a:pt x="74" y="52"/>
                  <a:pt x="74" y="39"/>
                </a:cubicBezTo>
                <a:cubicBezTo>
                  <a:pt x="74" y="13"/>
                  <a:pt x="62" y="1"/>
                  <a:pt x="36" y="1"/>
                </a:cubicBezTo>
                <a:close/>
              </a:path>
            </a:pathLst>
          </a:custGeom>
          <a:solidFill>
            <a:schemeClr val="dk2">
              <a:alpha val="2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40"/>
          <p:cNvSpPr txBox="1">
            <a:spLocks noGrp="1"/>
          </p:cNvSpPr>
          <p:nvPr>
            <p:ph type="subTitle" idx="3"/>
          </p:nvPr>
        </p:nvSpPr>
        <p:spPr>
          <a:xfrm>
            <a:off x="7492489" y="439355"/>
            <a:ext cx="1248072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TW" sz="1800" dirty="0">
                <a:latin typeface="Lucida Handwriting" panose="03010101010101010101" pitchFamily="66" charset="0"/>
                <a:ea typeface="文鼎粗魏碑" panose="03000809000000000000" pitchFamily="65" charset="-120"/>
              </a:rPr>
              <a:t>220006</a:t>
            </a:r>
            <a:endParaRPr lang="zh-TW" altLang="en-US" sz="1800" dirty="0">
              <a:latin typeface="Lucida Handwriting" panose="03010101010101010101" pitchFamily="66" charset="0"/>
              <a:ea typeface="文鼎粗魏碑" panose="03000809000000000000" pitchFamily="65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2AADC07-A57C-CA71-4DA5-38A330302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8813"/>
              </p:ext>
            </p:extLst>
          </p:nvPr>
        </p:nvGraphicFramePr>
        <p:xfrm>
          <a:off x="1524000" y="3107099"/>
          <a:ext cx="6096000" cy="457200"/>
        </p:xfrm>
        <a:graphic>
          <a:graphicData uri="http://schemas.openxmlformats.org/drawingml/2006/table">
            <a:tbl>
              <a:tblPr firstRow="1" bandRow="1">
                <a:tableStyleId>{1FCA5130-56A9-47C3-A336-B6799519C24D}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78337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6497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29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0" i="0" u="none" strike="noStrike" kern="150" cap="none" spc="-30" dirty="0">
                          <a:solidFill>
                            <a:schemeClr val="dk2"/>
                          </a:solidFill>
                          <a:effectLst/>
                          <a:latin typeface="文鼎粗魏碑" panose="03000809000000000000" pitchFamily="65" charset="-120"/>
                          <a:ea typeface="文鼎粗魏碑" panose="03000809000000000000" pitchFamily="65" charset="-120"/>
                          <a:cs typeface="Times New Roman" panose="02020603050405020304" pitchFamily="18" charset="0"/>
                          <a:sym typeface="Fondamento"/>
                        </a:rPr>
                        <a:t>西域傳</a:t>
                      </a:r>
                      <a:endParaRPr lang="zh-TW" alt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A75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50" cap="none" spc="-30" normalizeH="0" baseline="0" noProof="0" dirty="0">
                          <a:ln>
                            <a:noFill/>
                          </a:ln>
                          <a:solidFill>
                            <a:srgbClr val="A75441"/>
                          </a:solidFill>
                          <a:effectLst/>
                          <a:uLnTx/>
                          <a:uFillTx/>
                          <a:latin typeface="文鼎粗魏碑" panose="03000809000000000000" pitchFamily="65" charset="-120"/>
                          <a:ea typeface="文鼎粗魏碑" panose="03000809000000000000" pitchFamily="65" charset="-120"/>
                          <a:cs typeface="Times New Roman" panose="02020603050405020304" pitchFamily="18" charset="0"/>
                          <a:sym typeface="Fondamento"/>
                        </a:rPr>
                        <a:t>自然語言處理</a:t>
                      </a:r>
                    </a:p>
                  </a:txBody>
                  <a:tcPr>
                    <a:lnL w="19050" cap="flat" cmpd="sng" algn="ctr">
                      <a:solidFill>
                        <a:srgbClr val="A75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75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50" cap="none" spc="-30" normalizeH="0" baseline="0" noProof="0" dirty="0">
                          <a:ln>
                            <a:noFill/>
                          </a:ln>
                          <a:solidFill>
                            <a:srgbClr val="A75441"/>
                          </a:solidFill>
                          <a:effectLst/>
                          <a:uLnTx/>
                          <a:uFillTx/>
                          <a:latin typeface="文鼎粗魏碑" panose="03000809000000000000" pitchFamily="65" charset="-120"/>
                          <a:ea typeface="文鼎粗魏碑" panose="03000809000000000000" pitchFamily="65" charset="-120"/>
                          <a:cs typeface="Times New Roman" panose="02020603050405020304" pitchFamily="18" charset="0"/>
                          <a:sym typeface="Fondamento"/>
                        </a:rPr>
                        <a:t>漢朝地理</a:t>
                      </a:r>
                      <a:endParaRPr lang="zh-TW" altLang="en-US" sz="2400" dirty="0">
                        <a:solidFill>
                          <a:srgbClr val="A7544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A75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45282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目前結果：建立圖片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A96835E-928D-0F54-4E56-0735FB01553D}"/>
              </a:ext>
            </a:extLst>
          </p:cNvPr>
          <p:cNvGrpSpPr/>
          <p:nvPr/>
        </p:nvGrpSpPr>
        <p:grpSpPr>
          <a:xfrm>
            <a:off x="852046" y="1743322"/>
            <a:ext cx="7439908" cy="2520000"/>
            <a:chOff x="880166" y="1428900"/>
            <a:chExt cx="7439908" cy="25200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4C83D80-D6D1-C232-1011-6F3FD934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66" y="1430490"/>
              <a:ext cx="3719954" cy="251841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13DF2C2-A055-1422-9282-E453147A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120" y="1430490"/>
              <a:ext cx="3719954" cy="251841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80B4172-531D-16B5-757C-789651BCF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657" r="14734"/>
            <a:stretch/>
          </p:blipFill>
          <p:spPr>
            <a:xfrm>
              <a:off x="7136434" y="1428900"/>
              <a:ext cx="1183640" cy="1260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1286353-7266-615A-18FA-D54D407A7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037"/>
            <a:stretch/>
          </p:blipFill>
          <p:spPr>
            <a:xfrm>
              <a:off x="3396353" y="1430805"/>
              <a:ext cx="1525165" cy="1260000"/>
            </a:xfrm>
            <a:prstGeom prst="rect">
              <a:avLst/>
            </a:prstGeom>
          </p:spPr>
        </p:pic>
      </p:grpSp>
      <p:sp>
        <p:nvSpPr>
          <p:cNvPr id="12" name="投影片編號版面配置區 1">
            <a:extLst>
              <a:ext uri="{FF2B5EF4-FFF2-40B4-BE49-F238E27FC236}">
                <a16:creationId xmlns:a16="http://schemas.microsoft.com/office/drawing/2014/main" id="{85F01663-FD20-76B1-F8C9-1453CCA2F689}"/>
              </a:ext>
            </a:extLst>
          </p:cNvPr>
          <p:cNvSpPr txBox="1">
            <a:spLocks/>
          </p:cNvSpPr>
          <p:nvPr/>
        </p:nvSpPr>
        <p:spPr>
          <a:xfrm>
            <a:off x="832774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04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預定進度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88" name="Google Shape;4788;p71"/>
          <p:cNvSpPr txBox="1">
            <a:spLocks noGrp="1"/>
          </p:cNvSpPr>
          <p:nvPr>
            <p:ph type="subTitle" idx="1"/>
          </p:nvPr>
        </p:nvSpPr>
        <p:spPr>
          <a:xfrm>
            <a:off x="2021469" y="2156639"/>
            <a:ext cx="2830364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改良圖形（邊、節點）</a:t>
            </a:r>
          </a:p>
        </p:txBody>
      </p:sp>
      <p:sp>
        <p:nvSpPr>
          <p:cNvPr id="4790" name="Google Shape;4790;p71"/>
          <p:cNvSpPr txBox="1">
            <a:spLocks noGrp="1"/>
          </p:cNvSpPr>
          <p:nvPr>
            <p:ph type="subTitle" idx="3"/>
          </p:nvPr>
        </p:nvSpPr>
        <p:spPr>
          <a:xfrm>
            <a:off x="2021470" y="3476387"/>
            <a:ext cx="2830364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優化建圖算法</a:t>
            </a: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842240" y="2140476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842240" y="3460224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788;p71">
            <a:extLst>
              <a:ext uri="{FF2B5EF4-FFF2-40B4-BE49-F238E27FC236}">
                <a16:creationId xmlns:a16="http://schemas.microsoft.com/office/drawing/2014/main" id="{E30CAFDD-4914-DE5E-0F13-C7453295AFCC}"/>
              </a:ext>
            </a:extLst>
          </p:cNvPr>
          <p:cNvSpPr txBox="1">
            <a:spLocks/>
          </p:cNvSpPr>
          <p:nvPr/>
        </p:nvSpPr>
        <p:spPr>
          <a:xfrm>
            <a:off x="6017661" y="2156639"/>
            <a:ext cx="2796846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納入更多文本</a:t>
            </a:r>
          </a:p>
        </p:txBody>
      </p:sp>
      <p:sp>
        <p:nvSpPr>
          <p:cNvPr id="17" name="Google Shape;4790;p71">
            <a:extLst>
              <a:ext uri="{FF2B5EF4-FFF2-40B4-BE49-F238E27FC236}">
                <a16:creationId xmlns:a16="http://schemas.microsoft.com/office/drawing/2014/main" id="{3D86F21D-7555-97A7-BA4B-5FB26B774112}"/>
              </a:ext>
            </a:extLst>
          </p:cNvPr>
          <p:cNvSpPr txBox="1">
            <a:spLocks/>
          </p:cNvSpPr>
          <p:nvPr/>
        </p:nvSpPr>
        <p:spPr>
          <a:xfrm>
            <a:off x="6017661" y="3476387"/>
            <a:ext cx="2830364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提升準確度</a:t>
            </a:r>
          </a:p>
        </p:txBody>
      </p:sp>
      <p:pic>
        <p:nvPicPr>
          <p:cNvPr id="18" name="Google Shape;4781;p71">
            <a:extLst>
              <a:ext uri="{FF2B5EF4-FFF2-40B4-BE49-F238E27FC236}">
                <a16:creationId xmlns:a16="http://schemas.microsoft.com/office/drawing/2014/main" id="{547F8576-1BA3-A484-2186-1898127EF0C1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838432" y="2140476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782;p71">
            <a:extLst>
              <a:ext uri="{FF2B5EF4-FFF2-40B4-BE49-F238E27FC236}">
                <a16:creationId xmlns:a16="http://schemas.microsoft.com/office/drawing/2014/main" id="{C451D93E-E181-A321-EDAA-302BD4AF555C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838432" y="3460224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89;p71">
            <a:extLst>
              <a:ext uri="{FF2B5EF4-FFF2-40B4-BE49-F238E27FC236}">
                <a16:creationId xmlns:a16="http://schemas.microsoft.com/office/drawing/2014/main" id="{CA12B90F-CB58-4C20-22D3-21A3EA4292FE}"/>
              </a:ext>
            </a:extLst>
          </p:cNvPr>
          <p:cNvSpPr txBox="1">
            <a:spLocks/>
          </p:cNvSpPr>
          <p:nvPr/>
        </p:nvSpPr>
        <p:spPr>
          <a:xfrm>
            <a:off x="714175" y="1454525"/>
            <a:ext cx="4021623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/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</a:rPr>
              <a:t>期中</a:t>
            </a:r>
          </a:p>
        </p:txBody>
      </p:sp>
      <p:sp>
        <p:nvSpPr>
          <p:cNvPr id="20" name="投影片編號版面配置區 1">
            <a:extLst>
              <a:ext uri="{FF2B5EF4-FFF2-40B4-BE49-F238E27FC236}">
                <a16:creationId xmlns:a16="http://schemas.microsoft.com/office/drawing/2014/main" id="{FB779882-5469-A5B0-0F42-8DCD84007063}"/>
              </a:ext>
            </a:extLst>
          </p:cNvPr>
          <p:cNvSpPr txBox="1">
            <a:spLocks/>
          </p:cNvSpPr>
          <p:nvPr/>
        </p:nvSpPr>
        <p:spPr>
          <a:xfrm>
            <a:off x="832774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22" name="圖形 21" descr="靶心 以實心填滿">
            <a:extLst>
              <a:ext uri="{FF2B5EF4-FFF2-40B4-BE49-F238E27FC236}">
                <a16:creationId xmlns:a16="http://schemas.microsoft.com/office/drawing/2014/main" id="{EFAB9850-6540-6CDD-1C31-7869F3C91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160" y="3721902"/>
            <a:ext cx="561600" cy="561600"/>
          </a:xfrm>
          <a:prstGeom prst="rect">
            <a:avLst/>
          </a:prstGeom>
        </p:spPr>
      </p:pic>
      <p:pic>
        <p:nvPicPr>
          <p:cNvPr id="32" name="圖形 31" descr="女工程師 以實心填滿">
            <a:extLst>
              <a:ext uri="{FF2B5EF4-FFF2-40B4-BE49-F238E27FC236}">
                <a16:creationId xmlns:a16="http://schemas.microsoft.com/office/drawing/2014/main" id="{629BF296-9771-1D0A-9646-93E6C28A9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315" y="3695087"/>
            <a:ext cx="561600" cy="561600"/>
          </a:xfrm>
          <a:prstGeom prst="rect">
            <a:avLst/>
          </a:prstGeom>
        </p:spPr>
      </p:pic>
      <p:pic>
        <p:nvPicPr>
          <p:cNvPr id="34" name="圖形 33" descr="文件 以實心填滿">
            <a:extLst>
              <a:ext uri="{FF2B5EF4-FFF2-40B4-BE49-F238E27FC236}">
                <a16:creationId xmlns:a16="http://schemas.microsoft.com/office/drawing/2014/main" id="{84246D0E-8152-33D2-C9A7-152C3C424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0920" y="2399260"/>
            <a:ext cx="561600" cy="561600"/>
          </a:xfrm>
          <a:prstGeom prst="rect">
            <a:avLst/>
          </a:prstGeom>
        </p:spPr>
      </p:pic>
      <p:pic>
        <p:nvPicPr>
          <p:cNvPr id="36" name="圖形 35" descr="網路 以實心填滿">
            <a:extLst>
              <a:ext uri="{FF2B5EF4-FFF2-40B4-BE49-F238E27FC236}">
                <a16:creationId xmlns:a16="http://schemas.microsoft.com/office/drawing/2014/main" id="{D1257C5A-5996-B8DB-8D6E-173C3162FF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1469" y="2384020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預定進度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548476" y="2119523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548475" y="3496122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788;p71">
            <a:extLst>
              <a:ext uri="{FF2B5EF4-FFF2-40B4-BE49-F238E27FC236}">
                <a16:creationId xmlns:a16="http://schemas.microsoft.com/office/drawing/2014/main" id="{E30CAFDD-4914-DE5E-0F13-C7453295AFCC}"/>
              </a:ext>
            </a:extLst>
          </p:cNvPr>
          <p:cNvSpPr txBox="1">
            <a:spLocks/>
          </p:cNvSpPr>
          <p:nvPr/>
        </p:nvSpPr>
        <p:spPr>
          <a:xfrm>
            <a:off x="1564768" y="2135686"/>
            <a:ext cx="2999842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利用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GIS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疊圖分析，並對照現代之地圖做對應</a:t>
            </a:r>
          </a:p>
        </p:txBody>
      </p:sp>
      <p:sp>
        <p:nvSpPr>
          <p:cNvPr id="17" name="Google Shape;4790;p71">
            <a:extLst>
              <a:ext uri="{FF2B5EF4-FFF2-40B4-BE49-F238E27FC236}">
                <a16:creationId xmlns:a16="http://schemas.microsoft.com/office/drawing/2014/main" id="{3D86F21D-7555-97A7-BA4B-5FB26B774112}"/>
              </a:ext>
            </a:extLst>
          </p:cNvPr>
          <p:cNvSpPr txBox="1">
            <a:spLocks/>
          </p:cNvSpPr>
          <p:nvPr/>
        </p:nvSpPr>
        <p:spPr>
          <a:xfrm>
            <a:off x="1564767" y="3512285"/>
            <a:ext cx="2999843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推測當代單位的實際長度</a:t>
            </a:r>
          </a:p>
        </p:txBody>
      </p:sp>
      <p:pic>
        <p:nvPicPr>
          <p:cNvPr id="18" name="Google Shape;4781;p71">
            <a:extLst>
              <a:ext uri="{FF2B5EF4-FFF2-40B4-BE49-F238E27FC236}">
                <a16:creationId xmlns:a16="http://schemas.microsoft.com/office/drawing/2014/main" id="{547F8576-1BA3-A484-2186-1898127EF0C1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673441" y="2119522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782;p71">
            <a:extLst>
              <a:ext uri="{FF2B5EF4-FFF2-40B4-BE49-F238E27FC236}">
                <a16:creationId xmlns:a16="http://schemas.microsoft.com/office/drawing/2014/main" id="{C451D93E-E181-A321-EDAA-302BD4AF555C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665348" y="3496122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圖形 28" descr="用一條路徑路由傳送兩個大頭針 以實心填滿">
            <a:extLst>
              <a:ext uri="{FF2B5EF4-FFF2-40B4-BE49-F238E27FC236}">
                <a16:creationId xmlns:a16="http://schemas.microsoft.com/office/drawing/2014/main" id="{3B42CAEA-B25A-30CD-DA02-B5B9DFD8E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2276" y="2384865"/>
            <a:ext cx="561600" cy="561600"/>
          </a:xfrm>
          <a:prstGeom prst="rect">
            <a:avLst/>
          </a:prstGeom>
        </p:spPr>
      </p:pic>
      <p:pic>
        <p:nvPicPr>
          <p:cNvPr id="31" name="圖形 30" descr="有圖釘的地圖 以實心填滿">
            <a:extLst>
              <a:ext uri="{FF2B5EF4-FFF2-40B4-BE49-F238E27FC236}">
                <a16:creationId xmlns:a16="http://schemas.microsoft.com/office/drawing/2014/main" id="{AF616ABB-5104-609B-6F48-196E869DF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551" y="2354386"/>
            <a:ext cx="561600" cy="561600"/>
          </a:xfrm>
          <a:prstGeom prst="rect">
            <a:avLst/>
          </a:prstGeom>
        </p:spPr>
      </p:pic>
      <p:sp>
        <p:nvSpPr>
          <p:cNvPr id="7" name="Google Shape;4790;p71">
            <a:extLst>
              <a:ext uri="{FF2B5EF4-FFF2-40B4-BE49-F238E27FC236}">
                <a16:creationId xmlns:a16="http://schemas.microsoft.com/office/drawing/2014/main" id="{574A6C51-D79E-B3F2-602A-50D010E74A95}"/>
              </a:ext>
            </a:extLst>
          </p:cNvPr>
          <p:cNvSpPr txBox="1">
            <a:spLocks/>
          </p:cNvSpPr>
          <p:nvPr/>
        </p:nvSpPr>
        <p:spPr>
          <a:xfrm>
            <a:off x="5687013" y="2119522"/>
            <a:ext cx="2813436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前往西域的實際路線，評估路徑的合理性</a:t>
            </a:r>
          </a:p>
        </p:txBody>
      </p:sp>
      <p:sp>
        <p:nvSpPr>
          <p:cNvPr id="9" name="Google Shape;4789;p71">
            <a:extLst>
              <a:ext uri="{FF2B5EF4-FFF2-40B4-BE49-F238E27FC236}">
                <a16:creationId xmlns:a16="http://schemas.microsoft.com/office/drawing/2014/main" id="{9906BAA0-D8E2-B3F0-C300-AB5BF286B792}"/>
              </a:ext>
            </a:extLst>
          </p:cNvPr>
          <p:cNvSpPr txBox="1">
            <a:spLocks/>
          </p:cNvSpPr>
          <p:nvPr/>
        </p:nvSpPr>
        <p:spPr>
          <a:xfrm>
            <a:off x="714175" y="1454525"/>
            <a:ext cx="4021623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/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</a:rPr>
              <a:t>期末</a:t>
            </a:r>
          </a:p>
        </p:txBody>
      </p:sp>
      <p:sp>
        <p:nvSpPr>
          <p:cNvPr id="13" name="Google Shape;4790;p71">
            <a:extLst>
              <a:ext uri="{FF2B5EF4-FFF2-40B4-BE49-F238E27FC236}">
                <a16:creationId xmlns:a16="http://schemas.microsoft.com/office/drawing/2014/main" id="{BC7A1628-19B0-CD77-4C6F-F7DD85CBB512}"/>
              </a:ext>
            </a:extLst>
          </p:cNvPr>
          <p:cNvSpPr txBox="1">
            <a:spLocks/>
          </p:cNvSpPr>
          <p:nvPr/>
        </p:nvSpPr>
        <p:spPr>
          <a:xfrm>
            <a:off x="5657241" y="3498476"/>
            <a:ext cx="2999843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延伸不限於西域，自動處理文本得到地理的資訊</a:t>
            </a:r>
          </a:p>
        </p:txBody>
      </p:sp>
      <p:sp>
        <p:nvSpPr>
          <p:cNvPr id="24" name="投影片編號版面配置區 1">
            <a:extLst>
              <a:ext uri="{FF2B5EF4-FFF2-40B4-BE49-F238E27FC236}">
                <a16:creationId xmlns:a16="http://schemas.microsoft.com/office/drawing/2014/main" id="{30126DF2-1C01-764D-A42A-E4C8DC2FE2D9}"/>
              </a:ext>
            </a:extLst>
          </p:cNvPr>
          <p:cNvSpPr txBox="1">
            <a:spLocks/>
          </p:cNvSpPr>
          <p:nvPr/>
        </p:nvSpPr>
        <p:spPr>
          <a:xfrm>
            <a:off x="832774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28" name="圖形 27" descr="魔術棒 (自動) 以實心填滿">
            <a:extLst>
              <a:ext uri="{FF2B5EF4-FFF2-40B4-BE49-F238E27FC236}">
                <a16:creationId xmlns:a16="http://schemas.microsoft.com/office/drawing/2014/main" id="{5EF5927D-73B2-31D7-811F-85ACFE0E5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89423" y="3773258"/>
            <a:ext cx="561600" cy="561600"/>
          </a:xfrm>
          <a:prstGeom prst="rect">
            <a:avLst/>
          </a:prstGeom>
        </p:spPr>
      </p:pic>
      <p:pic>
        <p:nvPicPr>
          <p:cNvPr id="32" name="圖形 31" descr="尺規 以實心填滿">
            <a:extLst>
              <a:ext uri="{FF2B5EF4-FFF2-40B4-BE49-F238E27FC236}">
                <a16:creationId xmlns:a16="http://schemas.microsoft.com/office/drawing/2014/main" id="{C7A83771-D6A8-98EF-8428-F8561FD9AE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2551" y="3773258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目前結論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32774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728963-F6F8-55B2-4C58-12A5965D3E5A}"/>
              </a:ext>
            </a:extLst>
          </p:cNvPr>
          <p:cNvSpPr txBox="1"/>
          <p:nvPr/>
        </p:nvSpPr>
        <p:spPr>
          <a:xfrm>
            <a:off x="628651" y="1348961"/>
            <a:ext cx="7801224" cy="327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本研究比較了四種能處理文言文的模型，模型 </a:t>
            </a:r>
            <a:r>
              <a:rPr lang="en-US" altLang="zh-TW" sz="2000" dirty="0" err="1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HanLP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表現最佳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成功使用正規表示式來篩選句子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加入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GPT-3.5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提升本研究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可擷取出國家名、相對位置與距離等資料，未來將會擷取更多資訊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最終，研究目標是將文本轉為電腦可讀取的資料，並使用地理資訊系統進行分析，瞭解西域各國的相對位置，並與現代對比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63863" algn="l"/>
              </a:tabLst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未來可延伸至更多歷史文本，擴充至世界各地的文獻</a:t>
            </a:r>
          </a:p>
        </p:txBody>
      </p:sp>
    </p:spTree>
    <p:extLst>
      <p:ext uri="{BB962C8B-B14F-4D97-AF65-F5344CB8AC3E}">
        <p14:creationId xmlns:p14="http://schemas.microsoft.com/office/powerpoint/2010/main" val="118887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p74"/>
          <p:cNvSpPr txBox="1">
            <a:spLocks noGrp="1"/>
          </p:cNvSpPr>
          <p:nvPr>
            <p:ph type="ctrTitle"/>
          </p:nvPr>
        </p:nvSpPr>
        <p:spPr>
          <a:xfrm>
            <a:off x="4713863" y="1846752"/>
            <a:ext cx="3872788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源樣明體 SB" panose="02020600000000000000" pitchFamily="18" charset="-120"/>
              </a:rPr>
              <a:t>Thank You</a:t>
            </a:r>
            <a:endParaRPr dirty="0">
              <a:latin typeface="Book Antiqua" panose="02040602050305030304" pitchFamily="18" charset="0"/>
              <a:ea typeface="源樣明體 SB" panose="02020600000000000000" pitchFamily="18" charset="-120"/>
            </a:endParaRPr>
          </a:p>
        </p:txBody>
      </p:sp>
      <p:sp>
        <p:nvSpPr>
          <p:cNvPr id="4858" name="Google Shape;4858;p74"/>
          <p:cNvSpPr txBox="1">
            <a:spLocks noGrp="1"/>
          </p:cNvSpPr>
          <p:nvPr>
            <p:ph type="subTitle" idx="2"/>
          </p:nvPr>
        </p:nvSpPr>
        <p:spPr>
          <a:xfrm>
            <a:off x="4713863" y="2714727"/>
            <a:ext cx="34797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編號：</a:t>
            </a:r>
            <a:r>
              <a:rPr lang="en" b="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220006</a:t>
            </a:r>
          </a:p>
        </p:txBody>
      </p:sp>
      <p:pic>
        <p:nvPicPr>
          <p:cNvPr id="4865" name="Google Shape;4865;p74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24032" r="15947"/>
          <a:stretch/>
        </p:blipFill>
        <p:spPr>
          <a:xfrm>
            <a:off x="950763" y="784650"/>
            <a:ext cx="3184598" cy="353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471;p76">
            <a:extLst>
              <a:ext uri="{FF2B5EF4-FFF2-40B4-BE49-F238E27FC236}">
                <a16:creationId xmlns:a16="http://schemas.microsoft.com/office/drawing/2014/main" id="{2C1FE5E2-935D-6D2A-7B28-56CD22771F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C576F7-E959-83DB-8896-66F8C9396429}"/>
              </a:ext>
            </a:extLst>
          </p:cNvPr>
          <p:cNvSpPr txBox="1">
            <a:spLocks/>
          </p:cNvSpPr>
          <p:nvPr/>
        </p:nvSpPr>
        <p:spPr>
          <a:xfrm>
            <a:off x="8468819" y="4575024"/>
            <a:ext cx="65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zh-TW" altLang="en-US" sz="2400" b="0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研究目標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88" name="Google Shape;4788;p71"/>
          <p:cNvSpPr txBox="1">
            <a:spLocks noGrp="1"/>
          </p:cNvSpPr>
          <p:nvPr>
            <p:ph type="subTitle" idx="1"/>
          </p:nvPr>
        </p:nvSpPr>
        <p:spPr>
          <a:xfrm>
            <a:off x="3285956" y="1886306"/>
            <a:ext cx="3998763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擷取史書文本中關於各國相對於某地點的距離與方位資料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</p:txBody>
      </p:sp>
      <p:sp>
        <p:nvSpPr>
          <p:cNvPr id="4789" name="Google Shape;4789;p71"/>
          <p:cNvSpPr txBox="1">
            <a:spLocks noGrp="1"/>
          </p:cNvSpPr>
          <p:nvPr>
            <p:ph type="subTitle" idx="2"/>
          </p:nvPr>
        </p:nvSpPr>
        <p:spPr>
          <a:xfrm>
            <a:off x="3285957" y="1472188"/>
            <a:ext cx="3716292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  <a:t>自然語言處理</a:t>
            </a:r>
            <a:endParaRPr lang="zh-TW" altLang="en-US" sz="2400" b="0" dirty="0">
              <a:solidFill>
                <a:srgbClr val="722B1B"/>
              </a:solidFill>
              <a:latin typeface="文鼎粗魏碑" panose="03000809000000000000" pitchFamily="65" charset="-120"/>
              <a:ea typeface="文鼎粗魏碑" panose="03000809000000000000" pitchFamily="65" charset="-120"/>
            </a:endParaRPr>
          </a:p>
        </p:txBody>
      </p:sp>
      <p:sp>
        <p:nvSpPr>
          <p:cNvPr id="4790" name="Google Shape;4790;p71"/>
          <p:cNvSpPr txBox="1">
            <a:spLocks noGrp="1"/>
          </p:cNvSpPr>
          <p:nvPr>
            <p:ph type="subTitle" idx="3"/>
          </p:nvPr>
        </p:nvSpPr>
        <p:spPr>
          <a:xfrm>
            <a:off x="3285956" y="3603197"/>
            <a:ext cx="3998763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整理文本中各國資料，並擷取該國戶、口、兵、風俗、河川等資料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</p:txBody>
      </p:sp>
      <p:sp>
        <p:nvSpPr>
          <p:cNvPr id="4791" name="Google Shape;4791;p71"/>
          <p:cNvSpPr txBox="1">
            <a:spLocks noGrp="1"/>
          </p:cNvSpPr>
          <p:nvPr>
            <p:ph type="subTitle" idx="4"/>
          </p:nvPr>
        </p:nvSpPr>
        <p:spPr>
          <a:xfrm>
            <a:off x="3285957" y="3189079"/>
            <a:ext cx="3716292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  <a:t>統整成表格</a:t>
            </a:r>
            <a:endParaRPr sz="2800" b="0" dirty="0">
              <a:solidFill>
                <a:srgbClr val="722B1B"/>
              </a:solidFill>
              <a:latin typeface="文鼎粗魏碑" panose="03000809000000000000" pitchFamily="65" charset="-12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2106728" y="1696089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2106728" y="3460224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pic>
        <p:nvPicPr>
          <p:cNvPr id="14" name="圖形 13" descr="聊天 以實心填滿">
            <a:extLst>
              <a:ext uri="{FF2B5EF4-FFF2-40B4-BE49-F238E27FC236}">
                <a16:creationId xmlns:a16="http://schemas.microsoft.com/office/drawing/2014/main" id="{46820E52-546C-04CA-2E16-5FC5EB49E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0803" y="1979298"/>
            <a:ext cx="561600" cy="561600"/>
          </a:xfrm>
          <a:prstGeom prst="rect">
            <a:avLst/>
          </a:prstGeom>
        </p:spPr>
      </p:pic>
      <p:pic>
        <p:nvPicPr>
          <p:cNvPr id="16" name="圖形 15" descr="表格 以實心填滿">
            <a:extLst>
              <a:ext uri="{FF2B5EF4-FFF2-40B4-BE49-F238E27FC236}">
                <a16:creationId xmlns:a16="http://schemas.microsoft.com/office/drawing/2014/main" id="{D92310A1-191E-F2F3-2DA7-C30E3D9DE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0803" y="3706662"/>
            <a:ext cx="561600" cy="56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研究方法：文本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89" name="Google Shape;4789;p71"/>
          <p:cNvSpPr txBox="1">
            <a:spLocks noGrp="1"/>
          </p:cNvSpPr>
          <p:nvPr>
            <p:ph type="subTitle" idx="2"/>
          </p:nvPr>
        </p:nvSpPr>
        <p:spPr>
          <a:xfrm>
            <a:off x="1668331" y="2794608"/>
            <a:ext cx="1581576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  <a:buSzPts val="1400"/>
            </a:pPr>
            <a:r>
              <a:rPr lang="zh-TW" altLang="en-US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史記卷 </a:t>
            </a:r>
            <a:r>
              <a:rPr lang="en-US" altLang="zh-TW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123</a:t>
            </a: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551898" y="2513992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22" name="Google Shape;4789;p71">
            <a:extLst>
              <a:ext uri="{FF2B5EF4-FFF2-40B4-BE49-F238E27FC236}">
                <a16:creationId xmlns:a16="http://schemas.microsoft.com/office/drawing/2014/main" id="{D73AE6BA-0C08-A723-9314-C3CD1CFE43C8}"/>
              </a:ext>
            </a:extLst>
          </p:cNvPr>
          <p:cNvSpPr txBox="1">
            <a:spLocks/>
          </p:cNvSpPr>
          <p:nvPr/>
        </p:nvSpPr>
        <p:spPr>
          <a:xfrm>
            <a:off x="4406981" y="2794608"/>
            <a:ext cx="1581576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  <a:buSzPts val="1400"/>
            </a:pPr>
            <a:r>
              <a:rPr lang="zh-TW" altLang="en-US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漢書卷 </a:t>
            </a:r>
            <a:r>
              <a:rPr lang="en-US" altLang="zh-TW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96</a:t>
            </a:r>
          </a:p>
        </p:txBody>
      </p:sp>
      <p:pic>
        <p:nvPicPr>
          <p:cNvPr id="23" name="Google Shape;4781;p71">
            <a:extLst>
              <a:ext uri="{FF2B5EF4-FFF2-40B4-BE49-F238E27FC236}">
                <a16:creationId xmlns:a16="http://schemas.microsoft.com/office/drawing/2014/main" id="{E3946138-A891-2D48-D32E-78CB078F700B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3290548" y="2513992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4789;p71">
            <a:extLst>
              <a:ext uri="{FF2B5EF4-FFF2-40B4-BE49-F238E27FC236}">
                <a16:creationId xmlns:a16="http://schemas.microsoft.com/office/drawing/2014/main" id="{AD1DDFE5-EC96-2DDA-6D3F-ADF2839E6C5C}"/>
              </a:ext>
            </a:extLst>
          </p:cNvPr>
          <p:cNvSpPr txBox="1">
            <a:spLocks/>
          </p:cNvSpPr>
          <p:nvPr/>
        </p:nvSpPr>
        <p:spPr>
          <a:xfrm>
            <a:off x="7145631" y="2794608"/>
            <a:ext cx="1581576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  <a:buSzPts val="1400"/>
            </a:pPr>
            <a:r>
              <a:rPr lang="zh-TW" altLang="en-US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後漢書卷 </a:t>
            </a:r>
            <a:r>
              <a:rPr lang="en-US" altLang="zh-TW" sz="2000" b="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88</a:t>
            </a:r>
          </a:p>
        </p:txBody>
      </p:sp>
      <p:pic>
        <p:nvPicPr>
          <p:cNvPr id="26" name="Google Shape;4781;p71">
            <a:extLst>
              <a:ext uri="{FF2B5EF4-FFF2-40B4-BE49-F238E27FC236}">
                <a16:creationId xmlns:a16="http://schemas.microsoft.com/office/drawing/2014/main" id="{A59D466A-874C-BA0D-662A-58C6EFD59F96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6029198" y="2513992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F2AFA5-168E-B89A-F1B6-FFC4AFDCD58A}"/>
              </a:ext>
            </a:extLst>
          </p:cNvPr>
          <p:cNvSpPr txBox="1"/>
          <p:nvPr/>
        </p:nvSpPr>
        <p:spPr>
          <a:xfrm>
            <a:off x="695793" y="2821961"/>
            <a:ext cx="6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A75441"/>
                </a:solidFill>
                <a:latin typeface="Lucida Handwriting" panose="03010101010101010101" pitchFamily="66" charset="0"/>
                <a:sym typeface="Fondamento"/>
              </a:rPr>
              <a:t>01</a:t>
            </a:r>
            <a:endParaRPr lang="zh-TW" altLang="en-US" sz="2800" b="1" dirty="0">
              <a:solidFill>
                <a:srgbClr val="A75441"/>
              </a:solidFill>
              <a:latin typeface="Lucida Handwriting" panose="03010101010101010101" pitchFamily="66" charset="0"/>
              <a:sym typeface="Fondamento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63FED4-D665-58B2-4206-DB1B2F28440E}"/>
              </a:ext>
            </a:extLst>
          </p:cNvPr>
          <p:cNvSpPr txBox="1"/>
          <p:nvPr/>
        </p:nvSpPr>
        <p:spPr>
          <a:xfrm>
            <a:off x="3440716" y="2821961"/>
            <a:ext cx="6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A75441"/>
                </a:solidFill>
                <a:latin typeface="Lucida Handwriting" panose="03010101010101010101" pitchFamily="66" charset="0"/>
                <a:sym typeface="Fondamento"/>
              </a:rPr>
              <a:t>02</a:t>
            </a:r>
            <a:endParaRPr lang="zh-TW" altLang="en-US" sz="2800" b="1" dirty="0">
              <a:solidFill>
                <a:srgbClr val="A75441"/>
              </a:solidFill>
              <a:latin typeface="Lucida Handwriting" panose="03010101010101010101" pitchFamily="66" charset="0"/>
              <a:sym typeface="Fondamento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DF55780-351E-7367-AD88-1EA60685ED4B}"/>
              </a:ext>
            </a:extLst>
          </p:cNvPr>
          <p:cNvSpPr txBox="1"/>
          <p:nvPr/>
        </p:nvSpPr>
        <p:spPr>
          <a:xfrm>
            <a:off x="6179366" y="2821961"/>
            <a:ext cx="6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A75441"/>
                </a:solidFill>
                <a:latin typeface="Lucida Handwriting" panose="03010101010101010101" pitchFamily="66" charset="0"/>
                <a:sym typeface="Fondamento"/>
              </a:rPr>
              <a:t>03</a:t>
            </a:r>
            <a:endParaRPr lang="zh-TW" altLang="en-US" sz="2800" b="1" dirty="0">
              <a:solidFill>
                <a:srgbClr val="A75441"/>
              </a:solidFill>
              <a:latin typeface="Lucida Handwriting" panose="03010101010101010101" pitchFamily="66" charset="0"/>
              <a:sym typeface="Fondamento"/>
            </a:endParaRPr>
          </a:p>
        </p:txBody>
      </p:sp>
      <p:sp>
        <p:nvSpPr>
          <p:cNvPr id="32" name="Google Shape;4789;p71">
            <a:extLst>
              <a:ext uri="{FF2B5EF4-FFF2-40B4-BE49-F238E27FC236}">
                <a16:creationId xmlns:a16="http://schemas.microsoft.com/office/drawing/2014/main" id="{54622784-E010-9A9A-10AD-E737F20E9A2A}"/>
              </a:ext>
            </a:extLst>
          </p:cNvPr>
          <p:cNvSpPr txBox="1">
            <a:spLocks/>
          </p:cNvSpPr>
          <p:nvPr/>
        </p:nvSpPr>
        <p:spPr>
          <a:xfrm>
            <a:off x="2713854" y="1673758"/>
            <a:ext cx="3716292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  <a:cs typeface="Times New Roman" panose="02020603050405020304" pitchFamily="18" charset="0"/>
              </a:rPr>
              <a:t>提及西域的篇章</a:t>
            </a:r>
            <a:endParaRPr lang="zh-TW" altLang="en-US" sz="2400" b="0" dirty="0">
              <a:solidFill>
                <a:srgbClr val="722B1B"/>
              </a:solidFill>
              <a:latin typeface="文鼎粗魏碑" panose="03000809000000000000" pitchFamily="65" charset="-120"/>
              <a:ea typeface="文鼎粗魏碑" panose="030008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4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研究方法：選擇的模型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88" name="Google Shape;4788;p71"/>
          <p:cNvSpPr txBox="1">
            <a:spLocks noGrp="1"/>
          </p:cNvSpPr>
          <p:nvPr>
            <p:ph type="subTitle" idx="1"/>
          </p:nvPr>
        </p:nvSpPr>
        <p:spPr>
          <a:xfrm>
            <a:off x="3224997" y="1944181"/>
            <a:ext cx="3716292" cy="9990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rgbClr val="722B1B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Jiayan</a:t>
            </a:r>
            <a:r>
              <a:rPr lang="en-US" altLang="zh-TW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</a:t>
            </a: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模型</a:t>
            </a:r>
          </a:p>
          <a:p>
            <a:pPr marL="285750" indent="-285750" algn="l">
              <a:lnSpc>
                <a:spcPct val="150000"/>
              </a:lnSpc>
              <a:buClr>
                <a:srgbClr val="722B1B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Jieba</a:t>
            </a:r>
            <a:r>
              <a:rPr lang="en-US" altLang="zh-TW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 </a:t>
            </a: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模型</a:t>
            </a:r>
          </a:p>
          <a:p>
            <a:pPr marL="285750" indent="-285750" algn="l">
              <a:lnSpc>
                <a:spcPct val="150000"/>
              </a:lnSpc>
              <a:buClr>
                <a:srgbClr val="722B1B"/>
              </a:buClr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Stanza </a:t>
            </a: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模型</a:t>
            </a:r>
          </a:p>
          <a:p>
            <a:pPr marL="285750" indent="-285750" algn="l">
              <a:lnSpc>
                <a:spcPct val="150000"/>
              </a:lnSpc>
              <a:buClr>
                <a:srgbClr val="722B1B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722B1B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HanLP</a:t>
            </a:r>
            <a:r>
              <a:rPr lang="en-US" altLang="zh-TW" sz="1800" dirty="0">
                <a:solidFill>
                  <a:srgbClr val="722B1B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 </a:t>
            </a:r>
            <a:r>
              <a:rPr lang="zh-TW" altLang="en-US" sz="1800" dirty="0">
                <a:solidFill>
                  <a:srgbClr val="722B1B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模型</a:t>
            </a:r>
            <a:endParaRPr lang="en-US" altLang="zh-TW" sz="1800" dirty="0">
              <a:solidFill>
                <a:srgbClr val="722B1B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4789" name="Google Shape;4789;p71"/>
          <p:cNvSpPr txBox="1">
            <a:spLocks noGrp="1"/>
          </p:cNvSpPr>
          <p:nvPr>
            <p:ph type="subTitle" idx="2"/>
          </p:nvPr>
        </p:nvSpPr>
        <p:spPr>
          <a:xfrm>
            <a:off x="3224996" y="1530063"/>
            <a:ext cx="4021623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</a:rPr>
              <a:t>傳統模型 </a:t>
            </a:r>
            <a:r>
              <a:rPr lang="en-US" altLang="zh-TW" sz="2800" b="0" dirty="0">
                <a:solidFill>
                  <a:srgbClr val="553410"/>
                </a:solidFill>
                <a:latin typeface="Lucida Handwriting" panose="03010101010101010101" pitchFamily="66" charset="0"/>
                <a:ea typeface="源樣明體 M" panose="02020500000000000000" pitchFamily="18" charset="-120"/>
              </a:rPr>
              <a:t>+</a:t>
            </a:r>
            <a:r>
              <a:rPr lang="en-US" altLang="zh-TW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</a:rPr>
              <a:t> </a:t>
            </a:r>
            <a:r>
              <a:rPr lang="zh-TW" altLang="en-US" sz="2800" b="0" dirty="0">
                <a:solidFill>
                  <a:srgbClr val="722B1B"/>
                </a:solidFill>
                <a:latin typeface="文鼎粗魏碑" panose="03000809000000000000" pitchFamily="65" charset="-120"/>
                <a:ea typeface="文鼎粗魏碑" panose="03000809000000000000" pitchFamily="65" charset="-120"/>
              </a:rPr>
              <a:t>正規表示式</a:t>
            </a:r>
          </a:p>
        </p:txBody>
      </p:sp>
      <p:sp>
        <p:nvSpPr>
          <p:cNvPr id="4790" name="Google Shape;4790;p71"/>
          <p:cNvSpPr txBox="1">
            <a:spLocks noGrp="1"/>
          </p:cNvSpPr>
          <p:nvPr>
            <p:ph type="subTitle" idx="3"/>
          </p:nvPr>
        </p:nvSpPr>
        <p:spPr>
          <a:xfrm>
            <a:off x="3224997" y="3626347"/>
            <a:ext cx="4021622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串接</a:t>
            </a:r>
            <a:r>
              <a:rPr lang="en-US" altLang="zh-TW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API</a:t>
            </a: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，修改 </a:t>
            </a:r>
            <a:r>
              <a:rPr lang="en-US" altLang="zh-TW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prompt</a:t>
            </a:r>
            <a:r>
              <a:rPr lang="zh-TW" altLang="en-US" sz="18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，產生表格</a:t>
            </a:r>
            <a:endParaRPr lang="en-US" altLang="zh-TW" sz="18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</a:endParaRPr>
          </a:p>
        </p:txBody>
      </p:sp>
      <p:sp>
        <p:nvSpPr>
          <p:cNvPr id="4791" name="Google Shape;4791;p71"/>
          <p:cNvSpPr txBox="1">
            <a:spLocks noGrp="1"/>
          </p:cNvSpPr>
          <p:nvPr>
            <p:ph type="subTitle" idx="4"/>
          </p:nvPr>
        </p:nvSpPr>
        <p:spPr>
          <a:xfrm>
            <a:off x="3224997" y="3212229"/>
            <a:ext cx="384622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altLang="zh-TW" sz="2800" b="0" dirty="0">
                <a:solidFill>
                  <a:srgbClr val="553410"/>
                </a:solidFill>
                <a:latin typeface="Lucida Handwriting" panose="03010101010101010101" pitchFamily="66" charset="0"/>
                <a:ea typeface="源樣明體 M" panose="02020500000000000000" pitchFamily="18" charset="-120"/>
              </a:rPr>
              <a:t>GPT-3.5</a:t>
            </a:r>
            <a:endParaRPr sz="2800" b="0" dirty="0">
              <a:solidFill>
                <a:srgbClr val="553410"/>
              </a:solidFill>
              <a:latin typeface="Lucida Handwriting" panose="03010101010101010101" pitchFamily="66" charset="0"/>
              <a:ea typeface="源樣明體 M" panose="02020500000000000000" pitchFamily="18" charset="-12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2045768" y="1696089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2045768" y="3425499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47C8240-CA69-2743-2308-73EE85E0FFAD}"/>
              </a:ext>
            </a:extLst>
          </p:cNvPr>
          <p:cNvSpPr/>
          <p:nvPr/>
        </p:nvSpPr>
        <p:spPr>
          <a:xfrm>
            <a:off x="2319986" y="3746065"/>
            <a:ext cx="461314" cy="461314"/>
          </a:xfrm>
          <a:custGeom>
            <a:avLst/>
            <a:gdLst>
              <a:gd name="connsiteX0" fmla="*/ 1330055 w 2217730"/>
              <a:gd name="connsiteY0" fmla="*/ 1403288 h 2259456"/>
              <a:gd name="connsiteX1" fmla="*/ 806284 w 2217730"/>
              <a:gd name="connsiteY1" fmla="*/ 1707808 h 2259456"/>
              <a:gd name="connsiteX2" fmla="*/ 732458 w 2217730"/>
              <a:gd name="connsiteY2" fmla="*/ 1707808 h 2259456"/>
              <a:gd name="connsiteX3" fmla="*/ 284860 w 2217730"/>
              <a:gd name="connsiteY3" fmla="*/ 1447643 h 2259456"/>
              <a:gd name="connsiteX4" fmla="*/ 271913 w 2217730"/>
              <a:gd name="connsiteY4" fmla="*/ 1439998 h 2259456"/>
              <a:gd name="connsiteX5" fmla="*/ 322165 w 2217730"/>
              <a:gd name="connsiteY5" fmla="*/ 1723099 h 2259456"/>
              <a:gd name="connsiteX6" fmla="*/ 321409 w 2217730"/>
              <a:gd name="connsiteY6" fmla="*/ 1723099 h 2259456"/>
              <a:gd name="connsiteX7" fmla="*/ 896915 w 2217730"/>
              <a:gd name="connsiteY7" fmla="*/ 1877664 h 2259456"/>
              <a:gd name="connsiteX8" fmla="*/ 1330055 w 2217730"/>
              <a:gd name="connsiteY8" fmla="*/ 1626690 h 2259456"/>
              <a:gd name="connsiteX9" fmla="*/ 1455670 w 2217730"/>
              <a:gd name="connsiteY9" fmla="*/ 1074286 h 2259456"/>
              <a:gd name="connsiteX10" fmla="*/ 1455643 w 2217730"/>
              <a:gd name="connsiteY10" fmla="*/ 1682567 h 2259456"/>
              <a:gd name="connsiteX11" fmla="*/ 1419121 w 2217730"/>
              <a:gd name="connsiteY11" fmla="*/ 1746849 h 2259456"/>
              <a:gd name="connsiteX12" fmla="*/ 971524 w 2217730"/>
              <a:gd name="connsiteY12" fmla="*/ 2006228 h 2259456"/>
              <a:gd name="connsiteX13" fmla="*/ 957821 w 2217730"/>
              <a:gd name="connsiteY13" fmla="*/ 2013901 h 2259456"/>
              <a:gd name="connsiteX14" fmla="*/ 1227313 w 2217730"/>
              <a:gd name="connsiteY14" fmla="*/ 2111828 h 2259456"/>
              <a:gd name="connsiteX15" fmla="*/ 1227313 w 2217730"/>
              <a:gd name="connsiteY15" fmla="*/ 2112588 h 2259456"/>
              <a:gd name="connsiteX16" fmla="*/ 1648261 w 2217730"/>
              <a:gd name="connsiteY16" fmla="*/ 1688694 h 2259456"/>
              <a:gd name="connsiteX17" fmla="*/ 1648261 w 2217730"/>
              <a:gd name="connsiteY17" fmla="*/ 1185987 h 2259456"/>
              <a:gd name="connsiteX18" fmla="*/ 1108549 w 2217730"/>
              <a:gd name="connsiteY18" fmla="*/ 872276 h 2259456"/>
              <a:gd name="connsiteX19" fmla="*/ 887798 w 2217730"/>
              <a:gd name="connsiteY19" fmla="*/ 1000813 h 2259456"/>
              <a:gd name="connsiteX20" fmla="*/ 887798 w 2217730"/>
              <a:gd name="connsiteY20" fmla="*/ 1257128 h 2259456"/>
              <a:gd name="connsiteX21" fmla="*/ 1108549 w 2217730"/>
              <a:gd name="connsiteY21" fmla="*/ 1385666 h 2259456"/>
              <a:gd name="connsiteX22" fmla="*/ 1329326 w 2217730"/>
              <a:gd name="connsiteY22" fmla="*/ 1257128 h 2259456"/>
              <a:gd name="connsiteX23" fmla="*/ 1329326 w 2217730"/>
              <a:gd name="connsiteY23" fmla="*/ 1000813 h 2259456"/>
              <a:gd name="connsiteX24" fmla="*/ 1426755 w 2217730"/>
              <a:gd name="connsiteY24" fmla="*/ 687861 h 2259456"/>
              <a:gd name="connsiteX25" fmla="*/ 1234137 w 2217730"/>
              <a:gd name="connsiteY25" fmla="*/ 799562 h 2259456"/>
              <a:gd name="connsiteX26" fmla="*/ 1758609 w 2217730"/>
              <a:gd name="connsiteY26" fmla="*/ 1104109 h 2259456"/>
              <a:gd name="connsiteX27" fmla="*/ 1795158 w 2217730"/>
              <a:gd name="connsiteY27" fmla="*/ 1168364 h 2259456"/>
              <a:gd name="connsiteX28" fmla="*/ 1795158 w 2217730"/>
              <a:gd name="connsiteY28" fmla="*/ 1703226 h 2259456"/>
              <a:gd name="connsiteX29" fmla="*/ 2014398 w 2217730"/>
              <a:gd name="connsiteY29" fmla="*/ 1518053 h 2259456"/>
              <a:gd name="connsiteX30" fmla="*/ 2013643 w 2217730"/>
              <a:gd name="connsiteY30" fmla="*/ 1517293 h 2259456"/>
              <a:gd name="connsiteX31" fmla="*/ 1859894 w 2217730"/>
              <a:gd name="connsiteY31" fmla="*/ 938836 h 2259456"/>
              <a:gd name="connsiteX32" fmla="*/ 423450 w 2217730"/>
              <a:gd name="connsiteY32" fmla="*/ 555474 h 2259456"/>
              <a:gd name="connsiteX33" fmla="*/ 204210 w 2217730"/>
              <a:gd name="connsiteY33" fmla="*/ 741407 h 2259456"/>
              <a:gd name="connsiteX34" fmla="*/ 357958 w 2217730"/>
              <a:gd name="connsiteY34" fmla="*/ 1319865 h 2259456"/>
              <a:gd name="connsiteX35" fmla="*/ 790343 w 2217730"/>
              <a:gd name="connsiteY35" fmla="*/ 1570839 h 2259456"/>
              <a:gd name="connsiteX36" fmla="*/ 983716 w 2217730"/>
              <a:gd name="connsiteY36" fmla="*/ 1458379 h 2259456"/>
              <a:gd name="connsiteX37" fmla="*/ 459999 w 2217730"/>
              <a:gd name="connsiteY37" fmla="*/ 1154619 h 2259456"/>
              <a:gd name="connsiteX38" fmla="*/ 423450 w 2217730"/>
              <a:gd name="connsiteY38" fmla="*/ 1090336 h 2259456"/>
              <a:gd name="connsiteX39" fmla="*/ 423450 w 2217730"/>
              <a:gd name="connsiteY39" fmla="*/ 555502 h 2259456"/>
              <a:gd name="connsiteX40" fmla="*/ 1530521 w 2217730"/>
              <a:gd name="connsiteY40" fmla="*/ 324211 h 2259456"/>
              <a:gd name="connsiteX41" fmla="*/ 1320938 w 2217730"/>
              <a:gd name="connsiteY41" fmla="*/ 381037 h 2259456"/>
              <a:gd name="connsiteX42" fmla="*/ 887798 w 2217730"/>
              <a:gd name="connsiteY42" fmla="*/ 632770 h 2259456"/>
              <a:gd name="connsiteX43" fmla="*/ 887798 w 2217730"/>
              <a:gd name="connsiteY43" fmla="*/ 856199 h 2259456"/>
              <a:gd name="connsiteX44" fmla="*/ 1412297 w 2217730"/>
              <a:gd name="connsiteY44" fmla="*/ 551679 h 2259456"/>
              <a:gd name="connsiteX45" fmla="*/ 1486123 w 2217730"/>
              <a:gd name="connsiteY45" fmla="*/ 551679 h 2259456"/>
              <a:gd name="connsiteX46" fmla="*/ 1933721 w 2217730"/>
              <a:gd name="connsiteY46" fmla="*/ 811844 h 2259456"/>
              <a:gd name="connsiteX47" fmla="*/ 1946668 w 2217730"/>
              <a:gd name="connsiteY47" fmla="*/ 819489 h 2259456"/>
              <a:gd name="connsiteX48" fmla="*/ 1896443 w 2217730"/>
              <a:gd name="connsiteY48" fmla="*/ 536388 h 2259456"/>
              <a:gd name="connsiteX49" fmla="*/ 1530521 w 2217730"/>
              <a:gd name="connsiteY49" fmla="*/ 324238 h 2259456"/>
              <a:gd name="connsiteX50" fmla="*/ 991322 w 2217730"/>
              <a:gd name="connsiteY50" fmla="*/ 146899 h 2259456"/>
              <a:gd name="connsiteX51" fmla="*/ 570374 w 2217730"/>
              <a:gd name="connsiteY51" fmla="*/ 570820 h 2259456"/>
              <a:gd name="connsiteX52" fmla="*/ 570374 w 2217730"/>
              <a:gd name="connsiteY52" fmla="*/ 1074286 h 2259456"/>
              <a:gd name="connsiteX53" fmla="*/ 762965 w 2217730"/>
              <a:gd name="connsiteY53" fmla="*/ 1185987 h 2259456"/>
              <a:gd name="connsiteX54" fmla="*/ 762965 w 2217730"/>
              <a:gd name="connsiteY54" fmla="*/ 576947 h 2259456"/>
              <a:gd name="connsiteX55" fmla="*/ 799514 w 2217730"/>
              <a:gd name="connsiteY55" fmla="*/ 512665 h 2259456"/>
              <a:gd name="connsiteX56" fmla="*/ 1247111 w 2217730"/>
              <a:gd name="connsiteY56" fmla="*/ 253286 h 2259456"/>
              <a:gd name="connsiteX57" fmla="*/ 1260814 w 2217730"/>
              <a:gd name="connsiteY57" fmla="*/ 245641 h 2259456"/>
              <a:gd name="connsiteX58" fmla="*/ 990567 w 2217730"/>
              <a:gd name="connsiteY58" fmla="*/ 147686 h 2259456"/>
              <a:gd name="connsiteX59" fmla="*/ 991322 w 2217730"/>
              <a:gd name="connsiteY59" fmla="*/ 146926 h 2259456"/>
              <a:gd name="connsiteX60" fmla="*/ 991322 w 2217730"/>
              <a:gd name="connsiteY60" fmla="*/ 7 h 2259456"/>
              <a:gd name="connsiteX61" fmla="*/ 1413807 w 2217730"/>
              <a:gd name="connsiteY61" fmla="*/ 188977 h 2259456"/>
              <a:gd name="connsiteX62" fmla="*/ 2023596 w 2217730"/>
              <a:gd name="connsiteY62" fmla="*/ 462156 h 2259456"/>
              <a:gd name="connsiteX63" fmla="*/ 2071555 w 2217730"/>
              <a:gd name="connsiteY63" fmla="*/ 924304 h 2259456"/>
              <a:gd name="connsiteX64" fmla="*/ 2071555 w 2217730"/>
              <a:gd name="connsiteY64" fmla="*/ 925063 h 2259456"/>
              <a:gd name="connsiteX65" fmla="*/ 2140823 w 2217730"/>
              <a:gd name="connsiteY65" fmla="*/ 1592258 h 2259456"/>
              <a:gd name="connsiteX66" fmla="*/ 1767052 w 2217730"/>
              <a:gd name="connsiteY66" fmla="*/ 1865409 h 2259456"/>
              <a:gd name="connsiteX67" fmla="*/ 1226558 w 2217730"/>
              <a:gd name="connsiteY67" fmla="*/ 2259452 h 2259456"/>
              <a:gd name="connsiteX68" fmla="*/ 804828 w 2217730"/>
              <a:gd name="connsiteY68" fmla="*/ 2069697 h 2259456"/>
              <a:gd name="connsiteX69" fmla="*/ 194311 w 2217730"/>
              <a:gd name="connsiteY69" fmla="*/ 1795786 h 2259456"/>
              <a:gd name="connsiteX70" fmla="*/ 146352 w 2217730"/>
              <a:gd name="connsiteY70" fmla="*/ 1334397 h 2259456"/>
              <a:gd name="connsiteX71" fmla="*/ 76302 w 2217730"/>
              <a:gd name="connsiteY71" fmla="*/ 667202 h 2259456"/>
              <a:gd name="connsiteX72" fmla="*/ 450828 w 2217730"/>
              <a:gd name="connsiteY72" fmla="*/ 394051 h 2259456"/>
              <a:gd name="connsiteX73" fmla="*/ 991322 w 2217730"/>
              <a:gd name="connsiteY73" fmla="*/ 7 h 225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217730" h="2259456">
                <a:moveTo>
                  <a:pt x="1330055" y="1403288"/>
                </a:moveTo>
                <a:lnTo>
                  <a:pt x="806284" y="1707808"/>
                </a:lnTo>
                <a:cubicBezTo>
                  <a:pt x="783381" y="1720827"/>
                  <a:pt x="755361" y="1720827"/>
                  <a:pt x="732458" y="1707808"/>
                </a:cubicBezTo>
                <a:lnTo>
                  <a:pt x="284860" y="1447643"/>
                </a:lnTo>
                <a:cubicBezTo>
                  <a:pt x="281057" y="1445339"/>
                  <a:pt x="274961" y="1442302"/>
                  <a:pt x="271913" y="1439998"/>
                </a:cubicBezTo>
                <a:cubicBezTo>
                  <a:pt x="255163" y="1537166"/>
                  <a:pt x="272695" y="1638158"/>
                  <a:pt x="322165" y="1723099"/>
                </a:cubicBezTo>
                <a:lnTo>
                  <a:pt x="321409" y="1723099"/>
                </a:lnTo>
                <a:cubicBezTo>
                  <a:pt x="437881" y="1925109"/>
                  <a:pt x="695181" y="1993973"/>
                  <a:pt x="896915" y="1877664"/>
                </a:cubicBezTo>
                <a:lnTo>
                  <a:pt x="1330055" y="1626690"/>
                </a:lnTo>
                <a:close/>
                <a:moveTo>
                  <a:pt x="1455670" y="1074286"/>
                </a:moveTo>
                <a:lnTo>
                  <a:pt x="1455643" y="1682567"/>
                </a:lnTo>
                <a:cubicBezTo>
                  <a:pt x="1456425" y="1709354"/>
                  <a:pt x="1441968" y="1733835"/>
                  <a:pt x="1419121" y="1746849"/>
                </a:cubicBezTo>
                <a:lnTo>
                  <a:pt x="971524" y="2006228"/>
                </a:lnTo>
                <a:cubicBezTo>
                  <a:pt x="967720" y="2008532"/>
                  <a:pt x="960869" y="2012382"/>
                  <a:pt x="957821" y="2013901"/>
                </a:cubicBezTo>
                <a:cubicBezTo>
                  <a:pt x="1033185" y="2077396"/>
                  <a:pt x="1129103" y="2111828"/>
                  <a:pt x="1227313" y="2111828"/>
                </a:cubicBezTo>
                <a:lnTo>
                  <a:pt x="1227313" y="2112588"/>
                </a:lnTo>
                <a:cubicBezTo>
                  <a:pt x="1459473" y="2112588"/>
                  <a:pt x="1648261" y="1922832"/>
                  <a:pt x="1648261" y="1688694"/>
                </a:cubicBezTo>
                <a:lnTo>
                  <a:pt x="1648261" y="1185987"/>
                </a:lnTo>
                <a:close/>
                <a:moveTo>
                  <a:pt x="1108549" y="872276"/>
                </a:moveTo>
                <a:lnTo>
                  <a:pt x="887798" y="1000813"/>
                </a:lnTo>
                <a:lnTo>
                  <a:pt x="887798" y="1257128"/>
                </a:lnTo>
                <a:lnTo>
                  <a:pt x="1108549" y="1385666"/>
                </a:lnTo>
                <a:lnTo>
                  <a:pt x="1329326" y="1257128"/>
                </a:lnTo>
                <a:lnTo>
                  <a:pt x="1329326" y="1000813"/>
                </a:lnTo>
                <a:close/>
                <a:moveTo>
                  <a:pt x="1426755" y="687861"/>
                </a:moveTo>
                <a:lnTo>
                  <a:pt x="1234137" y="799562"/>
                </a:lnTo>
                <a:lnTo>
                  <a:pt x="1758609" y="1104109"/>
                </a:lnTo>
                <a:cubicBezTo>
                  <a:pt x="1781455" y="1117096"/>
                  <a:pt x="1795158" y="1141578"/>
                  <a:pt x="1795158" y="1168364"/>
                </a:cubicBezTo>
                <a:lnTo>
                  <a:pt x="1795158" y="1703226"/>
                </a:lnTo>
                <a:cubicBezTo>
                  <a:pt x="1887272" y="1669553"/>
                  <a:pt x="1964929" y="1603753"/>
                  <a:pt x="2014398" y="1518053"/>
                </a:cubicBezTo>
                <a:lnTo>
                  <a:pt x="2013643" y="1517293"/>
                </a:lnTo>
                <a:cubicBezTo>
                  <a:pt x="2130114" y="1314524"/>
                  <a:pt x="2061629" y="1055904"/>
                  <a:pt x="1859894" y="938836"/>
                </a:cubicBezTo>
                <a:close/>
                <a:moveTo>
                  <a:pt x="423450" y="555474"/>
                </a:moveTo>
                <a:cubicBezTo>
                  <a:pt x="331017" y="589831"/>
                  <a:pt x="253457" y="655607"/>
                  <a:pt x="204210" y="741407"/>
                </a:cubicBezTo>
                <a:cubicBezTo>
                  <a:pt x="87969" y="943849"/>
                  <a:pt x="156760" y="1202663"/>
                  <a:pt x="357958" y="1319865"/>
                </a:cubicBezTo>
                <a:lnTo>
                  <a:pt x="790343" y="1570839"/>
                </a:lnTo>
                <a:lnTo>
                  <a:pt x="983716" y="1458379"/>
                </a:lnTo>
                <a:lnTo>
                  <a:pt x="459999" y="1154619"/>
                </a:lnTo>
                <a:cubicBezTo>
                  <a:pt x="437153" y="1140846"/>
                  <a:pt x="423450" y="1117123"/>
                  <a:pt x="423450" y="1090336"/>
                </a:cubicBezTo>
                <a:lnTo>
                  <a:pt x="423450" y="555502"/>
                </a:lnTo>
                <a:close/>
                <a:moveTo>
                  <a:pt x="1530521" y="324211"/>
                </a:moveTo>
                <a:cubicBezTo>
                  <a:pt x="1456908" y="324327"/>
                  <a:pt x="1384622" y="343926"/>
                  <a:pt x="1320938" y="381037"/>
                </a:cubicBezTo>
                <a:lnTo>
                  <a:pt x="887798" y="632770"/>
                </a:lnTo>
                <a:lnTo>
                  <a:pt x="887798" y="856199"/>
                </a:lnTo>
                <a:lnTo>
                  <a:pt x="1412297" y="551679"/>
                </a:lnTo>
                <a:cubicBezTo>
                  <a:pt x="1435200" y="538660"/>
                  <a:pt x="1463220" y="538660"/>
                  <a:pt x="1486123" y="551679"/>
                </a:cubicBezTo>
                <a:lnTo>
                  <a:pt x="1933721" y="811844"/>
                </a:lnTo>
                <a:cubicBezTo>
                  <a:pt x="1937551" y="814148"/>
                  <a:pt x="1943620" y="817185"/>
                  <a:pt x="1946668" y="819489"/>
                </a:cubicBezTo>
                <a:cubicBezTo>
                  <a:pt x="1963418" y="722321"/>
                  <a:pt x="1945157" y="622088"/>
                  <a:pt x="1896443" y="536388"/>
                </a:cubicBezTo>
                <a:cubicBezTo>
                  <a:pt x="1821098" y="404879"/>
                  <a:pt x="1681503" y="323945"/>
                  <a:pt x="1530521" y="324238"/>
                </a:cubicBezTo>
                <a:close/>
                <a:moveTo>
                  <a:pt x="991322" y="146899"/>
                </a:moveTo>
                <a:cubicBezTo>
                  <a:pt x="758671" y="147258"/>
                  <a:pt x="570285" y="336975"/>
                  <a:pt x="570374" y="570820"/>
                </a:cubicBezTo>
                <a:lnTo>
                  <a:pt x="570374" y="1074286"/>
                </a:lnTo>
                <a:lnTo>
                  <a:pt x="762965" y="1185987"/>
                </a:lnTo>
                <a:lnTo>
                  <a:pt x="762965" y="576947"/>
                </a:lnTo>
                <a:cubicBezTo>
                  <a:pt x="762965" y="550161"/>
                  <a:pt x="776667" y="525679"/>
                  <a:pt x="799514" y="512665"/>
                </a:cubicBezTo>
                <a:lnTo>
                  <a:pt x="1247111" y="253286"/>
                </a:lnTo>
                <a:cubicBezTo>
                  <a:pt x="1251670" y="250982"/>
                  <a:pt x="1257766" y="247159"/>
                  <a:pt x="1260814" y="245641"/>
                </a:cubicBezTo>
                <a:cubicBezTo>
                  <a:pt x="1184695" y="182118"/>
                  <a:pt x="1089532" y="147686"/>
                  <a:pt x="990567" y="147686"/>
                </a:cubicBezTo>
                <a:lnTo>
                  <a:pt x="991322" y="146926"/>
                </a:lnTo>
                <a:close/>
                <a:moveTo>
                  <a:pt x="991322" y="7"/>
                </a:moveTo>
                <a:cubicBezTo>
                  <a:pt x="1152586" y="-768"/>
                  <a:pt x="1306429" y="68043"/>
                  <a:pt x="1413807" y="188977"/>
                </a:cubicBezTo>
                <a:cubicBezTo>
                  <a:pt x="1654357" y="137708"/>
                  <a:pt x="1901002" y="247918"/>
                  <a:pt x="2023596" y="462156"/>
                </a:cubicBezTo>
                <a:cubicBezTo>
                  <a:pt x="2105053" y="602074"/>
                  <a:pt x="2122529" y="770501"/>
                  <a:pt x="2071555" y="924304"/>
                </a:cubicBezTo>
                <a:lnTo>
                  <a:pt x="2071555" y="925063"/>
                </a:lnTo>
                <a:cubicBezTo>
                  <a:pt x="2236740" y="1108691"/>
                  <a:pt x="2264901" y="1378020"/>
                  <a:pt x="2140823" y="1592258"/>
                </a:cubicBezTo>
                <a:cubicBezTo>
                  <a:pt x="2061656" y="1733022"/>
                  <a:pt x="1925386" y="1832495"/>
                  <a:pt x="1767052" y="1865409"/>
                </a:cubicBezTo>
                <a:cubicBezTo>
                  <a:pt x="1690906" y="2100306"/>
                  <a:pt x="1472448" y="2259452"/>
                  <a:pt x="1226558" y="2259452"/>
                </a:cubicBezTo>
                <a:cubicBezTo>
                  <a:pt x="1065375" y="2260092"/>
                  <a:pt x="911721" y="2190954"/>
                  <a:pt x="804828" y="2069697"/>
                </a:cubicBezTo>
                <a:cubicBezTo>
                  <a:pt x="563496" y="2120965"/>
                  <a:pt x="316878" y="2010783"/>
                  <a:pt x="194311" y="1795786"/>
                </a:cubicBezTo>
                <a:cubicBezTo>
                  <a:pt x="112851" y="1656513"/>
                  <a:pt x="95345" y="1488202"/>
                  <a:pt x="146352" y="1334397"/>
                </a:cubicBezTo>
                <a:cubicBezTo>
                  <a:pt x="-18861" y="1150769"/>
                  <a:pt x="-47021" y="881440"/>
                  <a:pt x="76302" y="667202"/>
                </a:cubicBezTo>
                <a:cubicBezTo>
                  <a:pt x="156315" y="526308"/>
                  <a:pt x="292747" y="426804"/>
                  <a:pt x="450828" y="394051"/>
                </a:cubicBezTo>
                <a:cubicBezTo>
                  <a:pt x="526974" y="159154"/>
                  <a:pt x="745432" y="7"/>
                  <a:pt x="991322" y="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32C94D35-3557-E540-E8BA-18B5D6E14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9843" y="1951272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研究方法：擷取內容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88" name="Google Shape;4788;p71"/>
          <p:cNvSpPr txBox="1">
            <a:spLocks noGrp="1"/>
          </p:cNvSpPr>
          <p:nvPr>
            <p:ph type="subTitle" idx="1"/>
          </p:nvPr>
        </p:nvSpPr>
        <p:spPr>
          <a:xfrm>
            <a:off x="1716669" y="1699439"/>
            <a:ext cx="2830364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擷取國名、治所、地點、里程、來源等</a:t>
            </a:r>
          </a:p>
        </p:txBody>
      </p:sp>
      <p:sp>
        <p:nvSpPr>
          <p:cNvPr id="4790" name="Google Shape;4790;p71"/>
          <p:cNvSpPr txBox="1">
            <a:spLocks noGrp="1"/>
          </p:cNvSpPr>
          <p:nvPr>
            <p:ph type="subTitle" idx="3"/>
          </p:nvPr>
        </p:nvSpPr>
        <p:spPr>
          <a:xfrm>
            <a:off x="1716670" y="3476387"/>
            <a:ext cx="2830364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補述鄰國、河川、戶數、人口、戶口、兵力等</a:t>
            </a: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537440" y="1683276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71"/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537440" y="3460224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15" name="Google Shape;4788;p71">
            <a:extLst>
              <a:ext uri="{FF2B5EF4-FFF2-40B4-BE49-F238E27FC236}">
                <a16:creationId xmlns:a16="http://schemas.microsoft.com/office/drawing/2014/main" id="{E30CAFDD-4914-DE5E-0F13-C7453295AFCC}"/>
              </a:ext>
            </a:extLst>
          </p:cNvPr>
          <p:cNvSpPr txBox="1">
            <a:spLocks/>
          </p:cNvSpPr>
          <p:nvPr/>
        </p:nvSpPr>
        <p:spPr>
          <a:xfrm>
            <a:off x="5895741" y="1699439"/>
            <a:ext cx="2796846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距離京城或地標的里程，如陽關、玉門、洛陽等</a:t>
            </a:r>
          </a:p>
        </p:txBody>
      </p:sp>
      <p:sp>
        <p:nvSpPr>
          <p:cNvPr id="17" name="Google Shape;4790;p71">
            <a:extLst>
              <a:ext uri="{FF2B5EF4-FFF2-40B4-BE49-F238E27FC236}">
                <a16:creationId xmlns:a16="http://schemas.microsoft.com/office/drawing/2014/main" id="{3D86F21D-7555-97A7-BA4B-5FB26B774112}"/>
              </a:ext>
            </a:extLst>
          </p:cNvPr>
          <p:cNvSpPr txBox="1">
            <a:spLocks/>
          </p:cNvSpPr>
          <p:nvPr/>
        </p:nvSpPr>
        <p:spPr>
          <a:xfrm>
            <a:off x="5895741" y="3476387"/>
            <a:ext cx="2830364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>
              <a:lnSpc>
                <a:spcPct val="150000"/>
              </a:lnSpc>
              <a:buClr>
                <a:srgbClr val="722B1B"/>
              </a:buClr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</a:rPr>
              <a:t>以表格的形式呈現，並製成圖片</a:t>
            </a:r>
          </a:p>
        </p:txBody>
      </p:sp>
      <p:pic>
        <p:nvPicPr>
          <p:cNvPr id="18" name="Google Shape;4781;p71">
            <a:extLst>
              <a:ext uri="{FF2B5EF4-FFF2-40B4-BE49-F238E27FC236}">
                <a16:creationId xmlns:a16="http://schemas.microsoft.com/office/drawing/2014/main" id="{547F8576-1BA3-A484-2186-1898127EF0C1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716512" y="1683276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782;p71">
            <a:extLst>
              <a:ext uri="{FF2B5EF4-FFF2-40B4-BE49-F238E27FC236}">
                <a16:creationId xmlns:a16="http://schemas.microsoft.com/office/drawing/2014/main" id="{C451D93E-E181-A321-EDAA-302BD4AF555C}"/>
              </a:ext>
            </a:extLst>
          </p:cNvPr>
          <p:cNvPicPr preferRelativeResize="0"/>
          <p:nvPr/>
        </p:nvPicPr>
        <p:blipFill rotWithShape="1">
          <a:blip r:embed="rId4">
            <a:alphaModFix amt="32000"/>
          </a:blip>
          <a:srcRect l="7398"/>
          <a:stretch/>
        </p:blipFill>
        <p:spPr>
          <a:xfrm>
            <a:off x="4716512" y="3460224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圖形 24" descr="影像 以實心填滿">
            <a:extLst>
              <a:ext uri="{FF2B5EF4-FFF2-40B4-BE49-F238E27FC236}">
                <a16:creationId xmlns:a16="http://schemas.microsoft.com/office/drawing/2014/main" id="{F8AD5F43-97AE-AE43-6C8E-3202D6CB5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587" y="3706662"/>
            <a:ext cx="561600" cy="561600"/>
          </a:xfrm>
          <a:prstGeom prst="rect">
            <a:avLst/>
          </a:prstGeom>
        </p:spPr>
      </p:pic>
      <p:pic>
        <p:nvPicPr>
          <p:cNvPr id="27" name="圖形 26" descr="通用存取 以實心填滿">
            <a:extLst>
              <a:ext uri="{FF2B5EF4-FFF2-40B4-BE49-F238E27FC236}">
                <a16:creationId xmlns:a16="http://schemas.microsoft.com/office/drawing/2014/main" id="{1AEB2A2E-636D-8118-5623-B24C94839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515" y="3706662"/>
            <a:ext cx="561600" cy="561600"/>
          </a:xfrm>
          <a:prstGeom prst="rect">
            <a:avLst/>
          </a:prstGeom>
        </p:spPr>
      </p:pic>
      <p:pic>
        <p:nvPicPr>
          <p:cNvPr id="29" name="圖形 28" descr="用一條路徑路由傳送兩個大頭針 以實心填滿">
            <a:extLst>
              <a:ext uri="{FF2B5EF4-FFF2-40B4-BE49-F238E27FC236}">
                <a16:creationId xmlns:a16="http://schemas.microsoft.com/office/drawing/2014/main" id="{3B42CAEA-B25A-30CD-DA02-B5B9DFD8E8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0587" y="1918139"/>
            <a:ext cx="561600" cy="561600"/>
          </a:xfrm>
          <a:prstGeom prst="rect">
            <a:avLst/>
          </a:prstGeom>
        </p:spPr>
      </p:pic>
      <p:pic>
        <p:nvPicPr>
          <p:cNvPr id="31" name="圖形 30" descr="有圖釘的地圖 以實心填滿">
            <a:extLst>
              <a:ext uri="{FF2B5EF4-FFF2-40B4-BE49-F238E27FC236}">
                <a16:creationId xmlns:a16="http://schemas.microsoft.com/office/drawing/2014/main" id="{AF616ABB-5104-609B-6F48-196E869DF1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515" y="1918139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目前結果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20CF50-A914-A0A5-DEE5-70BE1D21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67842"/>
              </p:ext>
            </p:extLst>
          </p:nvPr>
        </p:nvGraphicFramePr>
        <p:xfrm>
          <a:off x="714175" y="2013970"/>
          <a:ext cx="4274850" cy="201754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1088358">
                  <a:extLst>
                    <a:ext uri="{9D8B030D-6E8A-4147-A177-3AD203B41FA5}">
                      <a16:colId xmlns:a16="http://schemas.microsoft.com/office/drawing/2014/main" val="2178034556"/>
                    </a:ext>
                  </a:extLst>
                </a:gridCol>
                <a:gridCol w="796623">
                  <a:extLst>
                    <a:ext uri="{9D8B030D-6E8A-4147-A177-3AD203B41FA5}">
                      <a16:colId xmlns:a16="http://schemas.microsoft.com/office/drawing/2014/main" val="755555025"/>
                    </a:ext>
                  </a:extLst>
                </a:gridCol>
                <a:gridCol w="796623">
                  <a:extLst>
                    <a:ext uri="{9D8B030D-6E8A-4147-A177-3AD203B41FA5}">
                      <a16:colId xmlns:a16="http://schemas.microsoft.com/office/drawing/2014/main" val="4100401820"/>
                    </a:ext>
                  </a:extLst>
                </a:gridCol>
                <a:gridCol w="796623">
                  <a:extLst>
                    <a:ext uri="{9D8B030D-6E8A-4147-A177-3AD203B41FA5}">
                      <a16:colId xmlns:a16="http://schemas.microsoft.com/office/drawing/2014/main" val="2351358197"/>
                    </a:ext>
                  </a:extLst>
                </a:gridCol>
                <a:gridCol w="796623">
                  <a:extLst>
                    <a:ext uri="{9D8B030D-6E8A-4147-A177-3AD203B41FA5}">
                      <a16:colId xmlns:a16="http://schemas.microsoft.com/office/drawing/2014/main" val="3489288949"/>
                    </a:ext>
                  </a:extLst>
                </a:gridCol>
              </a:tblGrid>
              <a:tr h="288220">
                <a:tc>
                  <a:txBody>
                    <a:bodyPr/>
                    <a:lstStyle/>
                    <a:p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Jiayan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Jieba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Stanza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HanLP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189249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TP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22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15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19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23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3284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TP+FP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30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22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29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24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005154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TP+FN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25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25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25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25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781497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Precision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0.733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0.682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0.655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0.958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173395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Recall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0.880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0.600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0.760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0.920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389566"/>
                  </a:ext>
                </a:extLst>
              </a:tr>
              <a:tr h="288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f1-score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0.800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0.638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0.704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B" panose="02020700000000000000" pitchFamily="18" charset="-120"/>
                          <a:ea typeface="源樣明體 B" panose="020207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0.939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B" panose="02020700000000000000" pitchFamily="18" charset="-120"/>
                        <a:ea typeface="源樣明體 B" panose="020207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7780" marR="177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7973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EDCD352-19BF-7A5B-D01A-8F5E4E86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5" y="1501825"/>
            <a:ext cx="5827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以範例文本為例，</a:t>
            </a:r>
            <a:r>
              <a:rPr lang="zh-TW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各模型分詞的結果之評估指標表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2E2D20-2C56-9EDA-E2C3-A936D6D4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5" y="4206866"/>
            <a:ext cx="76209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使用 </a:t>
            </a:r>
            <a:r>
              <a:rPr lang="en-US" altLang="zh-TW" sz="2000" dirty="0" err="1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nltk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的 </a:t>
            </a:r>
            <a:r>
              <a:rPr lang="en-US" altLang="zh-TW" sz="2000" dirty="0" err="1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RegexpParser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，找到符合 「描述地點的文法」 的句子</a:t>
            </a:r>
            <a:endParaRPr lang="zh-TW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1414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目前結果：已知語法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DCD352-19BF-7A5B-D01A-8F5E4E86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5" y="1507574"/>
            <a:ext cx="7109639" cy="188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介詞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/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動詞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數詞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量詞</a:t>
            </a:r>
            <a:endParaRPr lang="en-US" altLang="zh-TW" sz="2000" dirty="0">
              <a:solidFill>
                <a:srgbClr val="722B1B"/>
              </a:solidFill>
              <a:latin typeface="源樣明體 M" panose="02020500000000000000" pitchFamily="18" charset="-120"/>
              <a:ea typeface="源樣明體 M" panose="02020500000000000000" pitchFamily="18" charset="-120"/>
              <a:sym typeface="Commissione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介詞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/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動詞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方位詞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介詞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/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動詞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方位詞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數詞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量詞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代名詞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方位詞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數詞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量詞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動詞 </a:t>
            </a:r>
            <a:r>
              <a:rPr lang="en-US" altLang="zh-TW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+ </a:t>
            </a:r>
            <a:r>
              <a:rPr lang="zh-TW" altLang="en-US" sz="2000" dirty="0">
                <a:solidFill>
                  <a:srgbClr val="722B1B"/>
                </a:solidFill>
                <a:latin typeface="源樣明體 M" panose="02020500000000000000" pitchFamily="18" charset="-120"/>
                <a:ea typeface="源樣明體 M" panose="02020500000000000000" pitchFamily="18" charset="-120"/>
                <a:sym typeface="Commissioner"/>
              </a:rPr>
              <a:t>專有名詞</a:t>
            </a:r>
          </a:p>
        </p:txBody>
      </p:sp>
    </p:spTree>
    <p:extLst>
      <p:ext uri="{BB962C8B-B14F-4D97-AF65-F5344CB8AC3E}">
        <p14:creationId xmlns:p14="http://schemas.microsoft.com/office/powerpoint/2010/main" val="159075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目前結果：傳統模型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DACA2FF-3F38-F246-D593-4AC2715F0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99193"/>
              </p:ext>
            </p:extLst>
          </p:nvPr>
        </p:nvGraphicFramePr>
        <p:xfrm>
          <a:off x="295102" y="1438957"/>
          <a:ext cx="4185920" cy="256032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1035873">
                  <a:extLst>
                    <a:ext uri="{9D8B030D-6E8A-4147-A177-3AD203B41FA5}">
                      <a16:colId xmlns:a16="http://schemas.microsoft.com/office/drawing/2014/main" val="2272016201"/>
                    </a:ext>
                  </a:extLst>
                </a:gridCol>
                <a:gridCol w="1402849">
                  <a:extLst>
                    <a:ext uri="{9D8B030D-6E8A-4147-A177-3AD203B41FA5}">
                      <a16:colId xmlns:a16="http://schemas.microsoft.com/office/drawing/2014/main" val="38561700"/>
                    </a:ext>
                  </a:extLst>
                </a:gridCol>
                <a:gridCol w="644858">
                  <a:extLst>
                    <a:ext uri="{9D8B030D-6E8A-4147-A177-3AD203B41FA5}">
                      <a16:colId xmlns:a16="http://schemas.microsoft.com/office/drawing/2014/main" val="2715093798"/>
                    </a:ext>
                  </a:extLst>
                </a:gridCol>
                <a:gridCol w="1102340">
                  <a:extLst>
                    <a:ext uri="{9D8B030D-6E8A-4147-A177-3AD203B41FA5}">
                      <a16:colId xmlns:a16="http://schemas.microsoft.com/office/drawing/2014/main" val="3126982771"/>
                    </a:ext>
                  </a:extLst>
                </a:gridCol>
              </a:tblGrid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國名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相對地點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方位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587217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長安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12550</a:t>
                      </a: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40427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京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10600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4117808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奄蔡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02611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大月氏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695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媯水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945233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匈奴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47230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拘彌國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于窴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300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802039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玉門關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沙州壽昌縣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6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59981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蒲昌海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蒲類海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921763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鹽澤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長安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5000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96986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烏孫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8906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DFA712-F879-15CD-292D-876CADCB8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644"/>
              </p:ext>
            </p:extLst>
          </p:nvPr>
        </p:nvGraphicFramePr>
        <p:xfrm>
          <a:off x="4592320" y="1439642"/>
          <a:ext cx="4185920" cy="256032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1035873">
                  <a:extLst>
                    <a:ext uri="{9D8B030D-6E8A-4147-A177-3AD203B41FA5}">
                      <a16:colId xmlns:a16="http://schemas.microsoft.com/office/drawing/2014/main" val="998675258"/>
                    </a:ext>
                  </a:extLst>
                </a:gridCol>
                <a:gridCol w="1402849">
                  <a:extLst>
                    <a:ext uri="{9D8B030D-6E8A-4147-A177-3AD203B41FA5}">
                      <a16:colId xmlns:a16="http://schemas.microsoft.com/office/drawing/2014/main" val="517129018"/>
                    </a:ext>
                  </a:extLst>
                </a:gridCol>
                <a:gridCol w="644858">
                  <a:extLst>
                    <a:ext uri="{9D8B030D-6E8A-4147-A177-3AD203B41FA5}">
                      <a16:colId xmlns:a16="http://schemas.microsoft.com/office/drawing/2014/main" val="3174848033"/>
                    </a:ext>
                  </a:extLst>
                </a:gridCol>
                <a:gridCol w="1102340">
                  <a:extLst>
                    <a:ext uri="{9D8B030D-6E8A-4147-A177-3AD203B41FA5}">
                      <a16:colId xmlns:a16="http://schemas.microsoft.com/office/drawing/2014/main" val="3086191086"/>
                    </a:ext>
                  </a:extLst>
                </a:gridCol>
              </a:tblGrid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國名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相對地點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方位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604375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137018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月氏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敦煌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以東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931500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祁連山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甘州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1245771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火山國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扶風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南東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6521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條枝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數千里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4244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女國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于窴國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2700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477898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于窴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京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9670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60078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餘里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910110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天竺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崑崙山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922614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漢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12000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885957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身毒國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東南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數千里</a:t>
                      </a:r>
                    </a:p>
                  </a:txBody>
                  <a:tcPr marL="11268" marR="11268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50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目前結果：</a:t>
            </a:r>
            <a:r>
              <a:rPr lang="en-US" altLang="zh-TW" sz="4000" b="0" kern="150" dirty="0">
                <a:latin typeface="Book Antiqua" panose="02040602050305030304" pitchFamily="18" charset="0"/>
                <a:ea typeface="文鼎粗魏碑" panose="03000809000000000000" pitchFamily="65" charset="-120"/>
                <a:cs typeface="Times New Roman" panose="02020603050405020304" pitchFamily="18" charset="0"/>
              </a:rPr>
              <a:t>GPT-3.5</a:t>
            </a:r>
            <a:endParaRPr sz="4000" b="0" kern="150" dirty="0">
              <a:latin typeface="Book Antiqua" panose="02040602050305030304" pitchFamily="18" charset="0"/>
              <a:ea typeface="文鼎粗魏碑" panose="030008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7" name="Google Shape;5471;p76">
            <a:extLst>
              <a:ext uri="{FF2B5EF4-FFF2-40B4-BE49-F238E27FC236}">
                <a16:creationId xmlns:a16="http://schemas.microsoft.com/office/drawing/2014/main" id="{B42C32F2-9887-131B-451B-FC7DA27F52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921" y="4140024"/>
            <a:ext cx="1245206" cy="9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750D443D-33DF-38B8-0E29-04EB6FFA0E13}"/>
              </a:ext>
            </a:extLst>
          </p:cNvPr>
          <p:cNvSpPr txBox="1">
            <a:spLocks/>
          </p:cNvSpPr>
          <p:nvPr/>
        </p:nvSpPr>
        <p:spPr>
          <a:xfrm>
            <a:off x="8266780" y="4531514"/>
            <a:ext cx="704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lang="zh-TW" altLang="en-US" sz="2400" b="1" i="0" u="none" strike="noStrike" cap="none" smtClean="0">
                <a:solidFill>
                  <a:srgbClr val="A75441"/>
                </a:solidFill>
                <a:latin typeface="Lucida Handwriting" panose="03010101010101010101" pitchFamily="66" charset="0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fld id="{69E5FDC3-88ED-4B01-A645-9694FE7A44B3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DACA2FF-3F38-F246-D593-4AC2715F0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68428"/>
              </p:ext>
            </p:extLst>
          </p:nvPr>
        </p:nvGraphicFramePr>
        <p:xfrm>
          <a:off x="105717" y="1324894"/>
          <a:ext cx="2673782" cy="341376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544448">
                  <a:extLst>
                    <a:ext uri="{9D8B030D-6E8A-4147-A177-3AD203B41FA5}">
                      <a16:colId xmlns:a16="http://schemas.microsoft.com/office/drawing/2014/main" val="2272016201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385617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715093798"/>
                    </a:ext>
                  </a:extLst>
                </a:gridCol>
                <a:gridCol w="775506">
                  <a:extLst>
                    <a:ext uri="{9D8B030D-6E8A-4147-A177-3AD203B41FA5}">
                      <a16:colId xmlns:a16="http://schemas.microsoft.com/office/drawing/2014/main" val="3126982771"/>
                    </a:ext>
                  </a:extLst>
                </a:gridCol>
              </a:tblGrid>
              <a:tr h="12445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國名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相對地點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方位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587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長安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12550</a:t>
                      </a: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4042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都護治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4117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大月氏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0261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大月氏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69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9452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月氏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數十日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4723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10600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802039"/>
                  </a:ext>
                </a:extLst>
              </a:tr>
              <a:tr h="18387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康居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大月氏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1600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5998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玉門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9217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拘彌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300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969862"/>
                  </a:ext>
                </a:extLst>
              </a:tr>
              <a:tr h="6184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鹽澤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于窴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5000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8906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長安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11200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2867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阿蠻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3400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598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斯賓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3600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55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羅國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960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655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FCAD45-3334-F444-C039-75262B193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62561"/>
              </p:ext>
            </p:extLst>
          </p:nvPr>
        </p:nvGraphicFramePr>
        <p:xfrm>
          <a:off x="2829769" y="1324894"/>
          <a:ext cx="2993269" cy="341376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272016201"/>
                    </a:ext>
                  </a:extLst>
                </a:gridCol>
                <a:gridCol w="1132069">
                  <a:extLst>
                    <a:ext uri="{9D8B030D-6E8A-4147-A177-3AD203B41FA5}">
                      <a16:colId xmlns:a16="http://schemas.microsoft.com/office/drawing/2014/main" val="385617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715093798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3126982771"/>
                    </a:ext>
                  </a:extLst>
                </a:gridCol>
              </a:tblGrid>
              <a:tr h="12445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國名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相對地點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方位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587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西海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4042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弱水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4117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大秦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弱水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未知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0261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69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身毒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1000</a:t>
                      </a: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9452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身毒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月氏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4723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天竺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崑崙山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802039"/>
                  </a:ext>
                </a:extLst>
              </a:tr>
              <a:tr h="18387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王舍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靈鷲山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40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5998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西海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1000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9217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蜀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身毒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不遠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0243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匈奴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祁連山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46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南山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金城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330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烏孫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匈奴西邊小國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0615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大夏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烏孫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3250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烏孫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渾邪地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076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F8CE49D-8020-8789-AEBF-BE4FFCE4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22791"/>
              </p:ext>
            </p:extLst>
          </p:nvPr>
        </p:nvGraphicFramePr>
        <p:xfrm>
          <a:off x="5864312" y="1324894"/>
          <a:ext cx="3131200" cy="3413760"/>
        </p:xfrm>
        <a:graphic>
          <a:graphicData uri="http://schemas.openxmlformats.org/drawingml/2006/table">
            <a:tbl>
              <a:tblPr firstRow="1" firstCol="1" bandRow="1">
                <a:tableStyleId>{1FCA5130-56A9-47C3-A336-B6799519C24D}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2720162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85617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715093798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3126982771"/>
                    </a:ext>
                  </a:extLst>
                </a:gridCol>
              </a:tblGrid>
              <a:tr h="12445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國名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相對地點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方位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587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酒泉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玉門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118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9217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數千里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969862"/>
                  </a:ext>
                </a:extLst>
              </a:tr>
              <a:tr h="6184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烏孫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安息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8906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貳師城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2867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小國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鹽水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598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郁成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貳師將軍所在地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55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王都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郁成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655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敦煌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貳師將軍所在地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345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敦煌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郁成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574893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大軍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郁成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0243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宛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漢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46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外國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宛西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330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敦煌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鹽水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西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0615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河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崑崙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東北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2500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里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3250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河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積石山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東</a:t>
                      </a: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源樣明體 M" panose="02020500000000000000" pitchFamily="18" charset="-120"/>
                          <a:ea typeface="源樣明體 M" panose="02020500000000000000" pitchFamily="18" charset="-120"/>
                          <a:cs typeface="Times New Roman" panose="02020603050405020304" pitchFamily="18" charset="0"/>
                          <a:sym typeface="Arial"/>
                        </a:rPr>
                        <a:t>--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源樣明體 M" panose="02020500000000000000" pitchFamily="18" charset="-120"/>
                        <a:ea typeface="源樣明體 M" panose="02020500000000000000" pitchFamily="18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0800" marR="108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0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304839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&amp; History Subject for Middle School - 6th Grade: Ancient World History by Slidesgo">
  <a:themeElements>
    <a:clrScheme name="Simple Light">
      <a:dk1>
        <a:srgbClr val="722B1B"/>
      </a:dk1>
      <a:lt1>
        <a:srgbClr val="F5C7BB"/>
      </a:lt1>
      <a:dk2>
        <a:srgbClr val="A75441"/>
      </a:dk2>
      <a:lt2>
        <a:srgbClr val="FDDECB"/>
      </a:lt2>
      <a:accent1>
        <a:srgbClr val="A75441"/>
      </a:accent1>
      <a:accent2>
        <a:srgbClr val="E2988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754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1208</Words>
  <Application>Microsoft Office PowerPoint</Application>
  <PresentationFormat>如螢幕大小 (16:9)</PresentationFormat>
  <Paragraphs>390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Fondamento</vt:lpstr>
      <vt:lpstr>Lucida Handwriting</vt:lpstr>
      <vt:lpstr>文鼎粗魏碑</vt:lpstr>
      <vt:lpstr>源樣明體 M</vt:lpstr>
      <vt:lpstr>Arial</vt:lpstr>
      <vt:lpstr>源樣明體 SB</vt:lpstr>
      <vt:lpstr>Book Antiqua</vt:lpstr>
      <vt:lpstr>Commissioner</vt:lpstr>
      <vt:lpstr>源樣明體 B</vt:lpstr>
      <vt:lpstr>Social Studies &amp; History Subject for Middle School - 6th Grade: Ancient World History by Slidesgo</vt:lpstr>
      <vt:lpstr>以自然語言處理擷取 西域各國間之空間資料</vt:lpstr>
      <vt:lpstr>研究目標</vt:lpstr>
      <vt:lpstr>研究方法：文本</vt:lpstr>
      <vt:lpstr>研究方法：選擇的模型</vt:lpstr>
      <vt:lpstr>研究方法：擷取內容</vt:lpstr>
      <vt:lpstr>目前結果</vt:lpstr>
      <vt:lpstr>目前結果：已知語法</vt:lpstr>
      <vt:lpstr>目前結果：傳統模型</vt:lpstr>
      <vt:lpstr>目前結果：GPT-3.5</vt:lpstr>
      <vt:lpstr>目前結果：建立圖片</vt:lpstr>
      <vt:lpstr>預定進度</vt:lpstr>
      <vt:lpstr>預定進度</vt:lpstr>
      <vt:lpstr>目前結論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古代地方志典籍中之圖像分類</dc:title>
  <dc:creator>Alex Hou</dc:creator>
  <cp:lastModifiedBy>alexhou00@gmail.com</cp:lastModifiedBy>
  <cp:revision>65</cp:revision>
  <dcterms:modified xsi:type="dcterms:W3CDTF">2023-05-12T18:09:35Z</dcterms:modified>
</cp:coreProperties>
</file>