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2" r:id="rId6"/>
    <p:sldId id="258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1D38"/>
    <a:srgbClr val="B8B5B3"/>
    <a:srgbClr val="82C1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8CB7A-DB7C-40F9-BC41-8E191E591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373110-0A8A-4A27-B30B-51B11FBD6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71E0C1-DB6E-4932-8505-121F47A5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335C32-B3F6-4CA9-8BFC-03874698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B7C9AF-73AF-49B1-8F26-74B11A23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5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863F8A-B5E0-4434-9E33-07FE46BE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235B86F-4B51-4FDD-98A7-2F831DED1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4149D6-5D54-4158-B570-5CE85D39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29755A-98DC-414D-B106-6213BA4B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23D0B3-0C47-40B2-B2A8-915FCA8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4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B4775A2-F868-4E0B-9D8A-7E1306AE8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1871879-45AD-408E-949A-D820B5712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747470-1466-4220-B904-7C454319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B82047A-EA4B-43DA-BE7F-20C6D367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9F78E3E-F4C7-436D-9EAD-F782786E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3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2D125E-9396-432F-8290-E5DA5B04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424" y="207963"/>
            <a:ext cx="10696576" cy="1314450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82C1B8"/>
              </a:gs>
            </a:gsLst>
            <a:lin ang="10800000" scaled="1"/>
            <a:tileRect/>
          </a:gradFill>
        </p:spPr>
        <p:txBody>
          <a:bodyPr/>
          <a:lstStyle>
            <a:lvl1pPr>
              <a:defRPr>
                <a:solidFill>
                  <a:srgbClr val="061D3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2506C2-8FA4-4FB3-B693-A87C035E2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82C1B8"/>
              </a:buClr>
              <a:buFont typeface="Wingdings" panose="05000000000000000000" pitchFamily="2" charset="2"/>
              <a:buChar char="§"/>
              <a:defRPr>
                <a:solidFill>
                  <a:srgbClr val="061D38"/>
                </a:solidFill>
              </a:defRPr>
            </a:lvl1pPr>
            <a:lvl2pPr marL="685800" indent="-228600">
              <a:buClr>
                <a:srgbClr val="82C1B8"/>
              </a:buClr>
              <a:buFont typeface="Wingdings" panose="05000000000000000000" pitchFamily="2" charset="2"/>
              <a:buChar char="§"/>
              <a:defRPr>
                <a:solidFill>
                  <a:srgbClr val="061D38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609536-9C81-4AEB-8CEB-0E38EEAE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2DE4499-E593-4205-BEF7-E005B3B2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D3E04F-C8B2-4A85-90AA-C1D23AC8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="" xmlns:a16="http://schemas.microsoft.com/office/drawing/2014/main" id="{296842D2-34AC-4DDC-965A-87557710F7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207963"/>
            <a:ext cx="13144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3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E818AE-E633-47F1-A748-F6D927F2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863ABB-A0A9-4C39-BA20-684D43330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A6114B-DA13-4260-95EA-AD216606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0F4864-981B-4019-B372-CB419883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DA519E-AB25-4DA0-B165-E4F201F8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9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C3FEF9-C141-4507-AD3F-9296055F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3C2DB5-AB1C-4946-99FE-33D400BEB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31CE093-5356-4123-AB16-FC72BF422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CF4B2BE-639D-4A4B-A930-2D1BB0D1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1A1FE9A-32A2-4027-AD5A-82A50B51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C8B9C18-A19D-4167-A56B-A5FC4413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3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EA218A-28B3-4FE5-92FC-6A7DDEEDA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D4ECB2-FA5F-43E3-A90A-C96BA1EE4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598B0A-7367-45CB-B62B-454755CF7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0F16B00-F7DC-4052-907F-7A871D913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A6501B5-780A-4632-8B25-EA7BF60A9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26D79CF-B208-41F8-A2BD-B4A937FF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0CA7B11-5D62-4328-AB2B-9057ECD0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262897B-E2AC-4124-ACBB-1EEB99CE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2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6DAABB-5932-4E8D-B0BA-CEEFA6D1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24E88CB-5CB7-41AE-B4B7-049B145E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796976F-1640-4617-BE0B-B1846C24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5CF9999-4580-4034-834F-CAD12AA8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4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F497C2B-324C-4ACF-9BFC-B9FF9B6A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C08E28F-FB31-4566-88D5-024779D4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5E4F3B9-674E-435C-8A57-9F3FCBBA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0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A9C079-A8A7-4D81-BBBF-2193B4E9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1D84BD-0E09-4644-B734-FDB33E3E3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77BFED1-0C5F-4C81-BB79-4E6FFCCC1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BD236B3-1526-424A-A1AB-D51038C87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0010AF0-1760-4245-B6DA-EF396EAD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139E258-D348-4EBF-B33C-241CBC58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8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04FA4-9DC0-4BA7-98D6-D296AF4A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0099673-D90F-4178-8D8D-44E809F7B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4FD3787-61E8-4004-A7C3-568F55D92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009976D-8C4C-4372-AAB1-03EBA4DA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7A32BAF-8733-42A9-96EC-A880D8F7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B26D12B-FFF8-4E07-AC56-612B1FFA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5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07F3440-41B5-40C0-B0D6-B2E046E39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7658EEF-F654-4FB0-9D65-D40426BB3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06EB77-2FBD-4E86-91EE-7F02338AD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B7FF3-D096-4152-9B8E-6904A717DEF4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5B76BD-CDAC-4B1E-9A7D-D7127CEA5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691491-72A3-494D-AF80-96ED1DD80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2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interactiveelectronics.e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E54C08-262C-4FA4-BE02-658A898D7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68" y="3491865"/>
            <a:ext cx="5576064" cy="948690"/>
          </a:xfrm>
        </p:spPr>
        <p:txBody>
          <a:bodyPr>
            <a:no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 </a:t>
            </a:r>
            <a:r>
              <a:rPr lang="bg-BG" sz="3200" b="1" dirty="0" smtClean="0">
                <a:solidFill>
                  <a:schemeClr val="bg1"/>
                </a:solidFill>
              </a:rPr>
              <a:t>№</a:t>
            </a:r>
            <a:r>
              <a:rPr lang="en-US" sz="3200" b="1" dirty="0" smtClean="0">
                <a:solidFill>
                  <a:schemeClr val="bg1"/>
                </a:solidFill>
              </a:rPr>
              <a:t>157</a:t>
            </a:r>
            <a:r>
              <a:rPr lang="bg-BG" sz="3200" b="1" dirty="0">
                <a:solidFill>
                  <a:schemeClr val="bg1"/>
                </a:solidFill>
              </a:rPr>
              <a:t/>
            </a:r>
            <a:br>
              <a:rPr lang="bg-BG" sz="3200" b="1" dirty="0">
                <a:solidFill>
                  <a:schemeClr val="bg1"/>
                </a:solidFill>
              </a:rPr>
            </a:br>
            <a:r>
              <a:rPr lang="bg-BG" sz="2400" b="1" dirty="0">
                <a:solidFill>
                  <a:schemeClr val="bg1"/>
                </a:solidFill>
              </a:rPr>
              <a:t>Направление </a:t>
            </a:r>
            <a:r>
              <a:rPr lang="bg-BG" sz="2400" b="1" i="1" dirty="0">
                <a:solidFill>
                  <a:schemeClr val="bg1"/>
                </a:solidFill>
              </a:rPr>
              <a:t>Софтуерни приложения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E90FFF88-3815-43DC-BA17-DD6C4A3DD2ED}"/>
              </a:ext>
            </a:extLst>
          </p:cNvPr>
          <p:cNvSpPr txBox="1">
            <a:spLocks/>
          </p:cNvSpPr>
          <p:nvPr/>
        </p:nvSpPr>
        <p:spPr>
          <a:xfrm>
            <a:off x="3307968" y="5383642"/>
            <a:ext cx="7544062" cy="531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bg-BG" sz="2400" b="1" dirty="0">
                <a:solidFill>
                  <a:schemeClr val="bg1"/>
                </a:solidFill>
              </a:rPr>
              <a:t>Автор: Алекс Христов, НПМГ „Акад. Л. Чакалов“, </a:t>
            </a:r>
            <a:r>
              <a:rPr lang="en-US" sz="2400" b="1" dirty="0" smtClean="0">
                <a:solidFill>
                  <a:schemeClr val="bg1"/>
                </a:solidFill>
              </a:rPr>
              <a:t>10</a:t>
            </a:r>
            <a:r>
              <a:rPr lang="bg-BG" sz="2400" b="1" dirty="0" smtClean="0">
                <a:solidFill>
                  <a:schemeClr val="bg1"/>
                </a:solidFill>
              </a:rPr>
              <a:t>. </a:t>
            </a:r>
            <a:r>
              <a:rPr lang="bg-BG" sz="2400" b="1" dirty="0">
                <a:solidFill>
                  <a:schemeClr val="bg1"/>
                </a:solidFill>
              </a:rPr>
              <a:t>клас</a:t>
            </a:r>
          </a:p>
          <a:p>
            <a:pPr algn="l">
              <a:lnSpc>
                <a:spcPct val="150000"/>
              </a:lnSpc>
            </a:pPr>
            <a:r>
              <a:rPr lang="bg-BG" sz="2400" b="1" dirty="0">
                <a:solidFill>
                  <a:schemeClr val="bg1"/>
                </a:solidFill>
              </a:rPr>
              <a:t>Ръководител: Мартин Христов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081" y="940548"/>
            <a:ext cx="4443075" cy="160823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8100578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B6F376-452B-4B43-89C0-5E7B61E79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7" y="2252688"/>
            <a:ext cx="10515600" cy="4351338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bg-BG" dirty="0" smtClean="0"/>
              <a:t>Усъвършенстване на знанията 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bg-BG" dirty="0" smtClean="0"/>
              <a:t>ни по Електорника</a:t>
            </a:r>
          </a:p>
          <a:p>
            <a:pPr>
              <a:buClr>
                <a:schemeClr val="accent1"/>
              </a:buClr>
            </a:pPr>
            <a:r>
              <a:rPr lang="bg-BG" dirty="0" smtClean="0"/>
              <a:t>По-лесно усвояване на материала</a:t>
            </a:r>
          </a:p>
          <a:p>
            <a:pPr>
              <a:buClr>
                <a:schemeClr val="accent1"/>
              </a:buClr>
            </a:pPr>
            <a:r>
              <a:rPr lang="bg-BG" dirty="0"/>
              <a:t>Ученето да е по-забавно и интересно</a:t>
            </a:r>
          </a:p>
          <a:p>
            <a:pPr>
              <a:buClr>
                <a:schemeClr val="accent1"/>
              </a:buClr>
            </a:pPr>
            <a:r>
              <a:rPr lang="bg-BG" dirty="0" smtClean="0"/>
              <a:t>Обучение и игра в едно</a:t>
            </a:r>
            <a:endParaRPr lang="bg-BG" dirty="0"/>
          </a:p>
          <a:p>
            <a:pPr>
              <a:buClr>
                <a:schemeClr val="accent1"/>
              </a:buClr>
            </a:pPr>
            <a:r>
              <a:rPr lang="bg-BG" dirty="0" smtClean="0"/>
              <a:t>Упражняване и затвърждаване 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bg-BG" dirty="0" smtClean="0"/>
              <a:t>на знанията</a:t>
            </a:r>
            <a:endParaRPr lang="en-US" dirty="0" smtClean="0"/>
          </a:p>
          <a:p>
            <a:pPr marL="0" indent="0">
              <a:buNone/>
            </a:pPr>
            <a:endParaRPr lang="bg-BG" dirty="0" smtClean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5E8ACE6-ACEA-47BB-821D-A37EE505DF61}"/>
              </a:ext>
            </a:extLst>
          </p:cNvPr>
          <p:cNvSpPr/>
          <p:nvPr/>
        </p:nvSpPr>
        <p:spPr>
          <a:xfrm>
            <a:off x="0" y="207963"/>
            <a:ext cx="219075" cy="1314450"/>
          </a:xfrm>
          <a:prstGeom prst="rect">
            <a:avLst/>
          </a:prstGeom>
          <a:solidFill>
            <a:srgbClr val="82C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039" y="2022885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738" y="3022578"/>
            <a:ext cx="1905000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039" y="4428357"/>
            <a:ext cx="1905000" cy="1905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36" b="39535"/>
          <a:stretch/>
        </p:blipFill>
        <p:spPr>
          <a:xfrm>
            <a:off x="0" y="54338"/>
            <a:ext cx="12192000" cy="162169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54339"/>
            <a:ext cx="12192000" cy="162169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044B92"/>
              </a:gs>
            </a:gsLst>
            <a:lin ang="0" scaled="1"/>
            <a:tileRect/>
          </a:gradFill>
          <a:effectLst>
            <a:glow rad="127000">
              <a:schemeClr val="accent1">
                <a:alpha val="14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76400" y="511244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solidFill>
                  <a:schemeClr val="bg1"/>
                </a:solidFill>
                <a:latin typeface="+mj-lt"/>
              </a:rPr>
              <a:t>Цели</a:t>
            </a:r>
            <a:endParaRPr lang="bg-BG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09628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B6F376-452B-4B43-89C0-5E7B61E79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7" y="199563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ru-RU" dirty="0" smtClean="0"/>
              <a:t>Във </a:t>
            </a:r>
            <a:r>
              <a:rPr lang="ru-RU" dirty="0"/>
              <a:t>всяко ниво трябва да </a:t>
            </a:r>
            <a:r>
              <a:rPr lang="ru-RU" dirty="0" smtClean="0"/>
              <a:t>направ</a:t>
            </a:r>
            <a:r>
              <a:rPr lang="bg-BG" dirty="0" smtClean="0"/>
              <a:t>ите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работеща схема </a:t>
            </a:r>
          </a:p>
          <a:p>
            <a:pPr>
              <a:buClr>
                <a:schemeClr val="accent1"/>
              </a:buClr>
            </a:pPr>
            <a:r>
              <a:rPr lang="ru-RU" dirty="0" smtClean="0"/>
              <a:t>Избирате от 6 </a:t>
            </a:r>
            <a:r>
              <a:rPr lang="bg-BG" dirty="0" smtClean="0"/>
              <a:t>произволни 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елемента вдясно</a:t>
            </a:r>
          </a:p>
          <a:p>
            <a:pPr>
              <a:buClr>
                <a:schemeClr val="accent1"/>
              </a:buClr>
            </a:pPr>
            <a:r>
              <a:rPr lang="ru-RU" dirty="0" smtClean="0"/>
              <a:t>Ако сбъркате ниво, избирате </a:t>
            </a:r>
          </a:p>
          <a:p>
            <a:pPr marL="0" indent="0">
              <a:buNone/>
            </a:pPr>
            <a:r>
              <a:rPr lang="ru-RU" dirty="0" smtClean="0"/>
              <a:t>бутона </a:t>
            </a:r>
            <a:r>
              <a:rPr lang="ru-RU" b="1" dirty="0" smtClean="0"/>
              <a:t>Започнете нивото отначало</a:t>
            </a:r>
            <a:endParaRPr lang="ru-RU" dirty="0" smtClean="0"/>
          </a:p>
          <a:p>
            <a:pPr>
              <a:buClr>
                <a:schemeClr val="accent1"/>
              </a:buClr>
            </a:pPr>
            <a:r>
              <a:rPr lang="ru-RU" dirty="0" smtClean="0"/>
              <a:t>Ако сте готови, избирате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бутон </a:t>
            </a:r>
            <a:r>
              <a:rPr lang="ru-RU" b="1" dirty="0" smtClean="0"/>
              <a:t>Проверка</a:t>
            </a:r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5E8ACE6-ACEA-47BB-821D-A37EE505DF61}"/>
              </a:ext>
            </a:extLst>
          </p:cNvPr>
          <p:cNvSpPr/>
          <p:nvPr/>
        </p:nvSpPr>
        <p:spPr>
          <a:xfrm>
            <a:off x="0" y="207963"/>
            <a:ext cx="219075" cy="1314450"/>
          </a:xfrm>
          <a:prstGeom prst="rect">
            <a:avLst/>
          </a:prstGeom>
          <a:solidFill>
            <a:srgbClr val="82C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54338"/>
            <a:ext cx="12192000" cy="1621699"/>
            <a:chOff x="0" y="2218136"/>
            <a:chExt cx="12192000" cy="16216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036" b="39535"/>
            <a:stretch/>
          </p:blipFill>
          <p:spPr>
            <a:xfrm>
              <a:off x="0" y="2218136"/>
              <a:ext cx="12192000" cy="162169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0" y="2218137"/>
              <a:ext cx="12192000" cy="16216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rgbClr val="044B92"/>
                </a:gs>
              </a:gsLst>
              <a:lin ang="0" scaled="1"/>
              <a:tileRect/>
            </a:gradFill>
            <a:effectLst>
              <a:glow rad="127000">
                <a:schemeClr val="accent1">
                  <a:alpha val="14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384540" y="511244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solidFill>
                  <a:schemeClr val="bg1"/>
                </a:solidFill>
                <a:latin typeface="+mj-lt"/>
              </a:rPr>
              <a:t>Интерактивни упражнения</a:t>
            </a:r>
            <a:endParaRPr lang="bg-BG" sz="4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377940" y="2132943"/>
            <a:ext cx="5623560" cy="407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799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908"/>
          <a:stretch/>
        </p:blipFill>
        <p:spPr>
          <a:xfrm>
            <a:off x="7628237" y="1780717"/>
            <a:ext cx="4417859" cy="3289444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78" y="1780717"/>
            <a:ext cx="4199709" cy="16028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6" y="5193205"/>
            <a:ext cx="4102608" cy="153847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04" y="3107774"/>
            <a:ext cx="3276600" cy="1769364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2" t="13072" r="25699" b="12869"/>
          <a:stretch/>
        </p:blipFill>
        <p:spPr>
          <a:xfrm>
            <a:off x="5140409" y="5192663"/>
            <a:ext cx="1530789" cy="153902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237" y="5192663"/>
            <a:ext cx="1539789" cy="1539789"/>
          </a:xfrm>
          <a:prstGeom prst="rect">
            <a:avLst/>
          </a:prstGeom>
          <a:effectLst>
            <a:softEdge rad="12700"/>
          </a:effectLst>
        </p:spPr>
      </p:pic>
      <p:grpSp>
        <p:nvGrpSpPr>
          <p:cNvPr id="10" name="Group 9"/>
          <p:cNvGrpSpPr/>
          <p:nvPr/>
        </p:nvGrpSpPr>
        <p:grpSpPr>
          <a:xfrm>
            <a:off x="0" y="36515"/>
            <a:ext cx="12192000" cy="1621699"/>
            <a:chOff x="0" y="2218136"/>
            <a:chExt cx="12192000" cy="16216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036" b="39535"/>
            <a:stretch/>
          </p:blipFill>
          <p:spPr>
            <a:xfrm>
              <a:off x="0" y="2218136"/>
              <a:ext cx="12192000" cy="162169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0" y="2218137"/>
              <a:ext cx="12192000" cy="16216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rgbClr val="044B92"/>
                </a:gs>
              </a:gsLst>
              <a:lin ang="0" scaled="1"/>
              <a:tileRect/>
            </a:gradFill>
            <a:effectLst>
              <a:glow rad="127000">
                <a:schemeClr val="accent1">
                  <a:alpha val="14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81404" y="493421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solidFill>
                  <a:schemeClr val="bg1"/>
                </a:solidFill>
                <a:latin typeface="+mj-lt"/>
              </a:rPr>
              <a:t>Използвани технологии</a:t>
            </a:r>
            <a:endParaRPr lang="bg-BG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7801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/>
          </p:cNvPr>
          <p:cNvSpPr txBox="1"/>
          <p:nvPr/>
        </p:nvSpPr>
        <p:spPr>
          <a:xfrm>
            <a:off x="3737362" y="5852510"/>
            <a:ext cx="381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www.interactiveelectronics.eu</a:t>
            </a:r>
            <a:endParaRPr lang="bg-BG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73332"/>
            <a:ext cx="12192000" cy="1621699"/>
            <a:chOff x="0" y="2218136"/>
            <a:chExt cx="12192000" cy="16216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036" b="39535"/>
            <a:stretch/>
          </p:blipFill>
          <p:spPr>
            <a:xfrm>
              <a:off x="0" y="2218136"/>
              <a:ext cx="12192000" cy="162169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0" y="2218137"/>
              <a:ext cx="12192000" cy="16216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rgbClr val="044B92"/>
                </a:gs>
              </a:gsLst>
              <a:lin ang="0" scaled="1"/>
              <a:tileRect/>
            </a:gradFill>
            <a:effectLst>
              <a:glow rad="127000">
                <a:schemeClr val="accent1">
                  <a:alpha val="14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65854" y="1932636"/>
            <a:ext cx="9765145" cy="1089891"/>
          </a:xfrm>
        </p:spPr>
        <p:txBody>
          <a:bodyPr/>
          <a:lstStyle/>
          <a:p>
            <a:pPr marL="0" indent="0">
              <a:buNone/>
            </a:pPr>
            <a:r>
              <a:rPr lang="bg-BG" sz="3200" dirty="0" smtClean="0">
                <a:solidFill>
                  <a:schemeClr val="bg1"/>
                </a:solidFill>
              </a:rPr>
              <a:t>Демонстрация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75244" y="530238"/>
            <a:ext cx="6297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Демонстрация</a:t>
            </a:r>
            <a:endParaRPr lang="bg-BG" sz="20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915" y="2402348"/>
            <a:ext cx="7045643" cy="297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382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563" y="1806859"/>
            <a:ext cx="2326081" cy="19620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832" y="2023332"/>
            <a:ext cx="9796272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bg-BG" dirty="0"/>
              <a:t>Потребителят да може да създава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bg-BG" dirty="0"/>
              <a:t>по-големи и по-сложни схеми</a:t>
            </a:r>
            <a:endParaRPr lang="en-US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bg-BG" dirty="0" smtClean="0"/>
              <a:t>Добавяне на автоматично опроводяване </a:t>
            </a:r>
            <a:endParaRPr lang="en-US" dirty="0" smtClean="0"/>
          </a:p>
          <a:p>
            <a:pPr marL="0" indent="0">
              <a:lnSpc>
                <a:spcPct val="150000"/>
              </a:lnSpc>
              <a:buClr>
                <a:schemeClr val="accent1"/>
              </a:buClr>
              <a:buNone/>
            </a:pPr>
            <a:r>
              <a:rPr lang="bg-BG" dirty="0" smtClean="0"/>
              <a:t>межу елементите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bg-BG" dirty="0" smtClean="0"/>
              <a:t>Разширяване на елементната база за </a:t>
            </a:r>
            <a:endParaRPr lang="en-US" dirty="0" smtClean="0"/>
          </a:p>
          <a:p>
            <a:pPr marL="0" indent="0">
              <a:lnSpc>
                <a:spcPct val="150000"/>
              </a:lnSpc>
              <a:buClr>
                <a:schemeClr val="accent1"/>
              </a:buClr>
              <a:buNone/>
            </a:pPr>
            <a:r>
              <a:rPr lang="bg-BG" dirty="0" smtClean="0"/>
              <a:t>избор на елементи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bg-BG" dirty="0" smtClean="0"/>
              <a:t>Добавяне на микропроцесори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bg-BG" dirty="0" smtClean="0"/>
              <a:t>Добавяне на симулации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93662"/>
            <a:ext cx="12192000" cy="1621699"/>
            <a:chOff x="0" y="2218136"/>
            <a:chExt cx="12192000" cy="16216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036" b="39535"/>
            <a:stretch/>
          </p:blipFill>
          <p:spPr>
            <a:xfrm>
              <a:off x="0" y="2218136"/>
              <a:ext cx="12192000" cy="162169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0" y="2218137"/>
              <a:ext cx="12192000" cy="16216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rgbClr val="044B92"/>
                </a:gs>
              </a:gsLst>
              <a:lin ang="0" scaled="1"/>
              <a:tileRect/>
            </a:gradFill>
            <a:effectLst>
              <a:glow rad="127000">
                <a:schemeClr val="accent1">
                  <a:alpha val="14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47799" y="550569"/>
            <a:ext cx="5229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solidFill>
                  <a:schemeClr val="bg1"/>
                </a:solidFill>
                <a:latin typeface="+mj-lt"/>
              </a:rPr>
              <a:t>Бъдещо развитие</a:t>
            </a:r>
            <a:endParaRPr lang="bg-BG" sz="4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384" y="4746117"/>
            <a:ext cx="2784437" cy="1936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5826" y="2565686"/>
            <a:ext cx="1935956" cy="240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256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0226" y="671337"/>
            <a:ext cx="8212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solidFill>
                  <a:schemeClr val="bg1"/>
                </a:solidFill>
                <a:latin typeface="+mj-lt"/>
              </a:rPr>
              <a:t>Въпроси</a:t>
            </a:r>
            <a:endParaRPr lang="bg-BG" sz="4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6399" y="3733891"/>
            <a:ext cx="7483547" cy="769441"/>
          </a:xfrm>
          <a:prstGeom prst="rect">
            <a:avLst/>
          </a:prstGeom>
          <a:noFill/>
          <a:effectLst>
            <a:reflection endPos="65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bg-BG" sz="4400" b="1" dirty="0" smtClean="0">
                <a:solidFill>
                  <a:schemeClr val="bg1"/>
                </a:solidFill>
                <a:latin typeface="+mj-lt"/>
              </a:rPr>
              <a:t>Въпроси и коментари?</a:t>
            </a:r>
            <a:endParaRPr lang="bg-BG"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02" y="671337"/>
            <a:ext cx="3640340" cy="3692720"/>
          </a:xfrm>
          <a:prstGeom prst="rect">
            <a:avLst/>
          </a:prstGeom>
          <a:effectLst>
            <a:reflection stA="48000" endPos="65000" dist="50800" dir="5400000" sy="-100000" algn="bl" rotWithShape="0"/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39533584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126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Проект №157 Направление Софтуерни приложения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Miroslava Nikolova</dc:creator>
  <cp:lastModifiedBy>Microsoft account</cp:lastModifiedBy>
  <cp:revision>102</cp:revision>
  <dcterms:created xsi:type="dcterms:W3CDTF">2021-02-20T14:14:29Z</dcterms:created>
  <dcterms:modified xsi:type="dcterms:W3CDTF">2022-03-18T20:52:06Z</dcterms:modified>
</cp:coreProperties>
</file>