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D38"/>
    <a:srgbClr val="B8B5B3"/>
    <a:srgbClr val="82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707" autoAdjust="0"/>
  </p:normalViewPr>
  <p:slideViewPr>
    <p:cSldViewPr snapToGrid="0">
      <p:cViewPr varScale="1">
        <p:scale>
          <a:sx n="83" d="100"/>
          <a:sy n="83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CB7A-DB7C-40F9-BC41-8E191E5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73110-0A8A-4A27-B30B-51B11FBD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0C1-DB6E-4932-8505-121F47A5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5C32-B3F6-4CA9-8BFC-03874698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C9AF-73AF-49B1-8F26-74B11A23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3F8A-B5E0-4434-9E33-07FE46BE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5B86F-4B51-4FDD-98A7-2F831DED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49D6-5D54-4158-B570-5CE85D39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755A-98DC-414D-B106-6213BA4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D0B3-0C47-40B2-B2A8-915FCA8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775A2-F868-4E0B-9D8A-7E1306AE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71879-45AD-408E-949A-D820B571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7470-1466-4220-B904-7C45431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047A-EA4B-43DA-BE7F-20C6D367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8E3E-F4C7-436D-9EAD-F782786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125E-9396-432F-8290-E5DA5B04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4" y="207963"/>
            <a:ext cx="10696576" cy="131445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82C1B8"/>
              </a:gs>
            </a:gsLst>
            <a:lin ang="10800000" scaled="1"/>
            <a:tileRect/>
          </a:gradFill>
        </p:spPr>
        <p:txBody>
          <a:bodyPr/>
          <a:lstStyle>
            <a:lvl1pPr>
              <a:defRPr>
                <a:solidFill>
                  <a:srgbClr val="061D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06C2-8FA4-4FB3-B693-A87C035E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1pPr>
            <a:lvl2pPr marL="6858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9536-9C81-4AEB-8CEB-0E38EEAE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E4499-E593-4205-BEF7-E005B3B2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E04F-C8B2-4A85-90AA-C1D23AC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96842D2-34AC-4DDC-965A-87557710F7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07963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18AE-E633-47F1-A748-F6D927F2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63ABB-A0A9-4C39-BA20-684D4333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114B-DA13-4260-95EA-AD21660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4864-981B-4019-B372-CB419883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519E-AB25-4DA0-B165-E4F201F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EF9-C141-4507-AD3F-9296055F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2DB5-AB1C-4946-99FE-33D400BE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E093-5356-4123-AB16-FC72BF42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B2BE-639D-4A4B-A930-2D1BB0D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FE9A-32A2-4027-AD5A-82A50B51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B9C18-A19D-4167-A56B-A5FC441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18A-28B3-4FE5-92FC-6A7DDEED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ECB2-FA5F-43E3-A90A-C96BA1EE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98B0A-7367-45CB-B62B-454755CF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16B00-F7DC-4052-907F-7A871D91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01B5-780A-4632-8B25-EA7BF60A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D79CF-B208-41F8-A2BD-B4A937F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A7B11-5D62-4328-AB2B-9057ECD0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2897B-E2AC-4124-ACBB-1EEB99C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AABB-5932-4E8D-B0BA-CEEFA6D1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88CB-5CB7-41AE-B4B7-049B145E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976F-1640-4617-BE0B-B1846C2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9999-4580-4034-834F-CAD12AA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7C2B-324C-4ACF-9BFC-B9FF9B6A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E28F-FB31-4566-88D5-024779D4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F3B9-674E-435C-8A57-9F3FCBB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079-A8A7-4D81-BBBF-2193B4E9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84BD-0E09-4644-B734-FDB33E3E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FED1-0C5F-4C81-BB79-4E6FFCCC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36B3-1526-424A-A1AB-D51038C8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0AF0-1760-4245-B6DA-EF396EA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E258-D348-4EBF-B33C-241CBC58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4FA4-9DC0-4BA7-98D6-D296AF4A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99673-D90F-4178-8D8D-44E809F7B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D3787-61E8-4004-A7C3-568F55D9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9976D-8C4C-4372-AAB1-03EBA4DA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2BAF-8733-42A9-96EC-A880D8F7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6D12B-FFF8-4E07-AC56-612B1FF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F3440-41B5-40C0-B0D6-B2E046E3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8EEF-F654-4FB0-9D65-D40426BB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EB77-2FBD-4E86-91EE-7F02338A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7FF3-D096-4152-9B8E-6904A717DEF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76BD-CDAC-4B1E-9A7D-D7127CEA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491-72A3-494D-AF80-96ED1DD8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teractiveelectronics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54C08-262C-4FA4-BE02-658A898D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68" y="3491865"/>
            <a:ext cx="5576064" cy="948690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 </a:t>
            </a:r>
            <a:r>
              <a:rPr lang="bg-BG" sz="3200" b="1" dirty="0" smtClean="0">
                <a:solidFill>
                  <a:schemeClr val="bg1"/>
                </a:solidFill>
              </a:rPr>
              <a:t>№</a:t>
            </a:r>
            <a:r>
              <a:rPr lang="en-US" sz="3200" b="1" dirty="0" smtClean="0">
                <a:solidFill>
                  <a:schemeClr val="bg1"/>
                </a:solidFill>
              </a:rPr>
              <a:t>157</a:t>
            </a:r>
            <a:r>
              <a:rPr lang="bg-BG" sz="3200" b="1" dirty="0">
                <a:solidFill>
                  <a:schemeClr val="bg1"/>
                </a:solidFill>
              </a:rPr>
              <a:t/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2400" b="1" dirty="0">
                <a:solidFill>
                  <a:schemeClr val="bg1"/>
                </a:solidFill>
              </a:rPr>
              <a:t>Направление </a:t>
            </a:r>
            <a:r>
              <a:rPr lang="bg-BG" sz="2400" b="1" i="1" dirty="0">
                <a:solidFill>
                  <a:schemeClr val="bg1"/>
                </a:solidFill>
              </a:rPr>
              <a:t>Софтуерни приложения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0FFF88-3815-43DC-BA17-DD6C4A3DD2ED}"/>
              </a:ext>
            </a:extLst>
          </p:cNvPr>
          <p:cNvSpPr txBox="1">
            <a:spLocks/>
          </p:cNvSpPr>
          <p:nvPr/>
        </p:nvSpPr>
        <p:spPr>
          <a:xfrm>
            <a:off x="3307968" y="5383642"/>
            <a:ext cx="7544062" cy="531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Автор: Алекс Христов, НПМГ „Акад. Л. Чакалов“, </a:t>
            </a:r>
            <a:r>
              <a:rPr lang="en-US" sz="2400" b="1" dirty="0" smtClean="0">
                <a:solidFill>
                  <a:schemeClr val="bg1"/>
                </a:solidFill>
              </a:rPr>
              <a:t>10</a:t>
            </a:r>
            <a:r>
              <a:rPr lang="bg-BG" sz="2400" b="1" dirty="0" smtClean="0">
                <a:solidFill>
                  <a:schemeClr val="bg1"/>
                </a:solidFill>
              </a:rPr>
              <a:t>. </a:t>
            </a:r>
            <a:r>
              <a:rPr lang="bg-BG" sz="2400" b="1" dirty="0">
                <a:solidFill>
                  <a:schemeClr val="bg1"/>
                </a:solidFill>
              </a:rPr>
              <a:t>клас</a:t>
            </a:r>
          </a:p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Ръководител: Мартин Христов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36" y="479190"/>
            <a:ext cx="6585527" cy="1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73" y="2506662"/>
            <a:ext cx="10515600" cy="4351338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bg-BG" dirty="0" smtClean="0"/>
              <a:t>Усъвършенстване на знанията 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bg-BG" dirty="0" smtClean="0"/>
              <a:t>ни по Електорника</a:t>
            </a:r>
          </a:p>
          <a:p>
            <a:pPr>
              <a:buClr>
                <a:srgbClr val="002060"/>
              </a:buClr>
            </a:pPr>
            <a:r>
              <a:rPr lang="bg-BG" dirty="0" smtClean="0"/>
              <a:t>По-лесно усвояване на материала</a:t>
            </a:r>
          </a:p>
          <a:p>
            <a:pPr>
              <a:buClr>
                <a:srgbClr val="002060"/>
              </a:buClr>
            </a:pPr>
            <a:r>
              <a:rPr lang="bg-BG" dirty="0" smtClean="0"/>
              <a:t>Ученето да е по-забавно и интересно</a:t>
            </a:r>
          </a:p>
          <a:p>
            <a:pPr>
              <a:buClr>
                <a:srgbClr val="002060"/>
              </a:buClr>
            </a:pPr>
            <a:r>
              <a:rPr lang="bg-BG" dirty="0" smtClean="0"/>
              <a:t>Упражняване и затвърждаване 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bg-BG" dirty="0" smtClean="0"/>
              <a:t>на знанията</a:t>
            </a:r>
          </a:p>
          <a:p>
            <a:pPr>
              <a:buClr>
                <a:srgbClr val="002060"/>
              </a:buClr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2022885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84" y="3336615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4529957"/>
            <a:ext cx="1905000" cy="1905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54338"/>
            <a:ext cx="12192000" cy="1621699"/>
            <a:chOff x="0" y="2218136"/>
            <a:chExt cx="12192000" cy="1621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7640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Цели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199563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ru-RU" dirty="0" smtClean="0"/>
              <a:t>Във </a:t>
            </a:r>
            <a:r>
              <a:rPr lang="ru-RU" dirty="0"/>
              <a:t>всяко ниво трябва да </a:t>
            </a:r>
            <a:r>
              <a:rPr lang="ru-RU" dirty="0" smtClean="0"/>
              <a:t>направ</a:t>
            </a:r>
            <a:r>
              <a:rPr lang="bg-BG" dirty="0"/>
              <a:t>и</a:t>
            </a:r>
            <a:r>
              <a:rPr lang="ru-RU" dirty="0" smtClean="0"/>
              <a:t>м 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ru-RU" dirty="0" smtClean="0"/>
              <a:t>работеща </a:t>
            </a:r>
            <a:r>
              <a:rPr lang="ru-RU" dirty="0" smtClean="0"/>
              <a:t>схема</a:t>
            </a:r>
            <a:endParaRPr lang="ru-RU" dirty="0" smtClean="0"/>
          </a:p>
          <a:p>
            <a:pPr>
              <a:buClr>
                <a:srgbClr val="002060"/>
              </a:buClr>
            </a:pPr>
            <a:r>
              <a:rPr lang="ru-RU" dirty="0" smtClean="0"/>
              <a:t>Избираме от 6 </a:t>
            </a:r>
            <a:r>
              <a:rPr lang="bg-BG" dirty="0" smtClean="0"/>
              <a:t>произволни 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Clr>
                <a:srgbClr val="002060"/>
              </a:buClr>
              <a:buNone/>
            </a:pPr>
            <a:r>
              <a:rPr lang="ru-RU" dirty="0" smtClean="0"/>
              <a:t>елемента вдясно</a:t>
            </a:r>
          </a:p>
          <a:p>
            <a:pPr>
              <a:buClr>
                <a:srgbClr val="002060"/>
              </a:buClr>
            </a:pPr>
            <a:r>
              <a:rPr lang="ru-RU" dirty="0"/>
              <a:t>Ако </a:t>
            </a:r>
            <a:r>
              <a:rPr lang="ru-RU" dirty="0" smtClean="0"/>
              <a:t>сбъркаме ниво, избираме 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ru-RU" dirty="0" smtClean="0"/>
              <a:t>бутона </a:t>
            </a:r>
            <a:r>
              <a:rPr lang="ru-RU" b="1" i="1" dirty="0" smtClean="0"/>
              <a:t>Започнете </a:t>
            </a:r>
            <a:r>
              <a:rPr lang="ru-RU" b="1" i="1" dirty="0"/>
              <a:t>нивото </a:t>
            </a:r>
            <a:r>
              <a:rPr lang="ru-RU" b="1" i="1" dirty="0" smtClean="0"/>
              <a:t>отначало</a:t>
            </a:r>
            <a:endParaRPr lang="ru-RU" b="1" i="1" dirty="0" smtClean="0"/>
          </a:p>
          <a:p>
            <a:pPr>
              <a:buClr>
                <a:srgbClr val="002060"/>
              </a:buClr>
            </a:pPr>
            <a:r>
              <a:rPr lang="ru-RU" dirty="0" smtClean="0"/>
              <a:t>Ако сме готови, избираме</a:t>
            </a:r>
            <a:endParaRPr lang="en-US" dirty="0" smtClean="0"/>
          </a:p>
          <a:p>
            <a:pPr marL="0" indent="0">
              <a:buClr>
                <a:srgbClr val="002060"/>
              </a:buClr>
              <a:buNone/>
            </a:pPr>
            <a:r>
              <a:rPr lang="ru-RU" dirty="0" smtClean="0"/>
              <a:t>бутон </a:t>
            </a:r>
            <a:r>
              <a:rPr lang="ru-RU" b="1" i="1" dirty="0" smtClean="0"/>
              <a:t>Проверка</a:t>
            </a:r>
            <a:endParaRPr lang="ru-RU" b="1" i="1" dirty="0" smtClean="0"/>
          </a:p>
          <a:p>
            <a:pPr>
              <a:buClr>
                <a:srgbClr val="002060"/>
              </a:buClr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54338"/>
            <a:ext cx="12192000" cy="1621699"/>
            <a:chOff x="0" y="2218136"/>
            <a:chExt cx="12192000" cy="1621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020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Правила на играта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377940" y="2132943"/>
            <a:ext cx="5623560" cy="40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08"/>
          <a:stretch/>
        </p:blipFill>
        <p:spPr>
          <a:xfrm>
            <a:off x="7628237" y="1780717"/>
            <a:ext cx="4417859" cy="32894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8" y="1780717"/>
            <a:ext cx="4199709" cy="1602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6" y="5193205"/>
            <a:ext cx="4102608" cy="1538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04" y="3107774"/>
            <a:ext cx="3276600" cy="176936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t="13072" r="25699" b="12869"/>
          <a:stretch/>
        </p:blipFill>
        <p:spPr>
          <a:xfrm>
            <a:off x="5140409" y="5192663"/>
            <a:ext cx="1530789" cy="15390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7" y="5192663"/>
            <a:ext cx="1539789" cy="1539789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0" name="Group 9"/>
          <p:cNvGrpSpPr/>
          <p:nvPr/>
        </p:nvGrpSpPr>
        <p:grpSpPr>
          <a:xfrm>
            <a:off x="0" y="36515"/>
            <a:ext cx="12192000" cy="1621699"/>
            <a:chOff x="0" y="2218136"/>
            <a:chExt cx="12192000" cy="16216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404" y="49342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Използвани технологии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7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3737362" y="5852510"/>
            <a:ext cx="38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www.interactiveelectronics.eu</a:t>
            </a:r>
            <a:r>
              <a:rPr lang="bg-BG" dirty="0" smtClean="0"/>
              <a:t> 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3332"/>
            <a:ext cx="12192000" cy="1621699"/>
            <a:chOff x="0" y="2218136"/>
            <a:chExt cx="12192000" cy="162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65854" y="1932636"/>
            <a:ext cx="9765145" cy="1089891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 smtClean="0">
                <a:solidFill>
                  <a:schemeClr val="bg1"/>
                </a:solidFill>
              </a:rPr>
              <a:t>Демонстрация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244" y="530238"/>
            <a:ext cx="6297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endParaRPr lang="bg-BG" sz="2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15" y="2402348"/>
            <a:ext cx="7045643" cy="29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1" y="2023332"/>
            <a:ext cx="108492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bg-BG" dirty="0"/>
              <a:t>Потребителят да може да </a:t>
            </a:r>
            <a:r>
              <a:rPr lang="bg-BG" dirty="0" smtClean="0"/>
              <a:t>създава по-големи </a:t>
            </a:r>
            <a:r>
              <a:rPr lang="bg-BG" dirty="0"/>
              <a:t>и по-сложни схеми</a:t>
            </a:r>
            <a:endParaRPr lang="en-US" dirty="0"/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bg-BG" dirty="0" smtClean="0"/>
              <a:t>Добавяне на автоматично опроводяване межу елементите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bg-BG" dirty="0" smtClean="0"/>
              <a:t>Разширяване на елементната база за избор на елементи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bg-BG" dirty="0" smtClean="0"/>
              <a:t>Добавяне на микропроцесори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bg-BG" dirty="0" smtClean="0"/>
              <a:t>Добавяне на симулации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93662"/>
            <a:ext cx="12192000" cy="1621699"/>
            <a:chOff x="0" y="2218136"/>
            <a:chExt cx="12192000" cy="1621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47799" y="550569"/>
            <a:ext cx="52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Бъдещо развитие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60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6" y="671337"/>
            <a:ext cx="821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Въпроси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9252" y="519123"/>
            <a:ext cx="7483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 smtClean="0">
                <a:solidFill>
                  <a:schemeClr val="bg1"/>
                </a:solidFill>
                <a:latin typeface="+mj-lt"/>
              </a:rPr>
              <a:t>Въпроси и коментари?</a:t>
            </a:r>
            <a:endParaRPr lang="bg-B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70" y="4180033"/>
            <a:ext cx="2434540" cy="24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22" y="2363406"/>
            <a:ext cx="5528156" cy="1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127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Проект №157 Направление Софтуерни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Miroslava Nikolova</dc:creator>
  <cp:lastModifiedBy>Miroslava Nikolova</cp:lastModifiedBy>
  <cp:revision>82</cp:revision>
  <dcterms:created xsi:type="dcterms:W3CDTF">2021-02-20T14:14:29Z</dcterms:created>
  <dcterms:modified xsi:type="dcterms:W3CDTF">2022-03-11T10:41:37Z</dcterms:modified>
</cp:coreProperties>
</file>