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aleway"/>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ato-regular.fntdata"/><Relationship Id="rId27"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af6b002a96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af6b002a9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a5ab58fe0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a5ab58fe0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af6b002a96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af6b002a96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af6b002a9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af6b002a9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af6b002a96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af6b002a96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af6b002a96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af6b002a96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af6b002a96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af6b002a96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af6b002a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af6b002a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af6b002a96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af6b002a96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5ab58fe0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5ab58fe0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a5ab58fe0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a5ab58fe0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f446514d9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af446514d9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78616bae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8616bae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to get into how linear algebra is actually used to compress images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From this class, we know that A is the matrix being decomposed, that is not necessarily square</a:t>
            </a:r>
            <a:endParaRPr/>
          </a:p>
          <a:p>
            <a:pPr indent="0" lvl="0" marL="0" rtl="0" algn="l">
              <a:spcBef>
                <a:spcPts val="0"/>
              </a:spcBef>
              <a:spcAft>
                <a:spcPts val="0"/>
              </a:spcAft>
              <a:buNone/>
            </a:pPr>
            <a:r>
              <a:rPr lang="en"/>
              <a:t> The I’th column in U is (1/sigma i) * matrix product of A and Vi</a:t>
            </a:r>
            <a:endParaRPr/>
          </a:p>
          <a:p>
            <a:pPr indent="0" lvl="0" marL="0" rtl="0" algn="l">
              <a:spcBef>
                <a:spcPts val="0"/>
              </a:spcBef>
              <a:spcAft>
                <a:spcPts val="0"/>
              </a:spcAft>
              <a:buNone/>
            </a:pPr>
            <a:r>
              <a:rPr lang="en"/>
              <a:t> Sigma is the matrix with the singular values of ATA, or the squ, V is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image can show us why singular values can be used for compression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Say this ellipsoid is a collection of points in R3, and these points are </a:t>
            </a:r>
            <a:r>
              <a:rPr lang="en"/>
              <a:t>collected</a:t>
            </a:r>
            <a:r>
              <a:rPr lang="en"/>
              <a:t> from </a:t>
            </a:r>
            <a:r>
              <a:rPr lang="en"/>
              <a:t>patients</a:t>
            </a:r>
            <a:r>
              <a:rPr lang="en"/>
              <a:t> in a COVID-19 vaccine study </a:t>
            </a:r>
            <a:endParaRPr/>
          </a:p>
          <a:p>
            <a:pPr indent="0" lvl="0" marL="0" rtl="0" algn="l">
              <a:spcBef>
                <a:spcPts val="0"/>
              </a:spcBef>
              <a:spcAft>
                <a:spcPts val="0"/>
              </a:spcAft>
              <a:buNone/>
            </a:pPr>
            <a:r>
              <a:rPr lang="en"/>
              <a:t>In this vaccine study, different </a:t>
            </a:r>
            <a:r>
              <a:rPr lang="en"/>
              <a:t>observations</a:t>
            </a:r>
            <a:r>
              <a:rPr lang="en"/>
              <a:t> about the patients were measured, such as their age, weight, and height, and they were plotted on a 3D graph as shown above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intuitively, we can say that the direction of the biggest stretch, represented by lambda 1 or E1, is the characteristic that varies the most along patients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gives us insight into how to compress images</a:t>
            </a:r>
            <a:endParaRPr/>
          </a:p>
          <a:p>
            <a:pPr indent="0" lvl="0" marL="0" rtl="0" algn="l">
              <a:spcBef>
                <a:spcPts val="0"/>
              </a:spcBef>
              <a:spcAft>
                <a:spcPts val="0"/>
              </a:spcAft>
              <a:buNone/>
            </a:pPr>
            <a:r>
              <a:rPr lang="en"/>
              <a:t>Say we remove E3, the direction with the least stretch. Sure, we will lose some information, but we will lose less information that if we had removed E1</a:t>
            </a:r>
            <a:endParaRPr/>
          </a:p>
          <a:p>
            <a:pPr indent="0" lvl="0" marL="0" rtl="0" algn="l">
              <a:spcBef>
                <a:spcPts val="0"/>
              </a:spcBef>
              <a:spcAft>
                <a:spcPts val="0"/>
              </a:spcAft>
              <a:buNone/>
            </a:pPr>
            <a:r>
              <a:rPr lang="en"/>
              <a:t>Now, we understand why the largest singular values correspond to the </a:t>
            </a:r>
            <a:r>
              <a:rPr lang="en"/>
              <a:t>largest</a:t>
            </a:r>
            <a:r>
              <a:rPr lang="en"/>
              <a:t> variance, and thus, carry the most information</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78616bae9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8616bae9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We know that the largest eigenvalues of ATA, or the largest singular values, carry the most information about A</a:t>
            </a:r>
            <a:endParaRPr>
              <a:solidFill>
                <a:schemeClr val="dk1"/>
              </a:solidFill>
            </a:endParaRPr>
          </a:p>
          <a:p>
            <a:pPr indent="0" lvl="0" marL="0" rtl="0" algn="l">
              <a:spcBef>
                <a:spcPts val="0"/>
              </a:spcBef>
              <a:spcAft>
                <a:spcPts val="0"/>
              </a:spcAft>
              <a:buNone/>
            </a:pPr>
            <a:r>
              <a:rPr lang="en">
                <a:solidFill>
                  <a:schemeClr val="dk1"/>
                </a:solidFill>
              </a:rPr>
              <a:t>So you might say, ok let’s only use the first k singular values from sigma - and that would reduce the amount of information we have to use, but we can </a:t>
            </a:r>
            <a:r>
              <a:rPr lang="en">
                <a:solidFill>
                  <a:schemeClr val="dk1"/>
                </a:solidFill>
              </a:rPr>
              <a:t>actually</a:t>
            </a:r>
            <a:r>
              <a:rPr lang="en">
                <a:solidFill>
                  <a:schemeClr val="dk1"/>
                </a:solidFill>
              </a:rPr>
              <a:t> use what we learned from matrix multiplication to do even better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As the graphic shows, we can actually use only the first k columns of U, and the first k rows of VT, along with obviously the first k singular values of sigma to approximate A</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Geometrically, what we are doing is trying to approximate the ellipsoid using only E1 and E2. </a:t>
            </a:r>
            <a:endParaRPr>
              <a:solidFill>
                <a:schemeClr val="dk1"/>
              </a:solidFill>
            </a:endParaRPr>
          </a:p>
          <a:p>
            <a:pPr indent="0" lvl="0" marL="0" rtl="0" algn="l">
              <a:spcBef>
                <a:spcPts val="0"/>
              </a:spcBef>
              <a:spcAft>
                <a:spcPts val="0"/>
              </a:spcAft>
              <a:buNone/>
            </a:pPr>
            <a:r>
              <a:rPr lang="en">
                <a:solidFill>
                  <a:schemeClr val="dk1"/>
                </a:solidFill>
              </a:rPr>
              <a:t>Therefore, we are lowering the dimensionality of our data, so that the </a:t>
            </a:r>
            <a:r>
              <a:rPr lang="en">
                <a:solidFill>
                  <a:schemeClr val="dk1"/>
                </a:solidFill>
              </a:rPr>
              <a:t>approximated</a:t>
            </a:r>
            <a:r>
              <a:rPr lang="en">
                <a:solidFill>
                  <a:schemeClr val="dk1"/>
                </a:solidFill>
              </a:rPr>
              <a:t> A is still of size m x n, but is now approximated by k, instead of n, </a:t>
            </a:r>
            <a:r>
              <a:rPr lang="en">
                <a:solidFill>
                  <a:schemeClr val="dk1"/>
                </a:solidFill>
              </a:rPr>
              <a:t>dimensions</a:t>
            </a: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 reason we can multiple like this is because each column in U and each row in VT independently carries information about each singular value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http://timbaumann.info/svd-image-compression-demo/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f6b002a9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af6b002a9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f6b002a9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f6b002a9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f6b002a9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f6b002a9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2.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14.png"/><Relationship Id="rId6"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2.png"/><Relationship Id="rId10" Type="http://schemas.openxmlformats.org/officeDocument/2006/relationships/image" Target="../media/image18.png"/><Relationship Id="rId9" Type="http://schemas.openxmlformats.org/officeDocument/2006/relationships/image" Target="../media/image22.png"/><Relationship Id="rId5" Type="http://schemas.openxmlformats.org/officeDocument/2006/relationships/image" Target="../media/image15.png"/><Relationship Id="rId6" Type="http://schemas.openxmlformats.org/officeDocument/2006/relationships/image" Target="../media/image23.png"/><Relationship Id="rId7" Type="http://schemas.openxmlformats.org/officeDocument/2006/relationships/image" Target="../media/image16.png"/><Relationship Id="rId8"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18.png"/><Relationship Id="rId5" Type="http://schemas.openxmlformats.org/officeDocument/2006/relationships/image" Target="../media/image13.png"/><Relationship Id="rId6"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hyperlink" Target="https://www.youtube.com/watch?v=mSYgi0KCLv8" TargetMode="External"/><Relationship Id="rId5"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youtube.com/watch?v=mSYgi0KCLv8" TargetMode="External"/><Relationship Id="rId4" Type="http://schemas.openxmlformats.org/officeDocument/2006/relationships/hyperlink" Target="https://www.keycdn.com/support/what-is-image-compression" TargetMode="External"/><Relationship Id="rId5" Type="http://schemas.openxmlformats.org/officeDocument/2006/relationships/hyperlink" Target="http://timbaumann.info/svd-image-compression-demo/"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Image Compression with Singular Value Decomposition (SVD)</a:t>
            </a:r>
            <a:endParaRPr sz="3600"/>
          </a:p>
        </p:txBody>
      </p:sp>
      <p:sp>
        <p:nvSpPr>
          <p:cNvPr id="87" name="Google Shape;87;p13"/>
          <p:cNvSpPr txBox="1"/>
          <p:nvPr>
            <p:ph idx="1" type="subTitle"/>
          </p:nvPr>
        </p:nvSpPr>
        <p:spPr>
          <a:xfrm>
            <a:off x="727952" y="2769475"/>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Katrina Sanchez, Sylvia Wei, Alex Hu, Haneef Khan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ph idx="1" type="body"/>
          </p:nvPr>
        </p:nvSpPr>
        <p:spPr>
          <a:xfrm>
            <a:off x="729450" y="2078875"/>
            <a:ext cx="7688700" cy="492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Now that we have our eigenvalues, we can solve for the singular values and the matrix Σ.</a:t>
            </a:r>
            <a:endParaRPr/>
          </a:p>
        </p:txBody>
      </p:sp>
      <p:sp>
        <p:nvSpPr>
          <p:cNvPr id="165" name="Google Shape;165;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computation</a:t>
            </a:r>
            <a:endParaRPr/>
          </a:p>
        </p:txBody>
      </p:sp>
      <p:pic>
        <p:nvPicPr>
          <p:cNvPr id="166" name="Google Shape;166;p22"/>
          <p:cNvPicPr preferRelativeResize="0"/>
          <p:nvPr/>
        </p:nvPicPr>
        <p:blipFill>
          <a:blip r:embed="rId3">
            <a:alphaModFix/>
          </a:blip>
          <a:stretch>
            <a:fillRect/>
          </a:stretch>
        </p:blipFill>
        <p:spPr>
          <a:xfrm>
            <a:off x="7453900" y="1272750"/>
            <a:ext cx="1110075" cy="626975"/>
          </a:xfrm>
          <a:prstGeom prst="rect">
            <a:avLst/>
          </a:prstGeom>
          <a:noFill/>
          <a:ln>
            <a:noFill/>
          </a:ln>
        </p:spPr>
      </p:pic>
      <p:sp>
        <p:nvSpPr>
          <p:cNvPr id="167" name="Google Shape;167;p22"/>
          <p:cNvSpPr txBox="1"/>
          <p:nvPr/>
        </p:nvSpPr>
        <p:spPr>
          <a:xfrm>
            <a:off x="3334850" y="3183025"/>
            <a:ext cx="1563300" cy="62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Lato"/>
                <a:ea typeface="Lato"/>
                <a:cs typeface="Lato"/>
                <a:sym typeface="Lato"/>
              </a:rPr>
              <a:t>𝜎</a:t>
            </a:r>
            <a:r>
              <a:rPr baseline="-25000" lang="en" sz="1700">
                <a:latin typeface="Lato"/>
                <a:ea typeface="Lato"/>
                <a:cs typeface="Lato"/>
                <a:sym typeface="Lato"/>
              </a:rPr>
              <a:t>1</a:t>
            </a:r>
            <a:r>
              <a:rPr lang="en" sz="1700">
                <a:latin typeface="Lato"/>
                <a:ea typeface="Lato"/>
                <a:cs typeface="Lato"/>
                <a:sym typeface="Lato"/>
              </a:rPr>
              <a:t> = √4 = 2</a:t>
            </a:r>
            <a:endParaRPr sz="1700">
              <a:latin typeface="Lato"/>
              <a:ea typeface="Lato"/>
              <a:cs typeface="Lato"/>
              <a:sym typeface="Lato"/>
            </a:endParaRPr>
          </a:p>
          <a:p>
            <a:pPr indent="0" lvl="0" marL="0" rtl="0" algn="ctr">
              <a:spcBef>
                <a:spcPts val="0"/>
              </a:spcBef>
              <a:spcAft>
                <a:spcPts val="0"/>
              </a:spcAft>
              <a:buNone/>
            </a:pPr>
            <a:r>
              <a:rPr lang="en" sz="1700">
                <a:latin typeface="Lato"/>
                <a:ea typeface="Lato"/>
                <a:cs typeface="Lato"/>
                <a:sym typeface="Lato"/>
              </a:rPr>
              <a:t>𝜎</a:t>
            </a:r>
            <a:r>
              <a:rPr baseline="-25000" lang="en" sz="1700">
                <a:latin typeface="Lato"/>
                <a:ea typeface="Lato"/>
                <a:cs typeface="Lato"/>
                <a:sym typeface="Lato"/>
              </a:rPr>
              <a:t>2</a:t>
            </a:r>
            <a:r>
              <a:rPr lang="en" sz="1700">
                <a:latin typeface="Lato"/>
                <a:ea typeface="Lato"/>
                <a:cs typeface="Lato"/>
                <a:sym typeface="Lato"/>
              </a:rPr>
              <a:t> = √1 = 1</a:t>
            </a:r>
            <a:endParaRPr sz="1700">
              <a:latin typeface="Lato"/>
              <a:ea typeface="Lato"/>
              <a:cs typeface="Lato"/>
              <a:sym typeface="Lato"/>
            </a:endParaRPr>
          </a:p>
        </p:txBody>
      </p:sp>
      <p:sp>
        <p:nvSpPr>
          <p:cNvPr id="168" name="Google Shape;168;p22"/>
          <p:cNvSpPr txBox="1"/>
          <p:nvPr/>
        </p:nvSpPr>
        <p:spPr>
          <a:xfrm>
            <a:off x="945325" y="3240475"/>
            <a:ext cx="1563300" cy="512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Lato"/>
                <a:ea typeface="Lato"/>
                <a:cs typeface="Lato"/>
                <a:sym typeface="Lato"/>
              </a:rPr>
              <a:t>λ</a:t>
            </a:r>
            <a:r>
              <a:rPr baseline="-25000" lang="en" sz="1700">
                <a:latin typeface="Lato"/>
                <a:ea typeface="Lato"/>
                <a:cs typeface="Lato"/>
                <a:sym typeface="Lato"/>
              </a:rPr>
              <a:t>1</a:t>
            </a:r>
            <a:r>
              <a:rPr lang="en" sz="1700">
                <a:latin typeface="Lato"/>
                <a:ea typeface="Lato"/>
                <a:cs typeface="Lato"/>
                <a:sym typeface="Lato"/>
              </a:rPr>
              <a:t> = 4;  λ</a:t>
            </a:r>
            <a:r>
              <a:rPr baseline="-25000" lang="en" sz="1700">
                <a:latin typeface="Lato"/>
                <a:ea typeface="Lato"/>
                <a:cs typeface="Lato"/>
                <a:sym typeface="Lato"/>
              </a:rPr>
              <a:t>2</a:t>
            </a:r>
            <a:r>
              <a:rPr lang="en" sz="1700">
                <a:latin typeface="Lato"/>
                <a:ea typeface="Lato"/>
                <a:cs typeface="Lato"/>
                <a:sym typeface="Lato"/>
              </a:rPr>
              <a:t> = 1</a:t>
            </a:r>
            <a:endParaRPr sz="1700">
              <a:latin typeface="Lato"/>
              <a:ea typeface="Lato"/>
              <a:cs typeface="Lato"/>
              <a:sym typeface="Lato"/>
            </a:endParaRPr>
          </a:p>
        </p:txBody>
      </p:sp>
      <p:pic>
        <p:nvPicPr>
          <p:cNvPr id="169" name="Google Shape;169;p22"/>
          <p:cNvPicPr preferRelativeResize="0"/>
          <p:nvPr/>
        </p:nvPicPr>
        <p:blipFill>
          <a:blip r:embed="rId4">
            <a:alphaModFix/>
          </a:blip>
          <a:stretch>
            <a:fillRect/>
          </a:stretch>
        </p:blipFill>
        <p:spPr>
          <a:xfrm>
            <a:off x="6299475" y="3098900"/>
            <a:ext cx="938350" cy="790750"/>
          </a:xfrm>
          <a:prstGeom prst="rect">
            <a:avLst/>
          </a:prstGeom>
          <a:noFill/>
          <a:ln>
            <a:noFill/>
          </a:ln>
        </p:spPr>
      </p:pic>
      <p:pic>
        <p:nvPicPr>
          <p:cNvPr id="170" name="Google Shape;170;p22"/>
          <p:cNvPicPr preferRelativeResize="0"/>
          <p:nvPr/>
        </p:nvPicPr>
        <p:blipFill>
          <a:blip r:embed="rId5">
            <a:alphaModFix/>
          </a:blip>
          <a:stretch>
            <a:fillRect/>
          </a:stretch>
        </p:blipFill>
        <p:spPr>
          <a:xfrm>
            <a:off x="7237818" y="3098900"/>
            <a:ext cx="1037055" cy="790750"/>
          </a:xfrm>
          <a:prstGeom prst="rect">
            <a:avLst/>
          </a:prstGeom>
          <a:noFill/>
          <a:ln>
            <a:noFill/>
          </a:ln>
        </p:spPr>
      </p:pic>
      <p:sp>
        <p:nvSpPr>
          <p:cNvPr id="171" name="Google Shape;171;p22"/>
          <p:cNvSpPr txBox="1"/>
          <p:nvPr/>
        </p:nvSpPr>
        <p:spPr>
          <a:xfrm>
            <a:off x="5724375" y="3430725"/>
            <a:ext cx="575100" cy="3858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sz="1700">
                <a:solidFill>
                  <a:schemeClr val="dk2"/>
                </a:solidFill>
                <a:latin typeface="Lato"/>
                <a:ea typeface="Lato"/>
                <a:cs typeface="Lato"/>
                <a:sym typeface="Lato"/>
              </a:rPr>
              <a:t>Σ</a:t>
            </a:r>
            <a:endParaRPr sz="1700">
              <a:solidFill>
                <a:schemeClr val="dk2"/>
              </a:solidFill>
              <a:latin typeface="Lato"/>
              <a:ea typeface="Lato"/>
              <a:cs typeface="Lato"/>
              <a:sym typeface="Lato"/>
            </a:endParaRPr>
          </a:p>
        </p:txBody>
      </p:sp>
      <p:cxnSp>
        <p:nvCxnSpPr>
          <p:cNvPr id="172" name="Google Shape;172;p22"/>
          <p:cNvCxnSpPr>
            <a:stCxn id="168" idx="3"/>
            <a:endCxn id="167" idx="1"/>
          </p:cNvCxnSpPr>
          <p:nvPr/>
        </p:nvCxnSpPr>
        <p:spPr>
          <a:xfrm>
            <a:off x="2508625" y="3496525"/>
            <a:ext cx="826200" cy="0"/>
          </a:xfrm>
          <a:prstGeom prst="straightConnector1">
            <a:avLst/>
          </a:prstGeom>
          <a:noFill/>
          <a:ln cap="flat" cmpd="sng" w="9525">
            <a:solidFill>
              <a:schemeClr val="dk2"/>
            </a:solidFill>
            <a:prstDash val="solid"/>
            <a:round/>
            <a:headEnd len="med" w="med" type="none"/>
            <a:tailEnd len="med" w="med" type="triangle"/>
          </a:ln>
        </p:spPr>
      </p:cxnSp>
      <p:cxnSp>
        <p:nvCxnSpPr>
          <p:cNvPr id="173" name="Google Shape;173;p22"/>
          <p:cNvCxnSpPr>
            <a:stCxn id="167" idx="3"/>
          </p:cNvCxnSpPr>
          <p:nvPr/>
        </p:nvCxnSpPr>
        <p:spPr>
          <a:xfrm flipH="1" rot="10800000">
            <a:off x="4898150" y="3492025"/>
            <a:ext cx="557400" cy="4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3"/>
          <p:cNvSpPr txBox="1"/>
          <p:nvPr>
            <p:ph idx="1" type="body"/>
          </p:nvPr>
        </p:nvSpPr>
        <p:spPr>
          <a:xfrm>
            <a:off x="729450" y="2078875"/>
            <a:ext cx="7688700" cy="375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Step 3: Compute eigenspaces</a:t>
            </a:r>
            <a:endParaRPr/>
          </a:p>
        </p:txBody>
      </p:sp>
      <p:sp>
        <p:nvSpPr>
          <p:cNvPr id="179" name="Google Shape;179;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computation</a:t>
            </a:r>
            <a:endParaRPr/>
          </a:p>
        </p:txBody>
      </p:sp>
      <p:pic>
        <p:nvPicPr>
          <p:cNvPr id="180" name="Google Shape;180;p23"/>
          <p:cNvPicPr preferRelativeResize="0"/>
          <p:nvPr/>
        </p:nvPicPr>
        <p:blipFill>
          <a:blip r:embed="rId3">
            <a:alphaModFix/>
          </a:blip>
          <a:stretch>
            <a:fillRect/>
          </a:stretch>
        </p:blipFill>
        <p:spPr>
          <a:xfrm>
            <a:off x="7453900" y="1272750"/>
            <a:ext cx="1110075" cy="626975"/>
          </a:xfrm>
          <a:prstGeom prst="rect">
            <a:avLst/>
          </a:prstGeom>
          <a:noFill/>
          <a:ln>
            <a:noFill/>
          </a:ln>
        </p:spPr>
      </p:pic>
      <p:pic>
        <p:nvPicPr>
          <p:cNvPr id="181" name="Google Shape;181;p23"/>
          <p:cNvPicPr preferRelativeResize="0"/>
          <p:nvPr/>
        </p:nvPicPr>
        <p:blipFill>
          <a:blip r:embed="rId4">
            <a:alphaModFix/>
          </a:blip>
          <a:stretch>
            <a:fillRect/>
          </a:stretch>
        </p:blipFill>
        <p:spPr>
          <a:xfrm>
            <a:off x="3935575" y="3136700"/>
            <a:ext cx="1333825" cy="760400"/>
          </a:xfrm>
          <a:prstGeom prst="rect">
            <a:avLst/>
          </a:prstGeom>
          <a:noFill/>
          <a:ln>
            <a:noFill/>
          </a:ln>
        </p:spPr>
      </p:pic>
      <p:pic>
        <p:nvPicPr>
          <p:cNvPr id="182" name="Google Shape;182;p23"/>
          <p:cNvPicPr preferRelativeResize="0"/>
          <p:nvPr/>
        </p:nvPicPr>
        <p:blipFill>
          <a:blip r:embed="rId5">
            <a:alphaModFix/>
          </a:blip>
          <a:stretch>
            <a:fillRect/>
          </a:stretch>
        </p:blipFill>
        <p:spPr>
          <a:xfrm>
            <a:off x="4046125" y="4013275"/>
            <a:ext cx="1312303" cy="760400"/>
          </a:xfrm>
          <a:prstGeom prst="rect">
            <a:avLst/>
          </a:prstGeom>
          <a:noFill/>
          <a:ln>
            <a:noFill/>
          </a:ln>
        </p:spPr>
      </p:pic>
      <p:sp>
        <p:nvSpPr>
          <p:cNvPr id="183" name="Google Shape;183;p23"/>
          <p:cNvSpPr txBox="1"/>
          <p:nvPr/>
        </p:nvSpPr>
        <p:spPr>
          <a:xfrm>
            <a:off x="3117225" y="3136700"/>
            <a:ext cx="901500" cy="76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dk2"/>
                </a:solidFill>
                <a:latin typeface="Lato"/>
                <a:ea typeface="Lato"/>
                <a:cs typeface="Lato"/>
                <a:sym typeface="Lato"/>
              </a:rPr>
              <a:t>E</a:t>
            </a:r>
            <a:r>
              <a:rPr baseline="-25000" lang="en" sz="1700">
                <a:solidFill>
                  <a:schemeClr val="dk2"/>
                </a:solidFill>
                <a:latin typeface="Lato"/>
                <a:ea typeface="Lato"/>
                <a:cs typeface="Lato"/>
                <a:sym typeface="Lato"/>
              </a:rPr>
              <a:t>4</a:t>
            </a:r>
            <a:r>
              <a:rPr lang="en" sz="1700">
                <a:solidFill>
                  <a:schemeClr val="dk2"/>
                </a:solidFill>
                <a:latin typeface="Lato"/>
                <a:ea typeface="Lato"/>
                <a:cs typeface="Lato"/>
                <a:sym typeface="Lato"/>
              </a:rPr>
              <a:t> = ker</a:t>
            </a:r>
            <a:endParaRPr sz="1700">
              <a:solidFill>
                <a:schemeClr val="dk2"/>
              </a:solidFill>
              <a:latin typeface="Lato"/>
              <a:ea typeface="Lato"/>
              <a:cs typeface="Lato"/>
              <a:sym typeface="Lato"/>
            </a:endParaRPr>
          </a:p>
        </p:txBody>
      </p:sp>
      <p:sp>
        <p:nvSpPr>
          <p:cNvPr id="184" name="Google Shape;184;p23"/>
          <p:cNvSpPr txBox="1"/>
          <p:nvPr/>
        </p:nvSpPr>
        <p:spPr>
          <a:xfrm>
            <a:off x="3119586" y="4013225"/>
            <a:ext cx="1044900" cy="76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dk2"/>
                </a:solidFill>
                <a:latin typeface="Lato"/>
                <a:ea typeface="Lato"/>
                <a:cs typeface="Lato"/>
                <a:sym typeface="Lato"/>
              </a:rPr>
              <a:t>E</a:t>
            </a:r>
            <a:r>
              <a:rPr baseline="-25000" lang="en" sz="1700">
                <a:solidFill>
                  <a:schemeClr val="dk2"/>
                </a:solidFill>
                <a:latin typeface="Lato"/>
                <a:ea typeface="Lato"/>
                <a:cs typeface="Lato"/>
                <a:sym typeface="Lato"/>
              </a:rPr>
              <a:t>1</a:t>
            </a:r>
            <a:r>
              <a:rPr lang="en" sz="1700">
                <a:solidFill>
                  <a:schemeClr val="dk2"/>
                </a:solidFill>
                <a:latin typeface="Lato"/>
                <a:ea typeface="Lato"/>
                <a:cs typeface="Lato"/>
                <a:sym typeface="Lato"/>
              </a:rPr>
              <a:t> = ker</a:t>
            </a:r>
            <a:endParaRPr sz="1700">
              <a:solidFill>
                <a:schemeClr val="dk2"/>
              </a:solidFill>
              <a:latin typeface="Lato"/>
              <a:ea typeface="Lato"/>
              <a:cs typeface="Lato"/>
              <a:sym typeface="Lato"/>
            </a:endParaRPr>
          </a:p>
        </p:txBody>
      </p:sp>
      <p:pic>
        <p:nvPicPr>
          <p:cNvPr id="185" name="Google Shape;185;p23"/>
          <p:cNvPicPr preferRelativeResize="0"/>
          <p:nvPr/>
        </p:nvPicPr>
        <p:blipFill>
          <a:blip r:embed="rId6">
            <a:alphaModFix/>
          </a:blip>
          <a:stretch>
            <a:fillRect/>
          </a:stretch>
        </p:blipFill>
        <p:spPr>
          <a:xfrm>
            <a:off x="5524068" y="3136700"/>
            <a:ext cx="502703" cy="760500"/>
          </a:xfrm>
          <a:prstGeom prst="rect">
            <a:avLst/>
          </a:prstGeom>
          <a:noFill/>
          <a:ln>
            <a:noFill/>
          </a:ln>
        </p:spPr>
      </p:pic>
      <p:pic>
        <p:nvPicPr>
          <p:cNvPr id="186" name="Google Shape;186;p23"/>
          <p:cNvPicPr preferRelativeResize="0"/>
          <p:nvPr/>
        </p:nvPicPr>
        <p:blipFill>
          <a:blip r:embed="rId7">
            <a:alphaModFix/>
          </a:blip>
          <a:stretch>
            <a:fillRect/>
          </a:stretch>
        </p:blipFill>
        <p:spPr>
          <a:xfrm>
            <a:off x="5521700" y="4013225"/>
            <a:ext cx="502700" cy="747600"/>
          </a:xfrm>
          <a:prstGeom prst="rect">
            <a:avLst/>
          </a:prstGeom>
          <a:noFill/>
          <a:ln>
            <a:noFill/>
          </a:ln>
        </p:spPr>
      </p:pic>
      <p:sp>
        <p:nvSpPr>
          <p:cNvPr id="187" name="Google Shape;187;p23"/>
          <p:cNvSpPr txBox="1"/>
          <p:nvPr/>
        </p:nvSpPr>
        <p:spPr>
          <a:xfrm>
            <a:off x="5124650" y="3329925"/>
            <a:ext cx="502800" cy="2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dk2"/>
                </a:solidFill>
                <a:latin typeface="Lato"/>
                <a:ea typeface="Lato"/>
                <a:cs typeface="Lato"/>
                <a:sym typeface="Lato"/>
              </a:rPr>
              <a:t>=</a:t>
            </a:r>
            <a:endParaRPr sz="1700">
              <a:solidFill>
                <a:schemeClr val="dk2"/>
              </a:solidFill>
              <a:latin typeface="Lato"/>
              <a:ea typeface="Lato"/>
              <a:cs typeface="Lato"/>
              <a:sym typeface="Lato"/>
            </a:endParaRPr>
          </a:p>
        </p:txBody>
      </p:sp>
      <p:sp>
        <p:nvSpPr>
          <p:cNvPr id="188" name="Google Shape;188;p23"/>
          <p:cNvSpPr txBox="1"/>
          <p:nvPr/>
        </p:nvSpPr>
        <p:spPr>
          <a:xfrm>
            <a:off x="5170050" y="4252325"/>
            <a:ext cx="502800" cy="2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dk2"/>
                </a:solidFill>
                <a:latin typeface="Lato"/>
                <a:ea typeface="Lato"/>
                <a:cs typeface="Lato"/>
                <a:sym typeface="Lato"/>
              </a:rPr>
              <a:t>=</a:t>
            </a:r>
            <a:endParaRPr sz="1700">
              <a:solidFill>
                <a:schemeClr val="dk2"/>
              </a:solidFill>
              <a:latin typeface="Lato"/>
              <a:ea typeface="Lato"/>
              <a:cs typeface="Lato"/>
              <a:sym typeface="Lato"/>
            </a:endParaRPr>
          </a:p>
        </p:txBody>
      </p:sp>
      <p:sp>
        <p:nvSpPr>
          <p:cNvPr id="189" name="Google Shape;189;p23"/>
          <p:cNvSpPr txBox="1"/>
          <p:nvPr/>
        </p:nvSpPr>
        <p:spPr>
          <a:xfrm>
            <a:off x="3996825" y="2498550"/>
            <a:ext cx="1410900" cy="45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dk2"/>
                </a:solidFill>
                <a:latin typeface="Lato"/>
                <a:ea typeface="Lato"/>
                <a:cs typeface="Lato"/>
                <a:sym typeface="Lato"/>
              </a:rPr>
              <a:t>ker(</a:t>
            </a:r>
            <a:r>
              <a:rPr i="1" lang="en" sz="1700">
                <a:solidFill>
                  <a:schemeClr val="dk2"/>
                </a:solidFill>
                <a:latin typeface="Lato"/>
                <a:ea typeface="Lato"/>
                <a:cs typeface="Lato"/>
                <a:sym typeface="Lato"/>
              </a:rPr>
              <a:t>A</a:t>
            </a:r>
            <a:r>
              <a:rPr baseline="30000" i="1" lang="en" sz="1700">
                <a:solidFill>
                  <a:schemeClr val="dk2"/>
                </a:solidFill>
                <a:latin typeface="Lato"/>
                <a:ea typeface="Lato"/>
                <a:cs typeface="Lato"/>
                <a:sym typeface="Lato"/>
              </a:rPr>
              <a:t>T</a:t>
            </a:r>
            <a:r>
              <a:rPr i="1" lang="en" sz="1700">
                <a:solidFill>
                  <a:schemeClr val="dk2"/>
                </a:solidFill>
                <a:latin typeface="Lato"/>
                <a:ea typeface="Lato"/>
                <a:cs typeface="Lato"/>
                <a:sym typeface="Lato"/>
              </a:rPr>
              <a:t>A</a:t>
            </a:r>
            <a:r>
              <a:rPr lang="en" sz="1700">
                <a:solidFill>
                  <a:schemeClr val="dk2"/>
                </a:solidFill>
                <a:latin typeface="Lato"/>
                <a:ea typeface="Lato"/>
                <a:cs typeface="Lato"/>
                <a:sym typeface="Lato"/>
              </a:rPr>
              <a:t> - λI</a:t>
            </a:r>
            <a:r>
              <a:rPr baseline="-25000" lang="en" sz="1700">
                <a:solidFill>
                  <a:schemeClr val="dk2"/>
                </a:solidFill>
                <a:latin typeface="Lato"/>
                <a:ea typeface="Lato"/>
                <a:cs typeface="Lato"/>
                <a:sym typeface="Lato"/>
              </a:rPr>
              <a:t>2</a:t>
            </a:r>
            <a:r>
              <a:rPr lang="en" sz="1700">
                <a:solidFill>
                  <a:schemeClr val="dk2"/>
                </a:solidFill>
                <a:latin typeface="Lato"/>
                <a:ea typeface="Lato"/>
                <a:cs typeface="Lato"/>
                <a:sym typeface="Lato"/>
              </a:rPr>
              <a:t>)</a:t>
            </a:r>
            <a:endParaRPr sz="1700">
              <a:solidFill>
                <a:schemeClr val="dk2"/>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4"/>
          <p:cNvSpPr txBox="1"/>
          <p:nvPr>
            <p:ph idx="1" type="body"/>
          </p:nvPr>
        </p:nvSpPr>
        <p:spPr>
          <a:xfrm>
            <a:off x="729450" y="2078875"/>
            <a:ext cx="7688700" cy="627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 this case, our eigenspaces are also an </a:t>
            </a:r>
            <a:r>
              <a:rPr lang="en"/>
              <a:t>orthonormal</a:t>
            </a:r>
            <a:r>
              <a:rPr lang="en"/>
              <a:t> basis so we can solve for the matrix </a:t>
            </a:r>
            <a:r>
              <a:rPr i="1" lang="en"/>
              <a:t>V</a:t>
            </a:r>
            <a:r>
              <a:rPr lang="en"/>
              <a:t> and its transpose.</a:t>
            </a:r>
            <a:endParaRPr/>
          </a:p>
        </p:txBody>
      </p:sp>
      <p:sp>
        <p:nvSpPr>
          <p:cNvPr id="195" name="Google Shape;195;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computation</a:t>
            </a:r>
            <a:endParaRPr/>
          </a:p>
        </p:txBody>
      </p:sp>
      <p:pic>
        <p:nvPicPr>
          <p:cNvPr id="196" name="Google Shape;196;p24"/>
          <p:cNvPicPr preferRelativeResize="0"/>
          <p:nvPr/>
        </p:nvPicPr>
        <p:blipFill>
          <a:blip r:embed="rId3">
            <a:alphaModFix/>
          </a:blip>
          <a:stretch>
            <a:fillRect/>
          </a:stretch>
        </p:blipFill>
        <p:spPr>
          <a:xfrm>
            <a:off x="7453900" y="1272750"/>
            <a:ext cx="1110075" cy="626975"/>
          </a:xfrm>
          <a:prstGeom prst="rect">
            <a:avLst/>
          </a:prstGeom>
          <a:noFill/>
          <a:ln>
            <a:noFill/>
          </a:ln>
        </p:spPr>
      </p:pic>
      <p:sp>
        <p:nvSpPr>
          <p:cNvPr id="197" name="Google Shape;197;p24"/>
          <p:cNvSpPr txBox="1"/>
          <p:nvPr/>
        </p:nvSpPr>
        <p:spPr>
          <a:xfrm>
            <a:off x="1519950" y="3306550"/>
            <a:ext cx="683400" cy="62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dk2"/>
                </a:solidFill>
                <a:latin typeface="Lato"/>
                <a:ea typeface="Lato"/>
                <a:cs typeface="Lato"/>
                <a:sym typeface="Lato"/>
              </a:rPr>
              <a:t>E</a:t>
            </a:r>
            <a:r>
              <a:rPr baseline="-25000" lang="en" sz="1700">
                <a:solidFill>
                  <a:schemeClr val="dk2"/>
                </a:solidFill>
                <a:latin typeface="Lato"/>
                <a:ea typeface="Lato"/>
                <a:cs typeface="Lato"/>
                <a:sym typeface="Lato"/>
              </a:rPr>
              <a:t>4</a:t>
            </a:r>
            <a:r>
              <a:rPr lang="en" sz="1700">
                <a:solidFill>
                  <a:schemeClr val="dk2"/>
                </a:solidFill>
                <a:latin typeface="Lato"/>
                <a:ea typeface="Lato"/>
                <a:cs typeface="Lato"/>
                <a:sym typeface="Lato"/>
              </a:rPr>
              <a:t> </a:t>
            </a:r>
            <a:endParaRPr sz="1700">
              <a:solidFill>
                <a:schemeClr val="dk2"/>
              </a:solidFill>
              <a:latin typeface="Lato"/>
              <a:ea typeface="Lato"/>
              <a:cs typeface="Lato"/>
              <a:sym typeface="Lato"/>
            </a:endParaRPr>
          </a:p>
        </p:txBody>
      </p:sp>
      <p:sp>
        <p:nvSpPr>
          <p:cNvPr id="198" name="Google Shape;198;p24"/>
          <p:cNvSpPr txBox="1"/>
          <p:nvPr/>
        </p:nvSpPr>
        <p:spPr>
          <a:xfrm>
            <a:off x="3047027" y="3239812"/>
            <a:ext cx="863400" cy="74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dk2"/>
                </a:solidFill>
                <a:latin typeface="Lato"/>
                <a:ea typeface="Lato"/>
                <a:cs typeface="Lato"/>
                <a:sym typeface="Lato"/>
              </a:rPr>
              <a:t>E</a:t>
            </a:r>
            <a:r>
              <a:rPr baseline="-25000" lang="en" sz="1700">
                <a:solidFill>
                  <a:schemeClr val="dk2"/>
                </a:solidFill>
                <a:latin typeface="Lato"/>
                <a:ea typeface="Lato"/>
                <a:cs typeface="Lato"/>
                <a:sym typeface="Lato"/>
              </a:rPr>
              <a:t>1</a:t>
            </a:r>
            <a:r>
              <a:rPr lang="en" sz="1700">
                <a:solidFill>
                  <a:schemeClr val="dk2"/>
                </a:solidFill>
                <a:latin typeface="Lato"/>
                <a:ea typeface="Lato"/>
                <a:cs typeface="Lato"/>
                <a:sym typeface="Lato"/>
              </a:rPr>
              <a:t> = </a:t>
            </a:r>
            <a:endParaRPr sz="1700">
              <a:solidFill>
                <a:schemeClr val="dk2"/>
              </a:solidFill>
              <a:latin typeface="Lato"/>
              <a:ea typeface="Lato"/>
              <a:cs typeface="Lato"/>
              <a:sym typeface="Lato"/>
            </a:endParaRPr>
          </a:p>
        </p:txBody>
      </p:sp>
      <p:pic>
        <p:nvPicPr>
          <p:cNvPr id="199" name="Google Shape;199;p24"/>
          <p:cNvPicPr preferRelativeResize="0"/>
          <p:nvPr/>
        </p:nvPicPr>
        <p:blipFill>
          <a:blip r:embed="rId4">
            <a:alphaModFix/>
          </a:blip>
          <a:stretch>
            <a:fillRect/>
          </a:stretch>
        </p:blipFill>
        <p:spPr>
          <a:xfrm>
            <a:off x="2263951" y="3327300"/>
            <a:ext cx="421625" cy="637825"/>
          </a:xfrm>
          <a:prstGeom prst="rect">
            <a:avLst/>
          </a:prstGeom>
          <a:noFill/>
          <a:ln>
            <a:noFill/>
          </a:ln>
        </p:spPr>
      </p:pic>
      <p:pic>
        <p:nvPicPr>
          <p:cNvPr id="200" name="Google Shape;200;p24"/>
          <p:cNvPicPr preferRelativeResize="0"/>
          <p:nvPr/>
        </p:nvPicPr>
        <p:blipFill>
          <a:blip r:embed="rId5">
            <a:alphaModFix/>
          </a:blip>
          <a:stretch>
            <a:fillRect/>
          </a:stretch>
        </p:blipFill>
        <p:spPr>
          <a:xfrm>
            <a:off x="3781050" y="3332712"/>
            <a:ext cx="421626" cy="627000"/>
          </a:xfrm>
          <a:prstGeom prst="rect">
            <a:avLst/>
          </a:prstGeom>
          <a:noFill/>
          <a:ln>
            <a:noFill/>
          </a:ln>
        </p:spPr>
      </p:pic>
      <p:sp>
        <p:nvSpPr>
          <p:cNvPr id="201" name="Google Shape;201;p24"/>
          <p:cNvSpPr txBox="1"/>
          <p:nvPr/>
        </p:nvSpPr>
        <p:spPr>
          <a:xfrm>
            <a:off x="1889275" y="3511513"/>
            <a:ext cx="502800" cy="2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dk2"/>
                </a:solidFill>
                <a:latin typeface="Lato"/>
                <a:ea typeface="Lato"/>
                <a:cs typeface="Lato"/>
                <a:sym typeface="Lato"/>
              </a:rPr>
              <a:t>=</a:t>
            </a:r>
            <a:endParaRPr sz="1700">
              <a:solidFill>
                <a:schemeClr val="dk2"/>
              </a:solidFill>
              <a:latin typeface="Lato"/>
              <a:ea typeface="Lato"/>
              <a:cs typeface="Lato"/>
              <a:sym typeface="Lato"/>
            </a:endParaRPr>
          </a:p>
        </p:txBody>
      </p:sp>
      <p:pic>
        <p:nvPicPr>
          <p:cNvPr id="202" name="Google Shape;202;p24"/>
          <p:cNvPicPr preferRelativeResize="0"/>
          <p:nvPr/>
        </p:nvPicPr>
        <p:blipFill>
          <a:blip r:embed="rId6">
            <a:alphaModFix/>
          </a:blip>
          <a:stretch>
            <a:fillRect/>
          </a:stretch>
        </p:blipFill>
        <p:spPr>
          <a:xfrm>
            <a:off x="5761084" y="3176976"/>
            <a:ext cx="1161168" cy="873250"/>
          </a:xfrm>
          <a:prstGeom prst="rect">
            <a:avLst/>
          </a:prstGeom>
          <a:noFill/>
          <a:ln>
            <a:noFill/>
          </a:ln>
        </p:spPr>
      </p:pic>
      <p:sp>
        <p:nvSpPr>
          <p:cNvPr id="203" name="Google Shape;203;p24"/>
          <p:cNvSpPr txBox="1"/>
          <p:nvPr/>
        </p:nvSpPr>
        <p:spPr>
          <a:xfrm>
            <a:off x="5298161" y="3344870"/>
            <a:ext cx="604800" cy="53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700">
                <a:solidFill>
                  <a:schemeClr val="dk2"/>
                </a:solidFill>
                <a:latin typeface="Lato"/>
                <a:ea typeface="Lato"/>
                <a:cs typeface="Lato"/>
                <a:sym typeface="Lato"/>
              </a:rPr>
              <a:t>V</a:t>
            </a:r>
            <a:endParaRPr i="1" sz="1700">
              <a:solidFill>
                <a:schemeClr val="dk2"/>
              </a:solidFill>
              <a:latin typeface="Lato"/>
              <a:ea typeface="Lato"/>
              <a:cs typeface="Lato"/>
              <a:sym typeface="Lato"/>
            </a:endParaRPr>
          </a:p>
        </p:txBody>
      </p:sp>
      <p:sp>
        <p:nvSpPr>
          <p:cNvPr id="204" name="Google Shape;204;p24"/>
          <p:cNvSpPr txBox="1"/>
          <p:nvPr/>
        </p:nvSpPr>
        <p:spPr>
          <a:xfrm>
            <a:off x="6933434" y="3423559"/>
            <a:ext cx="690600" cy="45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Lato"/>
                <a:ea typeface="Lato"/>
                <a:cs typeface="Lato"/>
                <a:sym typeface="Lato"/>
              </a:rPr>
              <a:t>= V</a:t>
            </a:r>
            <a:r>
              <a:rPr baseline="30000" lang="en" sz="1700">
                <a:latin typeface="Lato"/>
                <a:ea typeface="Lato"/>
                <a:cs typeface="Lato"/>
                <a:sym typeface="Lato"/>
              </a:rPr>
              <a:t>T</a:t>
            </a:r>
            <a:endParaRPr baseline="30000" sz="1700">
              <a:latin typeface="Lato"/>
              <a:ea typeface="Lato"/>
              <a:cs typeface="Lato"/>
              <a:sym typeface="Lato"/>
            </a:endParaRPr>
          </a:p>
        </p:txBody>
      </p:sp>
      <p:cxnSp>
        <p:nvCxnSpPr>
          <p:cNvPr id="205" name="Google Shape;205;p24"/>
          <p:cNvCxnSpPr/>
          <p:nvPr/>
        </p:nvCxnSpPr>
        <p:spPr>
          <a:xfrm>
            <a:off x="4431276" y="3646212"/>
            <a:ext cx="846000" cy="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ph idx="1" type="body"/>
          </p:nvPr>
        </p:nvSpPr>
        <p:spPr>
          <a:xfrm>
            <a:off x="729450" y="2078875"/>
            <a:ext cx="7688700" cy="40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Step 4: Solve for the columns of </a:t>
            </a:r>
            <a:r>
              <a:rPr i="1" lang="en"/>
              <a:t>U</a:t>
            </a:r>
            <a:r>
              <a:rPr lang="en"/>
              <a:t>.</a:t>
            </a:r>
            <a:endParaRPr/>
          </a:p>
        </p:txBody>
      </p:sp>
      <p:sp>
        <p:nvSpPr>
          <p:cNvPr id="211" name="Google Shape;211;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computation</a:t>
            </a:r>
            <a:endParaRPr/>
          </a:p>
        </p:txBody>
      </p:sp>
      <p:pic>
        <p:nvPicPr>
          <p:cNvPr id="212" name="Google Shape;212;p25"/>
          <p:cNvPicPr preferRelativeResize="0"/>
          <p:nvPr/>
        </p:nvPicPr>
        <p:blipFill>
          <a:blip r:embed="rId3">
            <a:alphaModFix/>
          </a:blip>
          <a:stretch>
            <a:fillRect/>
          </a:stretch>
        </p:blipFill>
        <p:spPr>
          <a:xfrm>
            <a:off x="7453900" y="1272750"/>
            <a:ext cx="1110075" cy="626975"/>
          </a:xfrm>
          <a:prstGeom prst="rect">
            <a:avLst/>
          </a:prstGeom>
          <a:noFill/>
          <a:ln>
            <a:noFill/>
          </a:ln>
        </p:spPr>
      </p:pic>
      <p:pic>
        <p:nvPicPr>
          <p:cNvPr id="213" name="Google Shape;213;p25"/>
          <p:cNvPicPr preferRelativeResize="0"/>
          <p:nvPr/>
        </p:nvPicPr>
        <p:blipFill>
          <a:blip r:embed="rId4">
            <a:alphaModFix/>
          </a:blip>
          <a:stretch>
            <a:fillRect/>
          </a:stretch>
        </p:blipFill>
        <p:spPr>
          <a:xfrm>
            <a:off x="1461050" y="3067550"/>
            <a:ext cx="723900" cy="704850"/>
          </a:xfrm>
          <a:prstGeom prst="rect">
            <a:avLst/>
          </a:prstGeom>
          <a:noFill/>
          <a:ln>
            <a:noFill/>
          </a:ln>
        </p:spPr>
      </p:pic>
      <p:sp>
        <p:nvSpPr>
          <p:cNvPr id="214" name="Google Shape;214;p25"/>
          <p:cNvSpPr txBox="1"/>
          <p:nvPr/>
        </p:nvSpPr>
        <p:spPr>
          <a:xfrm>
            <a:off x="3081800" y="2815500"/>
            <a:ext cx="876300" cy="40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latin typeface="Lato"/>
                <a:ea typeface="Lato"/>
                <a:cs typeface="Lato"/>
                <a:sym typeface="Lato"/>
              </a:rPr>
              <a:t>u</a:t>
            </a:r>
            <a:r>
              <a:rPr baseline="-25000" lang="en">
                <a:latin typeface="Lato"/>
                <a:ea typeface="Lato"/>
                <a:cs typeface="Lato"/>
                <a:sym typeface="Lato"/>
              </a:rPr>
              <a:t>1</a:t>
            </a:r>
            <a:r>
              <a:rPr lang="en">
                <a:latin typeface="Lato"/>
                <a:ea typeface="Lato"/>
                <a:cs typeface="Lato"/>
                <a:sym typeface="Lato"/>
              </a:rPr>
              <a:t> = 1/2  </a:t>
            </a:r>
            <a:endParaRPr>
              <a:latin typeface="Lato"/>
              <a:ea typeface="Lato"/>
              <a:cs typeface="Lato"/>
              <a:sym typeface="Lato"/>
            </a:endParaRPr>
          </a:p>
        </p:txBody>
      </p:sp>
      <p:pic>
        <p:nvPicPr>
          <p:cNvPr id="215" name="Google Shape;215;p25"/>
          <p:cNvPicPr preferRelativeResize="0"/>
          <p:nvPr/>
        </p:nvPicPr>
        <p:blipFill>
          <a:blip r:embed="rId5">
            <a:alphaModFix/>
          </a:blip>
          <a:stretch>
            <a:fillRect/>
          </a:stretch>
        </p:blipFill>
        <p:spPr>
          <a:xfrm>
            <a:off x="3902000" y="2647950"/>
            <a:ext cx="876300" cy="738596"/>
          </a:xfrm>
          <a:prstGeom prst="rect">
            <a:avLst/>
          </a:prstGeom>
          <a:noFill/>
          <a:ln>
            <a:noFill/>
          </a:ln>
        </p:spPr>
      </p:pic>
      <p:pic>
        <p:nvPicPr>
          <p:cNvPr id="216" name="Google Shape;216;p25"/>
          <p:cNvPicPr preferRelativeResize="0"/>
          <p:nvPr/>
        </p:nvPicPr>
        <p:blipFill>
          <a:blip r:embed="rId6">
            <a:alphaModFix/>
          </a:blip>
          <a:stretch>
            <a:fillRect/>
          </a:stretch>
        </p:blipFill>
        <p:spPr>
          <a:xfrm>
            <a:off x="4702100" y="2647950"/>
            <a:ext cx="513264" cy="738600"/>
          </a:xfrm>
          <a:prstGeom prst="rect">
            <a:avLst/>
          </a:prstGeom>
          <a:noFill/>
          <a:ln>
            <a:noFill/>
          </a:ln>
        </p:spPr>
      </p:pic>
      <p:pic>
        <p:nvPicPr>
          <p:cNvPr id="217" name="Google Shape;217;p25"/>
          <p:cNvPicPr preferRelativeResize="0"/>
          <p:nvPr/>
        </p:nvPicPr>
        <p:blipFill>
          <a:blip r:embed="rId7">
            <a:alphaModFix/>
          </a:blip>
          <a:stretch>
            <a:fillRect/>
          </a:stretch>
        </p:blipFill>
        <p:spPr>
          <a:xfrm>
            <a:off x="5139172" y="2647950"/>
            <a:ext cx="811249" cy="738600"/>
          </a:xfrm>
          <a:prstGeom prst="rect">
            <a:avLst/>
          </a:prstGeom>
          <a:noFill/>
          <a:ln>
            <a:noFill/>
          </a:ln>
        </p:spPr>
      </p:pic>
      <p:sp>
        <p:nvSpPr>
          <p:cNvPr id="218" name="Google Shape;218;p25"/>
          <p:cNvSpPr txBox="1"/>
          <p:nvPr/>
        </p:nvSpPr>
        <p:spPr>
          <a:xfrm>
            <a:off x="3115838" y="3792725"/>
            <a:ext cx="876300" cy="40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latin typeface="Lato"/>
                <a:ea typeface="Lato"/>
                <a:cs typeface="Lato"/>
                <a:sym typeface="Lato"/>
              </a:rPr>
              <a:t>u</a:t>
            </a:r>
            <a:r>
              <a:rPr baseline="-25000" lang="en">
                <a:latin typeface="Lato"/>
                <a:ea typeface="Lato"/>
                <a:cs typeface="Lato"/>
                <a:sym typeface="Lato"/>
              </a:rPr>
              <a:t>2</a:t>
            </a:r>
            <a:r>
              <a:rPr lang="en">
                <a:latin typeface="Lato"/>
                <a:ea typeface="Lato"/>
                <a:cs typeface="Lato"/>
                <a:sym typeface="Lato"/>
              </a:rPr>
              <a:t> = 1/1  </a:t>
            </a:r>
            <a:endParaRPr>
              <a:latin typeface="Lato"/>
              <a:ea typeface="Lato"/>
              <a:cs typeface="Lato"/>
              <a:sym typeface="Lato"/>
            </a:endParaRPr>
          </a:p>
        </p:txBody>
      </p:sp>
      <p:pic>
        <p:nvPicPr>
          <p:cNvPr id="219" name="Google Shape;219;p25"/>
          <p:cNvPicPr preferRelativeResize="0"/>
          <p:nvPr/>
        </p:nvPicPr>
        <p:blipFill>
          <a:blip r:embed="rId5">
            <a:alphaModFix/>
          </a:blip>
          <a:stretch>
            <a:fillRect/>
          </a:stretch>
        </p:blipFill>
        <p:spPr>
          <a:xfrm>
            <a:off x="3823838" y="3625175"/>
            <a:ext cx="876300" cy="738596"/>
          </a:xfrm>
          <a:prstGeom prst="rect">
            <a:avLst/>
          </a:prstGeom>
          <a:noFill/>
          <a:ln>
            <a:noFill/>
          </a:ln>
        </p:spPr>
      </p:pic>
      <p:pic>
        <p:nvPicPr>
          <p:cNvPr id="220" name="Google Shape;220;p25"/>
          <p:cNvPicPr preferRelativeResize="0"/>
          <p:nvPr/>
        </p:nvPicPr>
        <p:blipFill>
          <a:blip r:embed="rId8">
            <a:alphaModFix/>
          </a:blip>
          <a:stretch>
            <a:fillRect/>
          </a:stretch>
        </p:blipFill>
        <p:spPr>
          <a:xfrm>
            <a:off x="4700148" y="3642050"/>
            <a:ext cx="453115" cy="704850"/>
          </a:xfrm>
          <a:prstGeom prst="rect">
            <a:avLst/>
          </a:prstGeom>
          <a:noFill/>
          <a:ln>
            <a:noFill/>
          </a:ln>
        </p:spPr>
      </p:pic>
      <p:pic>
        <p:nvPicPr>
          <p:cNvPr id="221" name="Google Shape;221;p25"/>
          <p:cNvPicPr preferRelativeResize="0"/>
          <p:nvPr/>
        </p:nvPicPr>
        <p:blipFill>
          <a:blip r:embed="rId9">
            <a:alphaModFix/>
          </a:blip>
          <a:stretch>
            <a:fillRect/>
          </a:stretch>
        </p:blipFill>
        <p:spPr>
          <a:xfrm>
            <a:off x="5212200" y="3642050"/>
            <a:ext cx="657063" cy="704850"/>
          </a:xfrm>
          <a:prstGeom prst="rect">
            <a:avLst/>
          </a:prstGeom>
          <a:noFill/>
          <a:ln>
            <a:noFill/>
          </a:ln>
        </p:spPr>
      </p:pic>
      <p:pic>
        <p:nvPicPr>
          <p:cNvPr id="222" name="Google Shape;222;p25"/>
          <p:cNvPicPr preferRelativeResize="0"/>
          <p:nvPr/>
        </p:nvPicPr>
        <p:blipFill>
          <a:blip r:embed="rId10">
            <a:alphaModFix/>
          </a:blip>
          <a:stretch>
            <a:fillRect/>
          </a:stretch>
        </p:blipFill>
        <p:spPr>
          <a:xfrm>
            <a:off x="7051899" y="3011664"/>
            <a:ext cx="1110075" cy="816611"/>
          </a:xfrm>
          <a:prstGeom prst="rect">
            <a:avLst/>
          </a:prstGeom>
          <a:noFill/>
          <a:ln>
            <a:noFill/>
          </a:ln>
        </p:spPr>
      </p:pic>
      <p:sp>
        <p:nvSpPr>
          <p:cNvPr id="223" name="Google Shape;223;p25"/>
          <p:cNvSpPr txBox="1"/>
          <p:nvPr/>
        </p:nvSpPr>
        <p:spPr>
          <a:xfrm>
            <a:off x="6685825" y="3202650"/>
            <a:ext cx="453000" cy="62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700">
                <a:latin typeface="Lato"/>
                <a:ea typeface="Lato"/>
                <a:cs typeface="Lato"/>
                <a:sym typeface="Lato"/>
              </a:rPr>
              <a:t>U</a:t>
            </a:r>
            <a:endParaRPr sz="1700">
              <a:latin typeface="Lato"/>
              <a:ea typeface="Lato"/>
              <a:cs typeface="Lato"/>
              <a:sym typeface="Lato"/>
            </a:endParaRPr>
          </a:p>
        </p:txBody>
      </p:sp>
      <p:cxnSp>
        <p:nvCxnSpPr>
          <p:cNvPr id="224" name="Google Shape;224;p25"/>
          <p:cNvCxnSpPr>
            <a:stCxn id="213" idx="3"/>
            <a:endCxn id="214" idx="1"/>
          </p:cNvCxnSpPr>
          <p:nvPr/>
        </p:nvCxnSpPr>
        <p:spPr>
          <a:xfrm flipH="1" rot="10800000">
            <a:off x="2184950" y="3017375"/>
            <a:ext cx="897000" cy="402600"/>
          </a:xfrm>
          <a:prstGeom prst="straightConnector1">
            <a:avLst/>
          </a:prstGeom>
          <a:noFill/>
          <a:ln cap="flat" cmpd="sng" w="9525">
            <a:solidFill>
              <a:schemeClr val="dk2"/>
            </a:solidFill>
            <a:prstDash val="solid"/>
            <a:round/>
            <a:headEnd len="med" w="med" type="none"/>
            <a:tailEnd len="med" w="med" type="triangle"/>
          </a:ln>
        </p:spPr>
      </p:cxnSp>
      <p:cxnSp>
        <p:nvCxnSpPr>
          <p:cNvPr id="225" name="Google Shape;225;p25"/>
          <p:cNvCxnSpPr>
            <a:stCxn id="213" idx="3"/>
            <a:endCxn id="218" idx="1"/>
          </p:cNvCxnSpPr>
          <p:nvPr/>
        </p:nvCxnSpPr>
        <p:spPr>
          <a:xfrm>
            <a:off x="2184950" y="3419975"/>
            <a:ext cx="930900" cy="574500"/>
          </a:xfrm>
          <a:prstGeom prst="straightConnector1">
            <a:avLst/>
          </a:prstGeom>
          <a:noFill/>
          <a:ln cap="flat" cmpd="sng" w="9525">
            <a:solidFill>
              <a:schemeClr val="dk2"/>
            </a:solidFill>
            <a:prstDash val="solid"/>
            <a:round/>
            <a:headEnd len="med" w="med" type="none"/>
            <a:tailEnd len="med" w="med" type="triangle"/>
          </a:ln>
        </p:spPr>
      </p:cxnSp>
      <p:cxnSp>
        <p:nvCxnSpPr>
          <p:cNvPr id="226" name="Google Shape;226;p25"/>
          <p:cNvCxnSpPr>
            <a:stCxn id="217" idx="3"/>
            <a:endCxn id="223" idx="1"/>
          </p:cNvCxnSpPr>
          <p:nvPr/>
        </p:nvCxnSpPr>
        <p:spPr>
          <a:xfrm>
            <a:off x="5950421" y="3017250"/>
            <a:ext cx="735300" cy="498900"/>
          </a:xfrm>
          <a:prstGeom prst="straightConnector1">
            <a:avLst/>
          </a:prstGeom>
          <a:noFill/>
          <a:ln cap="flat" cmpd="sng" w="9525">
            <a:solidFill>
              <a:schemeClr val="dk2"/>
            </a:solidFill>
            <a:prstDash val="solid"/>
            <a:round/>
            <a:headEnd len="med" w="med" type="none"/>
            <a:tailEnd len="med" w="med" type="triangle"/>
          </a:ln>
        </p:spPr>
      </p:cxnSp>
      <p:cxnSp>
        <p:nvCxnSpPr>
          <p:cNvPr id="227" name="Google Shape;227;p25"/>
          <p:cNvCxnSpPr>
            <a:stCxn id="221" idx="3"/>
            <a:endCxn id="223" idx="1"/>
          </p:cNvCxnSpPr>
          <p:nvPr/>
        </p:nvCxnSpPr>
        <p:spPr>
          <a:xfrm flipH="1" rot="10800000">
            <a:off x="5869263" y="3516275"/>
            <a:ext cx="816600" cy="478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6"/>
          <p:cNvSpPr txBox="1"/>
          <p:nvPr>
            <p:ph idx="1" type="body"/>
          </p:nvPr>
        </p:nvSpPr>
        <p:spPr>
          <a:xfrm>
            <a:off x="729450" y="2078875"/>
            <a:ext cx="7688700" cy="492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have found a singular value decomposition for </a:t>
            </a:r>
            <a:r>
              <a:rPr i="1" lang="en"/>
              <a:t>A</a:t>
            </a:r>
            <a:r>
              <a:rPr lang="en"/>
              <a:t>.</a:t>
            </a:r>
            <a:endParaRPr/>
          </a:p>
        </p:txBody>
      </p:sp>
      <p:sp>
        <p:nvSpPr>
          <p:cNvPr id="233" name="Google Shape;233;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computation</a:t>
            </a:r>
            <a:endParaRPr/>
          </a:p>
        </p:txBody>
      </p:sp>
      <p:pic>
        <p:nvPicPr>
          <p:cNvPr id="234" name="Google Shape;234;p26"/>
          <p:cNvPicPr preferRelativeResize="0"/>
          <p:nvPr/>
        </p:nvPicPr>
        <p:blipFill>
          <a:blip r:embed="rId3">
            <a:alphaModFix/>
          </a:blip>
          <a:stretch>
            <a:fillRect/>
          </a:stretch>
        </p:blipFill>
        <p:spPr>
          <a:xfrm>
            <a:off x="7453900" y="1272750"/>
            <a:ext cx="1110075" cy="626975"/>
          </a:xfrm>
          <a:prstGeom prst="rect">
            <a:avLst/>
          </a:prstGeom>
          <a:noFill/>
          <a:ln>
            <a:noFill/>
          </a:ln>
        </p:spPr>
      </p:pic>
      <p:pic>
        <p:nvPicPr>
          <p:cNvPr id="235" name="Google Shape;235;p26"/>
          <p:cNvPicPr preferRelativeResize="0"/>
          <p:nvPr/>
        </p:nvPicPr>
        <p:blipFill>
          <a:blip r:embed="rId3">
            <a:alphaModFix/>
          </a:blip>
          <a:stretch>
            <a:fillRect/>
          </a:stretch>
        </p:blipFill>
        <p:spPr>
          <a:xfrm>
            <a:off x="2473075" y="2996975"/>
            <a:ext cx="1445825" cy="816600"/>
          </a:xfrm>
          <a:prstGeom prst="rect">
            <a:avLst/>
          </a:prstGeom>
          <a:noFill/>
          <a:ln>
            <a:noFill/>
          </a:ln>
        </p:spPr>
      </p:pic>
      <p:pic>
        <p:nvPicPr>
          <p:cNvPr id="236" name="Google Shape;236;p26"/>
          <p:cNvPicPr preferRelativeResize="0"/>
          <p:nvPr/>
        </p:nvPicPr>
        <p:blipFill rotWithShape="1">
          <a:blip r:embed="rId4">
            <a:alphaModFix/>
          </a:blip>
          <a:srcRect b="0" l="0" r="0" t="0"/>
          <a:stretch/>
        </p:blipFill>
        <p:spPr>
          <a:xfrm>
            <a:off x="3918900" y="2996975"/>
            <a:ext cx="1110075" cy="816600"/>
          </a:xfrm>
          <a:prstGeom prst="rect">
            <a:avLst/>
          </a:prstGeom>
          <a:noFill/>
          <a:ln>
            <a:noFill/>
          </a:ln>
        </p:spPr>
      </p:pic>
      <p:pic>
        <p:nvPicPr>
          <p:cNvPr id="237" name="Google Shape;237;p26"/>
          <p:cNvPicPr preferRelativeResize="0"/>
          <p:nvPr/>
        </p:nvPicPr>
        <p:blipFill rotWithShape="1">
          <a:blip r:embed="rId5">
            <a:alphaModFix/>
          </a:blip>
          <a:srcRect b="0" l="20835" r="0" t="0"/>
          <a:stretch/>
        </p:blipFill>
        <p:spPr>
          <a:xfrm>
            <a:off x="5028975" y="2996975"/>
            <a:ext cx="820975" cy="790750"/>
          </a:xfrm>
          <a:prstGeom prst="rect">
            <a:avLst/>
          </a:prstGeom>
          <a:noFill/>
          <a:ln>
            <a:noFill/>
          </a:ln>
        </p:spPr>
      </p:pic>
      <p:pic>
        <p:nvPicPr>
          <p:cNvPr id="238" name="Google Shape;238;p26"/>
          <p:cNvPicPr preferRelativeResize="0"/>
          <p:nvPr/>
        </p:nvPicPr>
        <p:blipFill rotWithShape="1">
          <a:blip r:embed="rId6">
            <a:alphaModFix/>
          </a:blip>
          <a:srcRect b="0" l="20312" r="0" t="0"/>
          <a:stretch/>
        </p:blipFill>
        <p:spPr>
          <a:xfrm>
            <a:off x="5849950" y="3017881"/>
            <a:ext cx="820975" cy="77479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of image compression</a:t>
            </a:r>
            <a:endParaRPr/>
          </a:p>
          <a:p>
            <a:pPr indent="0" lvl="0" marL="0" rtl="0" algn="l">
              <a:spcBef>
                <a:spcPts val="0"/>
              </a:spcBef>
              <a:spcAft>
                <a:spcPts val="0"/>
              </a:spcAft>
              <a:buNone/>
            </a:pPr>
            <a:r>
              <a:t/>
            </a:r>
            <a:endParaRPr/>
          </a:p>
        </p:txBody>
      </p:sp>
      <p:pic>
        <p:nvPicPr>
          <p:cNvPr id="244" name="Google Shape;244;p27"/>
          <p:cNvPicPr preferRelativeResize="0"/>
          <p:nvPr/>
        </p:nvPicPr>
        <p:blipFill rotWithShape="1">
          <a:blip r:embed="rId3">
            <a:alphaModFix/>
          </a:blip>
          <a:srcRect b="10266" l="0" r="0" t="7597"/>
          <a:stretch/>
        </p:blipFill>
        <p:spPr>
          <a:xfrm>
            <a:off x="5698344" y="3319100"/>
            <a:ext cx="2132656" cy="1370676"/>
          </a:xfrm>
          <a:prstGeom prst="rect">
            <a:avLst/>
          </a:prstGeom>
          <a:noFill/>
          <a:ln>
            <a:noFill/>
          </a:ln>
        </p:spPr>
      </p:pic>
      <p:sp>
        <p:nvSpPr>
          <p:cNvPr id="245" name="Google Shape;245;p27"/>
          <p:cNvSpPr txBox="1"/>
          <p:nvPr/>
        </p:nvSpPr>
        <p:spPr>
          <a:xfrm>
            <a:off x="5358275" y="4710125"/>
            <a:ext cx="2812800" cy="26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rgbClr val="B7B7B7"/>
                </a:solidFill>
                <a:uFill>
                  <a:noFill/>
                </a:uFill>
                <a:latin typeface="Lato"/>
                <a:ea typeface="Lato"/>
                <a:cs typeface="Lato"/>
                <a:sym typeface="Lato"/>
                <a:hlinkClick r:id="rId4">
                  <a:extLst>
                    <a:ext uri="{A12FA001-AC4F-418D-AE19-62706E023703}">
                      <ahyp:hlinkClr val="tx"/>
                    </a:ext>
                  </a:extLst>
                </a:hlinkClick>
              </a:rPr>
              <a:t>https://www.youtube.com/watch?v=mSYgi0KCLv8</a:t>
            </a:r>
            <a:endParaRPr sz="900">
              <a:solidFill>
                <a:srgbClr val="B7B7B7"/>
              </a:solidFill>
              <a:latin typeface="Lato"/>
              <a:ea typeface="Lato"/>
              <a:cs typeface="Lato"/>
              <a:sym typeface="Lato"/>
            </a:endParaRPr>
          </a:p>
        </p:txBody>
      </p:sp>
      <p:sp>
        <p:nvSpPr>
          <p:cNvPr id="246" name="Google Shape;246;p27"/>
          <p:cNvSpPr txBox="1"/>
          <p:nvPr>
            <p:ph idx="1" type="body"/>
          </p:nvPr>
        </p:nvSpPr>
        <p:spPr>
          <a:xfrm>
            <a:off x="729450" y="2078875"/>
            <a:ext cx="3378900" cy="2916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381 x 600 image (bottom right)</a:t>
            </a:r>
            <a:endParaRPr/>
          </a:p>
          <a:p>
            <a:pPr indent="-311150" lvl="0" marL="457200" rtl="0" algn="l">
              <a:spcBef>
                <a:spcPts val="1000"/>
              </a:spcBef>
              <a:spcAft>
                <a:spcPts val="0"/>
              </a:spcAft>
              <a:buSzPts val="1300"/>
              <a:buChar char="●"/>
            </a:pPr>
            <a:r>
              <a:rPr lang="en"/>
              <a:t>Want to reconstruct the image using only 5% of singular values</a:t>
            </a:r>
            <a:endParaRPr/>
          </a:p>
          <a:p>
            <a:pPr indent="-311150" lvl="0" marL="457200" rtl="0" algn="l">
              <a:spcBef>
                <a:spcPts val="1000"/>
              </a:spcBef>
              <a:spcAft>
                <a:spcPts val="0"/>
              </a:spcAft>
              <a:buSzPts val="1300"/>
              <a:buChar char="●"/>
            </a:pPr>
            <a:r>
              <a:rPr i="1" lang="en"/>
              <a:t>k</a:t>
            </a:r>
            <a:r>
              <a:rPr lang="en"/>
              <a:t> = (0.05)(381) ≈ 20</a:t>
            </a:r>
            <a:endParaRPr/>
          </a:p>
          <a:p>
            <a:pPr indent="-311150" lvl="0" marL="457200" rtl="0" algn="l">
              <a:spcBef>
                <a:spcPts val="1000"/>
              </a:spcBef>
              <a:spcAft>
                <a:spcPts val="0"/>
              </a:spcAft>
              <a:buSzPts val="1300"/>
              <a:buChar char="●"/>
            </a:pPr>
            <a:r>
              <a:rPr i="1" lang="en"/>
              <a:t>U</a:t>
            </a:r>
            <a:r>
              <a:rPr lang="en"/>
              <a:t>’ = 20 leftmost columns of </a:t>
            </a:r>
            <a:r>
              <a:rPr i="1" lang="en"/>
              <a:t>U</a:t>
            </a:r>
            <a:endParaRPr/>
          </a:p>
          <a:p>
            <a:pPr indent="-311150" lvl="0" marL="457200" rtl="0" algn="l">
              <a:spcBef>
                <a:spcPts val="1000"/>
              </a:spcBef>
              <a:spcAft>
                <a:spcPts val="0"/>
              </a:spcAft>
              <a:buSzPts val="1300"/>
              <a:buChar char="●"/>
            </a:pPr>
            <a:r>
              <a:rPr lang="en"/>
              <a:t>Σ’ = 20x20 diagonal matrix of the largest 20 singular values</a:t>
            </a:r>
            <a:endParaRPr/>
          </a:p>
          <a:p>
            <a:pPr indent="-311150" lvl="0" marL="457200" rtl="0" algn="l">
              <a:spcBef>
                <a:spcPts val="1000"/>
              </a:spcBef>
              <a:spcAft>
                <a:spcPts val="0"/>
              </a:spcAft>
              <a:buSzPts val="1300"/>
              <a:buChar char="●"/>
            </a:pPr>
            <a:r>
              <a:rPr i="1" lang="en"/>
              <a:t>V</a:t>
            </a:r>
            <a:r>
              <a:rPr baseline="30000" i="1" lang="en"/>
              <a:t>T</a:t>
            </a:r>
            <a:r>
              <a:rPr lang="en"/>
              <a:t>’ = 20 uppermost rows of </a:t>
            </a:r>
            <a:r>
              <a:rPr i="1" lang="en"/>
              <a:t>V</a:t>
            </a:r>
            <a:r>
              <a:rPr baseline="30000" i="1" lang="en"/>
              <a:t>T</a:t>
            </a:r>
            <a:endParaRPr/>
          </a:p>
          <a:p>
            <a:pPr indent="0" lvl="0" marL="0" rtl="0" algn="l">
              <a:spcBef>
                <a:spcPts val="1000"/>
              </a:spcBef>
              <a:spcAft>
                <a:spcPts val="1000"/>
              </a:spcAft>
              <a:buNone/>
            </a:pPr>
            <a:r>
              <a:t/>
            </a:r>
            <a:endParaRPr/>
          </a:p>
        </p:txBody>
      </p:sp>
      <p:pic>
        <p:nvPicPr>
          <p:cNvPr id="247" name="Google Shape;247;p27"/>
          <p:cNvPicPr preferRelativeResize="0"/>
          <p:nvPr/>
        </p:nvPicPr>
        <p:blipFill rotWithShape="1">
          <a:blip r:embed="rId5">
            <a:alphaModFix/>
          </a:blip>
          <a:srcRect b="0" l="0" r="2761" t="0"/>
          <a:stretch/>
        </p:blipFill>
        <p:spPr>
          <a:xfrm>
            <a:off x="4699875" y="1876050"/>
            <a:ext cx="4129600" cy="1038900"/>
          </a:xfrm>
          <a:prstGeom prst="rect">
            <a:avLst/>
          </a:prstGeom>
          <a:noFill/>
          <a:ln>
            <a:noFill/>
          </a:ln>
        </p:spPr>
      </p:pic>
      <p:sp>
        <p:nvSpPr>
          <p:cNvPr id="248" name="Google Shape;248;p27"/>
          <p:cNvSpPr txBox="1"/>
          <p:nvPr/>
        </p:nvSpPr>
        <p:spPr>
          <a:xfrm>
            <a:off x="5345785" y="2886926"/>
            <a:ext cx="2716800" cy="23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B7B7B7"/>
                </a:solidFill>
                <a:latin typeface="Lato"/>
                <a:ea typeface="Lato"/>
                <a:cs typeface="Lato"/>
                <a:sym typeface="Lato"/>
              </a:rPr>
              <a:t>timbaumann.info/svd-image-compression-demo</a:t>
            </a:r>
            <a:endParaRPr sz="900">
              <a:solidFill>
                <a:srgbClr val="B7B7B7"/>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of image compression</a:t>
            </a:r>
            <a:endParaRPr/>
          </a:p>
          <a:p>
            <a:pPr indent="0" lvl="0" marL="0" rtl="0" algn="l">
              <a:spcBef>
                <a:spcPts val="0"/>
              </a:spcBef>
              <a:spcAft>
                <a:spcPts val="0"/>
              </a:spcAft>
              <a:buNone/>
            </a:pPr>
            <a:r>
              <a:t/>
            </a:r>
            <a:endParaRPr/>
          </a:p>
        </p:txBody>
      </p:sp>
      <p:pic>
        <p:nvPicPr>
          <p:cNvPr id="254" name="Google Shape;254;p28"/>
          <p:cNvPicPr preferRelativeResize="0"/>
          <p:nvPr/>
        </p:nvPicPr>
        <p:blipFill rotWithShape="1">
          <a:blip r:embed="rId3">
            <a:alphaModFix/>
          </a:blip>
          <a:srcRect b="10266" l="0" r="0" t="7597"/>
          <a:stretch/>
        </p:blipFill>
        <p:spPr>
          <a:xfrm>
            <a:off x="2031638" y="2594875"/>
            <a:ext cx="2468150" cy="1586300"/>
          </a:xfrm>
          <a:prstGeom prst="rect">
            <a:avLst/>
          </a:prstGeom>
          <a:noFill/>
          <a:ln>
            <a:noFill/>
          </a:ln>
        </p:spPr>
      </p:pic>
      <p:pic>
        <p:nvPicPr>
          <p:cNvPr id="255" name="Google Shape;255;p28"/>
          <p:cNvPicPr preferRelativeResize="0"/>
          <p:nvPr/>
        </p:nvPicPr>
        <p:blipFill>
          <a:blip r:embed="rId4">
            <a:alphaModFix/>
          </a:blip>
          <a:stretch>
            <a:fillRect/>
          </a:stretch>
        </p:blipFill>
        <p:spPr>
          <a:xfrm>
            <a:off x="4639611" y="2594875"/>
            <a:ext cx="2472752" cy="1586300"/>
          </a:xfrm>
          <a:prstGeom prst="rect">
            <a:avLst/>
          </a:prstGeom>
          <a:noFill/>
          <a:ln>
            <a:noFill/>
          </a:ln>
        </p:spPr>
      </p:pic>
      <p:sp>
        <p:nvSpPr>
          <p:cNvPr id="256" name="Google Shape;256;p28"/>
          <p:cNvSpPr txBox="1"/>
          <p:nvPr/>
        </p:nvSpPr>
        <p:spPr>
          <a:xfrm>
            <a:off x="2424213" y="4401425"/>
            <a:ext cx="1683000" cy="26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latin typeface="Lato"/>
                <a:ea typeface="Lato"/>
                <a:cs typeface="Lato"/>
                <a:sym typeface="Lato"/>
              </a:rPr>
              <a:t>Original image</a:t>
            </a:r>
            <a:endParaRPr>
              <a:solidFill>
                <a:schemeClr val="accent1"/>
              </a:solidFill>
              <a:latin typeface="Lato"/>
              <a:ea typeface="Lato"/>
              <a:cs typeface="Lato"/>
              <a:sym typeface="Lato"/>
            </a:endParaRPr>
          </a:p>
        </p:txBody>
      </p:sp>
      <p:sp>
        <p:nvSpPr>
          <p:cNvPr id="257" name="Google Shape;257;p28"/>
          <p:cNvSpPr txBox="1"/>
          <p:nvPr/>
        </p:nvSpPr>
        <p:spPr>
          <a:xfrm>
            <a:off x="5138738" y="4401425"/>
            <a:ext cx="1474500" cy="26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5% </a:t>
            </a:r>
            <a:endParaRPr>
              <a:latin typeface="Lato"/>
              <a:ea typeface="Lato"/>
              <a:cs typeface="Lato"/>
              <a:sym typeface="Lato"/>
            </a:endParaRPr>
          </a:p>
        </p:txBody>
      </p:sp>
      <p:sp>
        <p:nvSpPr>
          <p:cNvPr id="258" name="Google Shape;258;p28"/>
          <p:cNvSpPr txBox="1"/>
          <p:nvPr>
            <p:ph idx="1" type="body"/>
          </p:nvPr>
        </p:nvSpPr>
        <p:spPr>
          <a:xfrm>
            <a:off x="729450" y="2078875"/>
            <a:ext cx="7614300" cy="4929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a:t>Result of multiplying </a:t>
            </a:r>
            <a:r>
              <a:rPr i="1" lang="en"/>
              <a:t>U’</a:t>
            </a:r>
            <a:r>
              <a:rPr lang="en"/>
              <a:t>Σ’</a:t>
            </a:r>
            <a:r>
              <a:rPr i="1" lang="en"/>
              <a:t>V</a:t>
            </a:r>
            <a:r>
              <a:rPr baseline="30000" i="1" lang="en"/>
              <a:t>T</a:t>
            </a:r>
            <a:r>
              <a:rPr lang="en"/>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a:p>
            <a:pPr indent="0" lvl="0" marL="0" rtl="0" algn="l">
              <a:spcBef>
                <a:spcPts val="0"/>
              </a:spcBef>
              <a:spcAft>
                <a:spcPts val="0"/>
              </a:spcAft>
              <a:buNone/>
            </a:pPr>
            <a:r>
              <a:t/>
            </a:r>
            <a:endParaRPr/>
          </a:p>
        </p:txBody>
      </p:sp>
      <p:sp>
        <p:nvSpPr>
          <p:cNvPr id="264" name="Google Shape;264;p29"/>
          <p:cNvSpPr txBox="1"/>
          <p:nvPr>
            <p:ph idx="1" type="body"/>
          </p:nvPr>
        </p:nvSpPr>
        <p:spPr>
          <a:xfrm>
            <a:off x="729450" y="1853850"/>
            <a:ext cx="8184900" cy="29136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1200"/>
              </a:spcBef>
              <a:spcAft>
                <a:spcPts val="0"/>
              </a:spcAft>
              <a:buSzPts val="1400"/>
              <a:buFont typeface="Raleway"/>
              <a:buChar char="●"/>
            </a:pPr>
            <a:r>
              <a:rPr lang="en" sz="1400">
                <a:latin typeface="Raleway"/>
                <a:ea typeface="Raleway"/>
                <a:cs typeface="Raleway"/>
                <a:sym typeface="Raleway"/>
              </a:rPr>
              <a:t>Bretscher, O. (2001). 8.3. In </a:t>
            </a:r>
            <a:r>
              <a:rPr i="1" lang="en" sz="1400">
                <a:latin typeface="Raleway"/>
                <a:ea typeface="Raleway"/>
                <a:cs typeface="Raleway"/>
                <a:sym typeface="Raleway"/>
              </a:rPr>
              <a:t>Linear algebra with applications</a:t>
            </a:r>
            <a:r>
              <a:rPr lang="en" sz="1400">
                <a:latin typeface="Raleway"/>
                <a:ea typeface="Raleway"/>
                <a:cs typeface="Raleway"/>
                <a:sym typeface="Raleway"/>
              </a:rPr>
              <a:t> (pp. 411-412). Upper Saddle River, NJ: Prentice Hall.</a:t>
            </a:r>
            <a:endParaRPr sz="1400">
              <a:latin typeface="Raleway"/>
              <a:ea typeface="Raleway"/>
              <a:cs typeface="Raleway"/>
              <a:sym typeface="Raleway"/>
            </a:endParaRPr>
          </a:p>
          <a:p>
            <a:pPr indent="-317500" lvl="0" marL="457200" rtl="0" algn="l">
              <a:lnSpc>
                <a:spcPct val="100000"/>
              </a:lnSpc>
              <a:spcBef>
                <a:spcPts val="0"/>
              </a:spcBef>
              <a:spcAft>
                <a:spcPts val="0"/>
              </a:spcAft>
              <a:buSzPts val="1400"/>
              <a:buFont typeface="Raleway"/>
              <a:buChar char="●"/>
            </a:pPr>
            <a:r>
              <a:rPr lang="en" sz="1400">
                <a:latin typeface="Raleway"/>
                <a:ea typeface="Raleway"/>
                <a:cs typeface="Raleway"/>
                <a:sym typeface="Raleway"/>
              </a:rPr>
              <a:t>“Image Compression Using SVD in Matlab [Greyscale]” </a:t>
            </a:r>
            <a:endParaRPr sz="1400">
              <a:latin typeface="Raleway"/>
              <a:ea typeface="Raleway"/>
              <a:cs typeface="Raleway"/>
              <a:sym typeface="Raleway"/>
            </a:endParaRPr>
          </a:p>
          <a:p>
            <a:pPr indent="-317500" lvl="0" marL="457200" rtl="0" algn="l">
              <a:lnSpc>
                <a:spcPct val="100000"/>
              </a:lnSpc>
              <a:spcBef>
                <a:spcPts val="0"/>
              </a:spcBef>
              <a:spcAft>
                <a:spcPts val="0"/>
              </a:spcAft>
              <a:buSzPts val="1400"/>
              <a:buFont typeface="Raleway"/>
              <a:buChar char="●"/>
            </a:pPr>
            <a:r>
              <a:rPr lang="en" sz="1400">
                <a:uFill>
                  <a:noFill/>
                </a:uFill>
                <a:latin typeface="Raleway"/>
                <a:ea typeface="Raleway"/>
                <a:cs typeface="Raleway"/>
                <a:sym typeface="Raleway"/>
                <a:hlinkClick r:id="rId3"/>
              </a:rPr>
              <a:t>youtube.com/watch?v=mSYgi0KCLv8</a:t>
            </a:r>
            <a:endParaRPr sz="1400">
              <a:latin typeface="Raleway"/>
              <a:ea typeface="Raleway"/>
              <a:cs typeface="Raleway"/>
              <a:sym typeface="Raleway"/>
            </a:endParaRPr>
          </a:p>
          <a:p>
            <a:pPr indent="-317500" lvl="0" marL="457200" rtl="0" algn="l">
              <a:spcBef>
                <a:spcPts val="0"/>
              </a:spcBef>
              <a:spcAft>
                <a:spcPts val="0"/>
              </a:spcAft>
              <a:buSzPts val="1400"/>
              <a:buFont typeface="Raleway"/>
              <a:buChar char="●"/>
            </a:pPr>
            <a:r>
              <a:rPr i="1" lang="en" sz="1400">
                <a:latin typeface="Raleway"/>
                <a:ea typeface="Raleway"/>
                <a:cs typeface="Raleway"/>
                <a:sym typeface="Raleway"/>
              </a:rPr>
              <a:t>What Is Image Compression? - KeyCDN Support. (n.d.). Retrieved December 06, 2020, from </a:t>
            </a:r>
            <a:r>
              <a:rPr lang="en" sz="1400">
                <a:uFill>
                  <a:noFill/>
                </a:uFill>
                <a:latin typeface="Raleway"/>
                <a:ea typeface="Raleway"/>
                <a:cs typeface="Raleway"/>
                <a:sym typeface="Raleway"/>
                <a:hlinkClick r:id="rId4"/>
              </a:rPr>
              <a:t>https://www.keycdn.com/support/what-is-image-compression</a:t>
            </a:r>
            <a:endParaRPr sz="1400">
              <a:latin typeface="Raleway"/>
              <a:ea typeface="Raleway"/>
              <a:cs typeface="Raleway"/>
              <a:sym typeface="Raleway"/>
            </a:endParaRPr>
          </a:p>
          <a:p>
            <a:pPr indent="-317500" lvl="0" marL="457200" rtl="0" algn="l">
              <a:lnSpc>
                <a:spcPct val="100000"/>
              </a:lnSpc>
              <a:spcBef>
                <a:spcPts val="0"/>
              </a:spcBef>
              <a:spcAft>
                <a:spcPts val="0"/>
              </a:spcAft>
              <a:buSzPts val="1400"/>
              <a:buFont typeface="Raleway"/>
              <a:buChar char="●"/>
            </a:pPr>
            <a:r>
              <a:rPr lang="en" sz="1400">
                <a:latin typeface="Raleway"/>
                <a:ea typeface="Raleway"/>
                <a:cs typeface="Raleway"/>
                <a:sym typeface="Raleway"/>
              </a:rPr>
              <a:t>Baumann, T. (2018). </a:t>
            </a:r>
            <a:r>
              <a:rPr i="1" lang="en" sz="1400">
                <a:latin typeface="Raleway"/>
                <a:ea typeface="Raleway"/>
                <a:cs typeface="Raleway"/>
                <a:sym typeface="Raleway"/>
              </a:rPr>
              <a:t>SVD Image Compression Demonstration</a:t>
            </a:r>
            <a:r>
              <a:rPr lang="en" sz="1400">
                <a:latin typeface="Raleway"/>
                <a:ea typeface="Raleway"/>
                <a:cs typeface="Raleway"/>
                <a:sym typeface="Raleway"/>
              </a:rPr>
              <a:t>, </a:t>
            </a:r>
            <a:r>
              <a:rPr lang="en" sz="1400">
                <a:uFill>
                  <a:noFill/>
                </a:uFill>
                <a:latin typeface="Raleway"/>
                <a:ea typeface="Raleway"/>
                <a:cs typeface="Raleway"/>
                <a:sym typeface="Raleway"/>
                <a:hlinkClick r:id="rId5"/>
              </a:rPr>
              <a:t>timbaumann.info/svd-image-compression-demo/</a:t>
            </a:r>
            <a:endParaRPr sz="1400">
              <a:latin typeface="Raleway"/>
              <a:ea typeface="Raleway"/>
              <a:cs typeface="Raleway"/>
              <a:sym typeface="Raleway"/>
            </a:endParaRPr>
          </a:p>
          <a:p>
            <a:pPr indent="-317500" lvl="0" marL="457200" rtl="0" algn="l">
              <a:spcBef>
                <a:spcPts val="0"/>
              </a:spcBef>
              <a:spcAft>
                <a:spcPts val="0"/>
              </a:spcAft>
              <a:buSzPts val="1400"/>
              <a:buFont typeface="Raleway"/>
              <a:buChar char="●"/>
            </a:pPr>
            <a:r>
              <a:rPr lang="en" sz="1400">
                <a:latin typeface="Raleway"/>
                <a:ea typeface="Raleway"/>
                <a:cs typeface="Raleway"/>
                <a:sym typeface="Raleway"/>
              </a:rPr>
              <a:t>Contributors, T. (2005, April 05). What is image compression? - Definition from WhatIs.com. Retrieved December 06, 2020, from https://whatis.techtarget.com/definition/ image-compression</a:t>
            </a:r>
            <a:endParaRPr sz="1400">
              <a:latin typeface="Raleway"/>
              <a:ea typeface="Raleway"/>
              <a:cs typeface="Raleway"/>
              <a:sym typeface="Ralewa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Compression</a:t>
            </a:r>
            <a:endParaRPr/>
          </a:p>
        </p:txBody>
      </p:sp>
      <p:sp>
        <p:nvSpPr>
          <p:cNvPr id="93" name="Google Shape;93;p14"/>
          <p:cNvSpPr txBox="1"/>
          <p:nvPr>
            <p:ph idx="1" type="body"/>
          </p:nvPr>
        </p:nvSpPr>
        <p:spPr>
          <a:xfrm>
            <a:off x="727650" y="26657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Image compression is a type of data compression that is used to reduce a digital image’s cost for storage or transmission. This is done by removing and/or grouping together certain parts of an image file. There are two kinds of image compression: lossless and lossy. Lossless compression is a method used to reduce the size of a file maintaining the same quality as before it was compressed (i.e. RAW, PNG) whereas lossy compression is a method that gives a photo an even smaller size at the cost of losing some pieces of the photo (i.e. JPEG, GIF). This relates to singular value decomposition since SVD is frequently used for image compression; the image is treated as a matrix of pixels holding different color values and the least significant pixels are removed.</a:t>
            </a:r>
            <a:endParaRPr/>
          </a:p>
        </p:txBody>
      </p:sp>
      <p:pic>
        <p:nvPicPr>
          <p:cNvPr id="94" name="Google Shape;94;p14"/>
          <p:cNvPicPr preferRelativeResize="0"/>
          <p:nvPr/>
        </p:nvPicPr>
        <p:blipFill>
          <a:blip r:embed="rId3">
            <a:alphaModFix/>
          </a:blip>
          <a:stretch>
            <a:fillRect/>
          </a:stretch>
        </p:blipFill>
        <p:spPr>
          <a:xfrm>
            <a:off x="5224150" y="612025"/>
            <a:ext cx="2985749" cy="1755850"/>
          </a:xfrm>
          <a:prstGeom prst="rect">
            <a:avLst/>
          </a:prstGeom>
          <a:noFill/>
          <a:ln>
            <a:noFill/>
          </a:ln>
        </p:spPr>
      </p:pic>
      <p:sp>
        <p:nvSpPr>
          <p:cNvPr id="95" name="Google Shape;95;p14"/>
          <p:cNvSpPr txBox="1"/>
          <p:nvPr/>
        </p:nvSpPr>
        <p:spPr>
          <a:xfrm>
            <a:off x="5087075" y="2366975"/>
            <a:ext cx="34227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B7B7B7"/>
                </a:solidFill>
                <a:latin typeface="Lato"/>
                <a:ea typeface="Lato"/>
                <a:cs typeface="Lato"/>
                <a:sym typeface="Lato"/>
              </a:rPr>
              <a:t>https://www.keycdn.com/support/what-is-image-compression</a:t>
            </a:r>
            <a:endParaRPr sz="900">
              <a:solidFill>
                <a:srgbClr val="B7B7B7"/>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Usefulness of Image C</a:t>
            </a:r>
            <a:r>
              <a:rPr lang="en"/>
              <a:t>ompression</a:t>
            </a:r>
            <a:endParaRPr/>
          </a:p>
        </p:txBody>
      </p:sp>
      <p:sp>
        <p:nvSpPr>
          <p:cNvPr id="101" name="Google Shape;101;p15"/>
          <p:cNvSpPr txBox="1"/>
          <p:nvPr>
            <p:ph idx="1" type="body"/>
          </p:nvPr>
        </p:nvSpPr>
        <p:spPr>
          <a:xfrm>
            <a:off x="729450" y="2078875"/>
            <a:ext cx="7688700" cy="212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most useful part of image compression is apparent when you look at social media websites such as Facebook, Instagram, and Twitter. These websites have millions of users. Each user has a profile picture that takes up space. And digital space is not unlimited. Each of these sites has a recommended size for a profile picture. If you were to go over the suggested size, the website will automatically compress the size of the image to save space. When websites have to hold millions of images, these </a:t>
            </a:r>
            <a:r>
              <a:rPr lang="en"/>
              <a:t>compressions</a:t>
            </a:r>
            <a:r>
              <a:rPr lang="en"/>
              <a:t> do make a difference. Not only does compressing images save space, but it also shortens the time it takes for images to be downloaded or uploaded. Common formats for compressing images is JPEG.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4952325" y="1021500"/>
            <a:ext cx="41391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Going Over the Limit</a:t>
            </a:r>
            <a:endParaRPr/>
          </a:p>
        </p:txBody>
      </p:sp>
      <p:sp>
        <p:nvSpPr>
          <p:cNvPr id="107" name="Google Shape;107;p16"/>
          <p:cNvSpPr txBox="1"/>
          <p:nvPr>
            <p:ph idx="1" type="body"/>
          </p:nvPr>
        </p:nvSpPr>
        <p:spPr>
          <a:xfrm>
            <a:off x="4952325" y="2057650"/>
            <a:ext cx="35574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An example of going over the suggested size limit. The image is compressed so that it will fit the </a:t>
            </a:r>
            <a:r>
              <a:rPr lang="en"/>
              <a:t>recommended</a:t>
            </a:r>
            <a:r>
              <a:rPr lang="en"/>
              <a:t> size. This will also cause the image to become more </a:t>
            </a:r>
            <a:r>
              <a:rPr lang="en"/>
              <a:t>pixelated.</a:t>
            </a:r>
            <a:endParaRPr/>
          </a:p>
        </p:txBody>
      </p:sp>
      <p:pic>
        <p:nvPicPr>
          <p:cNvPr id="108" name="Google Shape;108;p16"/>
          <p:cNvPicPr preferRelativeResize="0"/>
          <p:nvPr/>
        </p:nvPicPr>
        <p:blipFill>
          <a:blip r:embed="rId3">
            <a:alphaModFix/>
          </a:blip>
          <a:stretch>
            <a:fillRect/>
          </a:stretch>
        </p:blipFill>
        <p:spPr>
          <a:xfrm>
            <a:off x="390550" y="496263"/>
            <a:ext cx="4216675" cy="4216675"/>
          </a:xfrm>
          <a:prstGeom prst="rect">
            <a:avLst/>
          </a:prstGeom>
          <a:noFill/>
          <a:ln>
            <a:noFill/>
          </a:ln>
        </p:spPr>
      </p:pic>
      <p:sp>
        <p:nvSpPr>
          <p:cNvPr id="109" name="Google Shape;109;p16"/>
          <p:cNvSpPr txBox="1"/>
          <p:nvPr/>
        </p:nvSpPr>
        <p:spPr>
          <a:xfrm>
            <a:off x="-346675" y="4585575"/>
            <a:ext cx="6438300" cy="4659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1200"/>
              </a:spcAft>
              <a:buNone/>
            </a:pPr>
            <a:r>
              <a:rPr lang="en" sz="600">
                <a:solidFill>
                  <a:srgbClr val="999999"/>
                </a:solidFill>
                <a:latin typeface="Raleway"/>
                <a:ea typeface="Raleway"/>
                <a:cs typeface="Raleway"/>
                <a:sym typeface="Raleway"/>
              </a:rPr>
              <a:t>https://medium.com/@mountainbeard/welcome-to-compression-hell-heres-why-you-should-never-upload-a-social-media-image-larger-than-c1a184616871</a:t>
            </a:r>
            <a:endParaRPr sz="600">
              <a:solidFill>
                <a:srgbClr val="999999"/>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17"/>
          <p:cNvPicPr preferRelativeResize="0"/>
          <p:nvPr/>
        </p:nvPicPr>
        <p:blipFill>
          <a:blip r:embed="rId3">
            <a:alphaModFix/>
          </a:blip>
          <a:stretch>
            <a:fillRect/>
          </a:stretch>
        </p:blipFill>
        <p:spPr>
          <a:xfrm>
            <a:off x="5054525" y="1185775"/>
            <a:ext cx="3799950" cy="3293300"/>
          </a:xfrm>
          <a:prstGeom prst="rect">
            <a:avLst/>
          </a:prstGeom>
          <a:noFill/>
          <a:ln>
            <a:noFill/>
          </a:ln>
        </p:spPr>
      </p:pic>
      <p:sp>
        <p:nvSpPr>
          <p:cNvPr id="115" name="Google Shape;115;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of Linear Algebra</a:t>
            </a:r>
            <a:endParaRPr/>
          </a:p>
        </p:txBody>
      </p:sp>
      <p:sp>
        <p:nvSpPr>
          <p:cNvPr id="116" name="Google Shape;116;p17"/>
          <p:cNvSpPr txBox="1"/>
          <p:nvPr>
            <p:ph idx="1" type="body"/>
          </p:nvPr>
        </p:nvSpPr>
        <p:spPr>
          <a:xfrm>
            <a:off x="729450" y="2078875"/>
            <a:ext cx="4309500" cy="2656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latin typeface="Raleway"/>
                <a:ea typeface="Raleway"/>
                <a:cs typeface="Raleway"/>
                <a:sym typeface="Raleway"/>
              </a:rPr>
              <a:t>A = </a:t>
            </a:r>
            <a:r>
              <a:rPr lang="en">
                <a:latin typeface="Raleway"/>
                <a:ea typeface="Raleway"/>
                <a:cs typeface="Raleway"/>
                <a:sym typeface="Raleway"/>
              </a:rPr>
              <a:t>U</a:t>
            </a:r>
            <a:r>
              <a:rPr lang="en" sz="1250">
                <a:highlight>
                  <a:schemeClr val="lt1"/>
                </a:highlight>
                <a:latin typeface="Raleway"/>
                <a:ea typeface="Raleway"/>
                <a:cs typeface="Raleway"/>
                <a:sym typeface="Raleway"/>
              </a:rPr>
              <a:t>ΣV</a:t>
            </a:r>
            <a:r>
              <a:rPr baseline="30000" lang="en" sz="1250">
                <a:highlight>
                  <a:schemeClr val="lt1"/>
                </a:highlight>
                <a:latin typeface="Raleway"/>
                <a:ea typeface="Raleway"/>
                <a:cs typeface="Raleway"/>
                <a:sym typeface="Raleway"/>
              </a:rPr>
              <a:t>T</a:t>
            </a:r>
            <a:r>
              <a:rPr lang="en" sz="1250">
                <a:highlight>
                  <a:schemeClr val="lt1"/>
                </a:highlight>
                <a:latin typeface="Raleway"/>
                <a:ea typeface="Raleway"/>
                <a:cs typeface="Raleway"/>
                <a:sym typeface="Raleway"/>
              </a:rPr>
              <a:t>, A: </a:t>
            </a:r>
            <a:r>
              <a:rPr i="1" lang="en" sz="1250">
                <a:highlight>
                  <a:schemeClr val="lt1"/>
                </a:highlight>
                <a:latin typeface="Raleway"/>
                <a:ea typeface="Raleway"/>
                <a:cs typeface="Raleway"/>
                <a:sym typeface="Raleway"/>
              </a:rPr>
              <a:t>m x n</a:t>
            </a:r>
            <a:r>
              <a:rPr lang="en" sz="1250">
                <a:highlight>
                  <a:schemeClr val="lt1"/>
                </a:highlight>
                <a:latin typeface="Raleway"/>
                <a:ea typeface="Raleway"/>
                <a:cs typeface="Raleway"/>
                <a:sym typeface="Raleway"/>
              </a:rPr>
              <a:t> </a:t>
            </a:r>
            <a:endParaRPr sz="1250">
              <a:highlight>
                <a:schemeClr val="lt1"/>
              </a:highlight>
              <a:latin typeface="Raleway"/>
              <a:ea typeface="Raleway"/>
              <a:cs typeface="Raleway"/>
              <a:sym typeface="Raleway"/>
            </a:endParaRPr>
          </a:p>
          <a:p>
            <a:pPr indent="-298450" lvl="1" marL="914400" rtl="0" algn="l">
              <a:spcBef>
                <a:spcPts val="0"/>
              </a:spcBef>
              <a:spcAft>
                <a:spcPts val="0"/>
              </a:spcAft>
              <a:buSzPts val="1100"/>
              <a:buChar char="○"/>
            </a:pPr>
            <a:r>
              <a:rPr lang="en" sz="1250">
                <a:highlight>
                  <a:schemeClr val="lt1"/>
                </a:highlight>
                <a:latin typeface="Raleway"/>
                <a:ea typeface="Raleway"/>
                <a:cs typeface="Raleway"/>
                <a:sym typeface="Raleway"/>
              </a:rPr>
              <a:t>U: </a:t>
            </a:r>
            <a:r>
              <a:rPr i="1" lang="en" sz="1250">
                <a:highlight>
                  <a:schemeClr val="lt1"/>
                </a:highlight>
                <a:latin typeface="Raleway"/>
                <a:ea typeface="Raleway"/>
                <a:cs typeface="Raleway"/>
                <a:sym typeface="Raleway"/>
              </a:rPr>
              <a:t>m x m</a:t>
            </a:r>
            <a:r>
              <a:rPr lang="en" sz="1250">
                <a:highlight>
                  <a:schemeClr val="lt1"/>
                </a:highlight>
                <a:latin typeface="Raleway"/>
                <a:ea typeface="Raleway"/>
                <a:cs typeface="Raleway"/>
                <a:sym typeface="Raleway"/>
              </a:rPr>
              <a:t>, </a:t>
            </a:r>
            <a:endParaRPr sz="1250">
              <a:highlight>
                <a:schemeClr val="lt1"/>
              </a:highlight>
              <a:latin typeface="Raleway"/>
              <a:ea typeface="Raleway"/>
              <a:cs typeface="Raleway"/>
              <a:sym typeface="Raleway"/>
            </a:endParaRPr>
          </a:p>
          <a:p>
            <a:pPr indent="-298450" lvl="1" marL="914400" rtl="0" algn="l">
              <a:spcBef>
                <a:spcPts val="0"/>
              </a:spcBef>
              <a:spcAft>
                <a:spcPts val="0"/>
              </a:spcAft>
              <a:buSzPts val="1100"/>
              <a:buChar char="○"/>
            </a:pPr>
            <a:r>
              <a:rPr lang="en" sz="1250">
                <a:highlight>
                  <a:schemeClr val="lt1"/>
                </a:highlight>
                <a:latin typeface="Raleway"/>
                <a:ea typeface="Raleway"/>
                <a:cs typeface="Raleway"/>
                <a:sym typeface="Raleway"/>
              </a:rPr>
              <a:t>Σ: </a:t>
            </a:r>
            <a:r>
              <a:rPr i="1" lang="en" sz="1250">
                <a:highlight>
                  <a:schemeClr val="lt1"/>
                </a:highlight>
                <a:latin typeface="Raleway"/>
                <a:ea typeface="Raleway"/>
                <a:cs typeface="Raleway"/>
                <a:sym typeface="Raleway"/>
              </a:rPr>
              <a:t>m x n, (sort of) </a:t>
            </a:r>
            <a:r>
              <a:rPr lang="en" sz="1250">
                <a:highlight>
                  <a:schemeClr val="lt1"/>
                </a:highlight>
                <a:latin typeface="Raleway"/>
                <a:ea typeface="Raleway"/>
                <a:cs typeface="Raleway"/>
                <a:sym typeface="Raleway"/>
              </a:rPr>
              <a:t>diagonal matrix of singular values in decreasing order</a:t>
            </a:r>
            <a:endParaRPr sz="1250">
              <a:highlight>
                <a:schemeClr val="lt1"/>
              </a:highlight>
              <a:latin typeface="Raleway"/>
              <a:ea typeface="Raleway"/>
              <a:cs typeface="Raleway"/>
              <a:sym typeface="Raleway"/>
            </a:endParaRPr>
          </a:p>
          <a:p>
            <a:pPr indent="-298450" lvl="1" marL="914400" rtl="0" algn="l">
              <a:spcBef>
                <a:spcPts val="0"/>
              </a:spcBef>
              <a:spcAft>
                <a:spcPts val="0"/>
              </a:spcAft>
              <a:buSzPts val="1100"/>
              <a:buChar char="○"/>
            </a:pPr>
            <a:r>
              <a:rPr lang="en" sz="1250">
                <a:highlight>
                  <a:schemeClr val="lt1"/>
                </a:highlight>
                <a:latin typeface="Raleway"/>
                <a:ea typeface="Raleway"/>
                <a:cs typeface="Raleway"/>
                <a:sym typeface="Raleway"/>
              </a:rPr>
              <a:t>V</a:t>
            </a:r>
            <a:r>
              <a:rPr baseline="30000" lang="en" sz="1250">
                <a:highlight>
                  <a:schemeClr val="lt1"/>
                </a:highlight>
                <a:latin typeface="Raleway"/>
                <a:ea typeface="Raleway"/>
                <a:cs typeface="Raleway"/>
                <a:sym typeface="Raleway"/>
              </a:rPr>
              <a:t>T</a:t>
            </a:r>
            <a:r>
              <a:rPr lang="en" sz="1250">
                <a:highlight>
                  <a:schemeClr val="lt1"/>
                </a:highlight>
                <a:latin typeface="Raleway"/>
                <a:ea typeface="Raleway"/>
                <a:cs typeface="Raleway"/>
                <a:sym typeface="Raleway"/>
              </a:rPr>
              <a:t>: </a:t>
            </a:r>
            <a:r>
              <a:rPr i="1" lang="en" sz="1250">
                <a:highlight>
                  <a:schemeClr val="lt1"/>
                </a:highlight>
                <a:latin typeface="Raleway"/>
                <a:ea typeface="Raleway"/>
                <a:cs typeface="Raleway"/>
                <a:sym typeface="Raleway"/>
              </a:rPr>
              <a:t>n x n</a:t>
            </a:r>
            <a:r>
              <a:rPr lang="en" sz="1250">
                <a:highlight>
                  <a:schemeClr val="lt1"/>
                </a:highlight>
                <a:latin typeface="Raleway"/>
                <a:ea typeface="Raleway"/>
                <a:cs typeface="Raleway"/>
                <a:sym typeface="Raleway"/>
              </a:rPr>
              <a:t>, orthonormal basis of A</a:t>
            </a:r>
            <a:r>
              <a:rPr baseline="30000" lang="en" sz="1250">
                <a:highlight>
                  <a:schemeClr val="lt1"/>
                </a:highlight>
                <a:latin typeface="Raleway"/>
                <a:ea typeface="Raleway"/>
                <a:cs typeface="Raleway"/>
                <a:sym typeface="Raleway"/>
              </a:rPr>
              <a:t>T</a:t>
            </a:r>
            <a:r>
              <a:rPr lang="en" sz="1250">
                <a:highlight>
                  <a:schemeClr val="lt1"/>
                </a:highlight>
                <a:latin typeface="Raleway"/>
                <a:ea typeface="Raleway"/>
                <a:cs typeface="Raleway"/>
                <a:sym typeface="Raleway"/>
              </a:rPr>
              <a:t>A</a:t>
            </a:r>
            <a:endParaRPr sz="1250">
              <a:highlight>
                <a:schemeClr val="lt1"/>
              </a:highlight>
              <a:latin typeface="Raleway"/>
              <a:ea typeface="Raleway"/>
              <a:cs typeface="Raleway"/>
              <a:sym typeface="Raleway"/>
            </a:endParaRPr>
          </a:p>
          <a:p>
            <a:pPr indent="-307975" lvl="0" marL="457200" rtl="0" algn="l">
              <a:spcBef>
                <a:spcPts val="0"/>
              </a:spcBef>
              <a:spcAft>
                <a:spcPts val="0"/>
              </a:spcAft>
              <a:buSzPts val="1250"/>
              <a:buFont typeface="Raleway"/>
              <a:buChar char="●"/>
            </a:pPr>
            <a:r>
              <a:rPr lang="en" sz="1250">
                <a:highlight>
                  <a:schemeClr val="lt1"/>
                </a:highlight>
                <a:latin typeface="Raleway"/>
                <a:ea typeface="Raleway"/>
                <a:cs typeface="Raleway"/>
                <a:sym typeface="Raleway"/>
              </a:rPr>
              <a:t>SVD</a:t>
            </a:r>
            <a:endParaRPr sz="1250">
              <a:highlight>
                <a:schemeClr val="lt1"/>
              </a:highlight>
              <a:latin typeface="Raleway"/>
              <a:ea typeface="Raleway"/>
              <a:cs typeface="Raleway"/>
              <a:sym typeface="Raleway"/>
            </a:endParaRPr>
          </a:p>
          <a:p>
            <a:pPr indent="-307975" lvl="1" marL="914400" rtl="0" algn="l">
              <a:spcBef>
                <a:spcPts val="0"/>
              </a:spcBef>
              <a:spcAft>
                <a:spcPts val="0"/>
              </a:spcAft>
              <a:buSzPts val="1250"/>
              <a:buFont typeface="Raleway"/>
              <a:buChar char="○"/>
            </a:pPr>
            <a:r>
              <a:rPr lang="en" sz="1250">
                <a:highlight>
                  <a:schemeClr val="lt1"/>
                </a:highlight>
                <a:latin typeface="Raleway"/>
                <a:ea typeface="Raleway"/>
                <a:cs typeface="Raleway"/>
                <a:sym typeface="Raleway"/>
              </a:rPr>
              <a:t>Eigenvalues and eigenvectors of A</a:t>
            </a:r>
            <a:r>
              <a:rPr baseline="30000" lang="en" sz="1250">
                <a:highlight>
                  <a:schemeClr val="lt1"/>
                </a:highlight>
                <a:latin typeface="Raleway"/>
                <a:ea typeface="Raleway"/>
                <a:cs typeface="Raleway"/>
                <a:sym typeface="Raleway"/>
              </a:rPr>
              <a:t>T</a:t>
            </a:r>
            <a:r>
              <a:rPr lang="en" sz="1250">
                <a:highlight>
                  <a:schemeClr val="lt1"/>
                </a:highlight>
                <a:latin typeface="Raleway"/>
                <a:ea typeface="Raleway"/>
                <a:cs typeface="Raleway"/>
                <a:sym typeface="Raleway"/>
              </a:rPr>
              <a:t>A: λ → Σ</a:t>
            </a:r>
            <a:endParaRPr sz="1250">
              <a:highlight>
                <a:schemeClr val="lt1"/>
              </a:highlight>
              <a:latin typeface="Raleway"/>
              <a:ea typeface="Raleway"/>
              <a:cs typeface="Raleway"/>
              <a:sym typeface="Raleway"/>
            </a:endParaRPr>
          </a:p>
          <a:p>
            <a:pPr indent="-307975" lvl="1" marL="914400" rtl="0" algn="l">
              <a:spcBef>
                <a:spcPts val="0"/>
              </a:spcBef>
              <a:spcAft>
                <a:spcPts val="0"/>
              </a:spcAft>
              <a:buSzPts val="1250"/>
              <a:buFont typeface="Raleway"/>
              <a:buChar char="○"/>
            </a:pPr>
            <a:r>
              <a:rPr lang="en" sz="1250">
                <a:highlight>
                  <a:schemeClr val="lt1"/>
                </a:highlight>
                <a:latin typeface="Raleway"/>
                <a:ea typeface="Raleway"/>
                <a:cs typeface="Raleway"/>
                <a:sym typeface="Raleway"/>
              </a:rPr>
              <a:t>Compute Gram-Schmidt on each eigenspace → V</a:t>
            </a:r>
            <a:endParaRPr sz="1250">
              <a:highlight>
                <a:schemeClr val="lt1"/>
              </a:highlight>
              <a:latin typeface="Raleway"/>
              <a:ea typeface="Raleway"/>
              <a:cs typeface="Raleway"/>
              <a:sym typeface="Raleway"/>
            </a:endParaRPr>
          </a:p>
          <a:p>
            <a:pPr indent="-307975" lvl="1" marL="914400" rtl="0" algn="l">
              <a:spcBef>
                <a:spcPts val="0"/>
              </a:spcBef>
              <a:spcAft>
                <a:spcPts val="0"/>
              </a:spcAft>
              <a:buSzPts val="1250"/>
              <a:buFont typeface="Raleway"/>
              <a:buChar char="○"/>
            </a:pPr>
            <a:r>
              <a:rPr lang="en" sz="1250">
                <a:highlight>
                  <a:schemeClr val="lt1"/>
                </a:highlight>
                <a:latin typeface="Raleway"/>
                <a:ea typeface="Raleway"/>
                <a:cs typeface="Raleway"/>
                <a:sym typeface="Raleway"/>
              </a:rPr>
              <a:t>U: given formula</a:t>
            </a:r>
            <a:endParaRPr sz="1250">
              <a:highlight>
                <a:schemeClr val="lt1"/>
              </a:highlight>
              <a:latin typeface="Raleway"/>
              <a:ea typeface="Raleway"/>
              <a:cs typeface="Raleway"/>
              <a:sym typeface="Raleway"/>
            </a:endParaRPr>
          </a:p>
        </p:txBody>
      </p:sp>
      <p:pic>
        <p:nvPicPr>
          <p:cNvPr id="117" name="Google Shape;117;p17"/>
          <p:cNvPicPr preferRelativeResize="0"/>
          <p:nvPr/>
        </p:nvPicPr>
        <p:blipFill>
          <a:blip r:embed="rId4">
            <a:alphaModFix/>
          </a:blip>
          <a:stretch>
            <a:fillRect/>
          </a:stretch>
        </p:blipFill>
        <p:spPr>
          <a:xfrm>
            <a:off x="2670600" y="1925325"/>
            <a:ext cx="723900" cy="704850"/>
          </a:xfrm>
          <a:prstGeom prst="rect">
            <a:avLst/>
          </a:prstGeom>
          <a:noFill/>
          <a:ln>
            <a:noFill/>
          </a:ln>
        </p:spPr>
      </p:pic>
      <p:sp>
        <p:nvSpPr>
          <p:cNvPr id="118" name="Google Shape;118;p17"/>
          <p:cNvSpPr txBox="1"/>
          <p:nvPr/>
        </p:nvSpPr>
        <p:spPr>
          <a:xfrm>
            <a:off x="5163500" y="4479075"/>
            <a:ext cx="3582000" cy="28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rgbClr val="B7B7B7"/>
                </a:solidFill>
                <a:latin typeface="Lato"/>
                <a:ea typeface="Lato"/>
                <a:cs typeface="Lato"/>
                <a:sym typeface="Lato"/>
              </a:rPr>
              <a:t>mriquestions.com/uploads/3/4/5/7/34572113/_208325_orig.gif</a:t>
            </a:r>
            <a:endParaRPr sz="900">
              <a:solidFill>
                <a:srgbClr val="B7B7B7"/>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of Linear Algebra</a:t>
            </a:r>
            <a:endParaRPr/>
          </a:p>
        </p:txBody>
      </p:sp>
      <p:sp>
        <p:nvSpPr>
          <p:cNvPr id="124" name="Google Shape;124;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Capture maximum variability using least information</a:t>
            </a:r>
            <a:endParaRPr/>
          </a:p>
          <a:p>
            <a:pPr indent="-311150" lvl="0" marL="457200" rtl="0" algn="l">
              <a:spcBef>
                <a:spcPts val="0"/>
              </a:spcBef>
              <a:spcAft>
                <a:spcPts val="0"/>
              </a:spcAft>
              <a:buSzPts val="1300"/>
              <a:buChar char="●"/>
            </a:pPr>
            <a:r>
              <a:rPr lang="en"/>
              <a:t>Compression: m x n x 3 → (m</a:t>
            </a:r>
            <a:r>
              <a:rPr i="1" lang="en"/>
              <a:t> ×</a:t>
            </a:r>
            <a:r>
              <a:rPr lang="en"/>
              <a:t> k + k + k </a:t>
            </a:r>
            <a:r>
              <a:rPr i="1" lang="en"/>
              <a:t>×</a:t>
            </a:r>
            <a:r>
              <a:rPr lang="en"/>
              <a:t> n) x 3 = k </a:t>
            </a:r>
            <a:r>
              <a:rPr i="1" lang="en"/>
              <a:t>x</a:t>
            </a:r>
            <a:r>
              <a:rPr lang="en"/>
              <a:t> (1 + m + n)</a:t>
            </a:r>
            <a:endParaRPr/>
          </a:p>
          <a:p>
            <a:pPr indent="0" lvl="0" marL="0" rtl="0" algn="l">
              <a:spcBef>
                <a:spcPts val="1600"/>
              </a:spcBef>
              <a:spcAft>
                <a:spcPts val="1600"/>
              </a:spcAft>
              <a:buNone/>
            </a:pPr>
            <a:r>
              <a:t/>
            </a:r>
            <a:endParaRPr/>
          </a:p>
        </p:txBody>
      </p:sp>
      <p:pic>
        <p:nvPicPr>
          <p:cNvPr id="125" name="Google Shape;125;p18"/>
          <p:cNvPicPr preferRelativeResize="0"/>
          <p:nvPr/>
        </p:nvPicPr>
        <p:blipFill>
          <a:blip r:embed="rId3">
            <a:alphaModFix/>
          </a:blip>
          <a:stretch>
            <a:fillRect/>
          </a:stretch>
        </p:blipFill>
        <p:spPr>
          <a:xfrm>
            <a:off x="1862125" y="2631113"/>
            <a:ext cx="5419725" cy="1533525"/>
          </a:xfrm>
          <a:prstGeom prst="rect">
            <a:avLst/>
          </a:prstGeom>
          <a:noFill/>
          <a:ln>
            <a:noFill/>
          </a:ln>
        </p:spPr>
      </p:pic>
      <p:sp>
        <p:nvSpPr>
          <p:cNvPr id="126" name="Google Shape;126;p18"/>
          <p:cNvSpPr txBox="1"/>
          <p:nvPr/>
        </p:nvSpPr>
        <p:spPr>
          <a:xfrm>
            <a:off x="3001188" y="4298150"/>
            <a:ext cx="3145200" cy="31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B7B7B7"/>
                </a:solidFill>
                <a:latin typeface="Lato"/>
                <a:ea typeface="Lato"/>
                <a:cs typeface="Lato"/>
                <a:sym typeface="Lato"/>
              </a:rPr>
              <a:t>timbaumann.info/svd-image-compression-demo</a:t>
            </a:r>
            <a:endParaRPr sz="900">
              <a:solidFill>
                <a:srgbClr val="B7B7B7"/>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computation</a:t>
            </a:r>
            <a:endParaRPr/>
          </a:p>
        </p:txBody>
      </p:sp>
      <p:sp>
        <p:nvSpPr>
          <p:cNvPr id="132" name="Google Shape;132;p19"/>
          <p:cNvSpPr txBox="1"/>
          <p:nvPr>
            <p:ph idx="1" type="body"/>
          </p:nvPr>
        </p:nvSpPr>
        <p:spPr>
          <a:xfrm>
            <a:off x="729450" y="2078875"/>
            <a:ext cx="7688700" cy="492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Find a singular value decomposition for matrix </a:t>
            </a:r>
            <a:r>
              <a:rPr i="1" lang="en"/>
              <a:t>A</a:t>
            </a:r>
            <a:r>
              <a:rPr lang="en"/>
              <a:t> i.e. find </a:t>
            </a:r>
            <a:r>
              <a:rPr lang="en">
                <a:latin typeface="Raleway"/>
                <a:ea typeface="Raleway"/>
                <a:cs typeface="Raleway"/>
                <a:sym typeface="Raleway"/>
              </a:rPr>
              <a:t>U</a:t>
            </a:r>
            <a:r>
              <a:rPr lang="en" sz="1250">
                <a:highlight>
                  <a:schemeClr val="lt1"/>
                </a:highlight>
                <a:latin typeface="Raleway"/>
                <a:ea typeface="Raleway"/>
                <a:cs typeface="Raleway"/>
                <a:sym typeface="Raleway"/>
              </a:rPr>
              <a:t>ΣV</a:t>
            </a:r>
            <a:r>
              <a:rPr baseline="30000" lang="en" sz="1250">
                <a:highlight>
                  <a:schemeClr val="lt1"/>
                </a:highlight>
                <a:latin typeface="Raleway"/>
                <a:ea typeface="Raleway"/>
                <a:cs typeface="Raleway"/>
                <a:sym typeface="Raleway"/>
              </a:rPr>
              <a:t>T</a:t>
            </a:r>
            <a:r>
              <a:rPr lang="en" sz="1250">
                <a:highlight>
                  <a:schemeClr val="lt1"/>
                </a:highlight>
                <a:latin typeface="Raleway"/>
                <a:ea typeface="Raleway"/>
                <a:cs typeface="Raleway"/>
                <a:sym typeface="Raleway"/>
              </a:rPr>
              <a:t>. </a:t>
            </a:r>
            <a:r>
              <a:rPr lang="en"/>
              <a:t>(Taken from p. 412 #7 in </a:t>
            </a:r>
            <a:r>
              <a:rPr i="1" lang="en"/>
              <a:t>Linear Algebra with Applications</a:t>
            </a:r>
            <a:r>
              <a:rPr lang="en"/>
              <a:t>)</a:t>
            </a:r>
            <a:endParaRPr/>
          </a:p>
        </p:txBody>
      </p:sp>
      <p:pic>
        <p:nvPicPr>
          <p:cNvPr id="133" name="Google Shape;133;p19"/>
          <p:cNvPicPr preferRelativeResize="0"/>
          <p:nvPr/>
        </p:nvPicPr>
        <p:blipFill>
          <a:blip r:embed="rId3">
            <a:alphaModFix/>
          </a:blip>
          <a:stretch>
            <a:fillRect/>
          </a:stretch>
        </p:blipFill>
        <p:spPr>
          <a:xfrm>
            <a:off x="3812700" y="3034350"/>
            <a:ext cx="1518575" cy="857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computation</a:t>
            </a:r>
            <a:endParaRPr/>
          </a:p>
          <a:p>
            <a:pPr indent="0" lvl="0" marL="0" rtl="0" algn="l">
              <a:spcBef>
                <a:spcPts val="0"/>
              </a:spcBef>
              <a:spcAft>
                <a:spcPts val="0"/>
              </a:spcAft>
              <a:buNone/>
            </a:pPr>
            <a:r>
              <a:t/>
            </a:r>
            <a:endParaRPr/>
          </a:p>
        </p:txBody>
      </p:sp>
      <p:sp>
        <p:nvSpPr>
          <p:cNvPr id="139" name="Google Shape;139;p20"/>
          <p:cNvSpPr txBox="1"/>
          <p:nvPr>
            <p:ph idx="1" type="body"/>
          </p:nvPr>
        </p:nvSpPr>
        <p:spPr>
          <a:xfrm>
            <a:off x="729450" y="2078875"/>
            <a:ext cx="7688700" cy="409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Step 1: Compute </a:t>
            </a:r>
            <a:r>
              <a:rPr i="1" lang="en"/>
              <a:t>A</a:t>
            </a:r>
            <a:r>
              <a:rPr baseline="30000" i="1" lang="en"/>
              <a:t>T</a:t>
            </a:r>
            <a:r>
              <a:rPr i="1" lang="en"/>
              <a:t>A</a:t>
            </a:r>
            <a:r>
              <a:rPr lang="en"/>
              <a:t>.</a:t>
            </a:r>
            <a:endParaRPr/>
          </a:p>
        </p:txBody>
      </p:sp>
      <p:pic>
        <p:nvPicPr>
          <p:cNvPr id="140" name="Google Shape;140;p20"/>
          <p:cNvPicPr preferRelativeResize="0"/>
          <p:nvPr/>
        </p:nvPicPr>
        <p:blipFill rotWithShape="1">
          <a:blip r:embed="rId3">
            <a:alphaModFix/>
          </a:blip>
          <a:srcRect b="0" l="32578" r="0" t="0"/>
          <a:stretch/>
        </p:blipFill>
        <p:spPr>
          <a:xfrm>
            <a:off x="4408488" y="2873400"/>
            <a:ext cx="1118055" cy="943225"/>
          </a:xfrm>
          <a:prstGeom prst="rect">
            <a:avLst/>
          </a:prstGeom>
          <a:noFill/>
          <a:ln>
            <a:noFill/>
          </a:ln>
        </p:spPr>
      </p:pic>
      <p:pic>
        <p:nvPicPr>
          <p:cNvPr id="141" name="Google Shape;141;p20"/>
          <p:cNvPicPr preferRelativeResize="0"/>
          <p:nvPr/>
        </p:nvPicPr>
        <p:blipFill>
          <a:blip r:embed="rId3">
            <a:alphaModFix/>
          </a:blip>
          <a:stretch>
            <a:fillRect/>
          </a:stretch>
        </p:blipFill>
        <p:spPr>
          <a:xfrm>
            <a:off x="7412075" y="1272763"/>
            <a:ext cx="1110075" cy="626975"/>
          </a:xfrm>
          <a:prstGeom prst="rect">
            <a:avLst/>
          </a:prstGeom>
          <a:noFill/>
          <a:ln>
            <a:noFill/>
          </a:ln>
        </p:spPr>
      </p:pic>
      <p:pic>
        <p:nvPicPr>
          <p:cNvPr id="142" name="Google Shape;142;p20"/>
          <p:cNvPicPr preferRelativeResize="0"/>
          <p:nvPr/>
        </p:nvPicPr>
        <p:blipFill rotWithShape="1">
          <a:blip r:embed="rId3">
            <a:alphaModFix/>
          </a:blip>
          <a:srcRect b="0" l="32578" r="0" t="0"/>
          <a:stretch/>
        </p:blipFill>
        <p:spPr>
          <a:xfrm>
            <a:off x="3290433" y="2873400"/>
            <a:ext cx="1118055" cy="943225"/>
          </a:xfrm>
          <a:prstGeom prst="rect">
            <a:avLst/>
          </a:prstGeom>
          <a:noFill/>
          <a:ln>
            <a:noFill/>
          </a:ln>
        </p:spPr>
      </p:pic>
      <p:pic>
        <p:nvPicPr>
          <p:cNvPr id="143" name="Google Shape;143;p20"/>
          <p:cNvPicPr preferRelativeResize="0"/>
          <p:nvPr/>
        </p:nvPicPr>
        <p:blipFill>
          <a:blip r:embed="rId4">
            <a:alphaModFix/>
          </a:blip>
          <a:stretch>
            <a:fillRect/>
          </a:stretch>
        </p:blipFill>
        <p:spPr>
          <a:xfrm>
            <a:off x="5569448" y="2873400"/>
            <a:ext cx="1275789" cy="943225"/>
          </a:xfrm>
          <a:prstGeom prst="rect">
            <a:avLst/>
          </a:prstGeom>
          <a:noFill/>
          <a:ln>
            <a:noFill/>
          </a:ln>
        </p:spPr>
      </p:pic>
      <p:sp>
        <p:nvSpPr>
          <p:cNvPr id="144" name="Google Shape;144;p20"/>
          <p:cNvSpPr txBox="1"/>
          <p:nvPr/>
        </p:nvSpPr>
        <p:spPr>
          <a:xfrm>
            <a:off x="2298762" y="3096054"/>
            <a:ext cx="991800" cy="498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i="1" lang="en" sz="2100">
                <a:solidFill>
                  <a:schemeClr val="accent1"/>
                </a:solidFill>
                <a:latin typeface="Lato"/>
                <a:ea typeface="Lato"/>
                <a:cs typeface="Lato"/>
                <a:sym typeface="Lato"/>
              </a:rPr>
              <a:t>A</a:t>
            </a:r>
            <a:r>
              <a:rPr baseline="30000" i="1" lang="en" sz="2100">
                <a:solidFill>
                  <a:schemeClr val="accent1"/>
                </a:solidFill>
                <a:latin typeface="Lato"/>
                <a:ea typeface="Lato"/>
                <a:cs typeface="Lato"/>
                <a:sym typeface="Lato"/>
              </a:rPr>
              <a:t>T</a:t>
            </a:r>
            <a:r>
              <a:rPr i="1" lang="en" sz="2100">
                <a:solidFill>
                  <a:schemeClr val="accent1"/>
                </a:solidFill>
                <a:latin typeface="Lato"/>
                <a:ea typeface="Lato"/>
                <a:cs typeface="Lato"/>
                <a:sym typeface="Lato"/>
              </a:rPr>
              <a:t>A</a:t>
            </a:r>
            <a:r>
              <a:rPr lang="en" sz="2100">
                <a:solidFill>
                  <a:schemeClr val="accent1"/>
                </a:solidFill>
                <a:latin typeface="Lato"/>
                <a:ea typeface="Lato"/>
                <a:cs typeface="Lato"/>
                <a:sym typeface="Lato"/>
              </a:rPr>
              <a:t> =</a:t>
            </a:r>
            <a:endParaRPr sz="2100">
              <a:solidFill>
                <a:schemeClr val="accent1"/>
              </a:solidFill>
              <a:latin typeface="Lato"/>
              <a:ea typeface="Lato"/>
              <a:cs typeface="Lato"/>
              <a:sym typeface="Lato"/>
            </a:endParaRPr>
          </a:p>
          <a:p>
            <a:pPr indent="0" lvl="0" marL="0" rtl="0" algn="l">
              <a:spcBef>
                <a:spcPts val="1600"/>
              </a:spcBef>
              <a:spcAft>
                <a:spcPts val="0"/>
              </a:spcAft>
              <a:buNone/>
            </a:pPr>
            <a:r>
              <a:t/>
            </a:r>
            <a:endParaRPr>
              <a:latin typeface="Lato"/>
              <a:ea typeface="Lato"/>
              <a:cs typeface="Lato"/>
              <a:sym typeface="Lato"/>
            </a:endParaRPr>
          </a:p>
        </p:txBody>
      </p:sp>
      <p:sp>
        <p:nvSpPr>
          <p:cNvPr id="145" name="Google Shape;145;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computation</a:t>
            </a:r>
            <a:endParaRPr/>
          </a:p>
        </p:txBody>
      </p:sp>
      <p:pic>
        <p:nvPicPr>
          <p:cNvPr id="146" name="Google Shape;146;p20"/>
          <p:cNvPicPr preferRelativeResize="0"/>
          <p:nvPr/>
        </p:nvPicPr>
        <p:blipFill>
          <a:blip r:embed="rId3">
            <a:alphaModFix/>
          </a:blip>
          <a:stretch>
            <a:fillRect/>
          </a:stretch>
        </p:blipFill>
        <p:spPr>
          <a:xfrm>
            <a:off x="7453900" y="1272750"/>
            <a:ext cx="1110075" cy="626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computation</a:t>
            </a:r>
            <a:endParaRPr/>
          </a:p>
        </p:txBody>
      </p:sp>
      <p:sp>
        <p:nvSpPr>
          <p:cNvPr id="152" name="Google Shape;152;p21"/>
          <p:cNvSpPr txBox="1"/>
          <p:nvPr>
            <p:ph idx="1" type="body"/>
          </p:nvPr>
        </p:nvSpPr>
        <p:spPr>
          <a:xfrm>
            <a:off x="729450" y="2078875"/>
            <a:ext cx="7688700" cy="39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2: Find eigenvalues of </a:t>
            </a:r>
            <a:r>
              <a:rPr i="1" lang="en"/>
              <a:t>A</a:t>
            </a:r>
            <a:r>
              <a:rPr baseline="30000" i="1" lang="en"/>
              <a:t>T</a:t>
            </a:r>
            <a:r>
              <a:rPr i="1" lang="en"/>
              <a:t>A</a:t>
            </a:r>
            <a:r>
              <a:rPr lang="en"/>
              <a:t>.</a:t>
            </a:r>
            <a:endParaRPr/>
          </a:p>
          <a:p>
            <a:pPr indent="0" lvl="0" marL="0" rtl="0" algn="l">
              <a:spcBef>
                <a:spcPts val="1600"/>
              </a:spcBef>
              <a:spcAft>
                <a:spcPts val="1600"/>
              </a:spcAft>
              <a:buNone/>
            </a:pPr>
            <a:r>
              <a:t/>
            </a:r>
            <a:endParaRPr/>
          </a:p>
        </p:txBody>
      </p:sp>
      <p:pic>
        <p:nvPicPr>
          <p:cNvPr id="153" name="Google Shape;153;p21"/>
          <p:cNvPicPr preferRelativeResize="0"/>
          <p:nvPr/>
        </p:nvPicPr>
        <p:blipFill>
          <a:blip r:embed="rId3">
            <a:alphaModFix/>
          </a:blip>
          <a:stretch>
            <a:fillRect/>
          </a:stretch>
        </p:blipFill>
        <p:spPr>
          <a:xfrm>
            <a:off x="7453900" y="1272750"/>
            <a:ext cx="1110075" cy="626975"/>
          </a:xfrm>
          <a:prstGeom prst="rect">
            <a:avLst/>
          </a:prstGeom>
          <a:noFill/>
          <a:ln>
            <a:noFill/>
          </a:ln>
        </p:spPr>
      </p:pic>
      <p:sp>
        <p:nvSpPr>
          <p:cNvPr id="154" name="Google Shape;154;p21"/>
          <p:cNvSpPr txBox="1"/>
          <p:nvPr/>
        </p:nvSpPr>
        <p:spPr>
          <a:xfrm>
            <a:off x="4517300" y="3391875"/>
            <a:ext cx="2016600" cy="39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chemeClr val="dk2"/>
                </a:solidFill>
                <a:latin typeface="Lato"/>
                <a:ea typeface="Lato"/>
                <a:cs typeface="Lato"/>
                <a:sym typeface="Lato"/>
              </a:rPr>
              <a:t>det(</a:t>
            </a:r>
            <a:r>
              <a:rPr i="1" lang="en" sz="1700">
                <a:solidFill>
                  <a:schemeClr val="dk2"/>
                </a:solidFill>
                <a:latin typeface="Lato"/>
                <a:ea typeface="Lato"/>
                <a:cs typeface="Lato"/>
                <a:sym typeface="Lato"/>
              </a:rPr>
              <a:t>A</a:t>
            </a:r>
            <a:r>
              <a:rPr baseline="30000" i="1" lang="en" sz="1700">
                <a:solidFill>
                  <a:schemeClr val="dk2"/>
                </a:solidFill>
                <a:latin typeface="Lato"/>
                <a:ea typeface="Lato"/>
                <a:cs typeface="Lato"/>
                <a:sym typeface="Lato"/>
              </a:rPr>
              <a:t>T</a:t>
            </a:r>
            <a:r>
              <a:rPr i="1" lang="en" sz="1700">
                <a:solidFill>
                  <a:schemeClr val="dk2"/>
                </a:solidFill>
                <a:latin typeface="Lato"/>
                <a:ea typeface="Lato"/>
                <a:cs typeface="Lato"/>
                <a:sym typeface="Lato"/>
              </a:rPr>
              <a:t>A</a:t>
            </a:r>
            <a:r>
              <a:rPr lang="en" sz="1700">
                <a:solidFill>
                  <a:schemeClr val="dk2"/>
                </a:solidFill>
                <a:latin typeface="Lato"/>
                <a:ea typeface="Lato"/>
                <a:cs typeface="Lato"/>
                <a:sym typeface="Lato"/>
              </a:rPr>
              <a:t> - λI</a:t>
            </a:r>
            <a:r>
              <a:rPr baseline="-25000" lang="en" sz="1700">
                <a:solidFill>
                  <a:schemeClr val="dk2"/>
                </a:solidFill>
                <a:latin typeface="Lato"/>
                <a:ea typeface="Lato"/>
                <a:cs typeface="Lato"/>
                <a:sym typeface="Lato"/>
              </a:rPr>
              <a:t>2</a:t>
            </a:r>
            <a:r>
              <a:rPr lang="en" sz="1700">
                <a:solidFill>
                  <a:schemeClr val="dk2"/>
                </a:solidFill>
                <a:latin typeface="Lato"/>
                <a:ea typeface="Lato"/>
                <a:cs typeface="Lato"/>
                <a:sym typeface="Lato"/>
              </a:rPr>
              <a:t>) = 0</a:t>
            </a:r>
            <a:endParaRPr sz="1700">
              <a:solidFill>
                <a:schemeClr val="dk2"/>
              </a:solidFill>
              <a:latin typeface="Lato"/>
              <a:ea typeface="Lato"/>
              <a:cs typeface="Lato"/>
              <a:sym typeface="Lato"/>
            </a:endParaRPr>
          </a:p>
        </p:txBody>
      </p:sp>
      <p:pic>
        <p:nvPicPr>
          <p:cNvPr id="155" name="Google Shape;155;p21"/>
          <p:cNvPicPr preferRelativeResize="0"/>
          <p:nvPr/>
        </p:nvPicPr>
        <p:blipFill>
          <a:blip r:embed="rId4">
            <a:alphaModFix/>
          </a:blip>
          <a:stretch>
            <a:fillRect/>
          </a:stretch>
        </p:blipFill>
        <p:spPr>
          <a:xfrm>
            <a:off x="2153832" y="3198675"/>
            <a:ext cx="1595769" cy="785100"/>
          </a:xfrm>
          <a:prstGeom prst="rect">
            <a:avLst/>
          </a:prstGeom>
          <a:noFill/>
          <a:ln>
            <a:noFill/>
          </a:ln>
        </p:spPr>
      </p:pic>
      <p:sp>
        <p:nvSpPr>
          <p:cNvPr id="156" name="Google Shape;156;p21"/>
          <p:cNvSpPr txBox="1"/>
          <p:nvPr/>
        </p:nvSpPr>
        <p:spPr>
          <a:xfrm>
            <a:off x="729450" y="3379420"/>
            <a:ext cx="1504800" cy="42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chemeClr val="dk2"/>
                </a:solidFill>
                <a:latin typeface="Lato"/>
                <a:ea typeface="Lato"/>
                <a:cs typeface="Lato"/>
                <a:sym typeface="Lato"/>
              </a:rPr>
              <a:t>(</a:t>
            </a:r>
            <a:r>
              <a:rPr i="1" lang="en" sz="2100">
                <a:solidFill>
                  <a:schemeClr val="dk2"/>
                </a:solidFill>
                <a:latin typeface="Lato"/>
                <a:ea typeface="Lato"/>
                <a:cs typeface="Lato"/>
                <a:sym typeface="Lato"/>
              </a:rPr>
              <a:t>A</a:t>
            </a:r>
            <a:r>
              <a:rPr baseline="30000" i="1" lang="en" sz="2100">
                <a:solidFill>
                  <a:schemeClr val="dk2"/>
                </a:solidFill>
                <a:latin typeface="Lato"/>
                <a:ea typeface="Lato"/>
                <a:cs typeface="Lato"/>
                <a:sym typeface="Lato"/>
              </a:rPr>
              <a:t>T</a:t>
            </a:r>
            <a:r>
              <a:rPr i="1" lang="en" sz="2100">
                <a:solidFill>
                  <a:schemeClr val="dk2"/>
                </a:solidFill>
                <a:latin typeface="Lato"/>
                <a:ea typeface="Lato"/>
                <a:cs typeface="Lato"/>
                <a:sym typeface="Lato"/>
              </a:rPr>
              <a:t>A</a:t>
            </a:r>
            <a:r>
              <a:rPr lang="en" sz="2100">
                <a:solidFill>
                  <a:schemeClr val="dk2"/>
                </a:solidFill>
                <a:latin typeface="Lato"/>
                <a:ea typeface="Lato"/>
                <a:cs typeface="Lato"/>
                <a:sym typeface="Lato"/>
              </a:rPr>
              <a:t> - λI</a:t>
            </a:r>
            <a:r>
              <a:rPr baseline="-25000" lang="en" sz="2100">
                <a:solidFill>
                  <a:schemeClr val="dk2"/>
                </a:solidFill>
                <a:latin typeface="Lato"/>
                <a:ea typeface="Lato"/>
                <a:cs typeface="Lato"/>
                <a:sym typeface="Lato"/>
              </a:rPr>
              <a:t>2</a:t>
            </a:r>
            <a:r>
              <a:rPr lang="en" sz="2100">
                <a:solidFill>
                  <a:schemeClr val="dk2"/>
                </a:solidFill>
                <a:latin typeface="Lato"/>
                <a:ea typeface="Lato"/>
                <a:cs typeface="Lato"/>
                <a:sym typeface="Lato"/>
              </a:rPr>
              <a:t>) =</a:t>
            </a:r>
            <a:endParaRPr sz="2200">
              <a:solidFill>
                <a:schemeClr val="dk2"/>
              </a:solidFill>
            </a:endParaRPr>
          </a:p>
        </p:txBody>
      </p:sp>
      <p:sp>
        <p:nvSpPr>
          <p:cNvPr id="157" name="Google Shape;157;p21"/>
          <p:cNvSpPr txBox="1"/>
          <p:nvPr/>
        </p:nvSpPr>
        <p:spPr>
          <a:xfrm>
            <a:off x="7170275" y="3335175"/>
            <a:ext cx="1563300" cy="512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Lato"/>
                <a:ea typeface="Lato"/>
                <a:cs typeface="Lato"/>
                <a:sym typeface="Lato"/>
              </a:rPr>
              <a:t>λ</a:t>
            </a:r>
            <a:r>
              <a:rPr baseline="-25000" lang="en" sz="1700">
                <a:latin typeface="Lato"/>
                <a:ea typeface="Lato"/>
                <a:cs typeface="Lato"/>
                <a:sym typeface="Lato"/>
              </a:rPr>
              <a:t>1</a:t>
            </a:r>
            <a:r>
              <a:rPr lang="en" sz="1700">
                <a:latin typeface="Lato"/>
                <a:ea typeface="Lato"/>
                <a:cs typeface="Lato"/>
                <a:sym typeface="Lato"/>
              </a:rPr>
              <a:t> = 4;  </a:t>
            </a:r>
            <a:r>
              <a:rPr lang="en" sz="1700">
                <a:latin typeface="Lato"/>
                <a:ea typeface="Lato"/>
                <a:cs typeface="Lato"/>
                <a:sym typeface="Lato"/>
              </a:rPr>
              <a:t>λ</a:t>
            </a:r>
            <a:r>
              <a:rPr baseline="-25000" lang="en" sz="1700">
                <a:latin typeface="Lato"/>
                <a:ea typeface="Lato"/>
                <a:cs typeface="Lato"/>
                <a:sym typeface="Lato"/>
              </a:rPr>
              <a:t>2</a:t>
            </a:r>
            <a:r>
              <a:rPr lang="en" sz="1700">
                <a:latin typeface="Lato"/>
                <a:ea typeface="Lato"/>
                <a:cs typeface="Lato"/>
                <a:sym typeface="Lato"/>
              </a:rPr>
              <a:t> = 1</a:t>
            </a:r>
            <a:endParaRPr sz="1700">
              <a:latin typeface="Lato"/>
              <a:ea typeface="Lato"/>
              <a:cs typeface="Lato"/>
              <a:sym typeface="Lato"/>
            </a:endParaRPr>
          </a:p>
        </p:txBody>
      </p:sp>
      <p:cxnSp>
        <p:nvCxnSpPr>
          <p:cNvPr id="158" name="Google Shape;158;p21"/>
          <p:cNvCxnSpPr>
            <a:stCxn id="155" idx="3"/>
            <a:endCxn id="154" idx="1"/>
          </p:cNvCxnSpPr>
          <p:nvPr/>
        </p:nvCxnSpPr>
        <p:spPr>
          <a:xfrm>
            <a:off x="3749600" y="3591225"/>
            <a:ext cx="767700" cy="0"/>
          </a:xfrm>
          <a:prstGeom prst="straightConnector1">
            <a:avLst/>
          </a:prstGeom>
          <a:noFill/>
          <a:ln cap="flat" cmpd="sng" w="9525">
            <a:solidFill>
              <a:schemeClr val="dk2"/>
            </a:solidFill>
            <a:prstDash val="solid"/>
            <a:round/>
            <a:headEnd len="med" w="med" type="none"/>
            <a:tailEnd len="med" w="med" type="triangle"/>
          </a:ln>
        </p:spPr>
      </p:cxnSp>
      <p:cxnSp>
        <p:nvCxnSpPr>
          <p:cNvPr id="159" name="Google Shape;159;p21"/>
          <p:cNvCxnSpPr>
            <a:stCxn id="154" idx="3"/>
            <a:endCxn id="157" idx="1"/>
          </p:cNvCxnSpPr>
          <p:nvPr/>
        </p:nvCxnSpPr>
        <p:spPr>
          <a:xfrm>
            <a:off x="6533900" y="3591225"/>
            <a:ext cx="6363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