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Merriweather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erriweath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erriweather-italic.fntdata"/><Relationship Id="rId30" Type="http://schemas.openxmlformats.org/officeDocument/2006/relationships/font" Target="fonts/Merriweather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Merriweather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olab.research.google.com/drive/15LDVAwsIQ9y76lDEoIwTJHoRiEqrciLY?usp=sharing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a0fd78b1d0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a0fd78b1d0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73d4a9641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73d4a9641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74c139ae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74c139ae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0fd78b1d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a0fd78b1d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73d4a9641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a73d4a9641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a0fd78b1d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a0fd78b1d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a73d4a964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a73d4a964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0fd78b1d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a0fd78b1d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a73d4a9641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a73d4a9641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0fd78b1d0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a0fd78b1d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a73d4a9641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a73d4a9641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to Google colab: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https://colab.research.google.com/drive/15LDVAwsIQ9y76lDEoIwTJHoRiEqrciLY?usp=sharing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a74c139ae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a74c139ae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74c139ae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a74c139ae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74c139ae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74c139ae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73d4a9641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73d4a9641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73d4a9641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73d4a9641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73d4a9641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73d4a9641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73d4a964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73d4a964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6529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MDST Earthquake Group 5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2012975"/>
            <a:ext cx="4329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Oliver Gao, Alex Hu, Filip Saulean, Tiffany Tan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idx="4294967295" type="title"/>
          </p:nvPr>
        </p:nvSpPr>
        <p:spPr>
          <a:xfrm>
            <a:off x="311700" y="539725"/>
            <a:ext cx="8520600" cy="7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Height and Count Floors</a:t>
            </a:r>
            <a:endParaRPr/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0775" y="1295125"/>
            <a:ext cx="4313225" cy="369394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2"/>
          <p:cNvSpPr txBox="1"/>
          <p:nvPr/>
        </p:nvSpPr>
        <p:spPr>
          <a:xfrm>
            <a:off x="311700" y="1295125"/>
            <a:ext cx="5088900" cy="3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An example of u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sing a filter method: correlation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coefficient matrix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Conclusion: height_percentage and count_floors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are redundant features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correlation coefficient = 0.76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22"/>
          <p:cNvSpPr/>
          <p:nvPr/>
        </p:nvSpPr>
        <p:spPr>
          <a:xfrm>
            <a:off x="6805950" y="3122850"/>
            <a:ext cx="431700" cy="504900"/>
          </a:xfrm>
          <a:prstGeom prst="ellipse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Land Surface Condition and Position</a:t>
            </a:r>
            <a:endParaRPr/>
          </a:p>
        </p:txBody>
      </p:sp>
      <p:sp>
        <p:nvSpPr>
          <p:cNvPr id="132" name="Google Shape;132;p23"/>
          <p:cNvSpPr txBox="1"/>
          <p:nvPr>
            <p:ph idx="4294967295" type="body"/>
          </p:nvPr>
        </p:nvSpPr>
        <p:spPr>
          <a:xfrm>
            <a:off x="357775" y="1467775"/>
            <a:ext cx="8428500" cy="33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We chose to disregard these two categories because there doesn’t seem to be much variance between damage for each category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For example, here is a quick breakdown of the damage grade for both these categories, and as you can tell, there is little variance between their means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145" y="3003300"/>
            <a:ext cx="3568474" cy="14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1618" y="3081195"/>
            <a:ext cx="4706478" cy="128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idx="4294967295"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 and Position (cont’d)</a:t>
            </a:r>
            <a:endParaRPr/>
          </a:p>
        </p:txBody>
      </p:sp>
      <p:sp>
        <p:nvSpPr>
          <p:cNvPr id="140" name="Google Shape;140;p24"/>
          <p:cNvSpPr txBox="1"/>
          <p:nvPr/>
        </p:nvSpPr>
        <p:spPr>
          <a:xfrm>
            <a:off x="301050" y="1329250"/>
            <a:ext cx="8541900" cy="31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And for a visualization of how the data is distributed: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So since these two categories are (on average) quite similar for all different categories, we chose to remove these features from our data set.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413" y="1822213"/>
            <a:ext cx="3743325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9563" y="1817450"/>
            <a:ext cx="3743325" cy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11725" y="1657200"/>
            <a:ext cx="3127500" cy="18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r>
              <a:rPr lang="en"/>
              <a:t>eo_level_id_1 </a:t>
            </a:r>
            <a:r>
              <a:rPr lang="en"/>
              <a:t>geo_level_id_2</a:t>
            </a:r>
            <a:endParaRPr/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4025" y="546763"/>
            <a:ext cx="5399976" cy="4049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Metric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311750" y="178845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micro-average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59" name="Google Shape;159;p27"/>
          <p:cNvSpPr txBox="1"/>
          <p:nvPr>
            <p:ph idx="4294967295" type="title"/>
          </p:nvPr>
        </p:nvSpPr>
        <p:spPr>
          <a:xfrm>
            <a:off x="311750" y="831175"/>
            <a:ext cx="7279800" cy="8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f1-score</a:t>
            </a:r>
            <a:endParaRPr sz="5000"/>
          </a:p>
        </p:txBody>
      </p:sp>
      <p:pic>
        <p:nvPicPr>
          <p:cNvPr id="160" name="Google Shape;16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7775" y="447450"/>
            <a:ext cx="3342950" cy="33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Selecting Best Model Architecture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311300" y="1546950"/>
            <a:ext cx="3704400" cy="20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or Classifier?</a:t>
            </a:r>
            <a:endParaRPr/>
          </a:p>
        </p:txBody>
      </p:sp>
      <p:sp>
        <p:nvSpPr>
          <p:cNvPr id="171" name="Google Shape;171;p2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434343"/>
                </a:solidFill>
              </a:rPr>
              <a:t>Is </a:t>
            </a:r>
            <a:r>
              <a:rPr b="1" i="1" lang="en" sz="1800">
                <a:solidFill>
                  <a:srgbClr val="434343"/>
                </a:solidFill>
              </a:rPr>
              <a:t>damage_grade</a:t>
            </a:r>
            <a:r>
              <a:rPr lang="en" sz="1800">
                <a:solidFill>
                  <a:srgbClr val="434343"/>
                </a:solidFill>
              </a:rPr>
              <a:t> categorical or interval data?</a:t>
            </a:r>
            <a:endParaRPr sz="18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Classifiers</a:t>
            </a:r>
            <a:endParaRPr/>
          </a:p>
        </p:txBody>
      </p:sp>
      <p:sp>
        <p:nvSpPr>
          <p:cNvPr id="177" name="Google Shape;177;p30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What We Have</a:t>
            </a:r>
            <a:endParaRPr sz="1500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208480 data points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39 initial features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Multiclass labels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0"/>
          <p:cNvSpPr txBox="1"/>
          <p:nvPr/>
        </p:nvSpPr>
        <p:spPr>
          <a:xfrm>
            <a:off x="4521675" y="1505700"/>
            <a:ext cx="3614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Potential Models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Linear Model optimized by </a:t>
            </a: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Stochastic Gradient Descent + Kernel Approximation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Random Forest Classifier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type="title"/>
          </p:nvPr>
        </p:nvSpPr>
        <p:spPr>
          <a:xfrm>
            <a:off x="1904550" y="1949400"/>
            <a:ext cx="5334900" cy="12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00" y="560950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One-Hot Encoding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505175" y="1347100"/>
            <a:ext cx="7730400" cy="3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Because several categories of our data, such as “foundation_type” or “roof_type”, are categorical, we need to encode these so that we are able to plug them into our model in the future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To encode our categorical data, we could do integer encoding, or one-hot encoding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○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We wanted to use one-hot encoding since our data is randomly assigned variables, so label encoding might cause the incorrect assumption that there is some sort of “hierarchy” between the variables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idx="4294967295"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Encoding (cont’d)</a:t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459250" y="1454275"/>
            <a:ext cx="8021400" cy="3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This is how our original data looked like: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250" y="1974725"/>
            <a:ext cx="7841483" cy="183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idx="4294967295"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Encoding (cont’d)</a:t>
            </a: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459250" y="1454275"/>
            <a:ext cx="8021400" cy="29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With integer encoding, the numbers don’t really make much sense: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238" y="2022889"/>
            <a:ext cx="7776476" cy="178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idx="4294967295"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Encoding (cont’d)</a:t>
            </a:r>
            <a:endParaRPr/>
          </a:p>
        </p:txBody>
      </p:sp>
      <p:sp>
        <p:nvSpPr>
          <p:cNvPr id="91" name="Google Shape;91;p17"/>
          <p:cNvSpPr txBox="1"/>
          <p:nvPr/>
        </p:nvSpPr>
        <p:spPr>
          <a:xfrm>
            <a:off x="459250" y="1454275"/>
            <a:ext cx="8021400" cy="29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And our final result through one-hot encoding: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475" y="2185250"/>
            <a:ext cx="8649051" cy="169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idx="4294967295" type="title"/>
          </p:nvPr>
        </p:nvSpPr>
        <p:spPr>
          <a:xfrm>
            <a:off x="311700" y="539725"/>
            <a:ext cx="43932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Removing Outliers</a:t>
            </a:r>
            <a:endParaRPr/>
          </a:p>
        </p:txBody>
      </p:sp>
      <p:sp>
        <p:nvSpPr>
          <p:cNvPr id="98" name="Google Shape;98;p18"/>
          <p:cNvSpPr txBox="1"/>
          <p:nvPr/>
        </p:nvSpPr>
        <p:spPr>
          <a:xfrm>
            <a:off x="6537275" y="1577750"/>
            <a:ext cx="2515500" cy="23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 the age data values there were 1107 outliers which were all 995. This is out of a total of 208481 data values for age. We removed approximately half a percent. Age values jumped from 200 to 995 with nothing in between. </a:t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575" y="1499900"/>
            <a:ext cx="6055424" cy="2960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idx="4294967295" type="title"/>
          </p:nvPr>
        </p:nvSpPr>
        <p:spPr>
          <a:xfrm>
            <a:off x="311700" y="539725"/>
            <a:ext cx="8520600" cy="6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Removing Outliers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76425"/>
            <a:ext cx="7291836" cy="3614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 txBox="1"/>
          <p:nvPr/>
        </p:nvSpPr>
        <p:spPr>
          <a:xfrm>
            <a:off x="311700" y="1194025"/>
            <a:ext cx="6769800" cy="3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What is it?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selecting a subset of relevant features to build a model with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removing irrelevant and redundant features from the data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Why we are going to do it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create an accurate predictive model that requires less data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fewer attributes = simpler model = easier to understand and explain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Methods to do this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Filter (consider features independently)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correlation coefficients, chi-square test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Wrapper (a search problem)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different combinations of features are compared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 other combinations and model accuracy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is compared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3538" y="3347613"/>
            <a:ext cx="2828925" cy="16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to Remove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In our preliminary feature selection process, we have decided to remove these features: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h</a:t>
            </a:r>
            <a:r>
              <a:rPr lang="en" sz="1400">
                <a:solidFill>
                  <a:srgbClr val="000000"/>
                </a:solidFill>
              </a:rPr>
              <a:t>eight_percentage or count_floors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land_surface_condition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p</a:t>
            </a:r>
            <a:r>
              <a:rPr lang="en" sz="1400">
                <a:solidFill>
                  <a:srgbClr val="000000"/>
                </a:solidFill>
              </a:rPr>
              <a:t>osition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geo_level_id_1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geo_level_id_2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