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99" r:id="rId3"/>
    <p:sldId id="300" r:id="rId4"/>
    <p:sldId id="301" r:id="rId5"/>
    <p:sldId id="302"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297" r:id="rId23"/>
    <p:sldId id="298" r:id="rId24"/>
    <p:sldId id="319" r:id="rId25"/>
    <p:sldId id="320" r:id="rId26"/>
    <p:sldId id="339" r:id="rId27"/>
    <p:sldId id="321"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 id="334" r:id="rId41"/>
    <p:sldId id="335" r:id="rId42"/>
    <p:sldId id="336" r:id="rId43"/>
    <p:sldId id="337" r:id="rId44"/>
    <p:sldId id="33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37DA6-A58F-418D-B171-EED48C715157}" type="datetimeFigureOut">
              <a:rPr lang="en-US" smtClean="0"/>
              <a:t>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ECB472-98E0-476A-B551-DA0B6AD3716A}" type="slidenum">
              <a:rPr lang="en-US" smtClean="0"/>
              <a:t>‹#›</a:t>
            </a:fld>
            <a:endParaRPr lang="en-US"/>
          </a:p>
        </p:txBody>
      </p:sp>
    </p:spTree>
    <p:extLst>
      <p:ext uri="{BB962C8B-B14F-4D97-AF65-F5344CB8AC3E}">
        <p14:creationId xmlns:p14="http://schemas.microsoft.com/office/powerpoint/2010/main" val="2172119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ECB472-98E0-476A-B551-DA0B6AD3716A}" type="slidenum">
              <a:rPr lang="en-US" smtClean="0"/>
              <a:t>22</a:t>
            </a:fld>
            <a:endParaRPr lang="en-US"/>
          </a:p>
        </p:txBody>
      </p:sp>
    </p:spTree>
    <p:extLst>
      <p:ext uri="{BB962C8B-B14F-4D97-AF65-F5344CB8AC3E}">
        <p14:creationId xmlns:p14="http://schemas.microsoft.com/office/powerpoint/2010/main" val="1639025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42AAE-B837-0F64-AFF7-174DB07CCE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D2305D-5A0F-D78D-E8CD-55281B0A83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CF68AF-E537-4CA3-0B1A-1C4CD7906525}"/>
              </a:ext>
            </a:extLst>
          </p:cNvPr>
          <p:cNvSpPr>
            <a:spLocks noGrp="1"/>
          </p:cNvSpPr>
          <p:nvPr>
            <p:ph type="dt" sz="half" idx="10"/>
          </p:nvPr>
        </p:nvSpPr>
        <p:spPr/>
        <p:txBody>
          <a:bodyPr/>
          <a:lstStyle/>
          <a:p>
            <a:fld id="{5814E7E6-CD70-49EC-B1B6-FED733828E34}" type="datetimeFigureOut">
              <a:rPr lang="en-US" smtClean="0"/>
              <a:t>2/6/2025</a:t>
            </a:fld>
            <a:endParaRPr lang="en-US"/>
          </a:p>
        </p:txBody>
      </p:sp>
      <p:sp>
        <p:nvSpPr>
          <p:cNvPr id="5" name="Footer Placeholder 4">
            <a:extLst>
              <a:ext uri="{FF2B5EF4-FFF2-40B4-BE49-F238E27FC236}">
                <a16:creationId xmlns:a16="http://schemas.microsoft.com/office/drawing/2014/main" id="{5FA5B284-F12A-96C6-F9D3-A2F8D40CD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D8F591-2DA7-84D7-F2D6-1A3022B969A6}"/>
              </a:ext>
            </a:extLst>
          </p:cNvPr>
          <p:cNvSpPr>
            <a:spLocks noGrp="1"/>
          </p:cNvSpPr>
          <p:nvPr>
            <p:ph type="sldNum" sz="quarter" idx="12"/>
          </p:nvPr>
        </p:nvSpPr>
        <p:spPr/>
        <p:txBody>
          <a:bodyPr/>
          <a:lstStyle/>
          <a:p>
            <a:fld id="{C2CCC764-BE95-4003-84CB-C99F16070550}" type="slidenum">
              <a:rPr lang="en-US" smtClean="0"/>
              <a:t>‹#›</a:t>
            </a:fld>
            <a:endParaRPr lang="en-US"/>
          </a:p>
        </p:txBody>
      </p:sp>
    </p:spTree>
    <p:extLst>
      <p:ext uri="{BB962C8B-B14F-4D97-AF65-F5344CB8AC3E}">
        <p14:creationId xmlns:p14="http://schemas.microsoft.com/office/powerpoint/2010/main" val="351748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D286-B901-6CB4-7055-55615FAA5E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3F3B23-28B4-29D5-6BFD-329EF67526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4C507-F4B9-E04B-202D-7EAD75A80CEA}"/>
              </a:ext>
            </a:extLst>
          </p:cNvPr>
          <p:cNvSpPr>
            <a:spLocks noGrp="1"/>
          </p:cNvSpPr>
          <p:nvPr>
            <p:ph type="dt" sz="half" idx="10"/>
          </p:nvPr>
        </p:nvSpPr>
        <p:spPr/>
        <p:txBody>
          <a:bodyPr/>
          <a:lstStyle/>
          <a:p>
            <a:fld id="{5814E7E6-CD70-49EC-B1B6-FED733828E34}" type="datetimeFigureOut">
              <a:rPr lang="en-US" smtClean="0"/>
              <a:t>2/6/2025</a:t>
            </a:fld>
            <a:endParaRPr lang="en-US"/>
          </a:p>
        </p:txBody>
      </p:sp>
      <p:sp>
        <p:nvSpPr>
          <p:cNvPr id="5" name="Footer Placeholder 4">
            <a:extLst>
              <a:ext uri="{FF2B5EF4-FFF2-40B4-BE49-F238E27FC236}">
                <a16:creationId xmlns:a16="http://schemas.microsoft.com/office/drawing/2014/main" id="{69B3CC38-4170-3DDB-E65B-5F736BB0A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7CFC7E-8645-E26A-E93B-EEBBC97F66AB}"/>
              </a:ext>
            </a:extLst>
          </p:cNvPr>
          <p:cNvSpPr>
            <a:spLocks noGrp="1"/>
          </p:cNvSpPr>
          <p:nvPr>
            <p:ph type="sldNum" sz="quarter" idx="12"/>
          </p:nvPr>
        </p:nvSpPr>
        <p:spPr/>
        <p:txBody>
          <a:bodyPr/>
          <a:lstStyle/>
          <a:p>
            <a:fld id="{C2CCC764-BE95-4003-84CB-C99F16070550}" type="slidenum">
              <a:rPr lang="en-US" smtClean="0"/>
              <a:t>‹#›</a:t>
            </a:fld>
            <a:endParaRPr lang="en-US"/>
          </a:p>
        </p:txBody>
      </p:sp>
    </p:spTree>
    <p:extLst>
      <p:ext uri="{BB962C8B-B14F-4D97-AF65-F5344CB8AC3E}">
        <p14:creationId xmlns:p14="http://schemas.microsoft.com/office/powerpoint/2010/main" val="2093493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CAB2C4-C569-4429-A5B1-0B733CA4E3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A8B0C7-7FC9-04C3-25E3-5847C2ECC2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A7D8C6-DF6A-23EE-0962-26D457B18C8D}"/>
              </a:ext>
            </a:extLst>
          </p:cNvPr>
          <p:cNvSpPr>
            <a:spLocks noGrp="1"/>
          </p:cNvSpPr>
          <p:nvPr>
            <p:ph type="dt" sz="half" idx="10"/>
          </p:nvPr>
        </p:nvSpPr>
        <p:spPr/>
        <p:txBody>
          <a:bodyPr/>
          <a:lstStyle/>
          <a:p>
            <a:fld id="{5814E7E6-CD70-49EC-B1B6-FED733828E34}" type="datetimeFigureOut">
              <a:rPr lang="en-US" smtClean="0"/>
              <a:t>2/6/2025</a:t>
            </a:fld>
            <a:endParaRPr lang="en-US"/>
          </a:p>
        </p:txBody>
      </p:sp>
      <p:sp>
        <p:nvSpPr>
          <p:cNvPr id="5" name="Footer Placeholder 4">
            <a:extLst>
              <a:ext uri="{FF2B5EF4-FFF2-40B4-BE49-F238E27FC236}">
                <a16:creationId xmlns:a16="http://schemas.microsoft.com/office/drawing/2014/main" id="{6B6CC4D0-DB38-8A55-E8E7-90E4E44A2D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7248D-7C34-D7D6-9ABC-AC2A5998110D}"/>
              </a:ext>
            </a:extLst>
          </p:cNvPr>
          <p:cNvSpPr>
            <a:spLocks noGrp="1"/>
          </p:cNvSpPr>
          <p:nvPr>
            <p:ph type="sldNum" sz="quarter" idx="12"/>
          </p:nvPr>
        </p:nvSpPr>
        <p:spPr/>
        <p:txBody>
          <a:bodyPr/>
          <a:lstStyle/>
          <a:p>
            <a:fld id="{C2CCC764-BE95-4003-84CB-C99F16070550}" type="slidenum">
              <a:rPr lang="en-US" smtClean="0"/>
              <a:t>‹#›</a:t>
            </a:fld>
            <a:endParaRPr lang="en-US"/>
          </a:p>
        </p:txBody>
      </p:sp>
    </p:spTree>
    <p:extLst>
      <p:ext uri="{BB962C8B-B14F-4D97-AF65-F5344CB8AC3E}">
        <p14:creationId xmlns:p14="http://schemas.microsoft.com/office/powerpoint/2010/main" val="323071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DA69-0B0A-2559-69BB-9420498F8A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E51557-59BA-4E6D-412D-2FE16A5F84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9988D4-B77B-C890-B952-0AAA461D892B}"/>
              </a:ext>
            </a:extLst>
          </p:cNvPr>
          <p:cNvSpPr>
            <a:spLocks noGrp="1"/>
          </p:cNvSpPr>
          <p:nvPr>
            <p:ph type="dt" sz="half" idx="10"/>
          </p:nvPr>
        </p:nvSpPr>
        <p:spPr/>
        <p:txBody>
          <a:bodyPr/>
          <a:lstStyle/>
          <a:p>
            <a:fld id="{5814E7E6-CD70-49EC-B1B6-FED733828E34}" type="datetimeFigureOut">
              <a:rPr lang="en-US" smtClean="0"/>
              <a:t>2/6/2025</a:t>
            </a:fld>
            <a:endParaRPr lang="en-US"/>
          </a:p>
        </p:txBody>
      </p:sp>
      <p:sp>
        <p:nvSpPr>
          <p:cNvPr id="5" name="Footer Placeholder 4">
            <a:extLst>
              <a:ext uri="{FF2B5EF4-FFF2-40B4-BE49-F238E27FC236}">
                <a16:creationId xmlns:a16="http://schemas.microsoft.com/office/drawing/2014/main" id="{808CB4DE-7DB1-8247-0974-37B20DC5C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D9C68-FBD6-7A4B-F14C-CEC40C4A34B8}"/>
              </a:ext>
            </a:extLst>
          </p:cNvPr>
          <p:cNvSpPr>
            <a:spLocks noGrp="1"/>
          </p:cNvSpPr>
          <p:nvPr>
            <p:ph type="sldNum" sz="quarter" idx="12"/>
          </p:nvPr>
        </p:nvSpPr>
        <p:spPr/>
        <p:txBody>
          <a:bodyPr/>
          <a:lstStyle/>
          <a:p>
            <a:fld id="{C2CCC764-BE95-4003-84CB-C99F16070550}" type="slidenum">
              <a:rPr lang="en-US" smtClean="0"/>
              <a:t>‹#›</a:t>
            </a:fld>
            <a:endParaRPr lang="en-US"/>
          </a:p>
        </p:txBody>
      </p:sp>
    </p:spTree>
    <p:extLst>
      <p:ext uri="{BB962C8B-B14F-4D97-AF65-F5344CB8AC3E}">
        <p14:creationId xmlns:p14="http://schemas.microsoft.com/office/powerpoint/2010/main" val="290725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89917-13BC-7D2D-38F4-563CAFC88A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9DED67-E377-E7C8-CAEF-53CFF5A27C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0A90A3-F787-5003-B550-BE53E4A518F0}"/>
              </a:ext>
            </a:extLst>
          </p:cNvPr>
          <p:cNvSpPr>
            <a:spLocks noGrp="1"/>
          </p:cNvSpPr>
          <p:nvPr>
            <p:ph type="dt" sz="half" idx="10"/>
          </p:nvPr>
        </p:nvSpPr>
        <p:spPr/>
        <p:txBody>
          <a:bodyPr/>
          <a:lstStyle/>
          <a:p>
            <a:fld id="{5814E7E6-CD70-49EC-B1B6-FED733828E34}" type="datetimeFigureOut">
              <a:rPr lang="en-US" smtClean="0"/>
              <a:t>2/6/2025</a:t>
            </a:fld>
            <a:endParaRPr lang="en-US"/>
          </a:p>
        </p:txBody>
      </p:sp>
      <p:sp>
        <p:nvSpPr>
          <p:cNvPr id="5" name="Footer Placeholder 4">
            <a:extLst>
              <a:ext uri="{FF2B5EF4-FFF2-40B4-BE49-F238E27FC236}">
                <a16:creationId xmlns:a16="http://schemas.microsoft.com/office/drawing/2014/main" id="{52DCD060-8753-9C75-AB3A-34426092E3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37F01-6123-6AED-3F13-59D92A9FE07A}"/>
              </a:ext>
            </a:extLst>
          </p:cNvPr>
          <p:cNvSpPr>
            <a:spLocks noGrp="1"/>
          </p:cNvSpPr>
          <p:nvPr>
            <p:ph type="sldNum" sz="quarter" idx="12"/>
          </p:nvPr>
        </p:nvSpPr>
        <p:spPr/>
        <p:txBody>
          <a:bodyPr/>
          <a:lstStyle/>
          <a:p>
            <a:fld id="{C2CCC764-BE95-4003-84CB-C99F16070550}" type="slidenum">
              <a:rPr lang="en-US" smtClean="0"/>
              <a:t>‹#›</a:t>
            </a:fld>
            <a:endParaRPr lang="en-US"/>
          </a:p>
        </p:txBody>
      </p:sp>
    </p:spTree>
    <p:extLst>
      <p:ext uri="{BB962C8B-B14F-4D97-AF65-F5344CB8AC3E}">
        <p14:creationId xmlns:p14="http://schemas.microsoft.com/office/powerpoint/2010/main" val="3611377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B7477-05FC-05F5-EE28-CF6D2D3912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C1978B-7F7C-A89F-E655-FA3FFC35B1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A22BEA-91F9-90C5-CD97-A2EFF5595F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4FB4E7-8CF3-372C-034C-4ED94AFC7CB1}"/>
              </a:ext>
            </a:extLst>
          </p:cNvPr>
          <p:cNvSpPr>
            <a:spLocks noGrp="1"/>
          </p:cNvSpPr>
          <p:nvPr>
            <p:ph type="dt" sz="half" idx="10"/>
          </p:nvPr>
        </p:nvSpPr>
        <p:spPr/>
        <p:txBody>
          <a:bodyPr/>
          <a:lstStyle/>
          <a:p>
            <a:fld id="{5814E7E6-CD70-49EC-B1B6-FED733828E34}" type="datetimeFigureOut">
              <a:rPr lang="en-US" smtClean="0"/>
              <a:t>2/6/2025</a:t>
            </a:fld>
            <a:endParaRPr lang="en-US"/>
          </a:p>
        </p:txBody>
      </p:sp>
      <p:sp>
        <p:nvSpPr>
          <p:cNvPr id="6" name="Footer Placeholder 5">
            <a:extLst>
              <a:ext uri="{FF2B5EF4-FFF2-40B4-BE49-F238E27FC236}">
                <a16:creationId xmlns:a16="http://schemas.microsoft.com/office/drawing/2014/main" id="{B1D3310B-BABF-3C2D-7BD3-DB1B2F372A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30A29E-8E0B-9422-EB7A-635124DF33D3}"/>
              </a:ext>
            </a:extLst>
          </p:cNvPr>
          <p:cNvSpPr>
            <a:spLocks noGrp="1"/>
          </p:cNvSpPr>
          <p:nvPr>
            <p:ph type="sldNum" sz="quarter" idx="12"/>
          </p:nvPr>
        </p:nvSpPr>
        <p:spPr/>
        <p:txBody>
          <a:bodyPr/>
          <a:lstStyle/>
          <a:p>
            <a:fld id="{C2CCC764-BE95-4003-84CB-C99F16070550}" type="slidenum">
              <a:rPr lang="en-US" smtClean="0"/>
              <a:t>‹#›</a:t>
            </a:fld>
            <a:endParaRPr lang="en-US"/>
          </a:p>
        </p:txBody>
      </p:sp>
    </p:spTree>
    <p:extLst>
      <p:ext uri="{BB962C8B-B14F-4D97-AF65-F5344CB8AC3E}">
        <p14:creationId xmlns:p14="http://schemas.microsoft.com/office/powerpoint/2010/main" val="3273443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EA154-1893-AC68-AE7C-BD016B8735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0AF8C3-C518-CC1E-25D0-D6F1E4AF32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735753-4D2E-0E08-1B81-FDBB726A41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702F75-07D1-2FC4-5B54-714FFF5FA2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3C083E-7E19-345C-B5A4-8925BA5587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3FDA99-E699-6458-B874-D4D3C4131CE5}"/>
              </a:ext>
            </a:extLst>
          </p:cNvPr>
          <p:cNvSpPr>
            <a:spLocks noGrp="1"/>
          </p:cNvSpPr>
          <p:nvPr>
            <p:ph type="dt" sz="half" idx="10"/>
          </p:nvPr>
        </p:nvSpPr>
        <p:spPr/>
        <p:txBody>
          <a:bodyPr/>
          <a:lstStyle/>
          <a:p>
            <a:fld id="{5814E7E6-CD70-49EC-B1B6-FED733828E34}" type="datetimeFigureOut">
              <a:rPr lang="en-US" smtClean="0"/>
              <a:t>2/6/2025</a:t>
            </a:fld>
            <a:endParaRPr lang="en-US"/>
          </a:p>
        </p:txBody>
      </p:sp>
      <p:sp>
        <p:nvSpPr>
          <p:cNvPr id="8" name="Footer Placeholder 7">
            <a:extLst>
              <a:ext uri="{FF2B5EF4-FFF2-40B4-BE49-F238E27FC236}">
                <a16:creationId xmlns:a16="http://schemas.microsoft.com/office/drawing/2014/main" id="{38DBB871-6C54-6D12-9546-99BEBA4322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7A476F-B62F-8454-6059-77658B2DBC91}"/>
              </a:ext>
            </a:extLst>
          </p:cNvPr>
          <p:cNvSpPr>
            <a:spLocks noGrp="1"/>
          </p:cNvSpPr>
          <p:nvPr>
            <p:ph type="sldNum" sz="quarter" idx="12"/>
          </p:nvPr>
        </p:nvSpPr>
        <p:spPr/>
        <p:txBody>
          <a:bodyPr/>
          <a:lstStyle/>
          <a:p>
            <a:fld id="{C2CCC764-BE95-4003-84CB-C99F16070550}" type="slidenum">
              <a:rPr lang="en-US" smtClean="0"/>
              <a:t>‹#›</a:t>
            </a:fld>
            <a:endParaRPr lang="en-US"/>
          </a:p>
        </p:txBody>
      </p:sp>
    </p:spTree>
    <p:extLst>
      <p:ext uri="{BB962C8B-B14F-4D97-AF65-F5344CB8AC3E}">
        <p14:creationId xmlns:p14="http://schemas.microsoft.com/office/powerpoint/2010/main" val="4157843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E90C3-A574-0A14-064E-486C95C629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8DB877-E155-603A-7D3C-154AD8962E2A}"/>
              </a:ext>
            </a:extLst>
          </p:cNvPr>
          <p:cNvSpPr>
            <a:spLocks noGrp="1"/>
          </p:cNvSpPr>
          <p:nvPr>
            <p:ph type="dt" sz="half" idx="10"/>
          </p:nvPr>
        </p:nvSpPr>
        <p:spPr/>
        <p:txBody>
          <a:bodyPr/>
          <a:lstStyle/>
          <a:p>
            <a:fld id="{5814E7E6-CD70-49EC-B1B6-FED733828E34}" type="datetimeFigureOut">
              <a:rPr lang="en-US" smtClean="0"/>
              <a:t>2/6/2025</a:t>
            </a:fld>
            <a:endParaRPr lang="en-US"/>
          </a:p>
        </p:txBody>
      </p:sp>
      <p:sp>
        <p:nvSpPr>
          <p:cNvPr id="4" name="Footer Placeholder 3">
            <a:extLst>
              <a:ext uri="{FF2B5EF4-FFF2-40B4-BE49-F238E27FC236}">
                <a16:creationId xmlns:a16="http://schemas.microsoft.com/office/drawing/2014/main" id="{F0C7669D-AB1E-84A6-A050-FD97357F4A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73BA8D-E667-BAA1-D63C-F55571B648EE}"/>
              </a:ext>
            </a:extLst>
          </p:cNvPr>
          <p:cNvSpPr>
            <a:spLocks noGrp="1"/>
          </p:cNvSpPr>
          <p:nvPr>
            <p:ph type="sldNum" sz="quarter" idx="12"/>
          </p:nvPr>
        </p:nvSpPr>
        <p:spPr/>
        <p:txBody>
          <a:bodyPr/>
          <a:lstStyle/>
          <a:p>
            <a:fld id="{C2CCC764-BE95-4003-84CB-C99F16070550}" type="slidenum">
              <a:rPr lang="en-US" smtClean="0"/>
              <a:t>‹#›</a:t>
            </a:fld>
            <a:endParaRPr lang="en-US"/>
          </a:p>
        </p:txBody>
      </p:sp>
    </p:spTree>
    <p:extLst>
      <p:ext uri="{BB962C8B-B14F-4D97-AF65-F5344CB8AC3E}">
        <p14:creationId xmlns:p14="http://schemas.microsoft.com/office/powerpoint/2010/main" val="3656256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94ECB-D6E9-9DA4-D14F-40330E48DFDF}"/>
              </a:ext>
            </a:extLst>
          </p:cNvPr>
          <p:cNvSpPr>
            <a:spLocks noGrp="1"/>
          </p:cNvSpPr>
          <p:nvPr>
            <p:ph type="dt" sz="half" idx="10"/>
          </p:nvPr>
        </p:nvSpPr>
        <p:spPr/>
        <p:txBody>
          <a:bodyPr/>
          <a:lstStyle/>
          <a:p>
            <a:fld id="{5814E7E6-CD70-49EC-B1B6-FED733828E34}" type="datetimeFigureOut">
              <a:rPr lang="en-US" smtClean="0"/>
              <a:t>2/6/2025</a:t>
            </a:fld>
            <a:endParaRPr lang="en-US"/>
          </a:p>
        </p:txBody>
      </p:sp>
      <p:sp>
        <p:nvSpPr>
          <p:cNvPr id="3" name="Footer Placeholder 2">
            <a:extLst>
              <a:ext uri="{FF2B5EF4-FFF2-40B4-BE49-F238E27FC236}">
                <a16:creationId xmlns:a16="http://schemas.microsoft.com/office/drawing/2014/main" id="{AB0C10DB-C213-565F-4245-73E97687D1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5A8964-3896-5A10-070C-C07A879F4ADE}"/>
              </a:ext>
            </a:extLst>
          </p:cNvPr>
          <p:cNvSpPr>
            <a:spLocks noGrp="1"/>
          </p:cNvSpPr>
          <p:nvPr>
            <p:ph type="sldNum" sz="quarter" idx="12"/>
          </p:nvPr>
        </p:nvSpPr>
        <p:spPr/>
        <p:txBody>
          <a:bodyPr/>
          <a:lstStyle/>
          <a:p>
            <a:fld id="{C2CCC764-BE95-4003-84CB-C99F16070550}" type="slidenum">
              <a:rPr lang="en-US" smtClean="0"/>
              <a:t>‹#›</a:t>
            </a:fld>
            <a:endParaRPr lang="en-US"/>
          </a:p>
        </p:txBody>
      </p:sp>
    </p:spTree>
    <p:extLst>
      <p:ext uri="{BB962C8B-B14F-4D97-AF65-F5344CB8AC3E}">
        <p14:creationId xmlns:p14="http://schemas.microsoft.com/office/powerpoint/2010/main" val="2382114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E732-3EA0-DA94-F534-50F2773C6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950D7-77C9-74AC-BBC1-E5033B671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292DDB-2BF7-898F-9E24-98D76208F9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F7ECDF-768B-CC17-4799-C14DA6C67E2B}"/>
              </a:ext>
            </a:extLst>
          </p:cNvPr>
          <p:cNvSpPr>
            <a:spLocks noGrp="1"/>
          </p:cNvSpPr>
          <p:nvPr>
            <p:ph type="dt" sz="half" idx="10"/>
          </p:nvPr>
        </p:nvSpPr>
        <p:spPr/>
        <p:txBody>
          <a:bodyPr/>
          <a:lstStyle/>
          <a:p>
            <a:fld id="{5814E7E6-CD70-49EC-B1B6-FED733828E34}" type="datetimeFigureOut">
              <a:rPr lang="en-US" smtClean="0"/>
              <a:t>2/6/2025</a:t>
            </a:fld>
            <a:endParaRPr lang="en-US"/>
          </a:p>
        </p:txBody>
      </p:sp>
      <p:sp>
        <p:nvSpPr>
          <p:cNvPr id="6" name="Footer Placeholder 5">
            <a:extLst>
              <a:ext uri="{FF2B5EF4-FFF2-40B4-BE49-F238E27FC236}">
                <a16:creationId xmlns:a16="http://schemas.microsoft.com/office/drawing/2014/main" id="{06F26790-F370-CFE5-9339-0454E3A3B0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7FF66F-C7B4-6EA1-C83A-894AE8EEEFEC}"/>
              </a:ext>
            </a:extLst>
          </p:cNvPr>
          <p:cNvSpPr>
            <a:spLocks noGrp="1"/>
          </p:cNvSpPr>
          <p:nvPr>
            <p:ph type="sldNum" sz="quarter" idx="12"/>
          </p:nvPr>
        </p:nvSpPr>
        <p:spPr/>
        <p:txBody>
          <a:bodyPr/>
          <a:lstStyle/>
          <a:p>
            <a:fld id="{C2CCC764-BE95-4003-84CB-C99F16070550}" type="slidenum">
              <a:rPr lang="en-US" smtClean="0"/>
              <a:t>‹#›</a:t>
            </a:fld>
            <a:endParaRPr lang="en-US"/>
          </a:p>
        </p:txBody>
      </p:sp>
    </p:spTree>
    <p:extLst>
      <p:ext uri="{BB962C8B-B14F-4D97-AF65-F5344CB8AC3E}">
        <p14:creationId xmlns:p14="http://schemas.microsoft.com/office/powerpoint/2010/main" val="1911304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C7776-DDA0-1EA5-64C0-215832E306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4C1F81-DDEF-6FF9-3F60-4D4713B132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475F9A-0981-F0E4-556F-401389D01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0B0258-BFD9-1841-F7CF-EA9C2357E8F7}"/>
              </a:ext>
            </a:extLst>
          </p:cNvPr>
          <p:cNvSpPr>
            <a:spLocks noGrp="1"/>
          </p:cNvSpPr>
          <p:nvPr>
            <p:ph type="dt" sz="half" idx="10"/>
          </p:nvPr>
        </p:nvSpPr>
        <p:spPr/>
        <p:txBody>
          <a:bodyPr/>
          <a:lstStyle/>
          <a:p>
            <a:fld id="{5814E7E6-CD70-49EC-B1B6-FED733828E34}" type="datetimeFigureOut">
              <a:rPr lang="en-US" smtClean="0"/>
              <a:t>2/6/2025</a:t>
            </a:fld>
            <a:endParaRPr lang="en-US"/>
          </a:p>
        </p:txBody>
      </p:sp>
      <p:sp>
        <p:nvSpPr>
          <p:cNvPr id="6" name="Footer Placeholder 5">
            <a:extLst>
              <a:ext uri="{FF2B5EF4-FFF2-40B4-BE49-F238E27FC236}">
                <a16:creationId xmlns:a16="http://schemas.microsoft.com/office/drawing/2014/main" id="{9F9C22CD-EA0C-72C8-0B1C-BA3AA900A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CAAD59-8D6C-D2D2-B2DA-2FF8404BCDAF}"/>
              </a:ext>
            </a:extLst>
          </p:cNvPr>
          <p:cNvSpPr>
            <a:spLocks noGrp="1"/>
          </p:cNvSpPr>
          <p:nvPr>
            <p:ph type="sldNum" sz="quarter" idx="12"/>
          </p:nvPr>
        </p:nvSpPr>
        <p:spPr/>
        <p:txBody>
          <a:bodyPr/>
          <a:lstStyle/>
          <a:p>
            <a:fld id="{C2CCC764-BE95-4003-84CB-C99F16070550}" type="slidenum">
              <a:rPr lang="en-US" smtClean="0"/>
              <a:t>‹#›</a:t>
            </a:fld>
            <a:endParaRPr lang="en-US"/>
          </a:p>
        </p:txBody>
      </p:sp>
    </p:spTree>
    <p:extLst>
      <p:ext uri="{BB962C8B-B14F-4D97-AF65-F5344CB8AC3E}">
        <p14:creationId xmlns:p14="http://schemas.microsoft.com/office/powerpoint/2010/main" val="1475889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3598CD-3DC5-596A-7EB7-CC1B4AD35A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0F19FD-5C8B-4839-DF31-428D0FD53C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75467-0C90-C25A-8EB0-94E5D5BB79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14E7E6-CD70-49EC-B1B6-FED733828E34}" type="datetimeFigureOut">
              <a:rPr lang="en-US" smtClean="0"/>
              <a:t>2/6/2025</a:t>
            </a:fld>
            <a:endParaRPr lang="en-US"/>
          </a:p>
        </p:txBody>
      </p:sp>
      <p:sp>
        <p:nvSpPr>
          <p:cNvPr id="5" name="Footer Placeholder 4">
            <a:extLst>
              <a:ext uri="{FF2B5EF4-FFF2-40B4-BE49-F238E27FC236}">
                <a16:creationId xmlns:a16="http://schemas.microsoft.com/office/drawing/2014/main" id="{D4351A2C-DD0E-8E84-607E-A0732C3AEF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6EC544-E436-FE99-7AF6-3F7558EDB1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CC764-BE95-4003-84CB-C99F16070550}" type="slidenum">
              <a:rPr lang="en-US" smtClean="0"/>
              <a:t>‹#›</a:t>
            </a:fld>
            <a:endParaRPr lang="en-US"/>
          </a:p>
        </p:txBody>
      </p:sp>
    </p:spTree>
    <p:extLst>
      <p:ext uri="{BB962C8B-B14F-4D97-AF65-F5344CB8AC3E}">
        <p14:creationId xmlns:p14="http://schemas.microsoft.com/office/powerpoint/2010/main" val="649281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electronicwings.com/nodemcu/getting-started-with-nodemcu-using-arduino-id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learn.adafruit.com/adafruit-io-basics-dashboards/creating-a-dashboard"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turbofuture.com/computers/Publish-DHT11-Sensor-Data-To-Adafruit-IO-Platform-using-ESP8266"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18313E3-F02C-4C5E-6EDD-E1DDA8526CC8}"/>
              </a:ext>
            </a:extLst>
          </p:cNvPr>
          <p:cNvSpPr>
            <a:spLocks noGrp="1"/>
          </p:cNvSpPr>
          <p:nvPr>
            <p:ph type="subTitle" idx="1"/>
          </p:nvPr>
        </p:nvSpPr>
        <p:spPr>
          <a:xfrm>
            <a:off x="1524000" y="1858297"/>
            <a:ext cx="9144000" cy="3399503"/>
          </a:xfrm>
        </p:spPr>
        <p:txBody>
          <a:bodyPr/>
          <a:lstStyle/>
          <a:p>
            <a:endParaRPr lang="en-US" sz="1800" b="1" dirty="0">
              <a:effectLst/>
              <a:latin typeface="Times New Roman" panose="02020603050405020304" pitchFamily="18" charset="0"/>
              <a:ea typeface="Arial" panose="020B0604020202020204" pitchFamily="34" charset="0"/>
            </a:endParaRPr>
          </a:p>
          <a:p>
            <a:endParaRPr lang="en-US" sz="1800" b="1" dirty="0">
              <a:latin typeface="Times New Roman" panose="02020603050405020304" pitchFamily="18" charset="0"/>
              <a:ea typeface="Arial" panose="020B0604020202020204" pitchFamily="34" charset="0"/>
            </a:endParaRPr>
          </a:p>
          <a:p>
            <a:endParaRPr lang="en-US" sz="1800" b="1" dirty="0">
              <a:effectLst/>
              <a:latin typeface="Times New Roman" panose="02020603050405020304" pitchFamily="18" charset="0"/>
              <a:ea typeface="Arial" panose="020B0604020202020204" pitchFamily="34" charset="0"/>
            </a:endParaRPr>
          </a:p>
          <a:p>
            <a:endParaRPr lang="en-US" sz="1800" b="1" dirty="0">
              <a:latin typeface="Times New Roman" panose="02020603050405020304" pitchFamily="18" charset="0"/>
              <a:ea typeface="Arial" panose="020B0604020202020204" pitchFamily="34" charset="0"/>
            </a:endParaRPr>
          </a:p>
          <a:p>
            <a:r>
              <a:rPr lang="en-US" sz="4000" b="1" dirty="0">
                <a:effectLst/>
                <a:latin typeface="Times New Roman" panose="02020603050405020304" pitchFamily="18" charset="0"/>
                <a:ea typeface="Arial" panose="020B0604020202020204" pitchFamily="34" charset="0"/>
              </a:rPr>
              <a:t>L.U 4: MANAGE EMBEDDED SYSTEM </a:t>
            </a:r>
            <a:endParaRPr lang="en-US" sz="4000" dirty="0"/>
          </a:p>
        </p:txBody>
      </p:sp>
    </p:spTree>
    <p:extLst>
      <p:ext uri="{BB962C8B-B14F-4D97-AF65-F5344CB8AC3E}">
        <p14:creationId xmlns:p14="http://schemas.microsoft.com/office/powerpoint/2010/main" val="96339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B1DBD-6F95-4669-6097-186F2819541B}"/>
              </a:ext>
            </a:extLst>
          </p:cNvPr>
          <p:cNvSpPr>
            <a:spLocks noGrp="1"/>
          </p:cNvSpPr>
          <p:nvPr>
            <p:ph type="title"/>
          </p:nvPr>
        </p:nvSpPr>
        <p:spPr>
          <a:xfrm>
            <a:off x="838200" y="103240"/>
            <a:ext cx="10515600" cy="683341"/>
          </a:xfrm>
        </p:spPr>
        <p:txBody>
          <a:bodyPr>
            <a:normAutofit/>
          </a:bodyPr>
          <a:lstStyle/>
          <a:p>
            <a:r>
              <a:rPr lang="en-US" sz="2400" b="1" dirty="0">
                <a:effectLst/>
                <a:latin typeface="Times New Roman" panose="02020603050405020304" pitchFamily="18" charset="0"/>
                <a:ea typeface="Times New Roman" panose="02020603050405020304" pitchFamily="18" charset="0"/>
              </a:rPr>
              <a:t>Here are key components of verifying the integrity of deployed firmware</a:t>
            </a:r>
            <a:endParaRPr lang="en-US" sz="2400" dirty="0"/>
          </a:p>
        </p:txBody>
      </p:sp>
      <p:sp>
        <p:nvSpPr>
          <p:cNvPr id="3" name="Content Placeholder 2">
            <a:extLst>
              <a:ext uri="{FF2B5EF4-FFF2-40B4-BE49-F238E27FC236}">
                <a16:creationId xmlns:a16="http://schemas.microsoft.com/office/drawing/2014/main" id="{B97B8A53-91F2-F834-F9F0-46E4AFCC82F7}"/>
              </a:ext>
            </a:extLst>
          </p:cNvPr>
          <p:cNvSpPr>
            <a:spLocks noGrp="1"/>
          </p:cNvSpPr>
          <p:nvPr>
            <p:ph idx="1"/>
          </p:nvPr>
        </p:nvSpPr>
        <p:spPr>
          <a:xfrm>
            <a:off x="167148" y="904568"/>
            <a:ext cx="11867536" cy="5850193"/>
          </a:xfrm>
        </p:spPr>
        <p:txBody>
          <a:bodyPr/>
          <a:lstStyle/>
          <a:p>
            <a:pPr marL="342900" marR="0" lvl="0" indent="-342900">
              <a:lnSpc>
                <a:spcPct val="115000"/>
              </a:lnSpc>
              <a:spcBef>
                <a:spcPts val="0"/>
              </a:spcBef>
              <a:spcAft>
                <a:spcPts val="800"/>
              </a:spcAft>
              <a:buFont typeface="+mj-lt"/>
              <a:buAutoNum type="arabicPeriod"/>
              <a:tabLst>
                <a:tab pos="457200" algn="l"/>
              </a:tabLs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Checksums or Hashes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One common method is to generate a cryptographic hash or checksum of the firmware image before deployment. This hash is a unique identifier derived from the content of the firmware file. After deployment, the system can recalculate the hash and compare it with the originally generated value. If the two values match, it indicates that the firmware has not been altered.</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800"/>
              </a:spcAft>
              <a:buFont typeface="+mj-lt"/>
              <a:buAutoNum type="arabicPeriod"/>
              <a:tabLst>
                <a:tab pos="457200" algn="l"/>
              </a:tabLst>
            </a:pPr>
            <a:r>
              <a:rPr lang="en-US" b="1" dirty="0">
                <a:effectLst/>
                <a:latin typeface="Times New Roman" panose="02020603050405020304" pitchFamily="18" charset="0"/>
                <a:ea typeface="Times New Roman" panose="02020603050405020304" pitchFamily="18" charset="0"/>
              </a:rPr>
              <a:t>Digital Signatures:</a:t>
            </a:r>
            <a:r>
              <a:rPr lang="en-US" dirty="0">
                <a:effectLst/>
                <a:latin typeface="Times New Roman" panose="02020603050405020304" pitchFamily="18" charset="0"/>
                <a:ea typeface="Times New Roman" panose="02020603050405020304" pitchFamily="18" charset="0"/>
              </a:rPr>
              <a:t> Another approach involves digitally signing the firmware with a private key during the development or manufacturing process. The corresponding public key is embedded in the device. During firmware verification, the device uses the public key to verify the signature. If the signature is valid, it means the firmware has not been tampered with</a:t>
            </a:r>
            <a:r>
              <a:rPr lang="en-US" sz="1800" dirty="0">
                <a:effectLst/>
                <a:latin typeface="Times New Roman" panose="02020603050405020304" pitchFamily="18" charset="0"/>
                <a:ea typeface="Times New Roman" panose="02020603050405020304" pitchFamily="18" charset="0"/>
              </a:rPr>
              <a:t>.</a:t>
            </a:r>
            <a:endParaRPr lang="en-US" dirty="0"/>
          </a:p>
        </p:txBody>
      </p:sp>
    </p:spTree>
    <p:extLst>
      <p:ext uri="{BB962C8B-B14F-4D97-AF65-F5344CB8AC3E}">
        <p14:creationId xmlns:p14="http://schemas.microsoft.com/office/powerpoint/2010/main" val="3632118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345D45-43D5-9B99-9DE1-39902752982A}"/>
              </a:ext>
            </a:extLst>
          </p:cNvPr>
          <p:cNvSpPr>
            <a:spLocks noGrp="1"/>
          </p:cNvSpPr>
          <p:nvPr>
            <p:ph idx="1"/>
          </p:nvPr>
        </p:nvSpPr>
        <p:spPr>
          <a:xfrm>
            <a:off x="235974" y="314632"/>
            <a:ext cx="11877368" cy="6420465"/>
          </a:xfrm>
        </p:spPr>
        <p:txBody>
          <a:bodyPr>
            <a:normAutofit lnSpcReduction="10000"/>
          </a:bodyPr>
          <a:lstStyle/>
          <a:p>
            <a:pPr marL="0" marR="0" lvl="0" indent="0">
              <a:lnSpc>
                <a:spcPct val="115000"/>
              </a:lnSpc>
              <a:spcBef>
                <a:spcPts val="0"/>
              </a:spcBef>
              <a:spcAft>
                <a:spcPts val="800"/>
              </a:spcAft>
              <a:buNone/>
              <a:tabLst>
                <a:tab pos="457200" algn="l"/>
              </a:tabLs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3.Secure Boot</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This is a mechanism where the device checks the digital signature of the firmware before allowing it to execute during the boot process. If the signature is valid, the firmware is considered trusted, and the system proceeds with the boot process. If the signature is invalid or missing, the system may halt or take predefined actions to prevent the execution of compromised firmware.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spcBef>
                <a:spcPts val="0"/>
              </a:spcBef>
              <a:spcAft>
                <a:spcPts val="800"/>
              </a:spcAft>
              <a:buNone/>
              <a:tabLst>
                <a:tab pos="457200" algn="l"/>
              </a:tabLs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4.Runtime Integrity Checking</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Continuous monitoring of the firmware during runtime to detect any unauthorized modifications. This involves periodic checks on critical parts of the firmware to ensure they match the expected values.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spcBef>
                <a:spcPts val="0"/>
              </a:spcBef>
              <a:spcAft>
                <a:spcPts val="800"/>
              </a:spcAft>
              <a:buNone/>
              <a:tabLst>
                <a:tab pos="457200" algn="l"/>
              </a:tabLs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5.Hardware-based Security</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Some systems incorporate hardware-based security features, such as Trusted Platform Modules (TPMs) or Hardware Security Modules (HSMs), to enhance the security of the firmware. These modules can store keys securely and perform cryptographic operations, contributing to the overall integrity of the system.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57398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361D0F-C013-D53F-E363-A52E69513689}"/>
              </a:ext>
            </a:extLst>
          </p:cNvPr>
          <p:cNvSpPr>
            <a:spLocks noGrp="1"/>
          </p:cNvSpPr>
          <p:nvPr>
            <p:ph idx="1"/>
          </p:nvPr>
        </p:nvSpPr>
        <p:spPr>
          <a:xfrm>
            <a:off x="245806" y="491613"/>
            <a:ext cx="11582400" cy="5685350"/>
          </a:xfrm>
        </p:spPr>
        <p:txBody>
          <a:bodyPr/>
          <a:lstStyle/>
          <a:p>
            <a:pPr marL="0" marR="0" indent="0">
              <a:lnSpc>
                <a:spcPct val="115000"/>
              </a:lnSpc>
              <a:spcBef>
                <a:spcPts val="0"/>
              </a:spcBef>
              <a:spcAft>
                <a:spcPts val="1200"/>
              </a:spcAft>
              <a:buNone/>
            </a:pPr>
            <a:r>
              <a:rPr lang="en-ZA" sz="3200" b="1" dirty="0">
                <a:effectLst/>
                <a:latin typeface="Times New Roman" panose="02020603050405020304" pitchFamily="18" charset="0"/>
                <a:ea typeface="Times New Roman" panose="02020603050405020304" pitchFamily="18" charset="0"/>
                <a:cs typeface="Times New Roman" panose="02020603050405020304" pitchFamily="18" charset="0"/>
              </a:rPr>
              <a:t>4.2.Testing </a:t>
            </a:r>
            <a:r>
              <a:rPr lang="en-ZA" sz="3200" b="1" dirty="0">
                <a:effectLst/>
                <a:latin typeface="Times New Roman" panose="02020603050405020304" pitchFamily="18" charset="0"/>
                <a:ea typeface="Arial" panose="020B0604020202020204" pitchFamily="34" charset="0"/>
                <a:cs typeface="Times New Roman" panose="02020603050405020304" pitchFamily="18" charset="0"/>
              </a:rPr>
              <a:t>embedded</a:t>
            </a:r>
            <a:r>
              <a:rPr lang="en-ZA" sz="3200" b="1" dirty="0">
                <a:effectLst/>
                <a:latin typeface="Times New Roman" panose="02020603050405020304" pitchFamily="18" charset="0"/>
                <a:ea typeface="Times New Roman" panose="02020603050405020304" pitchFamily="18" charset="0"/>
                <a:cs typeface="Times New Roman" panose="02020603050405020304" pitchFamily="18" charset="0"/>
              </a:rPr>
              <a:t> system (Practical work on the study site)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Clr>
                <a:srgbClr val="0070C0"/>
              </a:buClr>
              <a:buFont typeface="Wingdings" panose="05000000000000000000" pitchFamily="2" charset="2"/>
              <a:buChar char=""/>
            </a:pPr>
            <a:r>
              <a:rPr lang="en-ZA" sz="3200" dirty="0">
                <a:effectLst/>
                <a:latin typeface="Times New Roman" panose="02020603050405020304" pitchFamily="18" charset="0"/>
                <a:ea typeface="Arial" panose="020B0604020202020204" pitchFamily="34" charset="0"/>
                <a:cs typeface="Times New Roman" panose="02020603050405020304" pitchFamily="18" charset="0"/>
              </a:rPr>
              <a:t>Selection Test Cases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ZA" sz="3200" dirty="0">
                <a:effectLst/>
                <a:latin typeface="Times New Roman" panose="02020603050405020304" pitchFamily="18" charset="0"/>
                <a:ea typeface="Arial" panose="020B0604020202020204" pitchFamily="34" charset="0"/>
                <a:cs typeface="Times New Roman" panose="02020603050405020304" pitchFamily="18" charset="0"/>
              </a:rPr>
              <a:t>Functional Testing</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ZA" sz="3200" dirty="0">
                <a:effectLst/>
                <a:latin typeface="Times New Roman" panose="02020603050405020304" pitchFamily="18" charset="0"/>
                <a:ea typeface="Arial" panose="020B0604020202020204" pitchFamily="34" charset="0"/>
                <a:cs typeface="Times New Roman" panose="02020603050405020304" pitchFamily="18" charset="0"/>
              </a:rPr>
              <a:t>Performance Testing</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ZA" sz="3200" dirty="0">
                <a:effectLst/>
                <a:latin typeface="Times New Roman" panose="02020603050405020304" pitchFamily="18" charset="0"/>
                <a:ea typeface="Arial" panose="020B0604020202020204" pitchFamily="34" charset="0"/>
                <a:cs typeface="Times New Roman" panose="02020603050405020304" pitchFamily="18" charset="0"/>
              </a:rPr>
              <a:t>Compatibility Testing</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ZA" sz="3200" dirty="0">
                <a:effectLst/>
                <a:latin typeface="Times New Roman" panose="02020603050405020304" pitchFamily="18" charset="0"/>
                <a:ea typeface="Arial" panose="020B0604020202020204" pitchFamily="34" charset="0"/>
                <a:cs typeface="Times New Roman" panose="02020603050405020304" pitchFamily="18" charset="0"/>
              </a:rPr>
              <a:t>Usability Testing</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ZA" sz="3200" dirty="0">
                <a:effectLst/>
                <a:latin typeface="Times New Roman" panose="02020603050405020304" pitchFamily="18" charset="0"/>
                <a:ea typeface="Arial" panose="020B0604020202020204" pitchFamily="34" charset="0"/>
                <a:cs typeface="Times New Roman" panose="02020603050405020304" pitchFamily="18" charset="0"/>
              </a:rPr>
              <a:t>Environmental Testing</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005832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D0A6-AF56-DE8E-73DC-25DF3F078D04}"/>
              </a:ext>
            </a:extLst>
          </p:cNvPr>
          <p:cNvSpPr>
            <a:spLocks noGrp="1"/>
          </p:cNvSpPr>
          <p:nvPr>
            <p:ph type="title"/>
          </p:nvPr>
        </p:nvSpPr>
        <p:spPr>
          <a:xfrm>
            <a:off x="838200" y="145474"/>
            <a:ext cx="10515600" cy="535564"/>
          </a:xfrm>
        </p:spPr>
        <p:txBody>
          <a:bodyPr>
            <a:normAutofit fontScale="90000"/>
          </a:bodyPr>
          <a:lstStyle/>
          <a:p>
            <a:br>
              <a:rPr lang="en-ZA" sz="36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ZA" sz="3600" b="1" dirty="0">
                <a:effectLst/>
                <a:latin typeface="Times New Roman" panose="02020603050405020304" pitchFamily="18" charset="0"/>
                <a:ea typeface="Times New Roman" panose="02020603050405020304" pitchFamily="18" charset="0"/>
                <a:cs typeface="Times New Roman" panose="02020603050405020304" pitchFamily="18" charset="0"/>
              </a:rPr>
              <a:t>4.3.Embedded </a:t>
            </a:r>
            <a:r>
              <a:rPr lang="en-ZA" sz="3600" b="1" dirty="0">
                <a:effectLst/>
                <a:latin typeface="Times New Roman" panose="02020603050405020304" pitchFamily="18" charset="0"/>
                <a:ea typeface="Arial" panose="020B0604020202020204" pitchFamily="34" charset="0"/>
                <a:cs typeface="Times New Roman" panose="02020603050405020304" pitchFamily="18" charset="0"/>
              </a:rPr>
              <a:t>system</a:t>
            </a:r>
            <a:r>
              <a:rPr lang="en-ZA" sz="3600" b="1" dirty="0">
                <a:effectLst/>
                <a:latin typeface="Times New Roman" panose="02020603050405020304" pitchFamily="18" charset="0"/>
                <a:ea typeface="Times New Roman" panose="02020603050405020304" pitchFamily="18" charset="0"/>
                <a:cs typeface="Times New Roman" panose="02020603050405020304" pitchFamily="18" charset="0"/>
              </a:rPr>
              <a:t> deployment and monitoring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480C189-06F0-7206-CC50-6F99DFCAE228}"/>
              </a:ext>
            </a:extLst>
          </p:cNvPr>
          <p:cNvSpPr>
            <a:spLocks noGrp="1"/>
          </p:cNvSpPr>
          <p:nvPr>
            <p:ph idx="1"/>
          </p:nvPr>
        </p:nvSpPr>
        <p:spPr>
          <a:xfrm>
            <a:off x="249383" y="540327"/>
            <a:ext cx="11731336" cy="6172199"/>
          </a:xfrm>
        </p:spPr>
        <p:txBody>
          <a:bodyPr>
            <a:noAutofit/>
          </a:bodyPr>
          <a:lstStyle/>
          <a:p>
            <a:pPr marL="0" indent="0">
              <a:buNone/>
            </a:pPr>
            <a:r>
              <a:rPr lang="en-US" sz="2400" dirty="0">
                <a:effectLst/>
                <a:latin typeface="Times New Roman" panose="02020603050405020304" pitchFamily="18" charset="0"/>
                <a:ea typeface="Times New Roman" panose="02020603050405020304" pitchFamily="18" charset="0"/>
              </a:rPr>
              <a:t>Embedded system deployment and monitoring refer to the processes involved in deploying and overseeing the operation of embedded systems. </a:t>
            </a:r>
          </a:p>
          <a:p>
            <a:pPr marL="0" indent="0">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Here's an overview of embedded system deployment and monitoring: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200"/>
              </a:spcAft>
              <a:buFont typeface="+mj-lt"/>
              <a:buAutoNum type="arabicPeriod"/>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Deployment:</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1200"/>
              </a:spcAft>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Installation: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This involves physically or virtually integrating the embedded system into the target environment. It may include loading software, connecting hardware components, and configuring the system for its intended purpose.</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1200"/>
              </a:spcAft>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Configuration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Setting up parameters and initial settings to ensure the embedded system operates as intended. This could involve programming the system to adapt to specific environmental conditions or user requirements.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rPr>
              <a:t>Testing</a:t>
            </a:r>
            <a:r>
              <a:rPr lang="en-US" sz="2400" dirty="0">
                <a:effectLst/>
                <a:latin typeface="Times New Roman" panose="02020603050405020304" pitchFamily="18" charset="0"/>
                <a:ea typeface="Times New Roman" panose="02020603050405020304" pitchFamily="18" charset="0"/>
              </a:rPr>
              <a:t>: Rigorous testing is crucial to verify that the embedded system functions correctly in its intended environment.</a:t>
            </a:r>
            <a:endParaRPr lang="en-US" sz="2400" dirty="0"/>
          </a:p>
        </p:txBody>
      </p:sp>
    </p:spTree>
    <p:extLst>
      <p:ext uri="{BB962C8B-B14F-4D97-AF65-F5344CB8AC3E}">
        <p14:creationId xmlns:p14="http://schemas.microsoft.com/office/powerpoint/2010/main" val="1279133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6CD4D-C5FF-7DE4-0498-222AA9FAEB5B}"/>
              </a:ext>
            </a:extLst>
          </p:cNvPr>
          <p:cNvSpPr>
            <a:spLocks noGrp="1"/>
          </p:cNvSpPr>
          <p:nvPr>
            <p:ph idx="1"/>
          </p:nvPr>
        </p:nvSpPr>
        <p:spPr>
          <a:xfrm>
            <a:off x="114299" y="207818"/>
            <a:ext cx="11897591" cy="5969145"/>
          </a:xfrm>
        </p:spPr>
        <p:txBody>
          <a:bodyPr/>
          <a:lstStyle/>
          <a:p>
            <a:pPr marL="0" indent="0">
              <a:buNone/>
            </a:pPr>
            <a:r>
              <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rPr>
              <a:t>2.Monitoring:Include,</a:t>
            </a:r>
          </a:p>
          <a:p>
            <a:pPr>
              <a:buFont typeface="Wingdings" panose="05000000000000000000" pitchFamily="2" charset="2"/>
              <a:buChar char="§"/>
            </a:pPr>
            <a:r>
              <a:rPr lang="en-US" sz="4000" dirty="0">
                <a:effectLst/>
                <a:latin typeface="Times New Roman" panose="02020603050405020304" pitchFamily="18" charset="0"/>
                <a:ea typeface="Times New Roman" panose="02020603050405020304" pitchFamily="18" charset="0"/>
              </a:rPr>
              <a:t>Performance Monitoring</a:t>
            </a:r>
          </a:p>
          <a:p>
            <a:pPr>
              <a:buFont typeface="Wingdings" panose="05000000000000000000" pitchFamily="2" charset="2"/>
              <a:buChar char="§"/>
            </a:pPr>
            <a:r>
              <a:rPr lang="en-US" sz="4000" dirty="0">
                <a:effectLst/>
                <a:latin typeface="Times New Roman" panose="02020603050405020304" pitchFamily="18" charset="0"/>
                <a:ea typeface="Times New Roman" panose="02020603050405020304" pitchFamily="18" charset="0"/>
              </a:rPr>
              <a:t>Fault Detection and Diagnostics</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4000" dirty="0">
                <a:effectLst/>
                <a:latin typeface="Times New Roman" panose="02020603050405020304" pitchFamily="18" charset="0"/>
                <a:ea typeface="Times New Roman" panose="02020603050405020304" pitchFamily="18" charset="0"/>
              </a:rPr>
              <a:t>Security Monitoring</a:t>
            </a:r>
            <a:endParaRPr lang="en-US" sz="4000" dirty="0">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4000" dirty="0">
                <a:effectLst/>
                <a:latin typeface="Times New Roman" panose="02020603050405020304" pitchFamily="18" charset="0"/>
                <a:ea typeface="Times New Roman" panose="02020603050405020304" pitchFamily="18" charset="0"/>
              </a:rPr>
              <a:t>Remote Monitoring</a:t>
            </a:r>
          </a:p>
          <a:p>
            <a:pPr marL="0" indent="0">
              <a:buNone/>
            </a:pPr>
            <a:endPar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4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20155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30ADAF-F3D4-8D2B-6120-B64C28F71E80}"/>
              </a:ext>
            </a:extLst>
          </p:cNvPr>
          <p:cNvSpPr>
            <a:spLocks noGrp="1"/>
          </p:cNvSpPr>
          <p:nvPr>
            <p:ph idx="1"/>
          </p:nvPr>
        </p:nvSpPr>
        <p:spPr>
          <a:xfrm>
            <a:off x="124691" y="290945"/>
            <a:ext cx="11887200" cy="6421582"/>
          </a:xfrm>
        </p:spPr>
        <p:txBody>
          <a:bodyPr/>
          <a:lstStyle/>
          <a:p>
            <a:pPr marL="0" indent="0">
              <a:buNone/>
            </a:pPr>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3.Maintenance and Updates: Including;</a:t>
            </a:r>
          </a:p>
          <a:p>
            <a: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t>Software Updates</a:t>
            </a:r>
          </a:p>
          <a:p>
            <a: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t>Hardware Maintenance</a:t>
            </a:r>
            <a:endParaRPr lang="en-US" sz="4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762630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5DF458-7041-2839-EA6F-88E013FB7691}"/>
              </a:ext>
            </a:extLst>
          </p:cNvPr>
          <p:cNvSpPr>
            <a:spLocks noGrp="1"/>
          </p:cNvSpPr>
          <p:nvPr>
            <p:ph idx="1"/>
          </p:nvPr>
        </p:nvSpPr>
        <p:spPr>
          <a:xfrm>
            <a:off x="228599" y="353291"/>
            <a:ext cx="11741727" cy="6057900"/>
          </a:xfrm>
        </p:spPr>
        <p:txBody>
          <a:bodyPr/>
          <a:lstStyle/>
          <a:p>
            <a:pPr marL="0" indent="0">
              <a:buNone/>
            </a:pPr>
            <a:r>
              <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rPr>
              <a:t>4.Data </a:t>
            </a:r>
            <a:r>
              <a:rPr lang="en-US" sz="4000" b="1" dirty="0" err="1">
                <a:effectLst/>
                <a:latin typeface="Times New Roman" panose="02020603050405020304" pitchFamily="18" charset="0"/>
                <a:ea typeface="Times New Roman" panose="02020603050405020304" pitchFamily="18" charset="0"/>
                <a:cs typeface="Times New Roman" panose="02020603050405020304" pitchFamily="18" charset="0"/>
              </a:rPr>
              <a:t>Logging:including</a:t>
            </a:r>
            <a:r>
              <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4000" dirty="0">
                <a:effectLst/>
                <a:latin typeface="Times New Roman" panose="02020603050405020304" pitchFamily="18" charset="0"/>
                <a:ea typeface="Times New Roman" panose="02020603050405020304" pitchFamily="18" charset="0"/>
              </a:rPr>
              <a:t>Collecting and Analyzing Data</a:t>
            </a:r>
            <a:endParaRPr lang="en-US" sz="4000" dirty="0"/>
          </a:p>
        </p:txBody>
      </p:sp>
    </p:spTree>
    <p:extLst>
      <p:ext uri="{BB962C8B-B14F-4D97-AF65-F5344CB8AC3E}">
        <p14:creationId xmlns:p14="http://schemas.microsoft.com/office/powerpoint/2010/main" val="1292605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DE3C-FD93-626E-739A-ECB2FBD6FC50}"/>
              </a:ext>
            </a:extLst>
          </p:cNvPr>
          <p:cNvSpPr>
            <a:spLocks noGrp="1"/>
          </p:cNvSpPr>
          <p:nvPr>
            <p:ph type="title"/>
          </p:nvPr>
        </p:nvSpPr>
        <p:spPr>
          <a:xfrm>
            <a:off x="838200" y="270165"/>
            <a:ext cx="10515600" cy="872836"/>
          </a:xfrm>
        </p:spPr>
        <p:txBody>
          <a:bodyPr>
            <a:normAutofit fontScale="90000"/>
          </a:bodyPr>
          <a:lstStyle/>
          <a:p>
            <a:br>
              <a:rPr lang="en-ZA" sz="1800" dirty="0">
                <a:effectLst/>
                <a:latin typeface="Times New Roman" panose="02020603050405020304" pitchFamily="18" charset="0"/>
                <a:ea typeface="Arial" panose="020B0604020202020204" pitchFamily="34" charset="0"/>
                <a:cs typeface="Times New Roman" panose="02020603050405020304" pitchFamily="18" charset="0"/>
              </a:rPr>
            </a:br>
            <a:r>
              <a:rPr lang="en-ZA" b="1" dirty="0">
                <a:effectLst/>
                <a:latin typeface="Times New Roman" panose="02020603050405020304" pitchFamily="18" charset="0"/>
                <a:ea typeface="Arial" panose="020B0604020202020204" pitchFamily="34" charset="0"/>
                <a:cs typeface="Times New Roman" panose="02020603050405020304" pitchFamily="18" charset="0"/>
              </a:rPr>
              <a:t>Remote/online monitoring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D393B24-378F-5C1D-8142-E500E6E8C689}"/>
              </a:ext>
            </a:extLst>
          </p:cNvPr>
          <p:cNvSpPr>
            <a:spLocks noGrp="1"/>
          </p:cNvSpPr>
          <p:nvPr>
            <p:ph idx="1"/>
          </p:nvPr>
        </p:nvSpPr>
        <p:spPr>
          <a:xfrm>
            <a:off x="197427" y="1143001"/>
            <a:ext cx="11156373" cy="5517572"/>
          </a:xfrm>
        </p:spPr>
        <p:txBody>
          <a:bodyPr>
            <a:normAutofit/>
          </a:bodyPr>
          <a:lstStyle/>
          <a:p>
            <a:pPr algn="just"/>
            <a:r>
              <a:rPr lang="en-US" sz="3200" dirty="0">
                <a:effectLst/>
                <a:latin typeface="Times New Roman" panose="02020603050405020304" pitchFamily="18" charset="0"/>
                <a:ea typeface="Arial" panose="020B0604020202020204" pitchFamily="34" charset="0"/>
              </a:rPr>
              <a:t>Remote or online monitoring refers to the ability to observe and manage systems, devices, or processes from a distant location using various technologies. This is crucial for efficient management, troubleshooting, and maintenance, especially in fields such as IT, healthcare, manufacturing, and infrastructure.</a:t>
            </a:r>
          </a:p>
          <a:p>
            <a:pPr algn="just"/>
            <a:r>
              <a:rPr lang="en-US" sz="3200" dirty="0">
                <a:latin typeface="Times New Roman" panose="02020603050405020304" pitchFamily="18" charset="0"/>
              </a:rPr>
              <a:t>Lets talk about:</a:t>
            </a:r>
          </a:p>
          <a:p>
            <a:pPr marL="342900" marR="0" lvl="0" indent="-342900">
              <a:lnSpc>
                <a:spcPct val="115000"/>
              </a:lnSpc>
              <a:spcBef>
                <a:spcPts val="0"/>
              </a:spcBef>
              <a:spcAft>
                <a:spcPts val="1200"/>
              </a:spcAft>
              <a:buFont typeface="+mj-lt"/>
              <a:buAutoNum type="arabicPeriod"/>
            </a:pPr>
            <a:r>
              <a:rPr lang="en-ZA" sz="3200" dirty="0">
                <a:effectLst/>
                <a:latin typeface="Times New Roman" panose="02020603050405020304" pitchFamily="18" charset="0"/>
                <a:ea typeface="Arial" panose="020B0604020202020204" pitchFamily="34" charset="0"/>
                <a:cs typeface="Times New Roman" panose="02020603050405020304" pitchFamily="18" charset="0"/>
              </a:rPr>
              <a:t>Establishing Connectivity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ZA" sz="3200" dirty="0">
                <a:effectLst/>
                <a:latin typeface="Times New Roman" panose="02020603050405020304" pitchFamily="18" charset="0"/>
                <a:ea typeface="Arial" panose="020B0604020202020204" pitchFamily="34" charset="0"/>
                <a:cs typeface="Times New Roman" panose="02020603050405020304" pitchFamily="18" charset="0"/>
              </a:rPr>
              <a:t>Create API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ZA" sz="3200" dirty="0">
                <a:effectLst/>
                <a:latin typeface="Times New Roman" panose="02020603050405020304" pitchFamily="18" charset="0"/>
                <a:ea typeface="Arial" panose="020B0604020202020204" pitchFamily="34" charset="0"/>
                <a:cs typeface="Times New Roman" panose="02020603050405020304" pitchFamily="18" charset="0"/>
              </a:rPr>
              <a:t>Create a monitoring dashboard</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3200" dirty="0"/>
          </a:p>
        </p:txBody>
      </p:sp>
    </p:spTree>
    <p:extLst>
      <p:ext uri="{BB962C8B-B14F-4D97-AF65-F5344CB8AC3E}">
        <p14:creationId xmlns:p14="http://schemas.microsoft.com/office/powerpoint/2010/main" val="1196442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1D9D93-380F-7131-E6E5-274C7C4C6632}"/>
              </a:ext>
            </a:extLst>
          </p:cNvPr>
          <p:cNvSpPr>
            <a:spLocks noGrp="1"/>
          </p:cNvSpPr>
          <p:nvPr>
            <p:ph idx="1"/>
          </p:nvPr>
        </p:nvSpPr>
        <p:spPr>
          <a:xfrm>
            <a:off x="145473" y="394855"/>
            <a:ext cx="11208327" cy="5782108"/>
          </a:xfrm>
        </p:spPr>
        <p:txBody>
          <a:bodyPr>
            <a:normAutofit fontScale="92500" lnSpcReduction="20000"/>
          </a:bodyPr>
          <a:lstStyle/>
          <a:p>
            <a:pPr marL="0" marR="0" indent="0">
              <a:lnSpc>
                <a:spcPct val="115000"/>
              </a:lnSpc>
              <a:spcBef>
                <a:spcPts val="0"/>
              </a:spcBef>
              <a:spcAft>
                <a:spcPts val="1200"/>
              </a:spcAft>
              <a:buNone/>
            </a:pPr>
            <a:r>
              <a:rPr lang="en-US" sz="2800" b="1" dirty="0">
                <a:effectLst/>
                <a:latin typeface="Times New Roman" panose="02020603050405020304" pitchFamily="18" charset="0"/>
                <a:ea typeface="Arial" panose="020B0604020202020204" pitchFamily="34" charset="0"/>
                <a:cs typeface="Times New Roman" panose="02020603050405020304" pitchFamily="18" charset="0"/>
              </a:rPr>
              <a:t>1. Establishing Connectivity: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sz="2800" dirty="0">
                <a:effectLst/>
                <a:latin typeface="Times New Roman" panose="02020603050405020304" pitchFamily="18" charset="0"/>
                <a:ea typeface="Arial" panose="020B0604020202020204" pitchFamily="34" charset="0"/>
                <a:cs typeface="Times New Roman" panose="02020603050405020304" pitchFamily="18" charset="0"/>
              </a:rPr>
              <a:t>a. Networking: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Arial" panose="020B0604020202020204" pitchFamily="34" charset="0"/>
                <a:cs typeface="Times New Roman" panose="02020603050405020304" pitchFamily="18" charset="0"/>
              </a:rPr>
              <a:t>Secure Connection:</a:t>
            </a:r>
            <a:r>
              <a:rPr lang="en-US" sz="2800" dirty="0">
                <a:effectLst/>
                <a:latin typeface="Times New Roman" panose="02020603050405020304" pitchFamily="18" charset="0"/>
                <a:ea typeface="Arial" panose="020B0604020202020204" pitchFamily="34" charset="0"/>
                <a:cs typeface="Times New Roman" panose="02020603050405020304" pitchFamily="18" charset="0"/>
              </a:rPr>
              <a:t> Establishing a secure connection is paramount to prevent unauthorized access. VPNs (Virtual Private Networks) or secure protocols like SSH (Secure Shell) are commonly used.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Arial" panose="020B0604020202020204" pitchFamily="34" charset="0"/>
                <a:cs typeface="Times New Roman" panose="02020603050405020304" pitchFamily="18" charset="0"/>
              </a:rPr>
              <a:t>Reliability:</a:t>
            </a:r>
            <a:r>
              <a:rPr lang="en-US" sz="2800" dirty="0">
                <a:effectLst/>
                <a:latin typeface="Times New Roman" panose="02020603050405020304" pitchFamily="18" charset="0"/>
                <a:ea typeface="Arial" panose="020B0604020202020204" pitchFamily="34" charset="0"/>
                <a:cs typeface="Times New Roman" panose="02020603050405020304" pitchFamily="18" charset="0"/>
              </a:rPr>
              <a:t> Ensure a reliable network connection, as interruptions could lead to data loss or inaccurate monitoring.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sz="2800" dirty="0">
                <a:effectLst/>
                <a:latin typeface="Times New Roman" panose="02020603050405020304" pitchFamily="18" charset="0"/>
                <a:ea typeface="Arial" panose="020B0604020202020204" pitchFamily="34" charset="0"/>
                <a:cs typeface="Times New Roman" panose="02020603050405020304" pitchFamily="18" charset="0"/>
              </a:rPr>
              <a:t>b. Protocols: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Arial" panose="020B0604020202020204" pitchFamily="34" charset="0"/>
                <a:cs typeface="Times New Roman" panose="02020603050405020304" pitchFamily="18" charset="0"/>
              </a:rPr>
              <a:t>Internet of Things (IoT) Protocols:</a:t>
            </a:r>
            <a:r>
              <a:rPr lang="en-US" sz="2800" dirty="0">
                <a:effectLst/>
                <a:latin typeface="Times New Roman" panose="02020603050405020304" pitchFamily="18" charset="0"/>
                <a:ea typeface="Arial" panose="020B0604020202020204" pitchFamily="34" charset="0"/>
                <a:cs typeface="Times New Roman" panose="02020603050405020304" pitchFamily="18" charset="0"/>
              </a:rPr>
              <a:t> MQTT, CoAP, and HTTP are common protocols for IoT devices, ensuring efficient communication between devices and monitoring systems.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Arial" panose="020B0604020202020204" pitchFamily="34" charset="0"/>
                <a:cs typeface="Times New Roman" panose="02020603050405020304" pitchFamily="18" charset="0"/>
              </a:rPr>
              <a:t>Standard Protocols:</a:t>
            </a:r>
            <a:r>
              <a:rPr lang="en-US" sz="2800" dirty="0">
                <a:effectLst/>
                <a:latin typeface="Times New Roman" panose="02020603050405020304" pitchFamily="18" charset="0"/>
                <a:ea typeface="Arial" panose="020B0604020202020204" pitchFamily="34" charset="0"/>
                <a:cs typeface="Times New Roman" panose="02020603050405020304" pitchFamily="18" charset="0"/>
              </a:rPr>
              <a:t> Use standard protocols like SNMP (Simple Network Management Protocol) for network devices or OPC (OLE for Process Control) for industrial processes.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44530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02DD2F-D59B-9988-068A-A5184FB682B3}"/>
              </a:ext>
            </a:extLst>
          </p:cNvPr>
          <p:cNvSpPr>
            <a:spLocks noGrp="1"/>
          </p:cNvSpPr>
          <p:nvPr>
            <p:ph idx="1"/>
          </p:nvPr>
        </p:nvSpPr>
        <p:spPr>
          <a:xfrm>
            <a:off x="505325" y="1435768"/>
            <a:ext cx="10210801" cy="4860758"/>
          </a:xfrm>
        </p:spPr>
        <p:txBody>
          <a:bodyPr>
            <a:normAutofit fontScale="85000" lnSpcReduction="10000"/>
          </a:bodyPr>
          <a:lstStyle/>
          <a:p>
            <a:pPr marL="0" marR="0" indent="0">
              <a:lnSpc>
                <a:spcPct val="115000"/>
              </a:lnSpc>
              <a:spcBef>
                <a:spcPts val="0"/>
              </a:spcBef>
              <a:spcAft>
                <a:spcPts val="1200"/>
              </a:spcAft>
              <a:buNone/>
            </a:pPr>
            <a:r>
              <a:rPr lang="en-US" sz="2800" b="1" dirty="0">
                <a:effectLst/>
                <a:latin typeface="Times New Roman" panose="02020603050405020304" pitchFamily="18" charset="0"/>
                <a:ea typeface="Arial" panose="020B0604020202020204" pitchFamily="34" charset="0"/>
                <a:cs typeface="Times New Roman" panose="02020603050405020304" pitchFamily="18" charset="0"/>
              </a:rPr>
              <a:t>2. Create API:</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sz="2800" dirty="0">
                <a:effectLst/>
                <a:latin typeface="Times New Roman" panose="02020603050405020304" pitchFamily="18" charset="0"/>
                <a:ea typeface="Arial" panose="020B0604020202020204" pitchFamily="34" charset="0"/>
                <a:cs typeface="Times New Roman" panose="02020603050405020304" pitchFamily="18" charset="0"/>
              </a:rPr>
              <a:t>a. RESTful APIs: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Arial" panose="020B0604020202020204" pitchFamily="34" charset="0"/>
                <a:cs typeface="Times New Roman" panose="02020603050405020304" pitchFamily="18" charset="0"/>
              </a:rPr>
              <a:t>Design and Documentation:</a:t>
            </a:r>
            <a:r>
              <a:rPr lang="en-US" sz="2800" dirty="0">
                <a:effectLst/>
                <a:latin typeface="Times New Roman" panose="02020603050405020304" pitchFamily="18" charset="0"/>
                <a:ea typeface="Arial" panose="020B0604020202020204" pitchFamily="34" charset="0"/>
                <a:cs typeface="Times New Roman" panose="02020603050405020304" pitchFamily="18" charset="0"/>
              </a:rPr>
              <a:t> Develop a RESTful API for communication between monitored devices and the monitoring system. Proper documentation is crucial for developers to integrate their systems seamlessly.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Arial" panose="020B0604020202020204" pitchFamily="34" charset="0"/>
                <a:cs typeface="Times New Roman" panose="02020603050405020304" pitchFamily="18" charset="0"/>
              </a:rPr>
              <a:t>Authentication:</a:t>
            </a:r>
            <a:r>
              <a:rPr lang="en-US" sz="2800" dirty="0">
                <a:effectLst/>
                <a:latin typeface="Times New Roman" panose="02020603050405020304" pitchFamily="18" charset="0"/>
                <a:ea typeface="Arial" panose="020B0604020202020204" pitchFamily="34" charset="0"/>
                <a:cs typeface="Times New Roman" panose="02020603050405020304" pitchFamily="18" charset="0"/>
              </a:rPr>
              <a:t> Implement secure authentication mechanisms, such as API keys or OAuth, to control access to the API.</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sz="2800" dirty="0">
                <a:effectLst/>
                <a:latin typeface="Times New Roman" panose="02020603050405020304" pitchFamily="18" charset="0"/>
                <a:ea typeface="Arial" panose="020B0604020202020204" pitchFamily="34" charset="0"/>
                <a:cs typeface="Times New Roman" panose="02020603050405020304" pitchFamily="18" charset="0"/>
              </a:rPr>
              <a:t>b. Integration: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Arial" panose="020B0604020202020204" pitchFamily="34" charset="0"/>
                <a:cs typeface="Times New Roman" panose="02020603050405020304" pitchFamily="18" charset="0"/>
              </a:rPr>
              <a:t>Open APIs:</a:t>
            </a:r>
            <a:r>
              <a:rPr lang="en-US" sz="2800" dirty="0">
                <a:effectLst/>
                <a:latin typeface="Times New Roman" panose="02020603050405020304" pitchFamily="18" charset="0"/>
                <a:ea typeface="Arial" panose="020B0604020202020204" pitchFamily="34" charset="0"/>
                <a:cs typeface="Times New Roman" panose="02020603050405020304" pitchFamily="18" charset="0"/>
              </a:rPr>
              <a:t> Create open APIs that encourage third-party integration, enabling interoperability with a wide range of systems and tools.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Arial" panose="020B0604020202020204" pitchFamily="34" charset="0"/>
                <a:cs typeface="Times New Roman" panose="02020603050405020304" pitchFamily="18" charset="0"/>
              </a:rPr>
              <a:t>Data Formats:</a:t>
            </a:r>
            <a:r>
              <a:rPr lang="en-US" sz="2800" dirty="0">
                <a:effectLst/>
                <a:latin typeface="Times New Roman" panose="02020603050405020304" pitchFamily="18" charset="0"/>
                <a:ea typeface="Arial" panose="020B0604020202020204" pitchFamily="34" charset="0"/>
                <a:cs typeface="Times New Roman" panose="02020603050405020304" pitchFamily="18" charset="0"/>
              </a:rPr>
              <a:t> Support multiple data formats (JSON, XML) for flexibility in data exchange.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06992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90293B-60C2-21D0-CC82-E0547AC7C378}"/>
              </a:ext>
            </a:extLst>
          </p:cNvPr>
          <p:cNvSpPr>
            <a:spLocks noGrp="1"/>
          </p:cNvSpPr>
          <p:nvPr>
            <p:ph idx="1"/>
          </p:nvPr>
        </p:nvSpPr>
        <p:spPr>
          <a:xfrm>
            <a:off x="838200" y="540774"/>
            <a:ext cx="10515600" cy="5636189"/>
          </a:xfrm>
        </p:spPr>
        <p:txBody>
          <a:bodyPr>
            <a:normAutofit/>
          </a:bodyPr>
          <a:lstStyle/>
          <a:p>
            <a:r>
              <a:rPr lang="en-US" sz="3600" b="1" dirty="0">
                <a:effectLst/>
                <a:latin typeface="Times New Roman" panose="02020603050405020304" pitchFamily="18" charset="0"/>
                <a:ea typeface="Calibri" panose="020F0502020204030204" pitchFamily="34" charset="0"/>
              </a:rPr>
              <a:t>Managing an embedded system </a:t>
            </a:r>
            <a:r>
              <a:rPr lang="en-US" sz="3600" dirty="0">
                <a:effectLst/>
                <a:latin typeface="Times New Roman" panose="02020603050405020304" pitchFamily="18" charset="0"/>
                <a:ea typeface="Calibri" panose="020F0502020204030204" pitchFamily="34" charset="0"/>
              </a:rPr>
              <a:t>refers to the activities and processes involved in overseeing and controlling the operation, maintenance, and functionality of an embedded system. </a:t>
            </a:r>
          </a:p>
          <a:p>
            <a:r>
              <a:rPr lang="en-US" sz="3600" dirty="0">
                <a:effectLst/>
                <a:latin typeface="Times New Roman" panose="02020603050405020304" pitchFamily="18" charset="0"/>
                <a:ea typeface="Calibri" panose="020F0502020204030204" pitchFamily="34" charset="0"/>
              </a:rPr>
              <a:t>An embedded system is a specialized computing system dedicated to performing specific functions within a larger system or product. </a:t>
            </a:r>
          </a:p>
          <a:p>
            <a:r>
              <a:rPr lang="en-US" sz="3600" dirty="0">
                <a:effectLst/>
                <a:latin typeface="Times New Roman" panose="02020603050405020304" pitchFamily="18" charset="0"/>
                <a:ea typeface="Calibri" panose="020F0502020204030204" pitchFamily="34" charset="0"/>
              </a:rPr>
              <a:t>These systems are embedded into devices such as appliances, automotive systems, industrial machines, medical devices, and more.</a:t>
            </a:r>
            <a:endParaRPr lang="en-US" sz="3600" dirty="0"/>
          </a:p>
        </p:txBody>
      </p:sp>
    </p:spTree>
    <p:extLst>
      <p:ext uri="{BB962C8B-B14F-4D97-AF65-F5344CB8AC3E}">
        <p14:creationId xmlns:p14="http://schemas.microsoft.com/office/powerpoint/2010/main" val="3138932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200FA5-5C01-9938-C7EE-EF06FEE64CBF}"/>
              </a:ext>
            </a:extLst>
          </p:cNvPr>
          <p:cNvSpPr>
            <a:spLocks noGrp="1"/>
          </p:cNvSpPr>
          <p:nvPr>
            <p:ph idx="1"/>
          </p:nvPr>
        </p:nvSpPr>
        <p:spPr>
          <a:xfrm>
            <a:off x="360946" y="1331495"/>
            <a:ext cx="10042359" cy="5183604"/>
          </a:xfrm>
        </p:spPr>
        <p:txBody>
          <a:bodyPr>
            <a:normAutofit fontScale="92500" lnSpcReduction="20000"/>
          </a:bodyPr>
          <a:lstStyle/>
          <a:p>
            <a:pPr marL="0" marR="0" indent="0">
              <a:lnSpc>
                <a:spcPct val="115000"/>
              </a:lnSpc>
              <a:spcBef>
                <a:spcPts val="0"/>
              </a:spcBef>
              <a:spcAft>
                <a:spcPts val="1200"/>
              </a:spcAft>
              <a:buNone/>
            </a:pPr>
            <a:r>
              <a:rPr lang="en-US" sz="2800" b="1" dirty="0">
                <a:effectLst/>
                <a:latin typeface="Times New Roman" panose="02020603050405020304" pitchFamily="18" charset="0"/>
                <a:ea typeface="Arial" panose="020B0604020202020204" pitchFamily="34" charset="0"/>
                <a:cs typeface="Times New Roman" panose="02020603050405020304" pitchFamily="18" charset="0"/>
              </a:rPr>
              <a:t>3. Create a Monitoring Dashboard: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sz="2800" dirty="0">
                <a:effectLst/>
                <a:latin typeface="Times New Roman" panose="02020603050405020304" pitchFamily="18" charset="0"/>
                <a:ea typeface="Arial" panose="020B0604020202020204" pitchFamily="34" charset="0"/>
                <a:cs typeface="Times New Roman" panose="02020603050405020304" pitchFamily="18" charset="0"/>
              </a:rPr>
              <a:t>a. User Interface (UI):</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Arial" panose="020B0604020202020204" pitchFamily="34" charset="0"/>
                <a:cs typeface="Times New Roman" panose="02020603050405020304" pitchFamily="18" charset="0"/>
              </a:rPr>
              <a:t>Intuitive Design:</a:t>
            </a:r>
            <a:r>
              <a:rPr lang="en-US" sz="2800" dirty="0">
                <a:effectLst/>
                <a:latin typeface="Times New Roman" panose="02020603050405020304" pitchFamily="18" charset="0"/>
                <a:ea typeface="Arial" panose="020B0604020202020204" pitchFamily="34" charset="0"/>
                <a:cs typeface="Times New Roman" panose="02020603050405020304" pitchFamily="18" charset="0"/>
              </a:rPr>
              <a:t> Design a user-friendly interface for the monitoring dashboard, making it easy for users to navigate and understand the data.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Arial" panose="020B0604020202020204" pitchFamily="34" charset="0"/>
                <a:cs typeface="Times New Roman" panose="02020603050405020304" pitchFamily="18" charset="0"/>
              </a:rPr>
              <a:t>Customization:</a:t>
            </a:r>
            <a:r>
              <a:rPr lang="en-US" sz="2800" dirty="0">
                <a:effectLst/>
                <a:latin typeface="Times New Roman" panose="02020603050405020304" pitchFamily="18" charset="0"/>
                <a:ea typeface="Arial" panose="020B0604020202020204" pitchFamily="34" charset="0"/>
                <a:cs typeface="Times New Roman" panose="02020603050405020304" pitchFamily="18" charset="0"/>
              </a:rPr>
              <a:t> Allow users to customize dashboards based on their specific monitoring needs.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sz="2800" dirty="0">
                <a:effectLst/>
                <a:latin typeface="Times New Roman" panose="02020603050405020304" pitchFamily="18" charset="0"/>
                <a:ea typeface="Arial" panose="020B0604020202020204" pitchFamily="34" charset="0"/>
                <a:cs typeface="Times New Roman" panose="02020603050405020304" pitchFamily="18" charset="0"/>
              </a:rPr>
              <a:t>b. Real-time Visualization: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Arial" panose="020B0604020202020204" pitchFamily="34" charset="0"/>
                <a:cs typeface="Times New Roman" panose="02020603050405020304" pitchFamily="18" charset="0"/>
              </a:rPr>
              <a:t>Graphs and Charts:</a:t>
            </a:r>
            <a:r>
              <a:rPr lang="en-US" sz="2800" dirty="0">
                <a:effectLst/>
                <a:latin typeface="Times New Roman" panose="02020603050405020304" pitchFamily="18" charset="0"/>
                <a:ea typeface="Arial" panose="020B0604020202020204" pitchFamily="34" charset="0"/>
                <a:cs typeface="Times New Roman" panose="02020603050405020304" pitchFamily="18" charset="0"/>
              </a:rPr>
              <a:t> Use visual elements like graphs and charts to represent real-time data trends, helping users quickly identify issues or anomalies.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Arial" panose="020B0604020202020204" pitchFamily="34" charset="0"/>
                <a:cs typeface="Times New Roman" panose="02020603050405020304" pitchFamily="18" charset="0"/>
              </a:rPr>
              <a:t>Alerts:</a:t>
            </a:r>
            <a:r>
              <a:rPr lang="en-US" sz="2800" dirty="0">
                <a:effectLst/>
                <a:latin typeface="Times New Roman" panose="02020603050405020304" pitchFamily="18" charset="0"/>
                <a:ea typeface="Arial" panose="020B0604020202020204" pitchFamily="34" charset="0"/>
                <a:cs typeface="Times New Roman" panose="02020603050405020304" pitchFamily="18" charset="0"/>
              </a:rPr>
              <a:t> Implement alerting mechanisms to notify users of critical events or deviations from normal operation.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00161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B55BBF-BF5A-04F4-97FA-C5223CAFBD1F}"/>
              </a:ext>
            </a:extLst>
          </p:cNvPr>
          <p:cNvSpPr>
            <a:spLocks noGrp="1"/>
          </p:cNvSpPr>
          <p:nvPr>
            <p:ph idx="1"/>
          </p:nvPr>
        </p:nvSpPr>
        <p:spPr>
          <a:xfrm>
            <a:off x="195970" y="433138"/>
            <a:ext cx="10070977" cy="5317958"/>
          </a:xfrm>
        </p:spPr>
        <p:txBody>
          <a:bodyPr>
            <a:normAutofit fontScale="92500" lnSpcReduction="10000"/>
          </a:bodyPr>
          <a:lstStyle/>
          <a:p>
            <a:pPr marL="0" marR="0" indent="0">
              <a:lnSpc>
                <a:spcPct val="115000"/>
              </a:lnSpc>
              <a:spcBef>
                <a:spcPts val="0"/>
              </a:spcBef>
              <a:spcAft>
                <a:spcPts val="0"/>
              </a:spcAft>
              <a:buNone/>
            </a:pPr>
            <a:r>
              <a:rPr lang="en-US" sz="2800" dirty="0">
                <a:effectLst/>
                <a:latin typeface="Times New Roman" panose="02020603050405020304" pitchFamily="18" charset="0"/>
                <a:ea typeface="Arial" panose="020B0604020202020204" pitchFamily="34" charset="0"/>
                <a:cs typeface="Times New Roman" panose="02020603050405020304" pitchFamily="18" charset="0"/>
              </a:rPr>
              <a:t>c. Historical Data and Reporting: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Arial" panose="020B0604020202020204" pitchFamily="34" charset="0"/>
                <a:cs typeface="Times New Roman" panose="02020603050405020304" pitchFamily="18" charset="0"/>
              </a:rPr>
              <a:t>Data Storage:</a:t>
            </a:r>
            <a:r>
              <a:rPr lang="en-US" sz="2800" dirty="0">
                <a:effectLst/>
                <a:latin typeface="Times New Roman" panose="02020603050405020304" pitchFamily="18" charset="0"/>
                <a:ea typeface="Arial" panose="020B0604020202020204" pitchFamily="34" charset="0"/>
                <a:cs typeface="Times New Roman" panose="02020603050405020304" pitchFamily="18" charset="0"/>
              </a:rPr>
              <a:t> Store historical data for trend analysis and compliance reporting. Utilize databases suitable for time-series data, such as </a:t>
            </a:r>
            <a:r>
              <a:rPr lang="en-US" sz="2800" dirty="0" err="1">
                <a:effectLst/>
                <a:latin typeface="Times New Roman" panose="02020603050405020304" pitchFamily="18" charset="0"/>
                <a:ea typeface="Arial" panose="020B0604020202020204" pitchFamily="34" charset="0"/>
                <a:cs typeface="Times New Roman" panose="02020603050405020304" pitchFamily="18" charset="0"/>
              </a:rPr>
              <a:t>InfluxDB</a:t>
            </a:r>
            <a:r>
              <a:rPr lang="en-US" sz="2800" dirty="0">
                <a:effectLst/>
                <a:latin typeface="Times New Roman" panose="02020603050405020304" pitchFamily="18" charset="0"/>
                <a:ea typeface="Arial" panose="020B0604020202020204" pitchFamily="34" charset="0"/>
                <a:cs typeface="Times New Roman" panose="02020603050405020304" pitchFamily="18" charset="0"/>
              </a:rPr>
              <a:t> or Prometheus.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Arial" panose="020B0604020202020204" pitchFamily="34" charset="0"/>
                <a:cs typeface="Times New Roman" panose="02020603050405020304" pitchFamily="18" charset="0"/>
              </a:rPr>
              <a:t>Reporting Tools:</a:t>
            </a:r>
            <a:r>
              <a:rPr lang="en-US" sz="2800" dirty="0">
                <a:effectLst/>
                <a:latin typeface="Times New Roman" panose="02020603050405020304" pitchFamily="18" charset="0"/>
                <a:ea typeface="Arial" panose="020B0604020202020204" pitchFamily="34" charset="0"/>
                <a:cs typeface="Times New Roman" panose="02020603050405020304" pitchFamily="18" charset="0"/>
              </a:rPr>
              <a:t> Integrate reporting tools to generate custom reports based on historical performance data.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sz="2800" dirty="0">
                <a:effectLst/>
                <a:latin typeface="Times New Roman" panose="02020603050405020304" pitchFamily="18" charset="0"/>
                <a:ea typeface="Arial" panose="020B0604020202020204" pitchFamily="34" charset="0"/>
                <a:cs typeface="Times New Roman" panose="02020603050405020304" pitchFamily="18" charset="0"/>
              </a:rPr>
              <a:t>d. Scalability and Performance: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Arial" panose="020B0604020202020204" pitchFamily="34" charset="0"/>
                <a:cs typeface="Times New Roman" panose="02020603050405020304" pitchFamily="18" charset="0"/>
              </a:rPr>
              <a:t>Scalable Architecture:</a:t>
            </a:r>
            <a:r>
              <a:rPr lang="en-US" sz="2800" dirty="0">
                <a:effectLst/>
                <a:latin typeface="Times New Roman" panose="02020603050405020304" pitchFamily="18" charset="0"/>
                <a:ea typeface="Arial" panose="020B0604020202020204" pitchFamily="34" charset="0"/>
                <a:cs typeface="Times New Roman" panose="02020603050405020304" pitchFamily="18" charset="0"/>
              </a:rPr>
              <a:t> Design the monitoring system with scalability in mind to handle increasing numbers of monitored devices or data points.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Arial" panose="020B0604020202020204" pitchFamily="34" charset="0"/>
                <a:cs typeface="Times New Roman" panose="02020603050405020304" pitchFamily="18" charset="0"/>
              </a:rPr>
              <a:t>Optimization:</a:t>
            </a:r>
            <a:r>
              <a:rPr lang="en-US" sz="2800" dirty="0">
                <a:effectLst/>
                <a:latin typeface="Times New Roman" panose="02020603050405020304" pitchFamily="18" charset="0"/>
                <a:ea typeface="Arial" panose="020B0604020202020204" pitchFamily="34" charset="0"/>
                <a:cs typeface="Times New Roman" panose="02020603050405020304" pitchFamily="18" charset="0"/>
              </a:rPr>
              <a:t> Optimize the system for performance, ensuring minimal latency in data retrieval and real-time updates.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75654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3CC46-12B3-2772-5B01-29D9A5C04664}"/>
              </a:ext>
            </a:extLst>
          </p:cNvPr>
          <p:cNvSpPr>
            <a:spLocks noGrp="1"/>
          </p:cNvSpPr>
          <p:nvPr>
            <p:ph idx="1"/>
          </p:nvPr>
        </p:nvSpPr>
        <p:spPr>
          <a:xfrm>
            <a:off x="184727" y="905164"/>
            <a:ext cx="11850255" cy="5795818"/>
          </a:xfrm>
        </p:spPr>
        <p:txBody>
          <a:bodyPr>
            <a:normAutofit fontScale="92500" lnSpcReduction="20000"/>
          </a:bodyPr>
          <a:lstStyle/>
          <a:p>
            <a:pPr marL="0" indent="0">
              <a:buNone/>
            </a:pPr>
            <a:r>
              <a:rPr lang="en-US" sz="3600" dirty="0">
                <a:latin typeface="Times New Roman" panose="02020603050405020304" pitchFamily="18" charset="0"/>
                <a:cs typeface="Times New Roman" panose="02020603050405020304" pitchFamily="18" charset="0"/>
              </a:rPr>
              <a:t>GROUP WORK</a:t>
            </a:r>
          </a:p>
          <a:p>
            <a:pPr marL="0" indent="0">
              <a:buNone/>
            </a:pPr>
            <a:r>
              <a:rPr lang="en-US" sz="3600" dirty="0">
                <a:latin typeface="Times New Roman" panose="02020603050405020304" pitchFamily="18" charset="0"/>
                <a:cs typeface="Times New Roman" panose="02020603050405020304" pitchFamily="18" charset="0"/>
              </a:rPr>
              <a:t>Discuss in deep about the below point found in LO4 Which is </a:t>
            </a:r>
            <a:r>
              <a:rPr lang="en-US" sz="3600" b="1" dirty="0">
                <a:effectLst/>
                <a:latin typeface="Times New Roman" panose="02020603050405020304" pitchFamily="18" charset="0"/>
                <a:ea typeface="Arial" panose="020B0604020202020204" pitchFamily="34" charset="0"/>
              </a:rPr>
              <a:t>Manage Embedded System </a:t>
            </a:r>
            <a:endParaRPr lang="en-US" sz="36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Firmware deployment</a:t>
            </a:r>
          </a:p>
          <a:p>
            <a:pPr marL="0" indent="0">
              <a:buNone/>
            </a:pPr>
            <a:r>
              <a:rPr lang="en-US" dirty="0">
                <a:latin typeface="Times New Roman" panose="02020603050405020304" pitchFamily="18" charset="0"/>
                <a:cs typeface="Times New Roman" panose="02020603050405020304" pitchFamily="18" charset="0"/>
              </a:rPr>
              <a:t> ✓ Load firmware into the controller</a:t>
            </a:r>
          </a:p>
          <a:p>
            <a:pPr marL="0" indent="0">
              <a:buNone/>
            </a:pPr>
            <a:r>
              <a:rPr lang="en-US" dirty="0">
                <a:latin typeface="Times New Roman" panose="02020603050405020304" pitchFamily="18" charset="0"/>
                <a:cs typeface="Times New Roman" panose="02020603050405020304" pitchFamily="18" charset="0"/>
              </a:rPr>
              <a:t> ✓ Verifying the integrity of the deployed firmware.</a:t>
            </a:r>
          </a:p>
          <a:p>
            <a:pPr marL="0" indent="0">
              <a:buNone/>
            </a:pPr>
            <a:r>
              <a:rPr lang="en-US" dirty="0">
                <a:latin typeface="Times New Roman" panose="02020603050405020304" pitchFamily="18" charset="0"/>
                <a:cs typeface="Times New Roman" panose="02020603050405020304" pitchFamily="18" charset="0"/>
              </a:rPr>
              <a:t> 2.Testing embedded system </a:t>
            </a:r>
          </a:p>
          <a:p>
            <a:pPr marL="0" indent="0">
              <a:buNone/>
            </a:pPr>
            <a:r>
              <a:rPr lang="en-US" dirty="0">
                <a:latin typeface="Times New Roman" panose="02020603050405020304" pitchFamily="18" charset="0"/>
                <a:cs typeface="Times New Roman" panose="02020603050405020304" pitchFamily="18" charset="0"/>
              </a:rPr>
              <a:t>✓ Selection Test Cases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Functional Testing</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Performance Testing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Compatibility Testing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Usability Testing</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Environmental Testing </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Test Documentation</a:t>
            </a:r>
          </a:p>
        </p:txBody>
      </p:sp>
    </p:spTree>
    <p:extLst>
      <p:ext uri="{BB962C8B-B14F-4D97-AF65-F5344CB8AC3E}">
        <p14:creationId xmlns:p14="http://schemas.microsoft.com/office/powerpoint/2010/main" val="1708992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A5A504-6C60-0722-1B03-EF6832FDC497}"/>
              </a:ext>
            </a:extLst>
          </p:cNvPr>
          <p:cNvSpPr>
            <a:spLocks noGrp="1"/>
          </p:cNvSpPr>
          <p:nvPr>
            <p:ph idx="1"/>
          </p:nvPr>
        </p:nvSpPr>
        <p:spPr>
          <a:xfrm>
            <a:off x="240145" y="230908"/>
            <a:ext cx="11739419" cy="6530109"/>
          </a:xfrm>
        </p:spPr>
        <p:txBody>
          <a:bodyPr/>
          <a:lstStyle/>
          <a:p>
            <a:pPr marL="0" indent="0" algn="just">
              <a:buNone/>
            </a:pPr>
            <a:r>
              <a:rPr lang="en-US" sz="3200" b="1" dirty="0">
                <a:latin typeface="Times New Roman" panose="02020603050405020304" pitchFamily="18" charset="0"/>
                <a:cs typeface="Times New Roman" panose="02020603050405020304" pitchFamily="18" charset="0"/>
              </a:rPr>
              <a:t>3.Embedded system deployment and monitoring:</a:t>
            </a:r>
          </a:p>
          <a:p>
            <a:pPr marL="0" indent="0" algn="just">
              <a:buNone/>
            </a:pPr>
            <a:r>
              <a:rPr lang="en-US" sz="4000" dirty="0">
                <a:latin typeface="Times New Roman" panose="02020603050405020304" pitchFamily="18" charset="0"/>
                <a:cs typeface="Times New Roman" panose="02020603050405020304" pitchFamily="18" charset="0"/>
              </a:rPr>
              <a:t> ✓ Deployment of embedded system </a:t>
            </a:r>
          </a:p>
          <a:p>
            <a:pPr marL="0" indent="0" algn="just">
              <a:buNone/>
            </a:pPr>
            <a:r>
              <a:rPr lang="en-US" sz="4000" dirty="0">
                <a:latin typeface="Times New Roman" panose="02020603050405020304" pitchFamily="18" charset="0"/>
                <a:cs typeface="Times New Roman" panose="02020603050405020304" pitchFamily="18" charset="0"/>
              </a:rPr>
              <a:t>✓ Physical/offline monitoring </a:t>
            </a:r>
          </a:p>
          <a:p>
            <a:pPr marL="0" indent="0" algn="just">
              <a:buNone/>
            </a:pPr>
            <a:r>
              <a:rPr lang="en-US" sz="4000" dirty="0">
                <a:latin typeface="Times New Roman" panose="02020603050405020304" pitchFamily="18" charset="0"/>
                <a:cs typeface="Times New Roman" panose="02020603050405020304" pitchFamily="18" charset="0"/>
              </a:rPr>
              <a:t>✓ Remote/online monitoring </a:t>
            </a:r>
          </a:p>
          <a:p>
            <a:pPr algn="just">
              <a:buFont typeface="Wingdings" panose="05000000000000000000" pitchFamily="2" charset="2"/>
              <a:buChar char="v"/>
            </a:pPr>
            <a:r>
              <a:rPr lang="en-US" sz="4000" dirty="0">
                <a:latin typeface="Times New Roman" panose="02020603050405020304" pitchFamily="18" charset="0"/>
                <a:cs typeface="Times New Roman" panose="02020603050405020304" pitchFamily="18" charset="0"/>
              </a:rPr>
              <a:t>Establishing Connectivity </a:t>
            </a:r>
          </a:p>
          <a:p>
            <a:pPr algn="just">
              <a:buFont typeface="Wingdings" panose="05000000000000000000" pitchFamily="2" charset="2"/>
              <a:buChar char="v"/>
            </a:pPr>
            <a:r>
              <a:rPr lang="en-US" sz="4000" dirty="0">
                <a:latin typeface="Times New Roman" panose="02020603050405020304" pitchFamily="18" charset="0"/>
                <a:cs typeface="Times New Roman" panose="02020603050405020304" pitchFamily="18" charset="0"/>
              </a:rPr>
              <a:t>Create API</a:t>
            </a:r>
          </a:p>
          <a:p>
            <a:pPr algn="just">
              <a:buFont typeface="Wingdings" panose="05000000000000000000" pitchFamily="2" charset="2"/>
              <a:buChar char="v"/>
            </a:pPr>
            <a:r>
              <a:rPr lang="en-US" sz="4000" dirty="0">
                <a:latin typeface="Times New Roman" panose="02020603050405020304" pitchFamily="18" charset="0"/>
                <a:cs typeface="Times New Roman" panose="02020603050405020304" pitchFamily="18" charset="0"/>
              </a:rPr>
              <a:t> Create a monitoring dashboard </a:t>
            </a:r>
          </a:p>
        </p:txBody>
      </p:sp>
    </p:spTree>
    <p:extLst>
      <p:ext uri="{BB962C8B-B14F-4D97-AF65-F5344CB8AC3E}">
        <p14:creationId xmlns:p14="http://schemas.microsoft.com/office/powerpoint/2010/main" val="2214724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72C1F-4A29-6C96-3D1C-3E8D09AA5AEE}"/>
              </a:ext>
            </a:extLst>
          </p:cNvPr>
          <p:cNvSpPr>
            <a:spLocks noGrp="1"/>
          </p:cNvSpPr>
          <p:nvPr>
            <p:ph idx="1"/>
          </p:nvPr>
        </p:nvSpPr>
        <p:spPr/>
        <p:txBody>
          <a:bodyPr/>
          <a:lstStyle/>
          <a:p>
            <a:pPr marL="0" indent="0">
              <a:buNone/>
            </a:pPr>
            <a:r>
              <a:rPr lang="en-US" sz="4000" b="1" dirty="0">
                <a:latin typeface="Times New Roman" panose="02020603050405020304" pitchFamily="18" charset="0"/>
                <a:cs typeface="Times New Roman" panose="02020603050405020304" pitchFamily="18" charset="0"/>
              </a:rPr>
              <a:t>Practical work</a:t>
            </a:r>
          </a:p>
          <a:p>
            <a:pPr marL="0" indent="0">
              <a:buNone/>
            </a:pPr>
            <a:r>
              <a:rPr lang="en-US" sz="3600" dirty="0">
                <a:latin typeface="Times New Roman" panose="02020603050405020304" pitchFamily="18" charset="0"/>
                <a:cs typeface="Times New Roman" panose="02020603050405020304" pitchFamily="18" charset="0"/>
              </a:rPr>
              <a:t>Deploying IoT device Using MQTT broker. MQTT publisher MQTT client to </a:t>
            </a:r>
            <a:r>
              <a:rPr lang="en-US" sz="3600" dirty="0">
                <a:effectLst/>
                <a:latin typeface="Times New Roman" panose="02020603050405020304" pitchFamily="18" charset="0"/>
                <a:ea typeface="Arial" panose="020B0604020202020204" pitchFamily="34" charset="0"/>
                <a:cs typeface="Times New Roman" panose="02020603050405020304" pitchFamily="18" charset="0"/>
              </a:rPr>
              <a:t>Create a Monitoring Dashboard that will real time monitor DHT11 sensor value in such environment  whereby </a:t>
            </a:r>
            <a:r>
              <a:rPr lang="en-US" sz="3600" dirty="0">
                <a:latin typeface="Times New Roman" panose="02020603050405020304" pitchFamily="18" charset="0"/>
                <a:ea typeface="Arial" panose="020B0604020202020204" pitchFamily="34" charset="0"/>
                <a:cs typeface="Times New Roman" panose="02020603050405020304" pitchFamily="18" charset="0"/>
              </a:rPr>
              <a:t>c</a:t>
            </a:r>
            <a:r>
              <a:rPr lang="en-US" sz="3600" dirty="0">
                <a:effectLst/>
                <a:latin typeface="Times New Roman" panose="02020603050405020304" pitchFamily="18" charset="0"/>
                <a:ea typeface="Arial" panose="020B0604020202020204" pitchFamily="34" charset="0"/>
                <a:cs typeface="Times New Roman" panose="02020603050405020304" pitchFamily="18" charset="0"/>
              </a:rPr>
              <a:t>reating visualization dashboard and chart.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975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5AB005-EFFC-F1E9-844D-5D6003ECD4D2}"/>
              </a:ext>
            </a:extLst>
          </p:cNvPr>
          <p:cNvSpPr>
            <a:spLocks noGrp="1"/>
          </p:cNvSpPr>
          <p:nvPr>
            <p:ph idx="1"/>
          </p:nvPr>
        </p:nvSpPr>
        <p:spPr>
          <a:xfrm>
            <a:off x="345440" y="416560"/>
            <a:ext cx="11724640" cy="6217920"/>
          </a:xfrm>
        </p:spPr>
        <p:txBody>
          <a:bodyPr/>
          <a:lstStyle/>
          <a:p>
            <a:r>
              <a:rPr lang="en-US" sz="2800" dirty="0" err="1"/>
              <a:t>MQTTIt</a:t>
            </a:r>
            <a:r>
              <a:rPr lang="en-US" sz="2800" dirty="0"/>
              <a:t> is an IoT interaction protocol based on the Publish/Subscribe mode.</a:t>
            </a:r>
            <a:endParaRPr lang="en-US" sz="4000" b="1"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81DBAD2E-C7C3-B823-AFC7-274E3CCAEFBA}"/>
              </a:ext>
            </a:extLst>
          </p:cNvPr>
          <p:cNvPicPr>
            <a:picLocks noChangeAspect="1"/>
          </p:cNvPicPr>
          <p:nvPr/>
        </p:nvPicPr>
        <p:blipFill>
          <a:blip r:embed="rId2"/>
          <a:stretch>
            <a:fillRect/>
          </a:stretch>
        </p:blipFill>
        <p:spPr>
          <a:xfrm>
            <a:off x="650240" y="1270001"/>
            <a:ext cx="9011920" cy="5171440"/>
          </a:xfrm>
          <a:prstGeom prst="rect">
            <a:avLst/>
          </a:prstGeom>
        </p:spPr>
      </p:pic>
    </p:spTree>
    <p:extLst>
      <p:ext uri="{BB962C8B-B14F-4D97-AF65-F5344CB8AC3E}">
        <p14:creationId xmlns:p14="http://schemas.microsoft.com/office/powerpoint/2010/main" val="3491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B8477-7F59-DC1F-7ADC-8D1CB2CE12FE}"/>
              </a:ext>
            </a:extLst>
          </p:cNvPr>
          <p:cNvSpPr>
            <a:spLocks noGrp="1"/>
          </p:cNvSpPr>
          <p:nvPr>
            <p:ph idx="1"/>
          </p:nvPr>
        </p:nvSpPr>
        <p:spPr>
          <a:xfrm>
            <a:off x="218209" y="550718"/>
            <a:ext cx="11814464" cy="6109855"/>
          </a:xfrm>
        </p:spPr>
        <p:txBody>
          <a:bodyPr/>
          <a:lstStyle/>
          <a:p>
            <a:pPr algn="just"/>
            <a:r>
              <a:rPr lang="en-US" sz="3600" b="1" dirty="0">
                <a:latin typeface="Times New Roman" panose="02020603050405020304" pitchFamily="18" charset="0"/>
                <a:cs typeface="Times New Roman" panose="02020603050405020304" pitchFamily="18" charset="0"/>
              </a:rPr>
              <a:t>MQTT broker</a:t>
            </a:r>
            <a:r>
              <a:rPr lang="en-US" sz="3600" dirty="0">
                <a:latin typeface="Times New Roman" panose="02020603050405020304" pitchFamily="18" charset="0"/>
                <a:cs typeface="Times New Roman" panose="02020603050405020304" pitchFamily="18" charset="0"/>
              </a:rPr>
              <a:t>: An MQTT broker is a server or middleware that acts as a central point for handling communication between MQTT clients. It receives messages from MQTT publishers and routes them to the correct </a:t>
            </a:r>
            <a:r>
              <a:rPr lang="en-US" sz="3600">
                <a:latin typeface="Times New Roman" panose="02020603050405020304" pitchFamily="18" charset="0"/>
                <a:cs typeface="Times New Roman" panose="02020603050405020304" pitchFamily="18" charset="0"/>
              </a:rPr>
              <a:t>MQTT subscribers.</a:t>
            </a:r>
            <a:endParaRPr lang="en-US" sz="3600" dirty="0">
              <a:latin typeface="Times New Roman" panose="02020603050405020304" pitchFamily="18" charset="0"/>
              <a:cs typeface="Times New Roman" panose="02020603050405020304" pitchFamily="18" charset="0"/>
            </a:endParaRPr>
          </a:p>
          <a:p>
            <a:pPr algn="just"/>
            <a:r>
              <a:rPr lang="en-US" sz="3600" b="1" dirty="0">
                <a:latin typeface="Times New Roman" panose="02020603050405020304" pitchFamily="18" charset="0"/>
                <a:cs typeface="Times New Roman" panose="02020603050405020304" pitchFamily="18" charset="0"/>
              </a:rPr>
              <a:t>MQTT publisher</a:t>
            </a:r>
            <a:r>
              <a:rPr lang="en-US" sz="3600" dirty="0">
                <a:latin typeface="Times New Roman" panose="02020603050405020304" pitchFamily="18" charset="0"/>
                <a:cs typeface="Times New Roman" panose="02020603050405020304" pitchFamily="18" charset="0"/>
              </a:rPr>
              <a:t>: An MQTT publisher is a client application that sends messages to an MQTT broker.</a:t>
            </a:r>
          </a:p>
          <a:p>
            <a:pPr algn="just"/>
            <a:r>
              <a:rPr lang="en-US" sz="3600" b="1" dirty="0">
                <a:latin typeface="Times New Roman" panose="02020603050405020304" pitchFamily="18" charset="0"/>
                <a:cs typeface="Times New Roman" panose="02020603050405020304" pitchFamily="18" charset="0"/>
              </a:rPr>
              <a:t>MQTT subscriber</a:t>
            </a:r>
            <a:r>
              <a:rPr lang="en-US" sz="3600" dirty="0">
                <a:latin typeface="Times New Roman" panose="02020603050405020304" pitchFamily="18" charset="0"/>
                <a:cs typeface="Times New Roman" panose="02020603050405020304" pitchFamily="18" charset="0"/>
              </a:rPr>
              <a:t>: An MQTT subscriber is a client application that receives messages from an MQTT broker</a:t>
            </a:r>
            <a:r>
              <a:rPr lang="en-US" dirty="0"/>
              <a:t>.</a:t>
            </a:r>
          </a:p>
        </p:txBody>
      </p:sp>
    </p:spTree>
    <p:extLst>
      <p:ext uri="{BB962C8B-B14F-4D97-AF65-F5344CB8AC3E}">
        <p14:creationId xmlns:p14="http://schemas.microsoft.com/office/powerpoint/2010/main" val="2854821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94F7F7-52C7-F768-127B-91755EF472A3}"/>
              </a:ext>
            </a:extLst>
          </p:cNvPr>
          <p:cNvSpPr>
            <a:spLocks noGrp="1"/>
          </p:cNvSpPr>
          <p:nvPr>
            <p:ph idx="1"/>
          </p:nvPr>
        </p:nvSpPr>
        <p:spPr>
          <a:xfrm>
            <a:off x="304800" y="284480"/>
            <a:ext cx="11785600" cy="6370320"/>
          </a:xfrm>
        </p:spPr>
        <p:txBody>
          <a:bodyPr/>
          <a:lstStyle/>
          <a:p>
            <a:r>
              <a:rPr lang="en-US" sz="3200" dirty="0">
                <a:latin typeface="Times New Roman" panose="02020603050405020304" pitchFamily="18" charset="0"/>
                <a:cs typeface="Times New Roman" panose="02020603050405020304" pitchFamily="18" charset="0"/>
              </a:rPr>
              <a:t>In our work we are going to use </a:t>
            </a:r>
            <a:r>
              <a:rPr lang="en-US" sz="3200" dirty="0" err="1">
                <a:latin typeface="Times New Roman" panose="02020603050405020304" pitchFamily="18" charset="0"/>
                <a:cs typeface="Times New Roman" panose="02020603050405020304" pitchFamily="18" charset="0"/>
              </a:rPr>
              <a:t>NodeMCU</a:t>
            </a:r>
            <a:r>
              <a:rPr lang="en-US" sz="3200" dirty="0">
                <a:latin typeface="Times New Roman" panose="02020603050405020304" pitchFamily="18" charset="0"/>
                <a:cs typeface="Times New Roman" panose="02020603050405020304" pitchFamily="18" charset="0"/>
              </a:rPr>
              <a:t> MQTT Client with Arduino IDE </a:t>
            </a:r>
          </a:p>
          <a:p>
            <a:endParaRPr lang="en-US" dirty="0"/>
          </a:p>
        </p:txBody>
      </p:sp>
      <p:pic>
        <p:nvPicPr>
          <p:cNvPr id="5" name="Picture 4">
            <a:extLst>
              <a:ext uri="{FF2B5EF4-FFF2-40B4-BE49-F238E27FC236}">
                <a16:creationId xmlns:a16="http://schemas.microsoft.com/office/drawing/2014/main" id="{EA5BC21A-0270-5742-FD2F-350E5230A488}"/>
              </a:ext>
            </a:extLst>
          </p:cNvPr>
          <p:cNvPicPr>
            <a:picLocks noChangeAspect="1"/>
          </p:cNvPicPr>
          <p:nvPr/>
        </p:nvPicPr>
        <p:blipFill>
          <a:blip r:embed="rId2"/>
          <a:stretch>
            <a:fillRect/>
          </a:stretch>
        </p:blipFill>
        <p:spPr>
          <a:xfrm>
            <a:off x="548727" y="1259841"/>
            <a:ext cx="10139593" cy="4885514"/>
          </a:xfrm>
          <a:prstGeom prst="rect">
            <a:avLst/>
          </a:prstGeom>
        </p:spPr>
      </p:pic>
    </p:spTree>
    <p:extLst>
      <p:ext uri="{BB962C8B-B14F-4D97-AF65-F5344CB8AC3E}">
        <p14:creationId xmlns:p14="http://schemas.microsoft.com/office/powerpoint/2010/main" val="51804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04CAE-ABB9-C7D3-34A2-A098E61769C9}"/>
              </a:ext>
            </a:extLst>
          </p:cNvPr>
          <p:cNvSpPr>
            <a:spLocks noGrp="1"/>
          </p:cNvSpPr>
          <p:nvPr>
            <p:ph type="title"/>
          </p:nvPr>
        </p:nvSpPr>
        <p:spPr>
          <a:xfrm>
            <a:off x="142240" y="91441"/>
            <a:ext cx="11211560" cy="894080"/>
          </a:xfrm>
        </p:spPr>
        <p:txBody>
          <a:bodyPr>
            <a:normAutofit/>
          </a:bodyPr>
          <a:lstStyle/>
          <a:p>
            <a:r>
              <a:rPr lang="en-US" b="1" dirty="0">
                <a:latin typeface="Times New Roman" panose="02020603050405020304" pitchFamily="18" charset="0"/>
                <a:cs typeface="Times New Roman" panose="02020603050405020304" pitchFamily="18" charset="0"/>
              </a:rPr>
              <a:t>Install required libraries</a:t>
            </a:r>
          </a:p>
        </p:txBody>
      </p:sp>
      <p:sp>
        <p:nvSpPr>
          <p:cNvPr id="3" name="Content Placeholder 2">
            <a:extLst>
              <a:ext uri="{FF2B5EF4-FFF2-40B4-BE49-F238E27FC236}">
                <a16:creationId xmlns:a16="http://schemas.microsoft.com/office/drawing/2014/main" id="{92245F94-C356-CED7-859E-9957CF242F25}"/>
              </a:ext>
            </a:extLst>
          </p:cNvPr>
          <p:cNvSpPr>
            <a:spLocks noGrp="1"/>
          </p:cNvSpPr>
          <p:nvPr>
            <p:ph idx="1"/>
          </p:nvPr>
        </p:nvSpPr>
        <p:spPr>
          <a:xfrm>
            <a:off x="142240" y="985521"/>
            <a:ext cx="11907520" cy="5781038"/>
          </a:xfrm>
        </p:spPr>
        <p:txBody>
          <a:bodyPr/>
          <a:lstStyle/>
          <a:p>
            <a:r>
              <a:rPr lang="en-US" dirty="0"/>
              <a:t>First, refer to Getting Started with </a:t>
            </a:r>
            <a:r>
              <a:rPr lang="en-US" dirty="0" err="1"/>
              <a:t>NodeMCU</a:t>
            </a:r>
            <a:r>
              <a:rPr lang="en-US" dirty="0"/>
              <a:t> using Arduino IDE if you are not installed </a:t>
            </a:r>
            <a:r>
              <a:rPr lang="en-US" dirty="0" err="1"/>
              <a:t>NodeMCU</a:t>
            </a:r>
            <a:r>
              <a:rPr lang="en-US" dirty="0"/>
              <a:t> board packages in Arduino IDE.</a:t>
            </a:r>
          </a:p>
          <a:p>
            <a:r>
              <a:rPr lang="en-US" dirty="0"/>
              <a:t>Follow this link below:</a:t>
            </a:r>
          </a:p>
          <a:p>
            <a:r>
              <a:rPr lang="en-US" dirty="0">
                <a:hlinkClick r:id="rId2"/>
              </a:rPr>
              <a:t>Getting Started with </a:t>
            </a:r>
            <a:r>
              <a:rPr lang="en-US" dirty="0" err="1">
                <a:hlinkClick r:id="rId2"/>
              </a:rPr>
              <a:t>NodeMCU</a:t>
            </a:r>
            <a:r>
              <a:rPr lang="en-US" dirty="0">
                <a:hlinkClick r:id="rId2"/>
              </a:rPr>
              <a:t> using Arduino IDE | </a:t>
            </a:r>
            <a:r>
              <a:rPr lang="en-US" dirty="0" err="1">
                <a:hlinkClick r:id="rId2"/>
              </a:rPr>
              <a:t>NodeMCU</a:t>
            </a:r>
            <a:r>
              <a:rPr lang="en-US" dirty="0">
                <a:hlinkClick r:id="rId2"/>
              </a:rPr>
              <a:t> (electronicwings.com)</a:t>
            </a:r>
            <a:endParaRPr lang="en-US" dirty="0"/>
          </a:p>
        </p:txBody>
      </p:sp>
    </p:spTree>
    <p:extLst>
      <p:ext uri="{BB962C8B-B14F-4D97-AF65-F5344CB8AC3E}">
        <p14:creationId xmlns:p14="http://schemas.microsoft.com/office/powerpoint/2010/main" val="1668031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D5B527-3945-1FB6-0EA3-5C921E1C4125}"/>
              </a:ext>
            </a:extLst>
          </p:cNvPr>
          <p:cNvSpPr>
            <a:spLocks noGrp="1"/>
          </p:cNvSpPr>
          <p:nvPr>
            <p:ph idx="1"/>
          </p:nvPr>
        </p:nvSpPr>
        <p:spPr>
          <a:xfrm>
            <a:off x="142240" y="101600"/>
            <a:ext cx="11211560" cy="6583680"/>
          </a:xfrm>
        </p:spPr>
        <p:txBody>
          <a:bodyPr/>
          <a:lstStyle/>
          <a:p>
            <a:r>
              <a:rPr lang="en-US" dirty="0">
                <a:latin typeface="Times New Roman" panose="02020603050405020304" pitchFamily="18" charset="0"/>
                <a:cs typeface="Times New Roman" panose="02020603050405020304" pitchFamily="18" charset="0"/>
              </a:rPr>
              <a:t>Secondary, We will need to install the</a:t>
            </a:r>
            <a:r>
              <a:rPr lang="en-US" dirty="0">
                <a:solidFill>
                  <a:schemeClr val="accent1"/>
                </a:solidFill>
                <a:latin typeface="Times New Roman" panose="02020603050405020304" pitchFamily="18" charset="0"/>
                <a:cs typeface="Times New Roman" panose="02020603050405020304" pitchFamily="18" charset="0"/>
              </a:rPr>
              <a:t> Adafruit IO, Adafruit MQTT, and </a:t>
            </a:r>
            <a:r>
              <a:rPr lang="en-US" dirty="0" err="1">
                <a:solidFill>
                  <a:schemeClr val="accent1"/>
                </a:solidFill>
                <a:latin typeface="Times New Roman" panose="02020603050405020304" pitchFamily="18" charset="0"/>
                <a:cs typeface="Times New Roman" panose="02020603050405020304" pitchFamily="18" charset="0"/>
              </a:rPr>
              <a:t>ArduinoHttpClient</a:t>
            </a:r>
            <a:r>
              <a:rPr lang="en-US" dirty="0">
                <a:solidFill>
                  <a:schemeClr val="accent1"/>
                </a:solidFill>
                <a:latin typeface="Times New Roman" panose="02020603050405020304" pitchFamily="18" charset="0"/>
                <a:cs typeface="Times New Roman" panose="02020603050405020304" pitchFamily="18" charset="0"/>
              </a:rPr>
              <a:t> libraries </a:t>
            </a:r>
            <a:r>
              <a:rPr lang="en-US" dirty="0">
                <a:latin typeface="Times New Roman" panose="02020603050405020304" pitchFamily="18" charset="0"/>
                <a:cs typeface="Times New Roman" panose="02020603050405020304" pitchFamily="18" charset="0"/>
              </a:rPr>
              <a:t>using the Arduino Library Manager. </a:t>
            </a:r>
          </a:p>
          <a:p>
            <a:endParaRPr lang="en-US" dirty="0"/>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F658534-0A86-F6AC-4740-2D9987A23718}"/>
              </a:ext>
            </a:extLst>
          </p:cNvPr>
          <p:cNvPicPr>
            <a:picLocks noChangeAspect="1"/>
          </p:cNvPicPr>
          <p:nvPr/>
        </p:nvPicPr>
        <p:blipFill>
          <a:blip r:embed="rId2"/>
          <a:stretch>
            <a:fillRect/>
          </a:stretch>
        </p:blipFill>
        <p:spPr>
          <a:xfrm>
            <a:off x="450215" y="1229360"/>
            <a:ext cx="10595610" cy="5008880"/>
          </a:xfrm>
          <a:prstGeom prst="rect">
            <a:avLst/>
          </a:prstGeom>
        </p:spPr>
      </p:pic>
    </p:spTree>
    <p:extLst>
      <p:ext uri="{BB962C8B-B14F-4D97-AF65-F5344CB8AC3E}">
        <p14:creationId xmlns:p14="http://schemas.microsoft.com/office/powerpoint/2010/main" val="2744376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7809-22A8-5EAC-57A3-BA8A5DEE0E20}"/>
              </a:ext>
            </a:extLst>
          </p:cNvPr>
          <p:cNvSpPr>
            <a:spLocks noGrp="1"/>
          </p:cNvSpPr>
          <p:nvPr>
            <p:ph type="title"/>
          </p:nvPr>
        </p:nvSpPr>
        <p:spPr>
          <a:xfrm>
            <a:off x="838200" y="167149"/>
            <a:ext cx="10515600" cy="786580"/>
          </a:xfrm>
        </p:spPr>
        <p:txBody>
          <a:bodyPr>
            <a:normAutofit fontScale="90000"/>
          </a:bodyPr>
          <a:lstStyle/>
          <a:p>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Here are some key aspects of managing embedded systems:</a:t>
            </a:r>
            <a:br>
              <a:rPr lang="en-US" sz="3600" b="1" dirty="0">
                <a:effectLst/>
                <a:latin typeface="Calibri" panose="020F0502020204030204" pitchFamily="34" charset="0"/>
                <a:ea typeface="Calibri" panose="020F0502020204030204" pitchFamily="34" charset="0"/>
                <a:cs typeface="Times New Roman" panose="02020603050405020304" pitchFamily="18" charset="0"/>
              </a:rPr>
            </a:br>
            <a:endParaRPr lang="en-US" sz="3600" b="1" dirty="0"/>
          </a:p>
        </p:txBody>
      </p:sp>
      <p:sp>
        <p:nvSpPr>
          <p:cNvPr id="3" name="Content Placeholder 2">
            <a:extLst>
              <a:ext uri="{FF2B5EF4-FFF2-40B4-BE49-F238E27FC236}">
                <a16:creationId xmlns:a16="http://schemas.microsoft.com/office/drawing/2014/main" id="{4411ED31-003E-7A97-6E1B-BB4B50719E22}"/>
              </a:ext>
            </a:extLst>
          </p:cNvPr>
          <p:cNvSpPr>
            <a:spLocks noGrp="1"/>
          </p:cNvSpPr>
          <p:nvPr>
            <p:ph idx="1"/>
          </p:nvPr>
        </p:nvSpPr>
        <p:spPr>
          <a:xfrm>
            <a:off x="550606" y="1101212"/>
            <a:ext cx="11326762" cy="5447071"/>
          </a:xfrm>
        </p:spPr>
        <p:txBody>
          <a:bodyPr>
            <a:normAutofit fontScale="92500" lnSpcReduction="10000"/>
          </a:bodyPr>
          <a:lstStyle/>
          <a:p>
            <a:pPr marL="0" marR="0" algn="just">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Design and Development:</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This involves the initial planning, design, and development of the embedded system. </a:t>
            </a:r>
            <a:r>
              <a:rPr lang="en-US" sz="32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Managers need to ensure that the system meets the specified requirements, is cost-effective, and can be efficiently manufactured</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Integration: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Embedded systems often need to integrate with other components and systems. </a:t>
            </a:r>
            <a:r>
              <a:rPr lang="en-US" sz="32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Managing this integration process ensures that all parts work together seamlessly to achieve the desired functionality</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Testing and Validation: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Full testing and validation processes are essential to ensure the reliability, performance, and safety of the embedded system. </a:t>
            </a:r>
            <a:r>
              <a:rPr lang="en-US" sz="32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Managers oversee the testing procedures and address any issues identified during this phase</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2815687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3077A33-37C7-9910-E251-A48517CB9148}"/>
              </a:ext>
            </a:extLst>
          </p:cNvPr>
          <p:cNvPicPr>
            <a:picLocks noGrp="1" noChangeAspect="1"/>
          </p:cNvPicPr>
          <p:nvPr>
            <p:ph idx="1"/>
          </p:nvPr>
        </p:nvPicPr>
        <p:blipFill>
          <a:blip r:embed="rId2"/>
          <a:stretch>
            <a:fillRect/>
          </a:stretch>
        </p:blipFill>
        <p:spPr>
          <a:xfrm>
            <a:off x="335281" y="426721"/>
            <a:ext cx="10952480" cy="5882640"/>
          </a:xfrm>
          <a:prstGeom prst="rect">
            <a:avLst/>
          </a:prstGeom>
        </p:spPr>
      </p:pic>
    </p:spTree>
    <p:extLst>
      <p:ext uri="{BB962C8B-B14F-4D97-AF65-F5344CB8AC3E}">
        <p14:creationId xmlns:p14="http://schemas.microsoft.com/office/powerpoint/2010/main" val="3189880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52678B0-759D-6D2F-60FD-54DF52C319E0}"/>
              </a:ext>
            </a:extLst>
          </p:cNvPr>
          <p:cNvPicPr>
            <a:picLocks noGrp="1" noChangeAspect="1"/>
          </p:cNvPicPr>
          <p:nvPr>
            <p:ph idx="1"/>
          </p:nvPr>
        </p:nvPicPr>
        <p:blipFill>
          <a:blip r:embed="rId2"/>
          <a:stretch>
            <a:fillRect/>
          </a:stretch>
        </p:blipFill>
        <p:spPr>
          <a:xfrm>
            <a:off x="492124" y="618966"/>
            <a:ext cx="11506835" cy="5629434"/>
          </a:xfrm>
          <a:prstGeom prst="rect">
            <a:avLst/>
          </a:prstGeom>
        </p:spPr>
      </p:pic>
    </p:spTree>
    <p:extLst>
      <p:ext uri="{BB962C8B-B14F-4D97-AF65-F5344CB8AC3E}">
        <p14:creationId xmlns:p14="http://schemas.microsoft.com/office/powerpoint/2010/main" val="3268253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4379CAC-9E75-C5B3-E9A2-F5FAEB3F845C}"/>
              </a:ext>
            </a:extLst>
          </p:cNvPr>
          <p:cNvPicPr>
            <a:picLocks noGrp="1" noChangeAspect="1"/>
          </p:cNvPicPr>
          <p:nvPr>
            <p:ph idx="1"/>
          </p:nvPr>
        </p:nvPicPr>
        <p:blipFill>
          <a:blip r:embed="rId2"/>
          <a:stretch>
            <a:fillRect/>
          </a:stretch>
        </p:blipFill>
        <p:spPr>
          <a:xfrm>
            <a:off x="782002" y="355600"/>
            <a:ext cx="6512878" cy="5181599"/>
          </a:xfrm>
          <a:prstGeom prst="rect">
            <a:avLst/>
          </a:prstGeom>
        </p:spPr>
      </p:pic>
      <p:pic>
        <p:nvPicPr>
          <p:cNvPr id="6" name="Picture 5">
            <a:extLst>
              <a:ext uri="{FF2B5EF4-FFF2-40B4-BE49-F238E27FC236}">
                <a16:creationId xmlns:a16="http://schemas.microsoft.com/office/drawing/2014/main" id="{CFCCBB4C-476B-41ED-1001-C2B73A2CD048}"/>
              </a:ext>
            </a:extLst>
          </p:cNvPr>
          <p:cNvPicPr>
            <a:picLocks noChangeAspect="1"/>
          </p:cNvPicPr>
          <p:nvPr/>
        </p:nvPicPr>
        <p:blipFill>
          <a:blip r:embed="rId3"/>
          <a:stretch>
            <a:fillRect/>
          </a:stretch>
        </p:blipFill>
        <p:spPr>
          <a:xfrm>
            <a:off x="7294880" y="2765424"/>
            <a:ext cx="3962400" cy="2771775"/>
          </a:xfrm>
          <a:prstGeom prst="rect">
            <a:avLst/>
          </a:prstGeom>
        </p:spPr>
      </p:pic>
    </p:spTree>
    <p:extLst>
      <p:ext uri="{BB962C8B-B14F-4D97-AF65-F5344CB8AC3E}">
        <p14:creationId xmlns:p14="http://schemas.microsoft.com/office/powerpoint/2010/main" val="978458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832BF3-D514-61AB-C218-C2F0AEFA4715}"/>
              </a:ext>
            </a:extLst>
          </p:cNvPr>
          <p:cNvSpPr>
            <a:spLocks noGrp="1"/>
          </p:cNvSpPr>
          <p:nvPr>
            <p:ph idx="1"/>
          </p:nvPr>
        </p:nvSpPr>
        <p:spPr>
          <a:xfrm>
            <a:off x="152400" y="477520"/>
            <a:ext cx="11856720" cy="6197600"/>
          </a:xfrm>
        </p:spPr>
        <p:txBody>
          <a:bodyPr>
            <a:normAutofit/>
          </a:bodyPr>
          <a:lstStyle/>
          <a:p>
            <a:r>
              <a:rPr lang="en-US" sz="3600" dirty="0">
                <a:latin typeface="Times New Roman" panose="02020603050405020304" pitchFamily="18" charset="0"/>
                <a:cs typeface="Times New Roman" panose="02020603050405020304" pitchFamily="18" charset="0"/>
              </a:rPr>
              <a:t>Here we are using the Adafruit server for MQTT Client demo purpose. </a:t>
            </a:r>
          </a:p>
          <a:p>
            <a:r>
              <a:rPr lang="en-US" sz="3600" dirty="0">
                <a:latin typeface="Times New Roman" panose="02020603050405020304" pitchFamily="18" charset="0"/>
                <a:cs typeface="Times New Roman" panose="02020603050405020304" pitchFamily="18" charset="0"/>
              </a:rPr>
              <a:t>In the IOT platform, Adafruit IO Dashboard allows us to visualize and provides control over the connected devices to the internet. </a:t>
            </a:r>
          </a:p>
          <a:p>
            <a:r>
              <a:rPr lang="en-US" sz="3600" dirty="0">
                <a:latin typeface="Times New Roman" panose="02020603050405020304" pitchFamily="18" charset="0"/>
                <a:cs typeface="Times New Roman" panose="02020603050405020304" pitchFamily="18" charset="0"/>
              </a:rPr>
              <a:t>Anyone can visualize and analyze live data from their sensor devices. To learn more and start with Adafruit IO Dashboard refer link :</a:t>
            </a:r>
          </a:p>
          <a:p>
            <a:r>
              <a:rPr lang="en-US" sz="3600" dirty="0">
                <a:latin typeface="Times New Roman" panose="02020603050405020304" pitchFamily="18" charset="0"/>
                <a:cs typeface="Times New Roman" panose="02020603050405020304" pitchFamily="18" charset="0"/>
                <a:hlinkClick r:id="rId2"/>
              </a:rPr>
              <a:t>Creating a Dashboard | Adafruit IO Basics: Dashboards | Adafruit Learning System</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46959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4D99D1-1CD3-04DC-3E78-4B356C0AA3D1}"/>
              </a:ext>
            </a:extLst>
          </p:cNvPr>
          <p:cNvSpPr>
            <a:spLocks noGrp="1"/>
          </p:cNvSpPr>
          <p:nvPr>
            <p:ph idx="1"/>
          </p:nvPr>
        </p:nvSpPr>
        <p:spPr>
          <a:xfrm>
            <a:off x="213360" y="487680"/>
            <a:ext cx="11140440" cy="5689283"/>
          </a:xfrm>
        </p:spPr>
        <p:txBody>
          <a:bodyPr/>
          <a:lstStyle/>
          <a:p>
            <a:pPr algn="just"/>
            <a:r>
              <a:rPr lang="en-US" sz="3600" dirty="0">
                <a:latin typeface="Times New Roman" panose="02020603050405020304" pitchFamily="18" charset="0"/>
                <a:cs typeface="Times New Roman" panose="02020603050405020304" pitchFamily="18" charset="0"/>
              </a:rPr>
              <a:t>Just sign up and create a dashboard. </a:t>
            </a:r>
          </a:p>
          <a:p>
            <a:pPr algn="just"/>
            <a:r>
              <a:rPr lang="en-US" sz="3600" dirty="0">
                <a:latin typeface="Times New Roman" panose="02020603050405020304" pitchFamily="18" charset="0"/>
                <a:cs typeface="Times New Roman" panose="02020603050405020304" pitchFamily="18" charset="0"/>
              </a:rPr>
              <a:t>After the successful creating of the dashboard, we will get the AIO key which is later used to access feed data. </a:t>
            </a:r>
          </a:p>
          <a:p>
            <a:pPr algn="just"/>
            <a:r>
              <a:rPr lang="en-US" sz="3600" dirty="0">
                <a:latin typeface="Times New Roman" panose="02020603050405020304" pitchFamily="18" charset="0"/>
                <a:cs typeface="Times New Roman" panose="02020603050405020304" pitchFamily="18" charset="0"/>
              </a:rPr>
              <a:t>Once we created a dashboard on Adafruit we can add various blocks that can be used to control devices as well as monitor the status of devices. </a:t>
            </a:r>
          </a:p>
          <a:p>
            <a:pPr marL="0" indent="0">
              <a:buNone/>
            </a:pPr>
            <a:endParaRPr lang="en-US" dirty="0"/>
          </a:p>
        </p:txBody>
      </p:sp>
    </p:spTree>
    <p:extLst>
      <p:ext uri="{BB962C8B-B14F-4D97-AF65-F5344CB8AC3E}">
        <p14:creationId xmlns:p14="http://schemas.microsoft.com/office/powerpoint/2010/main" val="975017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B10DC-0DF8-7A41-8ABC-615E1A3CD6A8}"/>
              </a:ext>
            </a:extLst>
          </p:cNvPr>
          <p:cNvSpPr>
            <a:spLocks noGrp="1"/>
          </p:cNvSpPr>
          <p:nvPr>
            <p:ph type="title"/>
          </p:nvPr>
        </p:nvSpPr>
        <p:spPr>
          <a:xfrm>
            <a:off x="223520" y="182881"/>
            <a:ext cx="11130280" cy="894080"/>
          </a:xfrm>
        </p:spPr>
        <p:txBody>
          <a:bodyPr/>
          <a:lstStyle/>
          <a:p>
            <a:r>
              <a:rPr lang="en-US" b="1" dirty="0">
                <a:latin typeface="Times New Roman" panose="02020603050405020304" pitchFamily="18" charset="0"/>
                <a:cs typeface="Times New Roman" panose="02020603050405020304" pitchFamily="18" charset="0"/>
              </a:rPr>
              <a:t>Lets go to our task</a:t>
            </a:r>
          </a:p>
        </p:txBody>
      </p:sp>
      <p:sp>
        <p:nvSpPr>
          <p:cNvPr id="3" name="Content Placeholder 2">
            <a:extLst>
              <a:ext uri="{FF2B5EF4-FFF2-40B4-BE49-F238E27FC236}">
                <a16:creationId xmlns:a16="http://schemas.microsoft.com/office/drawing/2014/main" id="{307F6538-5447-BB30-E582-D9708DB9D0BD}"/>
              </a:ext>
            </a:extLst>
          </p:cNvPr>
          <p:cNvSpPr>
            <a:spLocks noGrp="1"/>
          </p:cNvSpPr>
          <p:nvPr>
            <p:ph idx="1"/>
          </p:nvPr>
        </p:nvSpPr>
        <p:spPr>
          <a:xfrm>
            <a:off x="223520" y="1259840"/>
            <a:ext cx="11704320" cy="5415279"/>
          </a:xfrm>
        </p:spPr>
        <p:txBody>
          <a:bodyPr>
            <a:normAutofit/>
          </a:bodyPr>
          <a:lstStyle/>
          <a:p>
            <a:r>
              <a:rPr lang="en-US" sz="3600" dirty="0">
                <a:latin typeface="Times New Roman" panose="02020603050405020304" pitchFamily="18" charset="0"/>
                <a:cs typeface="Times New Roman" panose="02020603050405020304" pitchFamily="18" charset="0"/>
              </a:rPr>
              <a:t>Publish DHT11 Sensor Data to Adafruit IO Platform Using ESP8266 .</a:t>
            </a:r>
          </a:p>
          <a:p>
            <a:r>
              <a:rPr lang="en-US" sz="3600" dirty="0">
                <a:latin typeface="Times New Roman" panose="02020603050405020304" pitchFamily="18" charset="0"/>
                <a:cs typeface="Times New Roman" panose="02020603050405020304" pitchFamily="18" charset="0"/>
              </a:rPr>
              <a:t>This will shows how to send temperature and humidity data from the DHT11 sensor to Adafruit IO (AIO) platform via the MQTT protocol.</a:t>
            </a:r>
          </a:p>
          <a:p>
            <a:r>
              <a:rPr lang="en-US" sz="3600" dirty="0">
                <a:latin typeface="Times New Roman" panose="02020603050405020304" pitchFamily="18" charset="0"/>
                <a:cs typeface="Times New Roman" panose="02020603050405020304" pitchFamily="18" charset="0"/>
              </a:rPr>
              <a:t>This sensor node acts as an MQTT client and publishes the data.</a:t>
            </a:r>
          </a:p>
          <a:p>
            <a:r>
              <a:rPr lang="en-US" sz="3600" dirty="0">
                <a:latin typeface="Times New Roman" panose="02020603050405020304" pitchFamily="18" charset="0"/>
                <a:cs typeface="Times New Roman" panose="02020603050405020304" pitchFamily="18" charset="0"/>
              </a:rPr>
              <a:t>On the AIO platform the published data will be displayed using graphs. </a:t>
            </a:r>
          </a:p>
        </p:txBody>
      </p:sp>
    </p:spTree>
    <p:extLst>
      <p:ext uri="{BB962C8B-B14F-4D97-AF65-F5344CB8AC3E}">
        <p14:creationId xmlns:p14="http://schemas.microsoft.com/office/powerpoint/2010/main" val="50625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CB6A-1493-3098-EA93-CD7FDBA482D8}"/>
              </a:ext>
            </a:extLst>
          </p:cNvPr>
          <p:cNvSpPr>
            <a:spLocks noGrp="1"/>
          </p:cNvSpPr>
          <p:nvPr>
            <p:ph type="title"/>
          </p:nvPr>
        </p:nvSpPr>
        <p:spPr/>
        <p:txBody>
          <a:bodyPr/>
          <a:lstStyle/>
          <a:p>
            <a:r>
              <a:rPr lang="en-US" dirty="0"/>
              <a:t>Components Required </a:t>
            </a:r>
          </a:p>
        </p:txBody>
      </p:sp>
      <p:sp>
        <p:nvSpPr>
          <p:cNvPr id="3" name="Content Placeholder 2">
            <a:extLst>
              <a:ext uri="{FF2B5EF4-FFF2-40B4-BE49-F238E27FC236}">
                <a16:creationId xmlns:a16="http://schemas.microsoft.com/office/drawing/2014/main" id="{FE0201FE-57CA-2C71-591A-DB3CE4C87994}"/>
              </a:ext>
            </a:extLst>
          </p:cNvPr>
          <p:cNvSpPr>
            <a:spLocks noGrp="1"/>
          </p:cNvSpPr>
          <p:nvPr>
            <p:ph idx="1"/>
          </p:nvPr>
        </p:nvSpPr>
        <p:spPr/>
        <p:txBody>
          <a:bodyPr/>
          <a:lstStyle/>
          <a:p>
            <a:r>
              <a:rPr lang="en-US" dirty="0" err="1"/>
              <a:t>NodeMCU</a:t>
            </a:r>
            <a:r>
              <a:rPr lang="en-US" dirty="0"/>
              <a:t> </a:t>
            </a:r>
          </a:p>
          <a:p>
            <a:r>
              <a:rPr lang="en-US" dirty="0"/>
              <a:t>DTH11 Sensor</a:t>
            </a:r>
          </a:p>
          <a:p>
            <a:r>
              <a:rPr lang="en-US" dirty="0"/>
              <a:t>Jumper Wires  (Male-To-Male) </a:t>
            </a:r>
          </a:p>
          <a:p>
            <a:r>
              <a:rPr lang="en-US" dirty="0"/>
              <a:t>Breadboard </a:t>
            </a:r>
          </a:p>
        </p:txBody>
      </p:sp>
    </p:spTree>
    <p:extLst>
      <p:ext uri="{BB962C8B-B14F-4D97-AF65-F5344CB8AC3E}">
        <p14:creationId xmlns:p14="http://schemas.microsoft.com/office/powerpoint/2010/main" val="4261869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5C48CB-2CE5-367C-B2FD-BAB39ECA185E}"/>
              </a:ext>
            </a:extLst>
          </p:cNvPr>
          <p:cNvSpPr>
            <a:spLocks noGrp="1"/>
          </p:cNvSpPr>
          <p:nvPr>
            <p:ph idx="1"/>
          </p:nvPr>
        </p:nvSpPr>
        <p:spPr>
          <a:xfrm>
            <a:off x="406400" y="182880"/>
            <a:ext cx="11541760" cy="6563360"/>
          </a:xfrm>
        </p:spPr>
        <p:txBody>
          <a:bodyPr/>
          <a:lstStyle/>
          <a:p>
            <a:r>
              <a:rPr lang="en-US" dirty="0">
                <a:latin typeface="Times New Roman" panose="02020603050405020304" pitchFamily="18" charset="0"/>
                <a:cs typeface="Times New Roman" panose="02020603050405020304" pitchFamily="18" charset="0"/>
              </a:rPr>
              <a:t>Connect the DATA pin of the DHT11 sensor to the </a:t>
            </a:r>
            <a:r>
              <a:rPr lang="en-US" dirty="0" err="1">
                <a:latin typeface="Times New Roman" panose="02020603050405020304" pitchFamily="18" charset="0"/>
                <a:cs typeface="Times New Roman" panose="02020603050405020304" pitchFamily="18" charset="0"/>
              </a:rPr>
              <a:t>NodeMCU</a:t>
            </a:r>
            <a:r>
              <a:rPr lang="en-US" dirty="0">
                <a:latin typeface="Times New Roman" panose="02020603050405020304" pitchFamily="18" charset="0"/>
                <a:cs typeface="Times New Roman" panose="02020603050405020304" pitchFamily="18" charset="0"/>
              </a:rPr>
              <a:t> D6 pin and VCC, GND to Vin, and GND pins respectively of </a:t>
            </a:r>
            <a:r>
              <a:rPr lang="en-US" dirty="0" err="1">
                <a:latin typeface="Times New Roman" panose="02020603050405020304" pitchFamily="18" charset="0"/>
                <a:cs typeface="Times New Roman" panose="02020603050405020304" pitchFamily="18" charset="0"/>
              </a:rPr>
              <a:t>NodeMCU</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The circuit diagram is shown below:</a:t>
            </a:r>
          </a:p>
          <a:p>
            <a:endParaRPr lang="en-US" dirty="0"/>
          </a:p>
        </p:txBody>
      </p:sp>
      <p:pic>
        <p:nvPicPr>
          <p:cNvPr id="5" name="Picture 4">
            <a:extLst>
              <a:ext uri="{FF2B5EF4-FFF2-40B4-BE49-F238E27FC236}">
                <a16:creationId xmlns:a16="http://schemas.microsoft.com/office/drawing/2014/main" id="{6AAB1447-CB0A-9B6F-C346-60FD82E0E3D7}"/>
              </a:ext>
            </a:extLst>
          </p:cNvPr>
          <p:cNvPicPr>
            <a:picLocks noChangeAspect="1"/>
          </p:cNvPicPr>
          <p:nvPr/>
        </p:nvPicPr>
        <p:blipFill>
          <a:blip r:embed="rId2"/>
          <a:stretch>
            <a:fillRect/>
          </a:stretch>
        </p:blipFill>
        <p:spPr>
          <a:xfrm>
            <a:off x="812800" y="1757680"/>
            <a:ext cx="10446415" cy="4429760"/>
          </a:xfrm>
          <a:prstGeom prst="rect">
            <a:avLst/>
          </a:prstGeom>
        </p:spPr>
      </p:pic>
    </p:spTree>
    <p:extLst>
      <p:ext uri="{BB962C8B-B14F-4D97-AF65-F5344CB8AC3E}">
        <p14:creationId xmlns:p14="http://schemas.microsoft.com/office/powerpoint/2010/main" val="3922960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CBBC7-E206-7537-1CA8-B111F3A1DD77}"/>
              </a:ext>
            </a:extLst>
          </p:cNvPr>
          <p:cNvSpPr>
            <a:spLocks noGrp="1"/>
          </p:cNvSpPr>
          <p:nvPr>
            <p:ph idx="1"/>
          </p:nvPr>
        </p:nvSpPr>
        <p:spPr>
          <a:xfrm>
            <a:off x="121920" y="325120"/>
            <a:ext cx="11231880" cy="5851843"/>
          </a:xfrm>
        </p:spPr>
        <p:txBody>
          <a:bodyPr/>
          <a:lstStyle/>
          <a:p>
            <a:r>
              <a:rPr lang="en-US" dirty="0">
                <a:hlinkClick r:id="rId2"/>
              </a:rPr>
              <a:t>This is </a:t>
            </a:r>
            <a:r>
              <a:rPr lang="en-US" dirty="0" err="1">
                <a:hlinkClick r:id="rId2"/>
              </a:rPr>
              <a:t>is</a:t>
            </a:r>
            <a:r>
              <a:rPr lang="en-US" dirty="0">
                <a:hlinkClick r:id="rId2"/>
              </a:rPr>
              <a:t> for the code:</a:t>
            </a:r>
          </a:p>
          <a:p>
            <a:pPr marL="0" indent="0">
              <a:buNone/>
            </a:pPr>
            <a:r>
              <a:rPr lang="en-US" dirty="0">
                <a:hlinkClick r:id="rId2"/>
              </a:rPr>
              <a:t>https://turbofuture.com/computers/Publish-DHT11-Sensor-Data-To-Adafruit-IO-Platform-using-ESP8266</a:t>
            </a:r>
            <a:endParaRPr lang="en-US" dirty="0"/>
          </a:p>
          <a:p>
            <a:endParaRPr lang="en-US" dirty="0"/>
          </a:p>
        </p:txBody>
      </p:sp>
    </p:spTree>
    <p:extLst>
      <p:ext uri="{BB962C8B-B14F-4D97-AF65-F5344CB8AC3E}">
        <p14:creationId xmlns:p14="http://schemas.microsoft.com/office/powerpoint/2010/main" val="1426355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B8C214-4CBB-FFEB-E69D-D320D1575410}"/>
              </a:ext>
            </a:extLst>
          </p:cNvPr>
          <p:cNvSpPr>
            <a:spLocks noGrp="1"/>
          </p:cNvSpPr>
          <p:nvPr>
            <p:ph idx="1"/>
          </p:nvPr>
        </p:nvSpPr>
        <p:spPr>
          <a:xfrm>
            <a:off x="213360" y="254000"/>
            <a:ext cx="11140440" cy="6360160"/>
          </a:xfrm>
        </p:spPr>
        <p:txBody>
          <a:bodyPr>
            <a:normAutofit fontScale="32500" lnSpcReduction="20000"/>
          </a:bodyPr>
          <a:lstStyle/>
          <a:p>
            <a:r>
              <a:rPr lang="en-US" sz="5000" dirty="0">
                <a:latin typeface="Times New Roman" panose="02020603050405020304" pitchFamily="18" charset="0"/>
                <a:cs typeface="Times New Roman" panose="02020603050405020304" pitchFamily="18" charset="0"/>
              </a:rPr>
              <a:t>#include &lt;ESP8266WiFi.h&gt;</a:t>
            </a:r>
          </a:p>
          <a:p>
            <a:r>
              <a:rPr lang="en-US" sz="5000" dirty="0">
                <a:latin typeface="Times New Roman" panose="02020603050405020304" pitchFamily="18" charset="0"/>
                <a:cs typeface="Times New Roman" panose="02020603050405020304" pitchFamily="18" charset="0"/>
              </a:rPr>
              <a:t>#include "</a:t>
            </a:r>
            <a:r>
              <a:rPr lang="en-US" sz="5000" dirty="0" err="1">
                <a:latin typeface="Times New Roman" panose="02020603050405020304" pitchFamily="18" charset="0"/>
                <a:cs typeface="Times New Roman" panose="02020603050405020304" pitchFamily="18" charset="0"/>
              </a:rPr>
              <a:t>Adafruit_MQTT.h</a:t>
            </a:r>
            <a:r>
              <a:rPr lang="en-US" sz="5000" dirty="0">
                <a:latin typeface="Times New Roman" panose="02020603050405020304" pitchFamily="18" charset="0"/>
                <a:cs typeface="Times New Roman" panose="02020603050405020304" pitchFamily="18" charset="0"/>
              </a:rPr>
              <a:t>"</a:t>
            </a:r>
          </a:p>
          <a:p>
            <a:r>
              <a:rPr lang="en-US" sz="5000" dirty="0">
                <a:latin typeface="Times New Roman" panose="02020603050405020304" pitchFamily="18" charset="0"/>
                <a:cs typeface="Times New Roman" panose="02020603050405020304" pitchFamily="18" charset="0"/>
              </a:rPr>
              <a:t>#include "</a:t>
            </a:r>
            <a:r>
              <a:rPr lang="en-US" sz="5000" dirty="0" err="1">
                <a:latin typeface="Times New Roman" panose="02020603050405020304" pitchFamily="18" charset="0"/>
                <a:cs typeface="Times New Roman" panose="02020603050405020304" pitchFamily="18" charset="0"/>
              </a:rPr>
              <a:t>Adafruit_MQTT_Client.h</a:t>
            </a:r>
            <a:r>
              <a:rPr lang="en-US" sz="5000" dirty="0">
                <a:latin typeface="Times New Roman" panose="02020603050405020304" pitchFamily="18" charset="0"/>
                <a:cs typeface="Times New Roman" panose="02020603050405020304" pitchFamily="18" charset="0"/>
              </a:rPr>
              <a:t>"</a:t>
            </a:r>
          </a:p>
          <a:p>
            <a:r>
              <a:rPr lang="en-US" sz="5000" dirty="0">
                <a:latin typeface="Times New Roman" panose="02020603050405020304" pitchFamily="18" charset="0"/>
                <a:cs typeface="Times New Roman" panose="02020603050405020304" pitchFamily="18" charset="0"/>
              </a:rPr>
              <a:t>#include "</a:t>
            </a:r>
            <a:r>
              <a:rPr lang="en-US" sz="5000" dirty="0" err="1">
                <a:latin typeface="Times New Roman" panose="02020603050405020304" pitchFamily="18" charset="0"/>
                <a:cs typeface="Times New Roman" panose="02020603050405020304" pitchFamily="18" charset="0"/>
              </a:rPr>
              <a:t>DHT.h</a:t>
            </a:r>
            <a:r>
              <a:rPr lang="en-US" sz="5000" dirty="0">
                <a:latin typeface="Times New Roman" panose="02020603050405020304" pitchFamily="18" charset="0"/>
                <a:cs typeface="Times New Roman" panose="02020603050405020304" pitchFamily="18" charset="0"/>
              </a:rPr>
              <a:t>"</a:t>
            </a:r>
          </a:p>
          <a:p>
            <a:r>
              <a:rPr lang="en-US" sz="5000" dirty="0">
                <a:latin typeface="Times New Roman" panose="02020603050405020304" pitchFamily="18" charset="0"/>
                <a:cs typeface="Times New Roman" panose="02020603050405020304" pitchFamily="18" charset="0"/>
              </a:rPr>
              <a:t>#define WLAN_SSID       "YOUR_TECHNOPOP6MADO"</a:t>
            </a:r>
          </a:p>
          <a:p>
            <a:r>
              <a:rPr lang="en-US" sz="5000" dirty="0">
                <a:latin typeface="Times New Roman" panose="02020603050405020304" pitchFamily="18" charset="0"/>
                <a:cs typeface="Times New Roman" panose="02020603050405020304" pitchFamily="18" charset="0"/>
              </a:rPr>
              <a:t>#define WLAN_PASS       "YOUR_WIFI_MADO1982"</a:t>
            </a:r>
          </a:p>
          <a:p>
            <a:r>
              <a:rPr lang="en-US" sz="5000" dirty="0">
                <a:latin typeface="Times New Roman" panose="02020603050405020304" pitchFamily="18" charset="0"/>
                <a:cs typeface="Times New Roman" panose="02020603050405020304" pitchFamily="18" charset="0"/>
              </a:rPr>
              <a:t>#define AIO_SERVER      "io.adafruit.com"</a:t>
            </a:r>
          </a:p>
          <a:p>
            <a:r>
              <a:rPr lang="en-US" sz="5000" dirty="0">
                <a:latin typeface="Times New Roman" panose="02020603050405020304" pitchFamily="18" charset="0"/>
                <a:cs typeface="Times New Roman" panose="02020603050405020304" pitchFamily="18" charset="0"/>
              </a:rPr>
              <a:t>#define AIO_SERVERPORT  1883                   // use 8883 for SSL</a:t>
            </a:r>
          </a:p>
          <a:p>
            <a:r>
              <a:rPr lang="en-US" sz="5000" dirty="0">
                <a:latin typeface="Times New Roman" panose="02020603050405020304" pitchFamily="18" charset="0"/>
                <a:cs typeface="Times New Roman" panose="02020603050405020304" pitchFamily="18" charset="0"/>
              </a:rPr>
              <a:t>#define AIO_USERNAME    "YOUR_YANKURIJE"</a:t>
            </a:r>
          </a:p>
          <a:p>
            <a:r>
              <a:rPr lang="en-US" sz="5000" dirty="0">
                <a:latin typeface="Times New Roman" panose="02020603050405020304" pitchFamily="18" charset="0"/>
                <a:cs typeface="Times New Roman" panose="02020603050405020304" pitchFamily="18" charset="0"/>
              </a:rPr>
              <a:t>#define AIO_KEY         "aio_JBGb38qtGt9gV0E8tuDqk6Ou5sdk"</a:t>
            </a:r>
          </a:p>
          <a:p>
            <a:r>
              <a:rPr lang="en-US" sz="5000" dirty="0">
                <a:latin typeface="Times New Roman" panose="02020603050405020304" pitchFamily="18" charset="0"/>
                <a:cs typeface="Times New Roman" panose="02020603050405020304" pitchFamily="18" charset="0"/>
              </a:rPr>
              <a:t>#define DHTPIN D6</a:t>
            </a:r>
          </a:p>
          <a:p>
            <a:r>
              <a:rPr lang="en-US" sz="5000" dirty="0">
                <a:latin typeface="Times New Roman" panose="02020603050405020304" pitchFamily="18" charset="0"/>
                <a:cs typeface="Times New Roman" panose="02020603050405020304" pitchFamily="18" charset="0"/>
              </a:rPr>
              <a:t>#define DHTTYPE DHT11</a:t>
            </a:r>
          </a:p>
          <a:p>
            <a:r>
              <a:rPr lang="en-US" sz="5000" dirty="0">
                <a:latin typeface="Times New Roman" panose="02020603050405020304" pitchFamily="18" charset="0"/>
                <a:cs typeface="Times New Roman" panose="02020603050405020304" pitchFamily="18" charset="0"/>
              </a:rPr>
              <a:t>DHT </a:t>
            </a:r>
            <a:r>
              <a:rPr lang="en-US" sz="5000" dirty="0" err="1">
                <a:latin typeface="Times New Roman" panose="02020603050405020304" pitchFamily="18" charset="0"/>
                <a:cs typeface="Times New Roman" panose="02020603050405020304" pitchFamily="18" charset="0"/>
              </a:rPr>
              <a:t>dht</a:t>
            </a:r>
            <a:r>
              <a:rPr lang="en-US" sz="5000" dirty="0">
                <a:latin typeface="Times New Roman" panose="02020603050405020304" pitchFamily="18" charset="0"/>
                <a:cs typeface="Times New Roman" panose="02020603050405020304" pitchFamily="18" charset="0"/>
              </a:rPr>
              <a:t>(DHTPIN, DHTTYPE);</a:t>
            </a:r>
          </a:p>
          <a:p>
            <a:r>
              <a:rPr lang="en-US" sz="5000" dirty="0" err="1">
                <a:latin typeface="Times New Roman" panose="02020603050405020304" pitchFamily="18" charset="0"/>
                <a:cs typeface="Times New Roman" panose="02020603050405020304" pitchFamily="18" charset="0"/>
              </a:rPr>
              <a:t>WiFiClient</a:t>
            </a:r>
            <a:r>
              <a:rPr lang="en-US" sz="5000" dirty="0">
                <a:latin typeface="Times New Roman" panose="02020603050405020304" pitchFamily="18" charset="0"/>
                <a:cs typeface="Times New Roman" panose="02020603050405020304" pitchFamily="18" charset="0"/>
              </a:rPr>
              <a:t> client;</a:t>
            </a:r>
          </a:p>
          <a:p>
            <a:r>
              <a:rPr lang="en-US" sz="5000" dirty="0" err="1">
                <a:latin typeface="Times New Roman" panose="02020603050405020304" pitchFamily="18" charset="0"/>
                <a:cs typeface="Times New Roman" panose="02020603050405020304" pitchFamily="18" charset="0"/>
              </a:rPr>
              <a:t>Adafruit_MQTT_Client</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mqtt</a:t>
            </a:r>
            <a:r>
              <a:rPr lang="en-US" sz="5000" dirty="0">
                <a:latin typeface="Times New Roman" panose="02020603050405020304" pitchFamily="18" charset="0"/>
                <a:cs typeface="Times New Roman" panose="02020603050405020304" pitchFamily="18" charset="0"/>
              </a:rPr>
              <a:t>(&amp;client, AIO_SERVER, AIO_SERVERPORT, AIO_USERNAME, AIO_KEY);</a:t>
            </a:r>
          </a:p>
          <a:p>
            <a:r>
              <a:rPr lang="en-US" sz="5000" dirty="0" err="1">
                <a:latin typeface="Times New Roman" panose="02020603050405020304" pitchFamily="18" charset="0"/>
                <a:cs typeface="Times New Roman" panose="02020603050405020304" pitchFamily="18" charset="0"/>
              </a:rPr>
              <a:t>Adafruit_MQTT_Publish</a:t>
            </a:r>
            <a:r>
              <a:rPr lang="en-US" sz="5000" dirty="0">
                <a:latin typeface="Times New Roman" panose="02020603050405020304" pitchFamily="18" charset="0"/>
                <a:cs typeface="Times New Roman" panose="02020603050405020304" pitchFamily="18" charset="0"/>
              </a:rPr>
              <a:t> temperature = </a:t>
            </a:r>
            <a:r>
              <a:rPr lang="en-US" sz="5000" dirty="0" err="1">
                <a:latin typeface="Times New Roman" panose="02020603050405020304" pitchFamily="18" charset="0"/>
                <a:cs typeface="Times New Roman" panose="02020603050405020304" pitchFamily="18" charset="0"/>
              </a:rPr>
              <a:t>Adafruit_MQTT_Publish</a:t>
            </a:r>
            <a:r>
              <a:rPr lang="en-US" sz="5000" dirty="0">
                <a:latin typeface="Times New Roman" panose="02020603050405020304" pitchFamily="18" charset="0"/>
                <a:cs typeface="Times New Roman" panose="02020603050405020304" pitchFamily="18" charset="0"/>
              </a:rPr>
              <a:t>(&amp;</a:t>
            </a:r>
            <a:r>
              <a:rPr lang="en-US" sz="5000" dirty="0" err="1">
                <a:latin typeface="Times New Roman" panose="02020603050405020304" pitchFamily="18" charset="0"/>
                <a:cs typeface="Times New Roman" panose="02020603050405020304" pitchFamily="18" charset="0"/>
              </a:rPr>
              <a:t>mqtt</a:t>
            </a:r>
            <a:r>
              <a:rPr lang="en-US" sz="5000" dirty="0">
                <a:latin typeface="Times New Roman" panose="02020603050405020304" pitchFamily="18" charset="0"/>
                <a:cs typeface="Times New Roman" panose="02020603050405020304" pitchFamily="18" charset="0"/>
              </a:rPr>
              <a:t>, AIO_USERNAME "/feeds/temp");</a:t>
            </a:r>
          </a:p>
          <a:p>
            <a:r>
              <a:rPr lang="en-US" sz="5000" dirty="0" err="1">
                <a:latin typeface="Times New Roman" panose="02020603050405020304" pitchFamily="18" charset="0"/>
                <a:cs typeface="Times New Roman" panose="02020603050405020304" pitchFamily="18" charset="0"/>
              </a:rPr>
              <a:t>Adafruit_MQTT_Publish</a:t>
            </a:r>
            <a:r>
              <a:rPr lang="en-US" sz="5000" dirty="0">
                <a:latin typeface="Times New Roman" panose="02020603050405020304" pitchFamily="18" charset="0"/>
                <a:cs typeface="Times New Roman" panose="02020603050405020304" pitchFamily="18" charset="0"/>
              </a:rPr>
              <a:t> humidity = </a:t>
            </a:r>
            <a:r>
              <a:rPr lang="en-US" sz="5000" dirty="0" err="1">
                <a:latin typeface="Times New Roman" panose="02020603050405020304" pitchFamily="18" charset="0"/>
                <a:cs typeface="Times New Roman" panose="02020603050405020304" pitchFamily="18" charset="0"/>
              </a:rPr>
              <a:t>Adafruit_MQTT_Publish</a:t>
            </a:r>
            <a:r>
              <a:rPr lang="en-US" sz="5000" dirty="0">
                <a:latin typeface="Times New Roman" panose="02020603050405020304" pitchFamily="18" charset="0"/>
                <a:cs typeface="Times New Roman" panose="02020603050405020304" pitchFamily="18" charset="0"/>
              </a:rPr>
              <a:t>(&amp;</a:t>
            </a:r>
            <a:r>
              <a:rPr lang="en-US" sz="5000" dirty="0" err="1">
                <a:latin typeface="Times New Roman" panose="02020603050405020304" pitchFamily="18" charset="0"/>
                <a:cs typeface="Times New Roman" panose="02020603050405020304" pitchFamily="18" charset="0"/>
              </a:rPr>
              <a:t>mqtt</a:t>
            </a:r>
            <a:r>
              <a:rPr lang="en-US" sz="5000" dirty="0">
                <a:latin typeface="Times New Roman" panose="02020603050405020304" pitchFamily="18" charset="0"/>
                <a:cs typeface="Times New Roman" panose="02020603050405020304" pitchFamily="18" charset="0"/>
              </a:rPr>
              <a:t>, AIO_USERNAME "/feeds/hum");</a:t>
            </a:r>
          </a:p>
          <a:p>
            <a:r>
              <a:rPr lang="en-US" sz="5000" dirty="0">
                <a:latin typeface="Times New Roman" panose="02020603050405020304" pitchFamily="18" charset="0"/>
                <a:cs typeface="Times New Roman" panose="02020603050405020304" pitchFamily="18" charset="0"/>
              </a:rPr>
              <a:t>void </a:t>
            </a:r>
            <a:r>
              <a:rPr lang="en-US" sz="5000" dirty="0" err="1">
                <a:latin typeface="Times New Roman" panose="02020603050405020304" pitchFamily="18" charset="0"/>
                <a:cs typeface="Times New Roman" panose="02020603050405020304" pitchFamily="18" charset="0"/>
              </a:rPr>
              <a:t>MQTT_connect</a:t>
            </a:r>
            <a:r>
              <a:rPr lang="en-US" sz="50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062114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1CE7E-0DDD-4DDE-D8D1-03D3E38B4BC2}"/>
              </a:ext>
            </a:extLst>
          </p:cNvPr>
          <p:cNvSpPr>
            <a:spLocks noGrp="1"/>
          </p:cNvSpPr>
          <p:nvPr>
            <p:ph type="title"/>
          </p:nvPr>
        </p:nvSpPr>
        <p:spPr>
          <a:xfrm>
            <a:off x="838200" y="88490"/>
            <a:ext cx="10515600" cy="592547"/>
          </a:xfrm>
        </p:spPr>
        <p:txBody>
          <a:bodyPr>
            <a:normAutofit fontScale="90000"/>
          </a:bodyPr>
          <a:lstStyle/>
          <a:p>
            <a:r>
              <a:rPr lang="en-US" dirty="0" err="1"/>
              <a:t>Conts</a:t>
            </a:r>
            <a:r>
              <a:rPr lang="en-US" dirty="0"/>
              <a:t>,</a:t>
            </a:r>
          </a:p>
        </p:txBody>
      </p:sp>
      <p:sp>
        <p:nvSpPr>
          <p:cNvPr id="3" name="Content Placeholder 2">
            <a:extLst>
              <a:ext uri="{FF2B5EF4-FFF2-40B4-BE49-F238E27FC236}">
                <a16:creationId xmlns:a16="http://schemas.microsoft.com/office/drawing/2014/main" id="{B17B16C4-0769-1077-D102-05F3C08D6A03}"/>
              </a:ext>
            </a:extLst>
          </p:cNvPr>
          <p:cNvSpPr>
            <a:spLocks noGrp="1"/>
          </p:cNvSpPr>
          <p:nvPr>
            <p:ph idx="1"/>
          </p:nvPr>
        </p:nvSpPr>
        <p:spPr>
          <a:xfrm>
            <a:off x="285135" y="786582"/>
            <a:ext cx="11690555" cy="5840360"/>
          </a:xfrm>
        </p:spPr>
        <p:txBody>
          <a:bodyPr>
            <a:noAutofit/>
          </a:bodyPr>
          <a:lstStyle/>
          <a:p>
            <a:pPr marL="0" marR="0" algn="just">
              <a:lnSpc>
                <a:spcPct val="107000"/>
              </a:lnSpc>
              <a:spcBef>
                <a:spcPts val="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Maintenance and Upgrades:</a:t>
            </a:r>
            <a:r>
              <a:rPr lang="en-US" dirty="0">
                <a:effectLst/>
                <a:latin typeface="Times New Roman" panose="02020603050405020304" pitchFamily="18" charset="0"/>
                <a:ea typeface="Calibri" panose="020F0502020204030204" pitchFamily="34" charset="0"/>
                <a:cs typeface="Times New Roman" panose="02020603050405020304" pitchFamily="18" charset="0"/>
              </a:rPr>
              <a:t> Once deployed, embedded systems require ongoing maintenance to ensure continued functionality. </a:t>
            </a:r>
            <a:r>
              <a:rPr lang="en-US"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Managers are responsible for implementing maintenance plans and overseeing any upgrades or updates to the system.</a:t>
            </a:r>
          </a:p>
          <a:p>
            <a:pPr marL="0" marR="0" algn="just">
              <a:lnSpc>
                <a:spcPct val="107000"/>
              </a:lnSpc>
              <a:spcBef>
                <a:spcPts val="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Power Management</a:t>
            </a:r>
            <a:r>
              <a:rPr lang="en-US" dirty="0">
                <a:effectLst/>
                <a:latin typeface="Times New Roman" panose="02020603050405020304" pitchFamily="18" charset="0"/>
                <a:ea typeface="Calibri" panose="020F0502020204030204" pitchFamily="34" charset="0"/>
                <a:cs typeface="Times New Roman" panose="02020603050405020304" pitchFamily="18" charset="0"/>
              </a:rPr>
              <a:t>: Many embedded systems operate on limited power resources, especially in battery-powered devices. Efficient power management is crucial, and </a:t>
            </a:r>
            <a:r>
              <a:rPr lang="en-US"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managers need to consider strategies for optimizing power consumption without compromising performance</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r>
              <a:rPr lang="en-US" b="1" dirty="0">
                <a:effectLst/>
                <a:latin typeface="Times New Roman" panose="02020603050405020304" pitchFamily="18" charset="0"/>
                <a:ea typeface="Calibri" panose="020F0502020204030204" pitchFamily="34" charset="0"/>
                <a:cs typeface="Times New Roman" panose="02020603050405020304" pitchFamily="18" charset="0"/>
              </a:rPr>
              <a:t>Security:</a:t>
            </a:r>
            <a:r>
              <a:rPr lang="en-US" dirty="0">
                <a:effectLst/>
                <a:latin typeface="Times New Roman" panose="02020603050405020304" pitchFamily="18" charset="0"/>
                <a:ea typeface="Calibri" panose="020F0502020204030204" pitchFamily="34" charset="0"/>
                <a:cs typeface="Times New Roman" panose="02020603050405020304" pitchFamily="18" charset="0"/>
              </a:rPr>
              <a:t> As with any computing system, embedded systems need to be secure to prevent unauthorized access and protect sensitive data. Managing the security of an embedded system involves implementing robust security measures and staying informed about potential vulnerabilities.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8182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980583-2A46-2093-F4EA-F01D23775943}"/>
              </a:ext>
            </a:extLst>
          </p:cNvPr>
          <p:cNvSpPr>
            <a:spLocks noGrp="1"/>
          </p:cNvSpPr>
          <p:nvPr>
            <p:ph idx="1"/>
          </p:nvPr>
        </p:nvSpPr>
        <p:spPr>
          <a:xfrm>
            <a:off x="294640" y="365760"/>
            <a:ext cx="11744960" cy="6289040"/>
          </a:xfrm>
        </p:spPr>
        <p:txBody>
          <a:bodyPr>
            <a:normAutofit fontScale="47500" lnSpcReduction="20000"/>
          </a:bodyPr>
          <a:lstStyle/>
          <a:p>
            <a:r>
              <a:rPr lang="en-US" dirty="0"/>
              <a:t>void setup() {</a:t>
            </a:r>
          </a:p>
          <a:p>
            <a:r>
              <a:rPr lang="en-US" dirty="0"/>
              <a:t>  </a:t>
            </a:r>
            <a:r>
              <a:rPr lang="en-US" dirty="0" err="1"/>
              <a:t>Serial.begin</a:t>
            </a:r>
            <a:r>
              <a:rPr lang="en-US" dirty="0"/>
              <a:t>(115200);</a:t>
            </a:r>
          </a:p>
          <a:p>
            <a:r>
              <a:rPr lang="en-US" dirty="0"/>
              <a:t>  </a:t>
            </a:r>
            <a:r>
              <a:rPr lang="en-US" dirty="0" err="1"/>
              <a:t>dht.begin</a:t>
            </a:r>
            <a:r>
              <a:rPr lang="en-US" dirty="0"/>
              <a:t>();</a:t>
            </a:r>
          </a:p>
          <a:p>
            <a:r>
              <a:rPr lang="en-US" dirty="0"/>
              <a:t>  delay(10);</a:t>
            </a:r>
          </a:p>
          <a:p>
            <a:endParaRPr lang="en-US" dirty="0"/>
          </a:p>
          <a:p>
            <a:r>
              <a:rPr lang="en-US" dirty="0"/>
              <a:t>  </a:t>
            </a:r>
            <a:r>
              <a:rPr lang="en-US" dirty="0" err="1"/>
              <a:t>Serial.println</a:t>
            </a:r>
            <a:r>
              <a:rPr lang="en-US" dirty="0"/>
              <a:t>(F("Adafruit MQTT demo"));</a:t>
            </a:r>
          </a:p>
          <a:p>
            <a:endParaRPr lang="en-US" dirty="0"/>
          </a:p>
          <a:p>
            <a:r>
              <a:rPr lang="en-US" dirty="0"/>
              <a:t>  // Connect to </a:t>
            </a:r>
            <a:r>
              <a:rPr lang="en-US" dirty="0" err="1"/>
              <a:t>WiFi</a:t>
            </a:r>
            <a:r>
              <a:rPr lang="en-US" dirty="0"/>
              <a:t> access point.</a:t>
            </a:r>
          </a:p>
          <a:p>
            <a:r>
              <a:rPr lang="en-US" dirty="0"/>
              <a:t>  </a:t>
            </a:r>
            <a:r>
              <a:rPr lang="en-US" dirty="0" err="1"/>
              <a:t>Serial.println</a:t>
            </a:r>
            <a:r>
              <a:rPr lang="en-US" dirty="0"/>
              <a:t>(); </a:t>
            </a:r>
            <a:r>
              <a:rPr lang="en-US" dirty="0" err="1"/>
              <a:t>Serial.println</a:t>
            </a:r>
            <a:r>
              <a:rPr lang="en-US" dirty="0"/>
              <a:t>();</a:t>
            </a:r>
          </a:p>
          <a:p>
            <a:r>
              <a:rPr lang="en-US" dirty="0"/>
              <a:t>  </a:t>
            </a:r>
            <a:r>
              <a:rPr lang="en-US" dirty="0" err="1"/>
              <a:t>Serial.print</a:t>
            </a:r>
            <a:r>
              <a:rPr lang="en-US" dirty="0"/>
              <a:t>("Connecting to ");</a:t>
            </a:r>
          </a:p>
          <a:p>
            <a:r>
              <a:rPr lang="en-US" dirty="0"/>
              <a:t>  </a:t>
            </a:r>
            <a:r>
              <a:rPr lang="en-US" dirty="0" err="1"/>
              <a:t>Serial.println</a:t>
            </a:r>
            <a:r>
              <a:rPr lang="en-US" dirty="0"/>
              <a:t>(WLAN_SSID);</a:t>
            </a:r>
          </a:p>
          <a:p>
            <a:endParaRPr lang="en-US" dirty="0"/>
          </a:p>
          <a:p>
            <a:r>
              <a:rPr lang="en-US" dirty="0"/>
              <a:t>  </a:t>
            </a:r>
            <a:r>
              <a:rPr lang="en-US" dirty="0" err="1"/>
              <a:t>WiFi.begin</a:t>
            </a:r>
            <a:r>
              <a:rPr lang="en-US" dirty="0"/>
              <a:t>(WLAN_SSID, WLAN_PASS);</a:t>
            </a:r>
          </a:p>
          <a:p>
            <a:r>
              <a:rPr lang="en-US" dirty="0"/>
              <a:t>  while (</a:t>
            </a:r>
            <a:r>
              <a:rPr lang="en-US" dirty="0" err="1"/>
              <a:t>WiFi.status</a:t>
            </a:r>
            <a:r>
              <a:rPr lang="en-US" dirty="0"/>
              <a:t>() != WL_CONNECTED) {</a:t>
            </a:r>
          </a:p>
          <a:p>
            <a:r>
              <a:rPr lang="en-US" dirty="0"/>
              <a:t>    delay(500);</a:t>
            </a:r>
          </a:p>
          <a:p>
            <a:r>
              <a:rPr lang="en-US" dirty="0"/>
              <a:t>    </a:t>
            </a:r>
            <a:r>
              <a:rPr lang="en-US" dirty="0" err="1"/>
              <a:t>Serial.print</a:t>
            </a:r>
            <a:r>
              <a:rPr lang="en-US" dirty="0"/>
              <a:t>(".");</a:t>
            </a:r>
          </a:p>
          <a:p>
            <a:r>
              <a:rPr lang="en-US" dirty="0"/>
              <a:t>  }</a:t>
            </a:r>
          </a:p>
          <a:p>
            <a:r>
              <a:rPr lang="en-US" dirty="0"/>
              <a:t>  </a:t>
            </a:r>
            <a:r>
              <a:rPr lang="en-US" dirty="0" err="1"/>
              <a:t>Serial.println</a:t>
            </a:r>
            <a:r>
              <a:rPr lang="en-US" dirty="0"/>
              <a:t>();</a:t>
            </a:r>
          </a:p>
          <a:p>
            <a:endParaRPr lang="en-US" dirty="0"/>
          </a:p>
          <a:p>
            <a:r>
              <a:rPr lang="en-US" dirty="0"/>
              <a:t>  </a:t>
            </a:r>
            <a:r>
              <a:rPr lang="en-US" dirty="0" err="1"/>
              <a:t>Serial.println</a:t>
            </a:r>
            <a:r>
              <a:rPr lang="en-US" dirty="0"/>
              <a:t>("</a:t>
            </a:r>
            <a:r>
              <a:rPr lang="en-US" dirty="0" err="1"/>
              <a:t>WiFi</a:t>
            </a:r>
            <a:r>
              <a:rPr lang="en-US" dirty="0"/>
              <a:t> connected");</a:t>
            </a:r>
          </a:p>
          <a:p>
            <a:r>
              <a:rPr lang="en-US" dirty="0"/>
              <a:t>  </a:t>
            </a:r>
            <a:r>
              <a:rPr lang="en-US" dirty="0" err="1"/>
              <a:t>Serial.println</a:t>
            </a:r>
            <a:r>
              <a:rPr lang="en-US" dirty="0"/>
              <a:t>("IP address: "); </a:t>
            </a:r>
            <a:r>
              <a:rPr lang="en-US" dirty="0" err="1"/>
              <a:t>Serial.println</a:t>
            </a:r>
            <a:r>
              <a:rPr lang="en-US" dirty="0"/>
              <a:t>(</a:t>
            </a:r>
            <a:r>
              <a:rPr lang="en-US" dirty="0" err="1"/>
              <a:t>WiFi.localIP</a:t>
            </a:r>
            <a:r>
              <a:rPr lang="en-US" dirty="0"/>
              <a:t>());</a:t>
            </a:r>
          </a:p>
          <a:p>
            <a:endParaRPr lang="en-US" dirty="0"/>
          </a:p>
          <a:p>
            <a:r>
              <a:rPr lang="en-US" dirty="0"/>
              <a:t>}</a:t>
            </a:r>
          </a:p>
        </p:txBody>
      </p:sp>
    </p:spTree>
    <p:extLst>
      <p:ext uri="{BB962C8B-B14F-4D97-AF65-F5344CB8AC3E}">
        <p14:creationId xmlns:p14="http://schemas.microsoft.com/office/powerpoint/2010/main" val="3657546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822D10-D009-5C0E-FD1A-CABD46E95D40}"/>
              </a:ext>
            </a:extLst>
          </p:cNvPr>
          <p:cNvSpPr>
            <a:spLocks noGrp="1"/>
          </p:cNvSpPr>
          <p:nvPr>
            <p:ph idx="1"/>
          </p:nvPr>
        </p:nvSpPr>
        <p:spPr>
          <a:xfrm>
            <a:off x="182880" y="416560"/>
            <a:ext cx="11816080" cy="6248400"/>
          </a:xfrm>
        </p:spPr>
        <p:txBody>
          <a:bodyPr>
            <a:normAutofit fontScale="40000" lnSpcReduction="20000"/>
          </a:bodyPr>
          <a:lstStyle/>
          <a:p>
            <a:r>
              <a:rPr lang="en-US" dirty="0"/>
              <a:t>uint32_t x=0;</a:t>
            </a:r>
          </a:p>
          <a:p>
            <a:endParaRPr lang="en-US" dirty="0"/>
          </a:p>
          <a:p>
            <a:r>
              <a:rPr lang="en-US" dirty="0"/>
              <a:t>void loop() {</a:t>
            </a:r>
          </a:p>
          <a:p>
            <a:r>
              <a:rPr lang="en-US" dirty="0"/>
              <a:t>  // Ensure the connection to the MQTT server is alive (this will make the first</a:t>
            </a:r>
          </a:p>
          <a:p>
            <a:r>
              <a:rPr lang="en-US" dirty="0"/>
              <a:t>  // connection and automatically reconnect when disconnected).  See the </a:t>
            </a:r>
            <a:r>
              <a:rPr lang="en-US" dirty="0" err="1"/>
              <a:t>MQTT_connect</a:t>
            </a:r>
            <a:endParaRPr lang="en-US" dirty="0"/>
          </a:p>
          <a:p>
            <a:r>
              <a:rPr lang="en-US" dirty="0"/>
              <a:t>  // function definition further below.</a:t>
            </a:r>
          </a:p>
          <a:p>
            <a:r>
              <a:rPr lang="en-US" dirty="0"/>
              <a:t>  </a:t>
            </a:r>
            <a:r>
              <a:rPr lang="en-US" dirty="0" err="1"/>
              <a:t>MQTT_connect</a:t>
            </a:r>
            <a:r>
              <a:rPr lang="en-US" dirty="0"/>
              <a:t>();</a:t>
            </a:r>
          </a:p>
          <a:p>
            <a:endParaRPr lang="en-US" dirty="0"/>
          </a:p>
          <a:p>
            <a:r>
              <a:rPr lang="en-US" dirty="0"/>
              <a:t>  // Read humidity</a:t>
            </a:r>
          </a:p>
          <a:p>
            <a:r>
              <a:rPr lang="en-US" dirty="0"/>
              <a:t>  float h = </a:t>
            </a:r>
            <a:r>
              <a:rPr lang="en-US" dirty="0" err="1"/>
              <a:t>dht.readHumidity</a:t>
            </a:r>
            <a:r>
              <a:rPr lang="en-US" dirty="0"/>
              <a:t>();</a:t>
            </a:r>
          </a:p>
          <a:p>
            <a:r>
              <a:rPr lang="en-US" dirty="0"/>
              <a:t>  // Read temperature as Celsius</a:t>
            </a:r>
          </a:p>
          <a:p>
            <a:r>
              <a:rPr lang="en-US" dirty="0"/>
              <a:t>  float t = </a:t>
            </a:r>
            <a:r>
              <a:rPr lang="en-US" dirty="0" err="1"/>
              <a:t>dht.readTemperature</a:t>
            </a:r>
            <a:r>
              <a:rPr lang="en-US" dirty="0"/>
              <a:t>();</a:t>
            </a:r>
          </a:p>
          <a:p>
            <a:endParaRPr lang="en-US" dirty="0"/>
          </a:p>
          <a:p>
            <a:r>
              <a:rPr lang="en-US" dirty="0"/>
              <a:t>  //publish temperature and humidity</a:t>
            </a:r>
          </a:p>
          <a:p>
            <a:r>
              <a:rPr lang="en-US" dirty="0"/>
              <a:t>  </a:t>
            </a:r>
            <a:r>
              <a:rPr lang="en-US" dirty="0" err="1"/>
              <a:t>Serial.print</a:t>
            </a:r>
            <a:r>
              <a:rPr lang="en-US" dirty="0"/>
              <a:t>(F("\</a:t>
            </a:r>
            <a:r>
              <a:rPr lang="en-US" dirty="0" err="1"/>
              <a:t>nTemperature</a:t>
            </a:r>
            <a:r>
              <a:rPr lang="en-US" dirty="0"/>
              <a:t>: "));</a:t>
            </a:r>
          </a:p>
          <a:p>
            <a:r>
              <a:rPr lang="en-US" dirty="0"/>
              <a:t>  </a:t>
            </a:r>
            <a:r>
              <a:rPr lang="en-US" dirty="0" err="1"/>
              <a:t>Serial.print</a:t>
            </a:r>
            <a:r>
              <a:rPr lang="en-US" dirty="0"/>
              <a:t>(t);</a:t>
            </a:r>
          </a:p>
          <a:p>
            <a:r>
              <a:rPr lang="en-US" dirty="0"/>
              <a:t>  </a:t>
            </a:r>
            <a:r>
              <a:rPr lang="en-US" dirty="0" err="1"/>
              <a:t>Serial.print</a:t>
            </a:r>
            <a:r>
              <a:rPr lang="en-US" dirty="0"/>
              <a:t>(F("\</a:t>
            </a:r>
            <a:r>
              <a:rPr lang="en-US" dirty="0" err="1"/>
              <a:t>nHumidity</a:t>
            </a:r>
            <a:r>
              <a:rPr lang="en-US" dirty="0"/>
              <a:t>: "));</a:t>
            </a:r>
          </a:p>
          <a:p>
            <a:r>
              <a:rPr lang="en-US" dirty="0"/>
              <a:t>  </a:t>
            </a:r>
            <a:r>
              <a:rPr lang="en-US" dirty="0" err="1"/>
              <a:t>Serial.print</a:t>
            </a:r>
            <a:r>
              <a:rPr lang="en-US" dirty="0"/>
              <a:t>(h);</a:t>
            </a:r>
          </a:p>
          <a:p>
            <a:r>
              <a:rPr lang="en-US" dirty="0"/>
              <a:t>  </a:t>
            </a:r>
          </a:p>
          <a:p>
            <a:r>
              <a:rPr lang="en-US" dirty="0"/>
              <a:t>  </a:t>
            </a:r>
            <a:r>
              <a:rPr lang="en-US" dirty="0" err="1"/>
              <a:t>temperature.publish</a:t>
            </a:r>
            <a:r>
              <a:rPr lang="en-US" dirty="0"/>
              <a:t>(t);</a:t>
            </a:r>
          </a:p>
          <a:p>
            <a:r>
              <a:rPr lang="en-US" dirty="0"/>
              <a:t>  </a:t>
            </a:r>
            <a:r>
              <a:rPr lang="en-US" dirty="0" err="1"/>
              <a:t>humidity.publish</a:t>
            </a:r>
            <a:r>
              <a:rPr lang="en-US" dirty="0"/>
              <a:t>(h);</a:t>
            </a:r>
          </a:p>
          <a:p>
            <a:r>
              <a:rPr lang="en-US" dirty="0"/>
              <a:t>    </a:t>
            </a:r>
          </a:p>
          <a:p>
            <a:r>
              <a:rPr lang="en-US" dirty="0"/>
              <a:t>  delay(60000);</a:t>
            </a:r>
          </a:p>
          <a:p>
            <a:endParaRPr lang="en-US" dirty="0"/>
          </a:p>
          <a:p>
            <a:r>
              <a:rPr lang="en-US" dirty="0"/>
              <a:t>}</a:t>
            </a:r>
          </a:p>
        </p:txBody>
      </p:sp>
    </p:spTree>
    <p:extLst>
      <p:ext uri="{BB962C8B-B14F-4D97-AF65-F5344CB8AC3E}">
        <p14:creationId xmlns:p14="http://schemas.microsoft.com/office/powerpoint/2010/main" val="1167929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B46010-92B7-F9DC-BB86-830C46A119DA}"/>
              </a:ext>
            </a:extLst>
          </p:cNvPr>
          <p:cNvSpPr>
            <a:spLocks noGrp="1"/>
          </p:cNvSpPr>
          <p:nvPr>
            <p:ph idx="1"/>
          </p:nvPr>
        </p:nvSpPr>
        <p:spPr>
          <a:xfrm>
            <a:off x="254000" y="314960"/>
            <a:ext cx="11602720" cy="6319520"/>
          </a:xfrm>
        </p:spPr>
        <p:txBody>
          <a:bodyPr>
            <a:normAutofit fontScale="92500" lnSpcReduction="20000"/>
          </a:bodyPr>
          <a:lstStyle/>
          <a:p>
            <a:r>
              <a:rPr lang="en-US" sz="3700" dirty="0"/>
              <a:t>// Function to connect and reconnect as necessary to the MQTT server.</a:t>
            </a:r>
          </a:p>
          <a:p>
            <a:r>
              <a:rPr lang="en-US" sz="3700" dirty="0"/>
              <a:t>// Should be called in the loop function and it will take care if connecting.</a:t>
            </a:r>
          </a:p>
          <a:p>
            <a:r>
              <a:rPr lang="en-US" sz="3700" dirty="0"/>
              <a:t>void </a:t>
            </a:r>
            <a:r>
              <a:rPr lang="en-US" sz="3700" dirty="0" err="1"/>
              <a:t>MQTT_connect</a:t>
            </a:r>
            <a:r>
              <a:rPr lang="en-US" sz="3700" dirty="0"/>
              <a:t>() {</a:t>
            </a:r>
          </a:p>
          <a:p>
            <a:r>
              <a:rPr lang="en-US" sz="3700" dirty="0"/>
              <a:t>  int8_t ret;</a:t>
            </a:r>
          </a:p>
          <a:p>
            <a:endParaRPr lang="en-US" sz="3700" dirty="0"/>
          </a:p>
          <a:p>
            <a:r>
              <a:rPr lang="en-US" sz="3700" dirty="0"/>
              <a:t>  // Stop if already connected.</a:t>
            </a:r>
          </a:p>
          <a:p>
            <a:r>
              <a:rPr lang="en-US" sz="3700" dirty="0"/>
              <a:t>  if (</a:t>
            </a:r>
            <a:r>
              <a:rPr lang="en-US" sz="3700" dirty="0" err="1"/>
              <a:t>mqtt.connected</a:t>
            </a:r>
            <a:r>
              <a:rPr lang="en-US" sz="3700" dirty="0"/>
              <a:t>()) {</a:t>
            </a:r>
          </a:p>
          <a:p>
            <a:r>
              <a:rPr lang="en-US" sz="3700" dirty="0"/>
              <a:t>    return;</a:t>
            </a:r>
          </a:p>
          <a:p>
            <a:r>
              <a:rPr lang="en-US" sz="3700" dirty="0"/>
              <a:t>  }</a:t>
            </a:r>
          </a:p>
          <a:p>
            <a:endParaRPr lang="en-US" sz="3700" dirty="0"/>
          </a:p>
          <a:p>
            <a:r>
              <a:rPr lang="en-US" sz="3700" dirty="0"/>
              <a:t>  </a:t>
            </a:r>
            <a:endParaRPr lang="en-US" dirty="0"/>
          </a:p>
        </p:txBody>
      </p:sp>
    </p:spTree>
    <p:extLst>
      <p:ext uri="{BB962C8B-B14F-4D97-AF65-F5344CB8AC3E}">
        <p14:creationId xmlns:p14="http://schemas.microsoft.com/office/powerpoint/2010/main" val="26025418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1C9315-94FB-FEA6-14FC-020C737B5A99}"/>
              </a:ext>
            </a:extLst>
          </p:cNvPr>
          <p:cNvSpPr>
            <a:spLocks noGrp="1"/>
          </p:cNvSpPr>
          <p:nvPr>
            <p:ph idx="1"/>
          </p:nvPr>
        </p:nvSpPr>
        <p:spPr>
          <a:xfrm>
            <a:off x="838200" y="375920"/>
            <a:ext cx="10515600" cy="6248400"/>
          </a:xfrm>
        </p:spPr>
        <p:txBody>
          <a:bodyPr>
            <a:normAutofit fontScale="85000" lnSpcReduction="20000"/>
          </a:bodyPr>
          <a:lstStyle/>
          <a:p>
            <a:r>
              <a:rPr lang="en-US" sz="2800" dirty="0" err="1"/>
              <a:t>Serial.print</a:t>
            </a:r>
            <a:r>
              <a:rPr lang="en-US" sz="2800" dirty="0"/>
              <a:t>("Connecting to MQTT... ");</a:t>
            </a:r>
          </a:p>
          <a:p>
            <a:endParaRPr lang="en-US" sz="2800" dirty="0"/>
          </a:p>
          <a:p>
            <a:r>
              <a:rPr lang="en-US" sz="2800" dirty="0"/>
              <a:t>  uint8_t retries = 3;</a:t>
            </a:r>
          </a:p>
          <a:p>
            <a:r>
              <a:rPr lang="en-US" sz="2800" dirty="0"/>
              <a:t>  while ((ret = </a:t>
            </a:r>
            <a:r>
              <a:rPr lang="en-US" sz="2800" dirty="0" err="1"/>
              <a:t>mqtt.connect</a:t>
            </a:r>
            <a:r>
              <a:rPr lang="en-US" sz="2800" dirty="0"/>
              <a:t>()) != 0) { // connect will return 0 for connected</a:t>
            </a:r>
          </a:p>
          <a:p>
            <a:r>
              <a:rPr lang="en-US" sz="2800" dirty="0"/>
              <a:t>       </a:t>
            </a:r>
            <a:r>
              <a:rPr lang="en-US" sz="2800" dirty="0" err="1"/>
              <a:t>Serial.println</a:t>
            </a:r>
            <a:r>
              <a:rPr lang="en-US" sz="2800" dirty="0"/>
              <a:t>(</a:t>
            </a:r>
            <a:r>
              <a:rPr lang="en-US" sz="2800" dirty="0" err="1"/>
              <a:t>mqtt.connectErrorString</a:t>
            </a:r>
            <a:r>
              <a:rPr lang="en-US" sz="2800" dirty="0"/>
              <a:t>(ret));</a:t>
            </a:r>
          </a:p>
          <a:p>
            <a:r>
              <a:rPr lang="en-US" sz="2800" dirty="0"/>
              <a:t>       </a:t>
            </a:r>
            <a:r>
              <a:rPr lang="en-US" sz="2800" dirty="0" err="1"/>
              <a:t>Serial.println</a:t>
            </a:r>
            <a:r>
              <a:rPr lang="en-US" sz="2800" dirty="0"/>
              <a:t>("Retrying MQTT connection in 5 seconds...");</a:t>
            </a:r>
          </a:p>
          <a:p>
            <a:r>
              <a:rPr lang="en-US" sz="2800" dirty="0"/>
              <a:t>       </a:t>
            </a:r>
            <a:r>
              <a:rPr lang="en-US" sz="2800" dirty="0" err="1"/>
              <a:t>mqtt.disconnect</a:t>
            </a:r>
            <a:r>
              <a:rPr lang="en-US" sz="2800" dirty="0"/>
              <a:t>();</a:t>
            </a:r>
          </a:p>
          <a:p>
            <a:r>
              <a:rPr lang="en-US" sz="2800" dirty="0"/>
              <a:t>       delay(5000);  // wait 5 seconds</a:t>
            </a:r>
          </a:p>
          <a:p>
            <a:r>
              <a:rPr lang="en-US" sz="2800" dirty="0"/>
              <a:t>       retries--;</a:t>
            </a:r>
          </a:p>
          <a:p>
            <a:r>
              <a:rPr lang="en-US" sz="2800" dirty="0"/>
              <a:t>       if (retries == 0) {</a:t>
            </a:r>
          </a:p>
          <a:p>
            <a:r>
              <a:rPr lang="en-US" sz="2800" dirty="0"/>
              <a:t>         // basically die and wait for WDT to reset me</a:t>
            </a:r>
          </a:p>
          <a:p>
            <a:r>
              <a:rPr lang="en-US" sz="2800" dirty="0"/>
              <a:t>         while (1);</a:t>
            </a:r>
          </a:p>
          <a:p>
            <a:r>
              <a:rPr lang="en-US" sz="2800" dirty="0"/>
              <a:t>       }</a:t>
            </a:r>
          </a:p>
          <a:p>
            <a:r>
              <a:rPr lang="en-US" sz="2800" dirty="0"/>
              <a:t>  }</a:t>
            </a:r>
          </a:p>
          <a:p>
            <a:r>
              <a:rPr lang="en-US" sz="2800" dirty="0"/>
              <a:t>  </a:t>
            </a:r>
            <a:r>
              <a:rPr lang="en-US" sz="2800" dirty="0" err="1"/>
              <a:t>Serial.println</a:t>
            </a:r>
            <a:r>
              <a:rPr lang="en-US" sz="2800" dirty="0"/>
              <a:t>("MQTT Connected!");</a:t>
            </a:r>
          </a:p>
          <a:p>
            <a:r>
              <a:rPr lang="en-US" dirty="0"/>
              <a:t>}</a:t>
            </a:r>
          </a:p>
          <a:p>
            <a:endParaRPr lang="en-US" dirty="0"/>
          </a:p>
        </p:txBody>
      </p:sp>
    </p:spTree>
    <p:extLst>
      <p:ext uri="{BB962C8B-B14F-4D97-AF65-F5344CB8AC3E}">
        <p14:creationId xmlns:p14="http://schemas.microsoft.com/office/powerpoint/2010/main" val="26832504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FC679E-7660-E1D6-714C-A84DACA54386}"/>
              </a:ext>
            </a:extLst>
          </p:cNvPr>
          <p:cNvSpPr>
            <a:spLocks noGrp="1"/>
          </p:cNvSpPr>
          <p:nvPr>
            <p:ph idx="1"/>
          </p:nvPr>
        </p:nvSpPr>
        <p:spPr>
          <a:xfrm>
            <a:off x="838200" y="924560"/>
            <a:ext cx="10515600" cy="5252403"/>
          </a:xfrm>
        </p:spPr>
        <p:txBody>
          <a:bodyPr/>
          <a:lstStyle/>
          <a:p>
            <a:endParaRPr lang="en-US" dirty="0"/>
          </a:p>
          <a:p>
            <a:endParaRPr lang="en-US" dirty="0"/>
          </a:p>
          <a:p>
            <a:endParaRPr lang="en-US" dirty="0"/>
          </a:p>
          <a:p>
            <a:endParaRPr lang="en-US" sz="4000" dirty="0">
              <a:latin typeface="Times New Roman" panose="02020603050405020304" pitchFamily="18" charset="0"/>
              <a:cs typeface="Times New Roman" panose="02020603050405020304" pitchFamily="18" charset="0"/>
            </a:endParaRPr>
          </a:p>
          <a:p>
            <a:pPr marL="0" indent="0">
              <a:buNone/>
            </a:pPr>
            <a:r>
              <a:rPr lang="en-US" sz="4000">
                <a:latin typeface="Times New Roman" panose="02020603050405020304" pitchFamily="18" charset="0"/>
                <a:cs typeface="Times New Roman" panose="02020603050405020304" pitchFamily="18" charset="0"/>
              </a:rPr>
              <a:t>    </a:t>
            </a:r>
            <a:r>
              <a:rPr lang="en-US" sz="4000" b="1">
                <a:latin typeface="Times New Roman" panose="02020603050405020304" pitchFamily="18" charset="0"/>
                <a:cs typeface="Times New Roman" panose="02020603050405020304" pitchFamily="18" charset="0"/>
              </a:rPr>
              <a:t>END </a:t>
            </a:r>
            <a:r>
              <a:rPr lang="en-US" sz="4000" b="1" dirty="0">
                <a:latin typeface="Times New Roman" panose="02020603050405020304" pitchFamily="18" charset="0"/>
                <a:cs typeface="Times New Roman" panose="02020603050405020304" pitchFamily="18" charset="0"/>
              </a:rPr>
              <a:t>OF THIS MODULE</a:t>
            </a:r>
          </a:p>
          <a:p>
            <a:pPr marL="0" indent="0">
              <a:buNone/>
            </a:pPr>
            <a:r>
              <a:rPr lang="en-US" sz="4000" b="1" dirty="0">
                <a:latin typeface="Times New Roman" panose="02020603050405020304" pitchFamily="18" charset="0"/>
                <a:cs typeface="Times New Roman" panose="02020603050405020304" pitchFamily="18" charset="0"/>
              </a:rPr>
              <a:t>                    THANKS.</a:t>
            </a:r>
          </a:p>
        </p:txBody>
      </p:sp>
    </p:spTree>
    <p:extLst>
      <p:ext uri="{BB962C8B-B14F-4D97-AF65-F5344CB8AC3E}">
        <p14:creationId xmlns:p14="http://schemas.microsoft.com/office/powerpoint/2010/main" val="356767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CA06-1D4E-4428-80D4-1242BA6F28A2}"/>
              </a:ext>
            </a:extLst>
          </p:cNvPr>
          <p:cNvSpPr>
            <a:spLocks noGrp="1"/>
          </p:cNvSpPr>
          <p:nvPr>
            <p:ph type="title"/>
          </p:nvPr>
        </p:nvSpPr>
        <p:spPr>
          <a:xfrm>
            <a:off x="196645" y="108155"/>
            <a:ext cx="11157155" cy="806245"/>
          </a:xfrm>
        </p:spPr>
        <p:txBody>
          <a:bodyPr>
            <a:normAutofit/>
          </a:bodyPr>
          <a:lstStyle/>
          <a:p>
            <a:r>
              <a:rPr lang="en-US" dirty="0" err="1"/>
              <a:t>Conts</a:t>
            </a:r>
            <a:r>
              <a:rPr lang="en-US" dirty="0"/>
              <a:t>,</a:t>
            </a:r>
          </a:p>
        </p:txBody>
      </p:sp>
      <p:sp>
        <p:nvSpPr>
          <p:cNvPr id="3" name="Content Placeholder 2">
            <a:extLst>
              <a:ext uri="{FF2B5EF4-FFF2-40B4-BE49-F238E27FC236}">
                <a16:creationId xmlns:a16="http://schemas.microsoft.com/office/drawing/2014/main" id="{5F6C6028-4894-E5AF-7705-8926E5F63D80}"/>
              </a:ext>
            </a:extLst>
          </p:cNvPr>
          <p:cNvSpPr>
            <a:spLocks noGrp="1"/>
          </p:cNvSpPr>
          <p:nvPr>
            <p:ph idx="1"/>
          </p:nvPr>
        </p:nvSpPr>
        <p:spPr>
          <a:xfrm>
            <a:off x="196645" y="914400"/>
            <a:ext cx="11897032" cy="5835445"/>
          </a:xfrm>
        </p:spPr>
        <p:txBody>
          <a:bodyPr/>
          <a:lstStyle/>
          <a:p>
            <a:pPr marL="0" marR="0" algn="just">
              <a:lnSpc>
                <a:spcPct val="107000"/>
              </a:lnSpc>
              <a:spcBef>
                <a:spcPts val="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Lifecycle Management:</a:t>
            </a:r>
            <a:r>
              <a:rPr lang="en-US" dirty="0">
                <a:effectLst/>
                <a:latin typeface="Times New Roman" panose="02020603050405020304" pitchFamily="18" charset="0"/>
                <a:ea typeface="Calibri" panose="020F0502020204030204" pitchFamily="34" charset="0"/>
                <a:cs typeface="Times New Roman" panose="02020603050405020304" pitchFamily="18" charset="0"/>
              </a:rPr>
              <a:t> Embedded systems have a lifecycle that includes design, development, deployment, eventually and retirement. Managers need to plan for the entire lifecycle, including end-of-life considerations such as product discontinuation or replacement.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Regulatory Compliance</a:t>
            </a:r>
            <a:r>
              <a:rPr lang="en-US" dirty="0">
                <a:effectLst/>
                <a:latin typeface="Times New Roman" panose="02020603050405020304" pitchFamily="18" charset="0"/>
                <a:ea typeface="Calibri" panose="020F0502020204030204" pitchFamily="34" charset="0"/>
                <a:cs typeface="Times New Roman" panose="02020603050405020304" pitchFamily="18" charset="0"/>
              </a:rPr>
              <a:t>: Depending on the industry and application, embedded systems may need to comply with specific regulations and standards. Managers must ensure that the embedded system meets these requirements.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Communication Protocols</a:t>
            </a:r>
            <a:r>
              <a:rPr lang="en-US" dirty="0">
                <a:effectLst/>
                <a:latin typeface="Times New Roman" panose="02020603050405020304" pitchFamily="18" charset="0"/>
                <a:ea typeface="Calibri" panose="020F0502020204030204" pitchFamily="34" charset="0"/>
                <a:cs typeface="Times New Roman" panose="02020603050405020304" pitchFamily="18" charset="0"/>
              </a:rPr>
              <a:t>: In systems where embedded devices communicate with each other or with external systems, the choice and management of communication protocols are crucial. Managers need to ensure compatibility and reliability in data exchange.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11379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A267C-DAA4-4D36-BDF2-1D9648786CF3}"/>
              </a:ext>
            </a:extLst>
          </p:cNvPr>
          <p:cNvSpPr>
            <a:spLocks noGrp="1"/>
          </p:cNvSpPr>
          <p:nvPr>
            <p:ph type="title"/>
          </p:nvPr>
        </p:nvSpPr>
        <p:spPr>
          <a:xfrm>
            <a:off x="838200" y="147484"/>
            <a:ext cx="10515600" cy="766916"/>
          </a:xfrm>
        </p:spPr>
        <p:txBody>
          <a:bodyPr>
            <a:normAutofit fontScale="90000"/>
          </a:bodyPr>
          <a:lstStyle/>
          <a:p>
            <a:br>
              <a:rPr lang="en-US" dirty="0"/>
            </a:br>
            <a:r>
              <a:rPr lang="en-US" sz="4000" dirty="0">
                <a:latin typeface="Times New Roman" panose="02020603050405020304" pitchFamily="18" charset="0"/>
                <a:cs typeface="Times New Roman" panose="02020603050405020304" pitchFamily="18" charset="0"/>
              </a:rPr>
              <a:t>4.1.</a:t>
            </a:r>
            <a:r>
              <a:rPr lang="en-ZA" sz="4000" b="1" dirty="0">
                <a:effectLst/>
                <a:latin typeface="Times New Roman" panose="02020603050405020304" pitchFamily="18" charset="0"/>
                <a:ea typeface="Times New Roman" panose="02020603050405020304" pitchFamily="18" charset="0"/>
                <a:cs typeface="Times New Roman" panose="02020603050405020304" pitchFamily="18" charset="0"/>
              </a:rPr>
              <a:t> Firmware </a:t>
            </a:r>
            <a:r>
              <a:rPr lang="en-ZA" sz="4000" b="1" dirty="0">
                <a:effectLst/>
                <a:latin typeface="Times New Roman" panose="02020603050405020304" pitchFamily="18" charset="0"/>
                <a:ea typeface="Arial" panose="020B0604020202020204" pitchFamily="34" charset="0"/>
                <a:cs typeface="Times New Roman" panose="02020603050405020304" pitchFamily="18" charset="0"/>
              </a:rPr>
              <a:t>deployment</a:t>
            </a:r>
            <a:br>
              <a:rPr lang="en-US" sz="1800" b="1"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58CF2F7-2E04-805A-5886-79518A4E1BCB}"/>
              </a:ext>
            </a:extLst>
          </p:cNvPr>
          <p:cNvSpPr>
            <a:spLocks noGrp="1"/>
          </p:cNvSpPr>
          <p:nvPr>
            <p:ph idx="1"/>
          </p:nvPr>
        </p:nvSpPr>
        <p:spPr>
          <a:xfrm>
            <a:off x="275303" y="914400"/>
            <a:ext cx="11582400" cy="5796116"/>
          </a:xfrm>
        </p:spPr>
        <p:txBody>
          <a:bodyPr/>
          <a:lstStyle/>
          <a:p>
            <a:pPr marL="0" indent="0">
              <a:buNone/>
            </a:pPr>
            <a:r>
              <a:rPr lang="en-US" sz="4000" dirty="0">
                <a:effectLst/>
                <a:latin typeface="Times New Roman" panose="02020603050405020304" pitchFamily="18" charset="0"/>
                <a:ea typeface="Times New Roman" panose="02020603050405020304" pitchFamily="18" charset="0"/>
                <a:cs typeface="Times New Roman" panose="02020603050405020304" pitchFamily="18" charset="0"/>
              </a:rPr>
              <a:t>Firmware deployment is a critical aspect of managing an embedded system, and it involves the process of loading the firmware into the microcontroller or embedded processor that controls the embedded system's operation.</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56877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04FB7-5108-9168-56BD-88C093A5CC5F}"/>
              </a:ext>
            </a:extLst>
          </p:cNvPr>
          <p:cNvSpPr>
            <a:spLocks noGrp="1"/>
          </p:cNvSpPr>
          <p:nvPr>
            <p:ph type="title"/>
          </p:nvPr>
        </p:nvSpPr>
        <p:spPr>
          <a:xfrm>
            <a:off x="838200" y="294968"/>
            <a:ext cx="10515600" cy="884904"/>
          </a:xfrm>
        </p:spPr>
        <p:txBody>
          <a:bodyPr>
            <a:normAutofit fontScale="90000"/>
          </a:bodyPr>
          <a:lstStyle/>
          <a:p>
            <a:b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Here are two key considerations in firmware deployment: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09F9772-002F-752C-A3B2-88F9BE5FE694}"/>
              </a:ext>
            </a:extLst>
          </p:cNvPr>
          <p:cNvSpPr>
            <a:spLocks noGrp="1"/>
          </p:cNvSpPr>
          <p:nvPr>
            <p:ph idx="1"/>
          </p:nvPr>
        </p:nvSpPr>
        <p:spPr>
          <a:xfrm>
            <a:off x="412955" y="894736"/>
            <a:ext cx="11523406" cy="5282228"/>
          </a:xfrm>
        </p:spPr>
        <p:txBody>
          <a:bodyPr/>
          <a:lstStyle/>
          <a:p>
            <a:pPr marL="0" marR="0" lvl="0" indent="0">
              <a:lnSpc>
                <a:spcPct val="115000"/>
              </a:lnSpc>
              <a:spcBef>
                <a:spcPts val="0"/>
              </a:spcBef>
              <a:spcAft>
                <a:spcPts val="800"/>
              </a:spcAft>
              <a:buNone/>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1.</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Load Firmware into the Controller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800"/>
              </a:spcAft>
              <a:buNone/>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Load Firmware into the Controller</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refers to the process of transferring or installing firmware onto a microcontroller or a similar embedded system.</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013255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6D67-7224-BE9C-38C8-9BF2155D75E0}"/>
              </a:ext>
            </a:extLst>
          </p:cNvPr>
          <p:cNvSpPr>
            <a:spLocks noGrp="1"/>
          </p:cNvSpPr>
          <p:nvPr>
            <p:ph type="title"/>
          </p:nvPr>
        </p:nvSpPr>
        <p:spPr>
          <a:xfrm>
            <a:off x="838200" y="167148"/>
            <a:ext cx="10515600" cy="1012723"/>
          </a:xfrm>
        </p:spPr>
        <p:txBody>
          <a:bodyPr>
            <a:normAutofit fontScale="90000"/>
          </a:bodyPr>
          <a:lstStyle/>
          <a:p>
            <a:pPr marL="0" marR="0">
              <a:lnSpc>
                <a:spcPct val="107000"/>
              </a:lnSpc>
              <a:spcBef>
                <a:spcPts val="0"/>
              </a:spcBef>
              <a:spcAft>
                <a:spcPts val="800"/>
              </a:spcAft>
            </a:pPr>
            <a:br>
              <a:rPr lang="en-US" b="1" dirty="0">
                <a:latin typeface="Times New Roman" panose="02020603050405020304" pitchFamily="18" charset="0"/>
                <a:ea typeface="Calibri" panose="020F0502020204030204" pitchFamily="34" charset="0"/>
                <a:cs typeface="Times New Roman" panose="02020603050405020304" pitchFamily="18" charset="0"/>
              </a:rPr>
            </a:br>
            <a:r>
              <a:rPr lang="en-US" b="1" dirty="0">
                <a:latin typeface="Times New Roman" panose="02020603050405020304" pitchFamily="18" charset="0"/>
                <a:ea typeface="Calibri" panose="020F0502020204030204" pitchFamily="34" charset="0"/>
                <a:cs typeface="Times New Roman" panose="02020603050405020304" pitchFamily="18" charset="0"/>
              </a:rPr>
              <a:t>H</a:t>
            </a:r>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ow Load Firmware into the Controller?</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571D844-1A91-E830-D510-0F32E77C6013}"/>
              </a:ext>
            </a:extLst>
          </p:cNvPr>
          <p:cNvSpPr>
            <a:spLocks noGrp="1"/>
          </p:cNvSpPr>
          <p:nvPr>
            <p:ph idx="1"/>
          </p:nvPr>
        </p:nvSpPr>
        <p:spPr>
          <a:xfrm>
            <a:off x="344129" y="1278194"/>
            <a:ext cx="11690555" cy="5412658"/>
          </a:xfrm>
        </p:spPr>
        <p:txBody>
          <a:bodyPr>
            <a:normAutofit/>
          </a:bodyPr>
          <a:lstStyle/>
          <a:p>
            <a:r>
              <a:rPr lang="en-US" sz="3600" dirty="0">
                <a:effectLst/>
                <a:latin typeface="Times New Roman" panose="02020603050405020304" pitchFamily="18" charset="0"/>
                <a:ea typeface="Calibri" panose="020F0502020204030204" pitchFamily="34" charset="0"/>
              </a:rPr>
              <a:t>Prepare the Firmware</a:t>
            </a:r>
          </a:p>
          <a:p>
            <a:r>
              <a:rPr lang="en-US" sz="3600" dirty="0">
                <a:effectLst/>
                <a:latin typeface="Times New Roman" panose="02020603050405020304" pitchFamily="18" charset="0"/>
                <a:ea typeface="Calibri" panose="020F0502020204030204" pitchFamily="34" charset="0"/>
              </a:rPr>
              <a:t>Connect the Controller</a:t>
            </a:r>
            <a:endParaRPr lang="en-US" sz="3600" dirty="0">
              <a:latin typeface="Times New Roman" panose="02020603050405020304" pitchFamily="18" charset="0"/>
              <a:ea typeface="Calibri" panose="020F0502020204030204" pitchFamily="34" charset="0"/>
            </a:endParaRPr>
          </a:p>
          <a:p>
            <a:r>
              <a:rPr lang="en-US" sz="3600" dirty="0">
                <a:effectLst/>
                <a:latin typeface="Times New Roman" panose="02020603050405020304" pitchFamily="18" charset="0"/>
                <a:ea typeface="Calibri" panose="020F0502020204030204" pitchFamily="34" charset="0"/>
              </a:rPr>
              <a:t>Select the Programming Method</a:t>
            </a:r>
          </a:p>
          <a:p>
            <a:r>
              <a:rPr lang="en-US" sz="3600" dirty="0">
                <a:effectLst/>
                <a:latin typeface="Times New Roman" panose="02020603050405020304" pitchFamily="18" charset="0"/>
                <a:ea typeface="Calibri" panose="020F0502020204030204" pitchFamily="34" charset="0"/>
              </a:rPr>
              <a:t>Use a Programmer/Debugger</a:t>
            </a:r>
          </a:p>
          <a:p>
            <a:r>
              <a:rPr lang="en-US" sz="3600" dirty="0">
                <a:effectLst/>
                <a:latin typeface="Times New Roman" panose="02020603050405020304" pitchFamily="18" charset="0"/>
                <a:ea typeface="Calibri" panose="020F0502020204030204" pitchFamily="34" charset="0"/>
              </a:rPr>
              <a:t>Configure Programming Software</a:t>
            </a:r>
            <a:endParaRPr lang="en-US" sz="3600" dirty="0">
              <a:latin typeface="Times New Roman" panose="02020603050405020304" pitchFamily="18" charset="0"/>
              <a:ea typeface="Calibri" panose="020F0502020204030204" pitchFamily="34" charset="0"/>
            </a:endParaRPr>
          </a:p>
          <a:p>
            <a:r>
              <a:rPr lang="en-US" sz="3600" dirty="0">
                <a:effectLst/>
                <a:latin typeface="Times New Roman" panose="02020603050405020304" pitchFamily="18" charset="0"/>
                <a:ea typeface="Calibri" panose="020F0502020204030204" pitchFamily="34" charset="0"/>
              </a:rPr>
              <a:t>Initiate the Programming Process</a:t>
            </a:r>
          </a:p>
          <a:p>
            <a:r>
              <a:rPr lang="en-US" sz="3600" dirty="0">
                <a:effectLst/>
                <a:latin typeface="Times New Roman" panose="02020603050405020304" pitchFamily="18" charset="0"/>
                <a:ea typeface="Calibri" panose="020F0502020204030204" pitchFamily="34" charset="0"/>
              </a:rPr>
              <a:t>Verify and Test</a:t>
            </a:r>
            <a:endParaRPr lang="en-US" sz="3600" dirty="0">
              <a:latin typeface="Times New Roman" panose="02020603050405020304" pitchFamily="18" charset="0"/>
              <a:ea typeface="Calibri" panose="020F0502020204030204" pitchFamily="34" charset="0"/>
            </a:endParaRPr>
          </a:p>
          <a:p>
            <a:r>
              <a:rPr lang="en-US" sz="3600" dirty="0">
                <a:effectLst/>
                <a:latin typeface="Times New Roman" panose="02020603050405020304" pitchFamily="18" charset="0"/>
                <a:ea typeface="Calibri" panose="020F0502020204030204" pitchFamily="34" charset="0"/>
              </a:rPr>
              <a:t>Deploy the Controller</a:t>
            </a:r>
            <a:endParaRPr lang="en-US" sz="3600" dirty="0"/>
          </a:p>
        </p:txBody>
      </p:sp>
    </p:spTree>
    <p:extLst>
      <p:ext uri="{BB962C8B-B14F-4D97-AF65-F5344CB8AC3E}">
        <p14:creationId xmlns:p14="http://schemas.microsoft.com/office/powerpoint/2010/main" val="648470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32B2D6-D9D3-EEBD-A282-4DFEEE9B3828}"/>
              </a:ext>
            </a:extLst>
          </p:cNvPr>
          <p:cNvSpPr>
            <a:spLocks noGrp="1"/>
          </p:cNvSpPr>
          <p:nvPr>
            <p:ph idx="1"/>
          </p:nvPr>
        </p:nvSpPr>
        <p:spPr>
          <a:xfrm>
            <a:off x="235974" y="363794"/>
            <a:ext cx="11117826" cy="5813169"/>
          </a:xfrm>
        </p:spPr>
        <p:txBody>
          <a:bodyPr>
            <a:normAutofit/>
          </a:bodyPr>
          <a:lstStyle/>
          <a:p>
            <a:pPr marL="0" indent="0">
              <a:buNone/>
            </a:pPr>
            <a:r>
              <a:rPr lang="en-US" sz="3600" b="1" dirty="0">
                <a:effectLst/>
                <a:latin typeface="Times New Roman" panose="02020603050405020304" pitchFamily="18" charset="0"/>
                <a:ea typeface="Times New Roman" panose="02020603050405020304" pitchFamily="18" charset="0"/>
              </a:rPr>
              <a:t>2.Verifying the Integrity of the Deployed Firmware</a:t>
            </a:r>
          </a:p>
          <a:p>
            <a:pPr marL="0" indent="0" algn="just">
              <a:buNone/>
            </a:pPr>
            <a:r>
              <a:rPr lang="en-US" sz="3600" dirty="0">
                <a:effectLst/>
                <a:latin typeface="Times New Roman" panose="02020603050405020304" pitchFamily="18" charset="0"/>
                <a:ea typeface="Times New Roman" panose="02020603050405020304" pitchFamily="18" charset="0"/>
              </a:rPr>
              <a:t>Verifying the integrity of deployed firmware refers to the process of ensuring that the firmware (software that is embedded in hardware) running on a device or system has not been tampered with or corrupted. This is a crucial aspect of cybersecurity and system reliability, especially in scenarios where the firmware is critical for the proper functioning and security of a device</a:t>
            </a:r>
            <a:endParaRPr lang="en-US" sz="3600" dirty="0"/>
          </a:p>
        </p:txBody>
      </p:sp>
    </p:spTree>
    <p:extLst>
      <p:ext uri="{BB962C8B-B14F-4D97-AF65-F5344CB8AC3E}">
        <p14:creationId xmlns:p14="http://schemas.microsoft.com/office/powerpoint/2010/main" val="200585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2835</Words>
  <Application>Microsoft Office PowerPoint</Application>
  <PresentationFormat>Widescreen</PresentationFormat>
  <Paragraphs>253</Paragraphs>
  <Slides>44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Symbol</vt:lpstr>
      <vt:lpstr>Times New Roman</vt:lpstr>
      <vt:lpstr>Wingdings</vt:lpstr>
      <vt:lpstr>Office Theme</vt:lpstr>
      <vt:lpstr>PowerPoint Presentation</vt:lpstr>
      <vt:lpstr>PowerPoint Presentation</vt:lpstr>
      <vt:lpstr>  Here are some key aspects of managing embedded systems: </vt:lpstr>
      <vt:lpstr>Conts,</vt:lpstr>
      <vt:lpstr>Conts,</vt:lpstr>
      <vt:lpstr> 4.1. Firmware deployment </vt:lpstr>
      <vt:lpstr>  Here are two key considerations in firmware deployment: </vt:lpstr>
      <vt:lpstr> How Load Firmware into the Controller? </vt:lpstr>
      <vt:lpstr>PowerPoint Presentation</vt:lpstr>
      <vt:lpstr>Here are key components of verifying the integrity of deployed firmware</vt:lpstr>
      <vt:lpstr>PowerPoint Presentation</vt:lpstr>
      <vt:lpstr>PowerPoint Presentation</vt:lpstr>
      <vt:lpstr> 4.3.Embedded system deployment and monitoring </vt:lpstr>
      <vt:lpstr>PowerPoint Presentation</vt:lpstr>
      <vt:lpstr>PowerPoint Presentation</vt:lpstr>
      <vt:lpstr>PowerPoint Presentation</vt:lpstr>
      <vt:lpstr> Remote/online monitoring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Install required libraries</vt:lpstr>
      <vt:lpstr>PowerPoint Presentation</vt:lpstr>
      <vt:lpstr>PowerPoint Presentation</vt:lpstr>
      <vt:lpstr>PowerPoint Presentation</vt:lpstr>
      <vt:lpstr>PowerPoint Presentation</vt:lpstr>
      <vt:lpstr>PowerPoint Presentation</vt:lpstr>
      <vt:lpstr>PowerPoint Presentation</vt:lpstr>
      <vt:lpstr>Lets go to our task</vt:lpstr>
      <vt:lpstr>Components Required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YANKURIJE Madeleine</cp:lastModifiedBy>
  <cp:revision>13</cp:revision>
  <dcterms:created xsi:type="dcterms:W3CDTF">2024-01-31T12:07:15Z</dcterms:created>
  <dcterms:modified xsi:type="dcterms:W3CDTF">2025-02-06T17:25:31Z</dcterms:modified>
</cp:coreProperties>
</file>