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6593AB-E98B-1649-93C2-6F6F810A64E5}">
          <p14:sldIdLst>
            <p14:sldId id="256"/>
            <p14:sldId id="259"/>
            <p14:sldId id="258"/>
            <p14:sldId id="257"/>
            <p14:sldId id="260"/>
            <p14:sldId id="262"/>
            <p14:sldId id="263"/>
            <p14:sldId id="261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4"/>
    <p:restoredTop sz="94725"/>
  </p:normalViewPr>
  <p:slideViewPr>
    <p:cSldViewPr snapToGrid="0">
      <p:cViewPr varScale="1">
        <p:scale>
          <a:sx n="148" d="100"/>
          <a:sy n="148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AADF-9E9F-D946-AF60-4604AC325027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1517-4442-DC41-AE00-02D7A55D9C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3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5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50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640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470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22.04.24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/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blipFill>
                <a:blip r:embed="rId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12D4D8-1C34-F95C-C3D5-5058E8C00B61}"/>
              </a:ext>
            </a:extLst>
          </p:cNvPr>
          <p:cNvSpPr txBox="1"/>
          <p:nvPr/>
        </p:nvSpPr>
        <p:spPr>
          <a:xfrm>
            <a:off x="289371" y="161961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peak count x cell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FEFD2-BBF0-3679-1175-D67896D457E0}"/>
              </a:ext>
            </a:extLst>
          </p:cNvPr>
          <p:cNvSpPr txBox="1"/>
          <p:nvPr/>
        </p:nvSpPr>
        <p:spPr>
          <a:xfrm>
            <a:off x="1726286" y="2096937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99E1-1D94-1A5E-45CA-2D57D120B050}"/>
              </a:ext>
            </a:extLst>
          </p:cNvPr>
          <p:cNvSpPr txBox="1"/>
          <p:nvPr/>
        </p:nvSpPr>
        <p:spPr>
          <a:xfrm>
            <a:off x="114009" y="2574255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Cells from all time points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6D1AE-572C-12C6-9F1A-13A2E0388A45}"/>
              </a:ext>
            </a:extLst>
          </p:cNvPr>
          <p:cNvCxnSpPr>
            <a:cxnSpLocks/>
          </p:cNvCxnSpPr>
          <p:nvPr/>
        </p:nvCxnSpPr>
        <p:spPr>
          <a:xfrm>
            <a:off x="2815603" y="2897420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/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blipFill>
                <a:blip r:embed="rId3"/>
                <a:stretch>
                  <a:fillRect t="-3279" b="-49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4E516B-F0F0-5A63-2C41-F4C6C5F4B048}"/>
              </a:ext>
            </a:extLst>
          </p:cNvPr>
          <p:cNvSpPr txBox="1"/>
          <p:nvPr/>
        </p:nvSpPr>
        <p:spPr>
          <a:xfrm>
            <a:off x="5125613" y="2125816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A0982-9F28-A103-956F-1891B3CC56AD}"/>
              </a:ext>
            </a:extLst>
          </p:cNvPr>
          <p:cNvSpPr txBox="1"/>
          <p:nvPr/>
        </p:nvSpPr>
        <p:spPr>
          <a:xfrm>
            <a:off x="2957417" y="2152857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by time + cell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DEC7C-5492-C895-2BD4-2D5C1A613629}"/>
              </a:ext>
            </a:extLst>
          </p:cNvPr>
          <p:cNvCxnSpPr>
            <a:cxnSpLocks/>
          </p:cNvCxnSpPr>
          <p:nvPr/>
        </p:nvCxnSpPr>
        <p:spPr>
          <a:xfrm>
            <a:off x="6217912" y="2924481"/>
            <a:ext cx="53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08767-F44B-84B9-6034-F2C89B10614F}"/>
              </a:ext>
            </a:extLst>
          </p:cNvPr>
          <p:cNvSpPr txBox="1"/>
          <p:nvPr/>
        </p:nvSpPr>
        <p:spPr>
          <a:xfrm>
            <a:off x="3069232" y="2966706"/>
            <a:ext cx="15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Normalization to account for cell number 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940911-23A3-1124-C25B-CF078A9E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65" y="1012501"/>
            <a:ext cx="5328012" cy="35382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43FC52-1879-9EAB-A2E4-DB8BD656A5E2}"/>
              </a:ext>
            </a:extLst>
          </p:cNvPr>
          <p:cNvSpPr txBox="1"/>
          <p:nvPr/>
        </p:nvSpPr>
        <p:spPr>
          <a:xfrm>
            <a:off x="10023638" y="4848497"/>
            <a:ext cx="173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ATAC read count</a:t>
            </a:r>
          </a:p>
          <a:p>
            <a:r>
              <a:rPr lang="en-DE" dirty="0"/>
              <a:t>-&gt; discrete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78BE7-C464-68A2-B459-C0EAF2434F61}"/>
              </a:ext>
            </a:extLst>
          </p:cNvPr>
          <p:cNvCxnSpPr>
            <a:cxnSpLocks/>
          </p:cNvCxnSpPr>
          <p:nvPr/>
        </p:nvCxnSpPr>
        <p:spPr>
          <a:xfrm>
            <a:off x="10371550" y="4080886"/>
            <a:ext cx="0" cy="71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1A3595-2736-7D4F-546B-60751D571C73}"/>
              </a:ext>
            </a:extLst>
          </p:cNvPr>
          <p:cNvSpPr txBox="1"/>
          <p:nvPr/>
        </p:nvSpPr>
        <p:spPr>
          <a:xfrm>
            <a:off x="4780997" y="28092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ATAC pseudo bulk</a:t>
            </a: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</a:t>
            </a:r>
            <a:r>
              <a:rPr lang="en-GB" dirty="0"/>
              <a:t>o</a:t>
            </a:r>
            <a:r>
              <a:rPr lang="en-DE" dirty="0"/>
              <a:t>w much cells is enough for pseudo-bulk?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98B3E-BEEB-B44A-0CDC-388FB905C36F}"/>
              </a:ext>
            </a:extLst>
          </p:cNvPr>
          <p:cNvSpPr txBox="1"/>
          <p:nvPr/>
        </p:nvSpPr>
        <p:spPr>
          <a:xfrm>
            <a:off x="3451068" y="1466931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reads across all positions (depth)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A996D-62B4-3907-B03D-89C2BD9A1C03}"/>
              </a:ext>
            </a:extLst>
          </p:cNvPr>
          <p:cNvSpPr txBox="1"/>
          <p:nvPr/>
        </p:nvSpPr>
        <p:spPr>
          <a:xfrm>
            <a:off x="2156415" y="5232105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D8_1: Somite</a:t>
            </a:r>
          </a:p>
          <a:p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72310-0CA9-7CA2-9CC5-1488E04F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1" y="2045757"/>
            <a:ext cx="3093827" cy="414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C33C6-08F2-ADC4-F7D2-EADA573FF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7" b="45311"/>
          <a:stretch/>
        </p:blipFill>
        <p:spPr>
          <a:xfrm>
            <a:off x="3829430" y="2330336"/>
            <a:ext cx="3623871" cy="3757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66656-8E84-60E6-EEE3-4BAF19AED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61"/>
          <a:stretch/>
        </p:blipFill>
        <p:spPr>
          <a:xfrm>
            <a:off x="7870624" y="2481203"/>
            <a:ext cx="3711875" cy="3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6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input sequences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D0CAB-9932-1796-071F-5DDE4832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3" y="1729896"/>
            <a:ext cx="10957404" cy="4126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656ED-5C22-8771-C42B-22E45FAAFD74}"/>
              </a:ext>
            </a:extLst>
          </p:cNvPr>
          <p:cNvSpPr txBox="1"/>
          <p:nvPr/>
        </p:nvSpPr>
        <p:spPr>
          <a:xfrm>
            <a:off x="0" y="2478019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</a:t>
            </a: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B6A92-7E8A-5744-9567-901BBFF1952C}"/>
              </a:ext>
            </a:extLst>
          </p:cNvPr>
          <p:cNvSpPr txBox="1"/>
          <p:nvPr/>
        </p:nvSpPr>
        <p:spPr>
          <a:xfrm>
            <a:off x="0" y="4167266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Peaks</a:t>
            </a:r>
          </a:p>
          <a:p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C897E-3887-8673-BD1C-DC7B699BE656}"/>
              </a:ext>
            </a:extLst>
          </p:cNvPr>
          <p:cNvSpPr txBox="1"/>
          <p:nvPr/>
        </p:nvSpPr>
        <p:spPr>
          <a:xfrm>
            <a:off x="0" y="5011890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05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input sequences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56ED-5C22-8771-C42B-22E45FAAFD74}"/>
              </a:ext>
            </a:extLst>
          </p:cNvPr>
          <p:cNvSpPr txBox="1"/>
          <p:nvPr/>
        </p:nvSpPr>
        <p:spPr>
          <a:xfrm>
            <a:off x="250371" y="5541760"/>
            <a:ext cx="653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the regions of interest how do we define the sequence?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How to center it? Middle region, max peak,…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Length of input sequence with context? 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Length of sequence for which track predicted?</a:t>
            </a:r>
          </a:p>
          <a:p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59C86-EFF0-1582-E4FC-4C3A5800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3" y="1259079"/>
            <a:ext cx="10553434" cy="3963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56730-3C7E-49FE-1753-7E33410E5C56}"/>
              </a:ext>
            </a:extLst>
          </p:cNvPr>
          <p:cNvSpPr txBox="1"/>
          <p:nvPr/>
        </p:nvSpPr>
        <p:spPr>
          <a:xfrm>
            <a:off x="9394764" y="5222158"/>
            <a:ext cx="1836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ATAC peak lengths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edian 939</a:t>
            </a:r>
          </a:p>
          <a:p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2329D-06FC-9375-6CB9-B522C0D5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479" y="5269025"/>
            <a:ext cx="1772476" cy="12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input sequences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56ED-5C22-8771-C42B-22E45FAAFD74}"/>
              </a:ext>
            </a:extLst>
          </p:cNvPr>
          <p:cNvSpPr txBox="1"/>
          <p:nvPr/>
        </p:nvSpPr>
        <p:spPr>
          <a:xfrm>
            <a:off x="3516533" y="1112693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 content distributions</a:t>
            </a:r>
          </a:p>
          <a:p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CAFEF-C136-588E-4777-D20F8A6B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27" y="1600982"/>
            <a:ext cx="6462677" cy="4690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2329A-FE36-3E41-A9B1-C42C9F024163}"/>
              </a:ext>
            </a:extLst>
          </p:cNvPr>
          <p:cNvSpPr txBox="1"/>
          <p:nvPr/>
        </p:nvSpPr>
        <p:spPr>
          <a:xfrm>
            <a:off x="8179870" y="2521997"/>
            <a:ext cx="3733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all peak region is matched to a background region in term of GC content within 1% -&gt; should we really use all of them for training the model or subsample? </a:t>
            </a:r>
            <a:r>
              <a:rPr lang="en-US" dirty="0" err="1"/>
              <a:t>ChromBPNet</a:t>
            </a:r>
            <a:r>
              <a:rPr lang="en-US" dirty="0"/>
              <a:t> subsample 10%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6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88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ATAC track for each pseudo-bulk at each peak and background region</a:t>
            </a:r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CFE797-411E-88B1-BF69-934E85BA4134}"/>
              </a:ext>
            </a:extLst>
          </p:cNvPr>
          <p:cNvSpPr/>
          <p:nvPr/>
        </p:nvSpPr>
        <p:spPr>
          <a:xfrm>
            <a:off x="1023257" y="2057400"/>
            <a:ext cx="250372" cy="2013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5254-5DED-D8F5-7271-840CE2DF0E6B}"/>
              </a:ext>
            </a:extLst>
          </p:cNvPr>
          <p:cNvSpPr/>
          <p:nvPr/>
        </p:nvSpPr>
        <p:spPr>
          <a:xfrm>
            <a:off x="3450769" y="1480457"/>
            <a:ext cx="250372" cy="2596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47BB6-B05B-2D31-CC69-E738F85EC315}"/>
              </a:ext>
            </a:extLst>
          </p:cNvPr>
          <p:cNvSpPr/>
          <p:nvPr/>
        </p:nvSpPr>
        <p:spPr>
          <a:xfrm>
            <a:off x="1491343" y="2351314"/>
            <a:ext cx="217714" cy="1719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EC07BF-CAA4-C900-D0BA-F1CDA18715FE}"/>
              </a:ext>
            </a:extLst>
          </p:cNvPr>
          <p:cNvSpPr/>
          <p:nvPr/>
        </p:nvSpPr>
        <p:spPr>
          <a:xfrm>
            <a:off x="1709057" y="2492829"/>
            <a:ext cx="217714" cy="1578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59226-39CC-47AF-F6AA-B5F93AE2E89C}"/>
              </a:ext>
            </a:extLst>
          </p:cNvPr>
          <p:cNvSpPr/>
          <p:nvPr/>
        </p:nvSpPr>
        <p:spPr>
          <a:xfrm>
            <a:off x="1926771" y="1480457"/>
            <a:ext cx="217714" cy="25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514B5-6521-BB9A-4FD7-08643A618734}"/>
              </a:ext>
            </a:extLst>
          </p:cNvPr>
          <p:cNvSpPr/>
          <p:nvPr/>
        </p:nvSpPr>
        <p:spPr>
          <a:xfrm>
            <a:off x="2144485" y="3102429"/>
            <a:ext cx="217714" cy="968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E442F-C7D8-F4A3-AECB-59D23B04E674}"/>
              </a:ext>
            </a:extLst>
          </p:cNvPr>
          <p:cNvSpPr/>
          <p:nvPr/>
        </p:nvSpPr>
        <p:spPr>
          <a:xfrm>
            <a:off x="2362199" y="3701925"/>
            <a:ext cx="21771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C6802-6700-6EEC-7B97-84217BDFC588}"/>
              </a:ext>
            </a:extLst>
          </p:cNvPr>
          <p:cNvSpPr/>
          <p:nvPr/>
        </p:nvSpPr>
        <p:spPr>
          <a:xfrm>
            <a:off x="2579913" y="2492829"/>
            <a:ext cx="217714" cy="1578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9C3F62-9A7E-2DF6-47DE-C2AE5C0D6B9B}"/>
              </a:ext>
            </a:extLst>
          </p:cNvPr>
          <p:cNvSpPr/>
          <p:nvPr/>
        </p:nvSpPr>
        <p:spPr>
          <a:xfrm flipV="1">
            <a:off x="2797627" y="3927568"/>
            <a:ext cx="217714" cy="143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87993-334D-EDC1-C5C1-D71F7BC165F4}"/>
              </a:ext>
            </a:extLst>
          </p:cNvPr>
          <p:cNvSpPr/>
          <p:nvPr/>
        </p:nvSpPr>
        <p:spPr>
          <a:xfrm>
            <a:off x="3015341" y="2231572"/>
            <a:ext cx="217714" cy="1839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B7A63F-6B28-7493-D32A-8ED9AF100010}"/>
              </a:ext>
            </a:extLst>
          </p:cNvPr>
          <p:cNvSpPr/>
          <p:nvPr/>
        </p:nvSpPr>
        <p:spPr>
          <a:xfrm>
            <a:off x="3233055" y="2754085"/>
            <a:ext cx="217714" cy="1317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23993-4F2B-FACD-5A75-01B31938510B}"/>
              </a:ext>
            </a:extLst>
          </p:cNvPr>
          <p:cNvSpPr/>
          <p:nvPr/>
        </p:nvSpPr>
        <p:spPr>
          <a:xfrm>
            <a:off x="1273629" y="2492829"/>
            <a:ext cx="217714" cy="1578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D7F80-D7A9-1BD9-80F5-8A54B3198438}"/>
              </a:ext>
            </a:extLst>
          </p:cNvPr>
          <p:cNvSpPr/>
          <p:nvPr/>
        </p:nvSpPr>
        <p:spPr>
          <a:xfrm>
            <a:off x="1709057" y="4158344"/>
            <a:ext cx="1088570" cy="2621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1D1C0-C77C-C857-CA14-E3B47DC129B1}"/>
              </a:ext>
            </a:extLst>
          </p:cNvPr>
          <p:cNvSpPr txBox="1"/>
          <p:nvPr/>
        </p:nvSpPr>
        <p:spPr>
          <a:xfrm>
            <a:off x="1491343" y="4523947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 window of 200 bp</a:t>
            </a:r>
          </a:p>
          <a:p>
            <a:endParaRPr lang="en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872234-2457-141D-17AB-0624C07EE601}"/>
              </a:ext>
            </a:extLst>
          </p:cNvPr>
          <p:cNvCxnSpPr/>
          <p:nvPr/>
        </p:nvCxnSpPr>
        <p:spPr>
          <a:xfrm>
            <a:off x="4234543" y="2754085"/>
            <a:ext cx="123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C3D1B4-1637-640F-086A-73356BD057F2}"/>
              </a:ext>
            </a:extLst>
          </p:cNvPr>
          <p:cNvSpPr txBox="1"/>
          <p:nvPr/>
        </p:nvSpPr>
        <p:spPr>
          <a:xfrm>
            <a:off x="5998031" y="2489340"/>
            <a:ext cx="389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 by diving by total read counts in pseudo bulk *100’000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457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1020398" y="532118"/>
            <a:ext cx="889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same cell type + time point, we have two replicates -&gt; encode replicates as same time points?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3F7A2-F33E-4B42-783A-326A07AD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5" y="1343763"/>
            <a:ext cx="10387175" cy="46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8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1020398" y="532118"/>
            <a:ext cx="88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</a:t>
            </a:r>
            <a:r>
              <a:rPr lang="en-GB" dirty="0"/>
              <a:t>r</a:t>
            </a:r>
            <a:r>
              <a:rPr lang="en-DE" dirty="0"/>
              <a:t>aining framework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8DC764-D7F5-2C71-A5F2-04B3D46BEB2F}"/>
              </a:ext>
            </a:extLst>
          </p:cNvPr>
          <p:cNvSpPr/>
          <p:nvPr/>
        </p:nvSpPr>
        <p:spPr>
          <a:xfrm>
            <a:off x="862643" y="2009954"/>
            <a:ext cx="664234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7C192-4D74-2D12-3E67-04015C4910BA}"/>
              </a:ext>
            </a:extLst>
          </p:cNvPr>
          <p:cNvSpPr/>
          <p:nvPr/>
        </p:nvSpPr>
        <p:spPr>
          <a:xfrm>
            <a:off x="1705154" y="2009953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E136B-8783-B878-AA85-EE1802F5881A}"/>
              </a:ext>
            </a:extLst>
          </p:cNvPr>
          <p:cNvSpPr/>
          <p:nvPr/>
        </p:nvSpPr>
        <p:spPr>
          <a:xfrm>
            <a:off x="2511720" y="2009953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64BB6-F9CA-3F00-40B2-720D0E7EADC7}"/>
              </a:ext>
            </a:extLst>
          </p:cNvPr>
          <p:cNvSpPr/>
          <p:nvPr/>
        </p:nvSpPr>
        <p:spPr>
          <a:xfrm>
            <a:off x="3384429" y="2009952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D0E15-0739-6EE1-DE8E-9B80019DF5CA}"/>
              </a:ext>
            </a:extLst>
          </p:cNvPr>
          <p:cNvSpPr/>
          <p:nvPr/>
        </p:nvSpPr>
        <p:spPr>
          <a:xfrm>
            <a:off x="4226941" y="2009951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86081A-CED6-6D9D-4402-B9DF9D3B8A3A}"/>
              </a:ext>
            </a:extLst>
          </p:cNvPr>
          <p:cNvSpPr/>
          <p:nvPr/>
        </p:nvSpPr>
        <p:spPr>
          <a:xfrm>
            <a:off x="862643" y="2433840"/>
            <a:ext cx="664234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114C9-9C1F-4BE9-C016-E03B7BE9C46F}"/>
              </a:ext>
            </a:extLst>
          </p:cNvPr>
          <p:cNvSpPr/>
          <p:nvPr/>
        </p:nvSpPr>
        <p:spPr>
          <a:xfrm>
            <a:off x="1705154" y="2433839"/>
            <a:ext cx="664235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3E99A-D1DF-E7FC-3141-E210D86E6ECE}"/>
              </a:ext>
            </a:extLst>
          </p:cNvPr>
          <p:cNvSpPr/>
          <p:nvPr/>
        </p:nvSpPr>
        <p:spPr>
          <a:xfrm>
            <a:off x="2511720" y="2433839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02AAA-BD63-C019-081E-AB8499D73740}"/>
              </a:ext>
            </a:extLst>
          </p:cNvPr>
          <p:cNvSpPr/>
          <p:nvPr/>
        </p:nvSpPr>
        <p:spPr>
          <a:xfrm>
            <a:off x="3384429" y="2433838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35A115-A575-6050-860A-3A2F458B1CF5}"/>
              </a:ext>
            </a:extLst>
          </p:cNvPr>
          <p:cNvSpPr/>
          <p:nvPr/>
        </p:nvSpPr>
        <p:spPr>
          <a:xfrm>
            <a:off x="4226941" y="2433837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3A63C-F67B-6F8B-5D96-0BD1CEFA3689}"/>
              </a:ext>
            </a:extLst>
          </p:cNvPr>
          <p:cNvSpPr txBox="1"/>
          <p:nvPr/>
        </p:nvSpPr>
        <p:spPr>
          <a:xfrm>
            <a:off x="898582" y="1550205"/>
            <a:ext cx="206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49F5B-2A33-D1A7-BF22-62D56611EB71}"/>
              </a:ext>
            </a:extLst>
          </p:cNvPr>
          <p:cNvSpPr txBox="1"/>
          <p:nvPr/>
        </p:nvSpPr>
        <p:spPr>
          <a:xfrm>
            <a:off x="1705154" y="1694815"/>
            <a:ext cx="2063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Ch19,2</a:t>
            </a:r>
            <a:endParaRPr lang="en-DE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1CF767-201A-776D-0277-68B8FC0BB1D9}"/>
              </a:ext>
            </a:extLst>
          </p:cNvPr>
          <p:cNvSpPr/>
          <p:nvPr/>
        </p:nvSpPr>
        <p:spPr>
          <a:xfrm>
            <a:off x="862643" y="2850780"/>
            <a:ext cx="664234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C3DA8-F6D4-78DA-3BF0-3DDF6DFFEBCA}"/>
              </a:ext>
            </a:extLst>
          </p:cNvPr>
          <p:cNvSpPr/>
          <p:nvPr/>
        </p:nvSpPr>
        <p:spPr>
          <a:xfrm>
            <a:off x="1705154" y="2850779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6FF79-A069-70BE-360A-D65AD64DEEC5}"/>
              </a:ext>
            </a:extLst>
          </p:cNvPr>
          <p:cNvSpPr/>
          <p:nvPr/>
        </p:nvSpPr>
        <p:spPr>
          <a:xfrm>
            <a:off x="2511720" y="2850779"/>
            <a:ext cx="664235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599B5-1B92-82A0-9277-0D4DCF53D297}"/>
              </a:ext>
            </a:extLst>
          </p:cNvPr>
          <p:cNvSpPr/>
          <p:nvPr/>
        </p:nvSpPr>
        <p:spPr>
          <a:xfrm>
            <a:off x="3384429" y="2850778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FAF104-D746-A512-B3AB-1BC3411463F2}"/>
              </a:ext>
            </a:extLst>
          </p:cNvPr>
          <p:cNvSpPr/>
          <p:nvPr/>
        </p:nvSpPr>
        <p:spPr>
          <a:xfrm>
            <a:off x="4226941" y="2850777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BDB96C-2E7A-A0A0-E492-D8AC84EAC643}"/>
              </a:ext>
            </a:extLst>
          </p:cNvPr>
          <p:cNvSpPr/>
          <p:nvPr/>
        </p:nvSpPr>
        <p:spPr>
          <a:xfrm>
            <a:off x="862643" y="3267717"/>
            <a:ext cx="664234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4BFF9D-B672-3EE1-D04D-66F464F73D9D}"/>
              </a:ext>
            </a:extLst>
          </p:cNvPr>
          <p:cNvSpPr/>
          <p:nvPr/>
        </p:nvSpPr>
        <p:spPr>
          <a:xfrm>
            <a:off x="1705154" y="3267716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3E4183-EB5A-9AAF-C731-5BCB766F0117}"/>
              </a:ext>
            </a:extLst>
          </p:cNvPr>
          <p:cNvSpPr/>
          <p:nvPr/>
        </p:nvSpPr>
        <p:spPr>
          <a:xfrm>
            <a:off x="2511720" y="3267716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A65CAD-93D8-CB3F-17F0-8D6058ABF563}"/>
              </a:ext>
            </a:extLst>
          </p:cNvPr>
          <p:cNvSpPr/>
          <p:nvPr/>
        </p:nvSpPr>
        <p:spPr>
          <a:xfrm>
            <a:off x="3384429" y="3267715"/>
            <a:ext cx="664235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4860F7-FCE7-D02E-8A96-BD1718086344}"/>
              </a:ext>
            </a:extLst>
          </p:cNvPr>
          <p:cNvSpPr/>
          <p:nvPr/>
        </p:nvSpPr>
        <p:spPr>
          <a:xfrm>
            <a:off x="4226941" y="3267714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90C96-A265-E837-89C3-8515841DB936}"/>
              </a:ext>
            </a:extLst>
          </p:cNvPr>
          <p:cNvSpPr/>
          <p:nvPr/>
        </p:nvSpPr>
        <p:spPr>
          <a:xfrm>
            <a:off x="862643" y="3631701"/>
            <a:ext cx="664234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20C6A0-81D0-564A-A4AB-1F0F39DCDAC3}"/>
              </a:ext>
            </a:extLst>
          </p:cNvPr>
          <p:cNvSpPr/>
          <p:nvPr/>
        </p:nvSpPr>
        <p:spPr>
          <a:xfrm>
            <a:off x="1705154" y="3631700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493ACE-D6EB-DC02-19F7-E25C01DFD7FE}"/>
              </a:ext>
            </a:extLst>
          </p:cNvPr>
          <p:cNvSpPr/>
          <p:nvPr/>
        </p:nvSpPr>
        <p:spPr>
          <a:xfrm>
            <a:off x="2511720" y="3631700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1FCA16-B63A-3E84-A0D9-145D65F3099A}"/>
              </a:ext>
            </a:extLst>
          </p:cNvPr>
          <p:cNvSpPr/>
          <p:nvPr/>
        </p:nvSpPr>
        <p:spPr>
          <a:xfrm>
            <a:off x="3384429" y="3631699"/>
            <a:ext cx="664235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7DF320-C0BD-75FA-1577-71F456FBF5EC}"/>
              </a:ext>
            </a:extLst>
          </p:cNvPr>
          <p:cNvSpPr/>
          <p:nvPr/>
        </p:nvSpPr>
        <p:spPr>
          <a:xfrm>
            <a:off x="4226941" y="3631698"/>
            <a:ext cx="664235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4CD4D0-9AD1-7829-9CCA-87C0EF98B252}"/>
              </a:ext>
            </a:extLst>
          </p:cNvPr>
          <p:cNvSpPr txBox="1"/>
          <p:nvPr/>
        </p:nvSpPr>
        <p:spPr>
          <a:xfrm>
            <a:off x="1526877" y="1088540"/>
            <a:ext cx="889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“K-fold cross validation” -&gt; create 5 split to train/validate/test on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1F9824-8FC5-7A22-25EC-ED0E2D56F75A}"/>
              </a:ext>
            </a:extLst>
          </p:cNvPr>
          <p:cNvSpPr/>
          <p:nvPr/>
        </p:nvSpPr>
        <p:spPr>
          <a:xfrm>
            <a:off x="5157569" y="2007685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9EF24B-54FA-3980-6CAC-F82BB5F17155}"/>
              </a:ext>
            </a:extLst>
          </p:cNvPr>
          <p:cNvSpPr/>
          <p:nvPr/>
        </p:nvSpPr>
        <p:spPr>
          <a:xfrm>
            <a:off x="5170300" y="2433837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C67071-0D81-1284-274A-885E059F0A1E}"/>
              </a:ext>
            </a:extLst>
          </p:cNvPr>
          <p:cNvSpPr/>
          <p:nvPr/>
        </p:nvSpPr>
        <p:spPr>
          <a:xfrm>
            <a:off x="5170300" y="2859989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98F7D8-C334-6A67-9A4C-BFCF324B9D61}"/>
              </a:ext>
            </a:extLst>
          </p:cNvPr>
          <p:cNvSpPr/>
          <p:nvPr/>
        </p:nvSpPr>
        <p:spPr>
          <a:xfrm>
            <a:off x="5170300" y="3286141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49CB21-6DB7-BE5A-4715-19AC255FBA86}"/>
              </a:ext>
            </a:extLst>
          </p:cNvPr>
          <p:cNvSpPr/>
          <p:nvPr/>
        </p:nvSpPr>
        <p:spPr>
          <a:xfrm>
            <a:off x="5170300" y="3631698"/>
            <a:ext cx="1471831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ECD6B5-8571-A4C3-0432-3159FA4C6BCF}"/>
              </a:ext>
            </a:extLst>
          </p:cNvPr>
          <p:cNvSpPr/>
          <p:nvPr/>
        </p:nvSpPr>
        <p:spPr>
          <a:xfrm>
            <a:off x="1194760" y="5667043"/>
            <a:ext cx="664234" cy="2415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54EDC4-42E3-723E-A8C6-5129A64CD84F}"/>
              </a:ext>
            </a:extLst>
          </p:cNvPr>
          <p:cNvSpPr/>
          <p:nvPr/>
        </p:nvSpPr>
        <p:spPr>
          <a:xfrm>
            <a:off x="2037271" y="5667042"/>
            <a:ext cx="664235" cy="2415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F7B380-97AB-A95E-8EB6-CA652875C440}"/>
              </a:ext>
            </a:extLst>
          </p:cNvPr>
          <p:cNvSpPr txBox="1"/>
          <p:nvPr/>
        </p:nvSpPr>
        <p:spPr>
          <a:xfrm>
            <a:off x="1194760" y="5307795"/>
            <a:ext cx="206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B4E70F-246D-C502-BECD-1D9A38740425}"/>
              </a:ext>
            </a:extLst>
          </p:cNvPr>
          <p:cNvSpPr txBox="1"/>
          <p:nvPr/>
        </p:nvSpPr>
        <p:spPr>
          <a:xfrm>
            <a:off x="2037271" y="5351904"/>
            <a:ext cx="2063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validation</a:t>
            </a:r>
            <a:endParaRPr lang="en-DE" sz="105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9697BF-9906-3CB3-A727-6A6C83E2C570}"/>
              </a:ext>
            </a:extLst>
          </p:cNvPr>
          <p:cNvSpPr/>
          <p:nvPr/>
        </p:nvSpPr>
        <p:spPr>
          <a:xfrm>
            <a:off x="2879784" y="5664774"/>
            <a:ext cx="4081734" cy="24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28D92A-5D1E-653C-DA27-381FE1402956}"/>
              </a:ext>
            </a:extLst>
          </p:cNvPr>
          <p:cNvSpPr txBox="1"/>
          <p:nvPr/>
        </p:nvSpPr>
        <p:spPr>
          <a:xfrm>
            <a:off x="4205806" y="5362417"/>
            <a:ext cx="2063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training</a:t>
            </a:r>
            <a:endParaRPr lang="en-DE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328E0C-77D6-7929-FF09-6BD8FD2F9085}"/>
              </a:ext>
            </a:extLst>
          </p:cNvPr>
          <p:cNvSpPr txBox="1"/>
          <p:nvPr/>
        </p:nvSpPr>
        <p:spPr>
          <a:xfrm>
            <a:off x="1984391" y="4862214"/>
            <a:ext cx="889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20/20/60%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974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Model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190422" y="202800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66355" y="1433284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336959" y="3268898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95861" y="1815835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CB1B13BA-9D78-C4F7-BC18-17E20F0742CF}"/>
              </a:ext>
            </a:extLst>
          </p:cNvPr>
          <p:cNvSpPr/>
          <p:nvPr/>
        </p:nvSpPr>
        <p:spPr>
          <a:xfrm>
            <a:off x="4755383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3C065-CF84-D1F5-7C9B-DBFB465B534C}"/>
              </a:ext>
            </a:extLst>
          </p:cNvPr>
          <p:cNvSpPr/>
          <p:nvPr/>
        </p:nvSpPr>
        <p:spPr>
          <a:xfrm>
            <a:off x="4957606" y="4224389"/>
            <a:ext cx="1113394" cy="3555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DE" dirty="0"/>
              <a:t>ell type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64F196-831B-54E7-4C42-F83199ABA9FE}"/>
              </a:ext>
            </a:extLst>
          </p:cNvPr>
          <p:cNvCxnSpPr>
            <a:cxnSpLocks/>
          </p:cNvCxnSpPr>
          <p:nvPr/>
        </p:nvCxnSpPr>
        <p:spPr>
          <a:xfrm>
            <a:off x="5358395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9BA6394-B740-FEB5-0B6C-5D19E4069F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5171" y="3458031"/>
            <a:ext cx="797608" cy="419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68086C44-9083-34DF-35B6-C8AD2470917E}"/>
              </a:ext>
            </a:extLst>
          </p:cNvPr>
          <p:cNvSpPr/>
          <p:nvPr/>
        </p:nvSpPr>
        <p:spPr>
          <a:xfrm>
            <a:off x="614004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D1175-728E-8465-5ECF-F7F945045A6D}"/>
              </a:ext>
            </a:extLst>
          </p:cNvPr>
          <p:cNvSpPr txBox="1"/>
          <p:nvPr/>
        </p:nvSpPr>
        <p:spPr>
          <a:xfrm>
            <a:off x="257103" y="3667702"/>
            <a:ext cx="218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  <a:r>
              <a:rPr lang="en-DE" sz="1400" dirty="0"/>
              <a:t>atch, seq-len,4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E8A94-7D29-14DA-5490-E34DCA767424}"/>
              </a:ext>
            </a:extLst>
          </p:cNvPr>
          <p:cNvSpPr txBox="1"/>
          <p:nvPr/>
        </p:nvSpPr>
        <p:spPr>
          <a:xfrm>
            <a:off x="2000426" y="3837671"/>
            <a:ext cx="316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  <a:r>
              <a:rPr lang="en-DE" sz="1400" dirty="0"/>
              <a:t>atch, seq-len_crop, nb_filters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56960-5CB1-9D00-4E23-35C779F9B3E0}"/>
              </a:ext>
            </a:extLst>
          </p:cNvPr>
          <p:cNvSpPr txBox="1"/>
          <p:nvPr/>
        </p:nvSpPr>
        <p:spPr>
          <a:xfrm>
            <a:off x="4785728" y="4658836"/>
            <a:ext cx="316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  <a:r>
              <a:rPr lang="en-DE" sz="1400" dirty="0"/>
              <a:t>atch, nb_cell_type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6BB1E-64A3-7B12-6396-4DF6F01CA870}"/>
              </a:ext>
            </a:extLst>
          </p:cNvPr>
          <p:cNvSpPr txBox="1"/>
          <p:nvPr/>
        </p:nvSpPr>
        <p:spPr>
          <a:xfrm>
            <a:off x="7574421" y="2333980"/>
            <a:ext cx="255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Dense layer or CNN here? Need covolution if we want to predic tATAC track as BPNet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1C41E9-7A3C-BCC9-635E-BB4D58A0C10D}"/>
              </a:ext>
            </a:extLst>
          </p:cNvPr>
          <p:cNvCxnSpPr>
            <a:cxnSpLocks/>
          </p:cNvCxnSpPr>
          <p:nvPr/>
        </p:nvCxnSpPr>
        <p:spPr>
          <a:xfrm>
            <a:off x="6882395" y="291619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F6837C-D0F4-A09D-6DA1-5F7D074A0C68}"/>
              </a:ext>
            </a:extLst>
          </p:cNvPr>
          <p:cNvSpPr txBox="1"/>
          <p:nvPr/>
        </p:nvSpPr>
        <p:spPr>
          <a:xfrm>
            <a:off x="5366257" y="1411058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How to merge representation + encoded cell type?</a:t>
            </a:r>
          </a:p>
        </p:txBody>
      </p:sp>
    </p:spTree>
    <p:extLst>
      <p:ext uri="{BB962C8B-B14F-4D97-AF65-F5344CB8AC3E}">
        <p14:creationId xmlns:p14="http://schemas.microsoft.com/office/powerpoint/2010/main" val="424676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Model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5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2B405B1-70C1-43A7-38FE-57517608F61E}"/>
              </a:ext>
            </a:extLst>
          </p:cNvPr>
          <p:cNvSpPr txBox="1"/>
          <p:nvPr/>
        </p:nvSpPr>
        <p:spPr>
          <a:xfrm>
            <a:off x="501905" y="313987"/>
            <a:ext cx="40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Aggregate 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ACBEA1-61B0-2332-6B01-6B6F7D7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2" y="2160647"/>
            <a:ext cx="2857157" cy="35804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F6EB3C-8685-6D34-D21E-CBEF65948F6E}"/>
              </a:ext>
            </a:extLst>
          </p:cNvPr>
          <p:cNvSpPr txBox="1"/>
          <p:nvPr/>
        </p:nvSpPr>
        <p:spPr>
          <a:xfrm>
            <a:off x="1405749" y="1791315"/>
            <a:ext cx="9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Day8_1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2AB9F29-D327-6626-7E80-DEACA0AA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51" y="2089709"/>
            <a:ext cx="2861713" cy="3722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52FEE45-A8A9-8F77-B15F-EF4FA53B03C0}"/>
              </a:ext>
            </a:extLst>
          </p:cNvPr>
          <p:cNvSpPr txBox="1"/>
          <p:nvPr/>
        </p:nvSpPr>
        <p:spPr>
          <a:xfrm>
            <a:off x="7396843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Day20_1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FE7F0B-0280-4FEA-8107-1096110F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29" y="2268754"/>
            <a:ext cx="2822871" cy="35061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C8A5EB-20FD-C5AF-AEF0-3D94CCE4DB71}"/>
              </a:ext>
            </a:extLst>
          </p:cNvPr>
          <p:cNvSpPr txBox="1"/>
          <p:nvPr/>
        </p:nvSpPr>
        <p:spPr>
          <a:xfrm>
            <a:off x="10336279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Day22_1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1042C-2D5B-C202-609D-B02867EAE894}"/>
              </a:ext>
            </a:extLst>
          </p:cNvPr>
          <p:cNvSpPr txBox="1"/>
          <p:nvPr/>
        </p:nvSpPr>
        <p:spPr>
          <a:xfrm>
            <a:off x="4171169" y="1669372"/>
            <a:ext cx="16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Day12_1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22085E-B59E-9647-A2AF-BABB16CF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83" y="2160647"/>
            <a:ext cx="3110584" cy="3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5548897" y="264195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    G 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833354" y="2173703"/>
            <a:ext cx="15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or each peak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3E532-96C5-6A1F-94FF-66A2B6CE91D4}"/>
              </a:ext>
            </a:extLst>
          </p:cNvPr>
          <p:cNvSpPr txBox="1"/>
          <p:nvPr/>
        </p:nvSpPr>
        <p:spPr>
          <a:xfrm>
            <a:off x="3507039" y="2227049"/>
            <a:ext cx="24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sequence on reference genome 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8B0D8-1F6B-C0CC-9077-4B982F82644E}"/>
              </a:ext>
            </a:extLst>
          </p:cNvPr>
          <p:cNvSpPr txBox="1"/>
          <p:nvPr/>
        </p:nvSpPr>
        <p:spPr>
          <a:xfrm>
            <a:off x="6775151" y="2500162"/>
            <a:ext cx="24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encode it 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941F9-379C-88A3-BB06-807E3283B9CE}"/>
              </a:ext>
            </a:extLst>
          </p:cNvPr>
          <p:cNvCxnSpPr>
            <a:cxnSpLocks/>
          </p:cNvCxnSpPr>
          <p:nvPr/>
        </p:nvCxnSpPr>
        <p:spPr>
          <a:xfrm>
            <a:off x="6806718" y="2976792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E0A41-93DD-2E64-61C5-2AA4204F3B0A}"/>
              </a:ext>
            </a:extLst>
          </p:cNvPr>
          <p:cNvSpPr txBox="1"/>
          <p:nvPr/>
        </p:nvSpPr>
        <p:spPr>
          <a:xfrm>
            <a:off x="719589" y="2757399"/>
            <a:ext cx="2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 10: 902758- 902820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FAF1-A79A-7C1C-370E-6E30210FF251}"/>
              </a:ext>
            </a:extLst>
          </p:cNvPr>
          <p:cNvCxnSpPr>
            <a:cxnSpLocks/>
          </p:cNvCxnSpPr>
          <p:nvPr/>
        </p:nvCxnSpPr>
        <p:spPr>
          <a:xfrm>
            <a:off x="3535859" y="2969285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C2AB30-6C4E-CF40-4A21-987EDB665495}"/>
              </a:ext>
            </a:extLst>
          </p:cNvPr>
          <p:cNvSpPr txBox="1"/>
          <p:nvPr/>
        </p:nvSpPr>
        <p:spPr>
          <a:xfrm>
            <a:off x="3211276" y="3183882"/>
            <a:ext cx="381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sequence do we use?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length around center peak  or max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76929-B274-4F5A-2AB0-0B2BAC47985C}"/>
              </a:ext>
            </a:extLst>
          </p:cNvPr>
          <p:cNvSpPr txBox="1"/>
          <p:nvPr/>
        </p:nvSpPr>
        <p:spPr>
          <a:xfrm>
            <a:off x="8248827" y="3712055"/>
            <a:ext cx="3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with the N in the sequences? Remove them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F3F34-A618-FC78-9807-035D8256E199}"/>
              </a:ext>
            </a:extLst>
          </p:cNvPr>
          <p:cNvSpPr txBox="1"/>
          <p:nvPr/>
        </p:nvSpPr>
        <p:spPr>
          <a:xfrm>
            <a:off x="383657" y="3176375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sex chromosomes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06CFE-66FF-61D5-8183-800D383F5BD0}"/>
              </a:ext>
            </a:extLst>
          </p:cNvPr>
          <p:cNvSpPr txBox="1"/>
          <p:nvPr/>
        </p:nvSpPr>
        <p:spPr>
          <a:xfrm>
            <a:off x="2692816" y="1651114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genome: hg38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3108D-9D56-E958-21AF-232B9AED9D6F}"/>
              </a:ext>
            </a:extLst>
          </p:cNvPr>
          <p:cNvSpPr txBox="1"/>
          <p:nvPr/>
        </p:nvSpPr>
        <p:spPr>
          <a:xfrm>
            <a:off x="4499787" y="285800"/>
            <a:ext cx="28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sequence from peak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6409-1790-3365-4737-C54D331A6D3E}"/>
              </a:ext>
            </a:extLst>
          </p:cNvPr>
          <p:cNvSpPr txBox="1"/>
          <p:nvPr/>
        </p:nvSpPr>
        <p:spPr>
          <a:xfrm>
            <a:off x="532269" y="5108476"/>
            <a:ext cx="566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peaks for sequence + add GC content matched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0741B-6601-B1B6-72A6-0A98D94ACEDF}"/>
              </a:ext>
            </a:extLst>
          </p:cNvPr>
          <p:cNvSpPr txBox="1"/>
          <p:nvPr/>
        </p:nvSpPr>
        <p:spPr>
          <a:xfrm>
            <a:off x="6738306" y="5092009"/>
            <a:ext cx="56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GC matched non-peaks -&gt;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4368-8801-FA5C-AB13-1F7C251270C1}"/>
              </a:ext>
            </a:extLst>
          </p:cNvPr>
          <p:cNvSpPr txBox="1"/>
          <p:nvPr/>
        </p:nvSpPr>
        <p:spPr>
          <a:xfrm>
            <a:off x="4118178" y="4099705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Sequence should have fixed length!</a:t>
            </a:r>
          </a:p>
        </p:txBody>
      </p:sp>
    </p:spTree>
    <p:extLst>
      <p:ext uri="{BB962C8B-B14F-4D97-AF65-F5344CB8AC3E}">
        <p14:creationId xmlns:p14="http://schemas.microsoft.com/office/powerpoint/2010/main" val="42856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363408" y="21115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Get the countinous track with base resolution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363408" y="1021027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output BAM file with ATAC fragment of all cells for each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F9305-0FAA-BAC8-FBFA-CF03411C0D93}"/>
              </a:ext>
            </a:extLst>
          </p:cNvPr>
          <p:cNvCxnSpPr>
            <a:cxnSpLocks/>
          </p:cNvCxnSpPr>
          <p:nvPr/>
        </p:nvCxnSpPr>
        <p:spPr>
          <a:xfrm>
            <a:off x="3166332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BF4B99-6387-73AC-9868-CBFC1AA74C55}"/>
              </a:ext>
            </a:extLst>
          </p:cNvPr>
          <p:cNvSpPr txBox="1"/>
          <p:nvPr/>
        </p:nvSpPr>
        <p:spPr>
          <a:xfrm>
            <a:off x="3166332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plit BAM by cell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2C0591-80E9-5A81-D4C1-1B55618F9B6E}"/>
              </a:ext>
            </a:extLst>
          </p:cNvPr>
          <p:cNvCxnSpPr>
            <a:cxnSpLocks/>
          </p:cNvCxnSpPr>
          <p:nvPr/>
        </p:nvCxnSpPr>
        <p:spPr>
          <a:xfrm>
            <a:off x="4849623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436B5-AC53-1EA2-E191-AE4DAF0874E8}"/>
              </a:ext>
            </a:extLst>
          </p:cNvPr>
          <p:cNvSpPr txBox="1"/>
          <p:nvPr/>
        </p:nvSpPr>
        <p:spPr>
          <a:xfrm>
            <a:off x="4849623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track .</a:t>
            </a:r>
            <a:r>
              <a:rPr lang="en-US" dirty="0" err="1"/>
              <a:t>bw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A5007-2E26-7185-C71B-57582F97473F}"/>
              </a:ext>
            </a:extLst>
          </p:cNvPr>
          <p:cNvSpPr txBox="1"/>
          <p:nvPr/>
        </p:nvSpPr>
        <p:spPr>
          <a:xfrm>
            <a:off x="6285885" y="838145"/>
            <a:ext cx="297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Contruct bins of fixed length and compute number of reads in these bins.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A729C-F881-4217-4018-63ADA6D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85" y="1044550"/>
            <a:ext cx="2885162" cy="510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67415-2498-1029-66E2-CF537F5A99D3}"/>
              </a:ext>
            </a:extLst>
          </p:cNvPr>
          <p:cNvSpPr txBox="1"/>
          <p:nvPr/>
        </p:nvSpPr>
        <p:spPr>
          <a:xfrm>
            <a:off x="774516" y="2647574"/>
            <a:ext cx="42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</a:t>
            </a:r>
            <a:r>
              <a:rPr lang="en-GB" dirty="0"/>
              <a:t>s</a:t>
            </a:r>
            <a:r>
              <a:rPr lang="en-DE" dirty="0"/>
              <a:t>e sliding window of 200 bp on .bw to get base resolution ATAC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F1521-2978-556A-C5C2-CDBA4CD3120F}"/>
              </a:ext>
            </a:extLst>
          </p:cNvPr>
          <p:cNvSpPr txBox="1"/>
          <p:nvPr/>
        </p:nvSpPr>
        <p:spPr>
          <a:xfrm>
            <a:off x="9502958" y="1576808"/>
            <a:ext cx="297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Base resolution?</a:t>
            </a:r>
          </a:p>
        </p:txBody>
      </p:sp>
    </p:spTree>
    <p:extLst>
      <p:ext uri="{BB962C8B-B14F-4D97-AF65-F5344CB8AC3E}">
        <p14:creationId xmlns:p14="http://schemas.microsoft.com/office/powerpoint/2010/main" val="13846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BPNet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4B129E-E469-89B3-E57A-3FB7CFDA5308}"/>
              </a:ext>
            </a:extLst>
          </p:cNvPr>
          <p:cNvSpPr txBox="1"/>
          <p:nvPr/>
        </p:nvSpPr>
        <p:spPr>
          <a:xfrm>
            <a:off x="588943" y="4851741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we go bigger (</a:t>
            </a:r>
            <a:r>
              <a:rPr lang="en-US" dirty="0" err="1"/>
              <a:t>ie</a:t>
            </a:r>
            <a:r>
              <a:rPr lang="en-US" dirty="0"/>
              <a:t> more parameters) since we need more capacity since modelling all cell types at once? Yes</a:t>
            </a:r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00" y="258586"/>
            <a:ext cx="2788274" cy="18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E31B6C-81D8-025E-FC0A-4B8CCCABB82E}"/>
              </a:ext>
            </a:extLst>
          </p:cNvPr>
          <p:cNvSpPr txBox="1"/>
          <p:nvPr/>
        </p:nvSpPr>
        <p:spPr>
          <a:xfrm>
            <a:off x="9047164" y="4773845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handle such large datasets? </a:t>
            </a:r>
          </a:p>
          <a:p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dtype</a:t>
            </a:r>
            <a:r>
              <a:rPr lang="en-US" dirty="0"/>
              <a:t> as efficient as possible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96979-43F0-38CD-B0FC-6E3D50A3610A}"/>
              </a:ext>
            </a:extLst>
          </p:cNvPr>
          <p:cNvSpPr txBox="1"/>
          <p:nvPr/>
        </p:nvSpPr>
        <p:spPr>
          <a:xfrm>
            <a:off x="3530158" y="5010310"/>
            <a:ext cx="209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Train/test split? Keep some chr for testing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F70CF-3BF4-06D5-32D0-94947D221786}"/>
              </a:ext>
            </a:extLst>
          </p:cNvPr>
          <p:cNvSpPr txBox="1"/>
          <p:nvPr/>
        </p:nvSpPr>
        <p:spPr>
          <a:xfrm>
            <a:off x="5841699" y="5092326"/>
            <a:ext cx="278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would you add the metadata? After some 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7766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099689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Bias correction</a:t>
            </a:r>
          </a:p>
          <a:p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18" y="1518558"/>
            <a:ext cx="4991140" cy="33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38C15E-6C48-B621-6B29-7C87806D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6" y="1355128"/>
            <a:ext cx="6132534" cy="3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890944" y="716009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 N</a:t>
            </a:r>
          </a:p>
          <a:p>
            <a:r>
              <a:rPr lang="en-DE" dirty="0"/>
              <a:t>-&gt; 1027 sequences with N </a:t>
            </a:r>
          </a:p>
          <a:p>
            <a:r>
              <a:rPr lang="en-DE" dirty="0"/>
              <a:t>-&gt; Not that many </a:t>
            </a:r>
            <a:r>
              <a:rPr lang="en-GB" dirty="0"/>
              <a:t>d</a:t>
            </a:r>
            <a:r>
              <a:rPr lang="en-DE" dirty="0"/>
              <a:t>iscard them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DC60-3DE8-4FF1-FDB2-6B634CFFD890}"/>
              </a:ext>
            </a:extLst>
          </p:cNvPr>
          <p:cNvSpPr txBox="1"/>
          <p:nvPr/>
        </p:nvSpPr>
        <p:spPr>
          <a:xfrm>
            <a:off x="890944" y="2033329"/>
            <a:ext cx="456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ATAC peak lengths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edian 939</a:t>
            </a:r>
          </a:p>
          <a:p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EC8C1-315D-EF5B-94CA-3C62167F81C1}"/>
              </a:ext>
            </a:extLst>
          </p:cNvPr>
          <p:cNvSpPr/>
          <p:nvPr/>
        </p:nvSpPr>
        <p:spPr>
          <a:xfrm flipV="1">
            <a:off x="7733453" y="4682482"/>
            <a:ext cx="1633277" cy="14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27088-FC8E-081F-6B73-8C0515670120}"/>
              </a:ext>
            </a:extLst>
          </p:cNvPr>
          <p:cNvSpPr txBox="1"/>
          <p:nvPr/>
        </p:nvSpPr>
        <p:spPr>
          <a:xfrm>
            <a:off x="8206994" y="41076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</a:t>
            </a:r>
            <a:endParaRPr lang="en-DE" dirty="0"/>
          </a:p>
          <a:p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4F15B-5E22-2192-AFD1-52486BC0786F}"/>
              </a:ext>
            </a:extLst>
          </p:cNvPr>
          <p:cNvCxnSpPr/>
          <p:nvPr/>
        </p:nvCxnSpPr>
        <p:spPr>
          <a:xfrm>
            <a:off x="8550091" y="4666825"/>
            <a:ext cx="0" cy="341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B1768-A34F-E3C2-2003-0AB75FF1AA04}"/>
              </a:ext>
            </a:extLst>
          </p:cNvPr>
          <p:cNvCxnSpPr/>
          <p:nvPr/>
        </p:nvCxnSpPr>
        <p:spPr>
          <a:xfrm>
            <a:off x="7427934" y="5008159"/>
            <a:ext cx="2242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A7D73F-5887-AFE8-1AB1-03AE6BB1474E}"/>
              </a:ext>
            </a:extLst>
          </p:cNvPr>
          <p:cNvCxnSpPr/>
          <p:nvPr/>
        </p:nvCxnSpPr>
        <p:spPr>
          <a:xfrm>
            <a:off x="7427934" y="4837492"/>
            <a:ext cx="0" cy="170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181C9-B7AA-F3A3-245C-41E48C0C7F74}"/>
              </a:ext>
            </a:extLst>
          </p:cNvPr>
          <p:cNvCxnSpPr>
            <a:cxnSpLocks/>
          </p:cNvCxnSpPr>
          <p:nvPr/>
        </p:nvCxnSpPr>
        <p:spPr>
          <a:xfrm>
            <a:off x="9670093" y="4753994"/>
            <a:ext cx="0" cy="298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08FAAA-9F97-A6A9-1E68-ABAE77B7E884}"/>
              </a:ext>
            </a:extLst>
          </p:cNvPr>
          <p:cNvSpPr txBox="1"/>
          <p:nvPr/>
        </p:nvSpPr>
        <p:spPr>
          <a:xfrm>
            <a:off x="6732739" y="5278266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2114, predict for smaller sequence (1000)</a:t>
            </a:r>
          </a:p>
          <a:p>
            <a:r>
              <a:rPr lang="en-US" dirty="0"/>
              <a:t>-&gt; Size + where to center (summit, middle peak)</a:t>
            </a:r>
            <a:endParaRPr lang="en-DE" dirty="0"/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2F29C-3718-7C40-A8A3-A2BC5D11F8D4}"/>
              </a:ext>
            </a:extLst>
          </p:cNvPr>
          <p:cNvSpPr txBox="1"/>
          <p:nvPr/>
        </p:nvSpPr>
        <p:spPr>
          <a:xfrm>
            <a:off x="7390356" y="333716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</a:t>
            </a:r>
            <a:r>
              <a:rPr lang="en-US" dirty="0"/>
              <a:t>GC content</a:t>
            </a:r>
            <a:endParaRPr lang="en-DE" dirty="0"/>
          </a:p>
          <a:p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A5A8C-9E08-5C86-7EFB-12DDF671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56" y="865549"/>
            <a:ext cx="3606800" cy="261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F8C8FD-34AB-6C53-C8F6-FB891DF9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0" y="2780590"/>
            <a:ext cx="4402851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Write BPNet architechture</a:t>
            </a:r>
          </a:p>
          <a:p>
            <a:r>
              <a:rPr lang="en-DE" dirty="0"/>
              <a:t>Write model architechture</a:t>
            </a:r>
          </a:p>
          <a:p>
            <a:r>
              <a:rPr lang="en-DE" dirty="0"/>
              <a:t>Write training/testing loop</a:t>
            </a:r>
          </a:p>
          <a:p>
            <a:endParaRPr lang="en-DE" dirty="0"/>
          </a:p>
          <a:p>
            <a:r>
              <a:rPr lang="en-DE" dirty="0"/>
              <a:t>Write function fetching the continous ATAC signal -&gt; sliding window over the sequence</a:t>
            </a:r>
          </a:p>
          <a:p>
            <a:r>
              <a:rPr lang="en-DE" dirty="0"/>
              <a:t>Go back to dataset class</a:t>
            </a:r>
          </a:p>
          <a:p>
            <a:endParaRPr lang="en-DE" dirty="0"/>
          </a:p>
          <a:p>
            <a:r>
              <a:rPr lang="en-DE" dirty="0"/>
              <a:t>Compute coverage/deapth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74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</a:t>
            </a:r>
            <a:r>
              <a:rPr lang="en-GB" dirty="0"/>
              <a:t>o</a:t>
            </a:r>
            <a:r>
              <a:rPr lang="en-DE" dirty="0"/>
              <a:t>w much cells is enough for pseudo-bulk?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58126-000C-14BA-B2BD-DEDB476B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5" y="1484936"/>
            <a:ext cx="4702834" cy="359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C98B3E-BEEB-B44A-0CDC-388FB905C36F}"/>
              </a:ext>
            </a:extLst>
          </p:cNvPr>
          <p:cNvSpPr txBox="1"/>
          <p:nvPr/>
        </p:nvSpPr>
        <p:spPr>
          <a:xfrm>
            <a:off x="3557180" y="1154100"/>
            <a:ext cx="653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Coverage in 10’000 genome bins across genome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07661-09CC-347E-CAE9-F5CEF9668142}"/>
              </a:ext>
            </a:extLst>
          </p:cNvPr>
          <p:cNvSpPr txBox="1"/>
          <p:nvPr/>
        </p:nvSpPr>
        <p:spPr>
          <a:xfrm>
            <a:off x="8197986" y="5041207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D12_1: Somite</a:t>
            </a:r>
          </a:p>
          <a:p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BA1F9-A65D-1899-5333-1D6A50FE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32" y="1523432"/>
            <a:ext cx="4742997" cy="351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A996D-62B4-3907-B03D-89C2BD9A1C03}"/>
              </a:ext>
            </a:extLst>
          </p:cNvPr>
          <p:cNvSpPr txBox="1"/>
          <p:nvPr/>
        </p:nvSpPr>
        <p:spPr>
          <a:xfrm>
            <a:off x="2156415" y="5232105"/>
            <a:ext cx="653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D8_1: Somite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386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18417</TotalTime>
  <Words>799</Words>
  <Application>Microsoft Macintosh PowerPoint</Application>
  <PresentationFormat>Widescreen</PresentationFormat>
  <Paragraphs>140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19</cp:revision>
  <dcterms:created xsi:type="dcterms:W3CDTF">2024-04-05T13:41:44Z</dcterms:created>
  <dcterms:modified xsi:type="dcterms:W3CDTF">2024-04-23T12:32:43Z</dcterms:modified>
</cp:coreProperties>
</file>