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8" r:id="rId4"/>
    <p:sldId id="257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D6593AB-E98B-1649-93C2-6F6F810A64E5}">
          <p14:sldIdLst>
            <p14:sldId id="256"/>
            <p14:sldId id="259"/>
            <p14:sldId id="258"/>
            <p14:sldId id="257"/>
            <p14:sldId id="260"/>
            <p14:sldId id="262"/>
            <p14:sldId id="263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/>
    <p:restoredTop sz="94720"/>
  </p:normalViewPr>
  <p:slideViewPr>
    <p:cSldViewPr snapToGrid="0">
      <p:cViewPr varScale="1">
        <p:scale>
          <a:sx n="102" d="100"/>
          <a:sy n="102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5AADF-9E9F-D946-AF60-4604AC325027}" type="datetimeFigureOut">
              <a:rPr lang="en-DE" smtClean="0"/>
              <a:t>17.04.24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81517-4442-DC41-AE00-02D7A55D9C5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4306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kundajelab</a:t>
            </a:r>
            <a:r>
              <a:rPr lang="en-GB" dirty="0"/>
              <a:t>/</a:t>
            </a:r>
            <a:r>
              <a:rPr lang="en-GB" dirty="0" err="1"/>
              <a:t>chrombpnet</a:t>
            </a:r>
            <a:endParaRPr lang="en-GB" dirty="0"/>
          </a:p>
          <a:p>
            <a:endParaRPr lang="en-GB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81517-4442-DC41-AE00-02D7A55D9C50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499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kundajelab</a:t>
            </a:r>
            <a:r>
              <a:rPr lang="en-GB" dirty="0"/>
              <a:t>/</a:t>
            </a:r>
            <a:r>
              <a:rPr lang="en-GB" dirty="0" err="1"/>
              <a:t>chrombpnet</a:t>
            </a:r>
            <a:endParaRPr lang="en-GB" dirty="0"/>
          </a:p>
          <a:p>
            <a:endParaRPr lang="en-GB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81517-4442-DC41-AE00-02D7A55D9C50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7560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kundajelab</a:t>
            </a:r>
            <a:r>
              <a:rPr lang="en-GB" dirty="0"/>
              <a:t>/</a:t>
            </a:r>
            <a:r>
              <a:rPr lang="en-GB" dirty="0" err="1"/>
              <a:t>chrombpnet</a:t>
            </a:r>
            <a:endParaRPr lang="en-GB" dirty="0"/>
          </a:p>
          <a:p>
            <a:endParaRPr lang="en-GB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81517-4442-DC41-AE00-02D7A55D9C50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72503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71D8-FE92-B716-EF6F-4C061F1E0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E6D89-207C-4FAD-E3A5-5C38F520A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5DAAF-4E8A-A378-8E63-ED5198060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17.04.24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6793D-1077-B0E0-9359-B288373E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C957A-F5FD-BB94-27F8-D348022C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336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8323-BEA1-A2A7-BBC8-B6611BF1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4F289-06DB-E702-A01E-A6FDCED4A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6A002-1D62-CAF7-56FA-64E368E9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17.04.24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5F36F-C250-BF5B-B387-FC919D0E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D15E0-2A84-63F7-1664-E8F6A056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054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08D8C2-F0C2-87DE-7EF7-CD076D4F7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3AAB6-290F-F943-4DEC-CC92A2EC8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8AC97-6915-A224-F5F1-7396F08D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17.04.24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3AF3F-8950-524A-9DB1-F1021657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193A7-62B2-5951-91D5-D5DC98A4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52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ED5D-9AEA-003D-6341-3BADB7BE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804FB-3978-C9CA-C603-0E488A555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78526-69E2-5C1B-FB69-07906284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17.04.24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DC74B-A1B0-4C8E-55F9-C87695C8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8557A-C4E0-419E-7356-A7BF87A6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1198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7BB4-0E03-5E1D-396A-4CF5734D0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18206-66A6-93C5-6795-BEDBA7867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1105B-B184-B4F6-ED6E-D031D9AF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17.04.24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A5149-EF8A-9E34-EF63-CB82844F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2749C-98DC-D3BE-FEF5-B9A3CE98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1819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04F37-CED2-667F-0413-40ACFF51E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E691C-BCE7-F85C-1908-B7A27F1ED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71BF4-5CEA-73B7-025E-8BECE29C2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6D8DC-D960-EF38-57E5-4CEF4C2B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17.04.24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8D18D-DED1-A29B-F8C1-07C099F0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B41F3-4324-F882-8FDC-EEC6C26EC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732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F924-8E60-078E-57DE-B31E3109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1D265-89BD-0F30-A7A1-D460BEB15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BF923-0864-89DC-AD7C-0DA38877D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E4700-6B98-7424-E9BD-8694E4734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48B61-D38B-3BA3-EC21-AF6ACD647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EC5E2-F301-268E-0001-0D7C810D4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17.04.24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A0DCE-48CF-33BF-791C-F537163B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575B6-9B48-55DB-F904-B9E72A9C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1253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6A2B-1F9F-C849-175E-7895EA2C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6C0C9-4390-CD9D-32A8-284E0C92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17.04.24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25555-4F33-D55E-4C46-73E57DC94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2D042-3E2F-5FD9-01AF-B3054AEB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223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86095E-A8DD-8910-346D-841948F7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17.04.24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2990FC-12A4-6A62-07C2-57450062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08BB6-316B-4395-89A0-8BA92F45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465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1A6B-CACE-38E5-2373-EF6F6A7F0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796AC-349C-7F49-7A5A-8105370FE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99DB3-221D-9777-D939-9FB73D5F7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B2495-CB86-15FE-0C59-ED52F601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17.04.24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E6156-A683-E021-8F55-B53201D12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CBC67-0DA4-4FE5-44E2-91A7EAA9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133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2FDC-9FA3-0869-D8DC-DF655F1A7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C1A48-F1E5-9AEB-57D9-9C5C4CD8E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AAD67-0080-814C-DFA7-A1487F6E8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3FDDE-1384-6133-8496-53833F30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17.04.24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9C04-EE04-529F-1227-971199524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EDA48-58FA-0842-F3B3-F533D797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1561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B6845F-188E-27B6-C33A-835618F6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6D3D7-E4E1-1FE0-679C-B666814FF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F1043-FBA6-3122-04A1-36E6024AE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EBFDB-0FB1-F14F-9859-D152A717B624}" type="datetimeFigureOut">
              <a:rPr lang="en-DE" smtClean="0"/>
              <a:t>17.04.24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94046-B6C7-9A84-1F3E-29FAC3A45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92084-F211-F493-8DAB-FB906F7F3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6253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C36B4C-18B2-29B8-1205-79A060B5F691}"/>
                  </a:ext>
                </a:extLst>
              </p:cNvPr>
              <p:cNvSpPr txBox="1"/>
              <p:nvPr/>
            </p:nvSpPr>
            <p:spPr>
              <a:xfrm>
                <a:off x="1067179" y="2574255"/>
                <a:ext cx="2056657" cy="7325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D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C36B4C-18B2-29B8-1205-79A060B5F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179" y="2574255"/>
                <a:ext cx="2056657" cy="732573"/>
              </a:xfrm>
              <a:prstGeom prst="rect">
                <a:avLst/>
              </a:prstGeom>
              <a:blipFill>
                <a:blip r:embed="rId2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812D4D8-1C34-F95C-C3D5-5058E8C00B61}"/>
              </a:ext>
            </a:extLst>
          </p:cNvPr>
          <p:cNvSpPr txBox="1"/>
          <p:nvPr/>
        </p:nvSpPr>
        <p:spPr>
          <a:xfrm>
            <a:off x="289371" y="1619619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10x peak count x cell matrix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0FEFD2-BBF0-3679-1175-D67896D457E0}"/>
              </a:ext>
            </a:extLst>
          </p:cNvPr>
          <p:cNvSpPr txBox="1"/>
          <p:nvPr/>
        </p:nvSpPr>
        <p:spPr>
          <a:xfrm>
            <a:off x="1726286" y="2096937"/>
            <a:ext cx="92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Peaks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599E1-1D94-1A5E-45CA-2D57D120B050}"/>
              </a:ext>
            </a:extLst>
          </p:cNvPr>
          <p:cNvSpPr txBox="1"/>
          <p:nvPr/>
        </p:nvSpPr>
        <p:spPr>
          <a:xfrm>
            <a:off x="114009" y="2574255"/>
            <a:ext cx="1718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Cells from all time points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26D1AE-572C-12C6-9F1A-13A2E0388A45}"/>
              </a:ext>
            </a:extLst>
          </p:cNvPr>
          <p:cNvCxnSpPr>
            <a:cxnSpLocks/>
          </p:cNvCxnSpPr>
          <p:nvPr/>
        </p:nvCxnSpPr>
        <p:spPr>
          <a:xfrm>
            <a:off x="2815603" y="2897420"/>
            <a:ext cx="18602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6394894-37FE-120B-2A08-2DCB0DCCEBFF}"/>
                  </a:ext>
                </a:extLst>
              </p:cNvPr>
              <p:cNvSpPr txBox="1"/>
              <p:nvPr/>
            </p:nvSpPr>
            <p:spPr>
              <a:xfrm>
                <a:off x="4448013" y="2569320"/>
                <a:ext cx="2056657" cy="7564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D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6394894-37FE-120B-2A08-2DCB0DCCE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013" y="2569320"/>
                <a:ext cx="2056657" cy="756426"/>
              </a:xfrm>
              <a:prstGeom prst="rect">
                <a:avLst/>
              </a:prstGeom>
              <a:blipFill>
                <a:blip r:embed="rId3"/>
                <a:stretch>
                  <a:fillRect t="-3279" b="-491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B4E516B-F0F0-5A63-2C41-F4C6C5F4B048}"/>
              </a:ext>
            </a:extLst>
          </p:cNvPr>
          <p:cNvSpPr txBox="1"/>
          <p:nvPr/>
        </p:nvSpPr>
        <p:spPr>
          <a:xfrm>
            <a:off x="5125613" y="2125816"/>
            <a:ext cx="92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Peaks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7A0982-9F28-A103-956F-1891B3CC56AD}"/>
              </a:ext>
            </a:extLst>
          </p:cNvPr>
          <p:cNvSpPr txBox="1"/>
          <p:nvPr/>
        </p:nvSpPr>
        <p:spPr>
          <a:xfrm>
            <a:off x="2957417" y="2152857"/>
            <a:ext cx="1718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Pseudo bulk by time + cell type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3DEC7C-5492-C895-2BD4-2D5C1A613629}"/>
              </a:ext>
            </a:extLst>
          </p:cNvPr>
          <p:cNvCxnSpPr>
            <a:cxnSpLocks/>
          </p:cNvCxnSpPr>
          <p:nvPr/>
        </p:nvCxnSpPr>
        <p:spPr>
          <a:xfrm>
            <a:off x="6217912" y="2924481"/>
            <a:ext cx="5384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0708767-F44B-84B9-6034-F2C89B10614F}"/>
              </a:ext>
            </a:extLst>
          </p:cNvPr>
          <p:cNvSpPr txBox="1"/>
          <p:nvPr/>
        </p:nvSpPr>
        <p:spPr>
          <a:xfrm>
            <a:off x="3069232" y="2966706"/>
            <a:ext cx="1597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FF0000"/>
                </a:solidFill>
              </a:rPr>
              <a:t>Normalization to account for cell number ?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A940911-23A3-1124-C25B-CF078A9E0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765" y="1012501"/>
            <a:ext cx="5328012" cy="353826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F43FC52-1879-9EAB-A2E4-DB8BD656A5E2}"/>
              </a:ext>
            </a:extLst>
          </p:cNvPr>
          <p:cNvSpPr txBox="1"/>
          <p:nvPr/>
        </p:nvSpPr>
        <p:spPr>
          <a:xfrm>
            <a:off x="10023638" y="4848497"/>
            <a:ext cx="1738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Pseudo bulk ATAC read count</a:t>
            </a:r>
          </a:p>
          <a:p>
            <a:r>
              <a:rPr lang="en-DE" dirty="0"/>
              <a:t>-&gt; discrete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8478BE7-C464-68A2-B459-C0EAF2434F61}"/>
              </a:ext>
            </a:extLst>
          </p:cNvPr>
          <p:cNvCxnSpPr>
            <a:cxnSpLocks/>
          </p:cNvCxnSpPr>
          <p:nvPr/>
        </p:nvCxnSpPr>
        <p:spPr>
          <a:xfrm>
            <a:off x="10371550" y="4080886"/>
            <a:ext cx="0" cy="713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01A3595-2736-7D4F-546B-60751D571C73}"/>
              </a:ext>
            </a:extLst>
          </p:cNvPr>
          <p:cNvSpPr txBox="1"/>
          <p:nvPr/>
        </p:nvSpPr>
        <p:spPr>
          <a:xfrm>
            <a:off x="4780997" y="280923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ATAC pseudo bulk</a:t>
            </a:r>
          </a:p>
        </p:txBody>
      </p:sp>
    </p:spTree>
    <p:extLst>
      <p:ext uri="{BB962C8B-B14F-4D97-AF65-F5344CB8AC3E}">
        <p14:creationId xmlns:p14="http://schemas.microsoft.com/office/powerpoint/2010/main" val="56342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52B405B1-70C1-43A7-38FE-57517608F61E}"/>
              </a:ext>
            </a:extLst>
          </p:cNvPr>
          <p:cNvSpPr txBox="1"/>
          <p:nvPr/>
        </p:nvSpPr>
        <p:spPr>
          <a:xfrm>
            <a:off x="501905" y="313987"/>
            <a:ext cx="4082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Aggregate for some time + cell type -&gt; very few cells. Do still keep those pseudo bulk? Probably not enough cells to be good estimate of tracks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7ACBEA1-61B0-2332-6B01-6B6F7D711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42" y="2160647"/>
            <a:ext cx="2857157" cy="358045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FF6EB3C-8685-6D34-D21E-CBEF65948F6E}"/>
              </a:ext>
            </a:extLst>
          </p:cNvPr>
          <p:cNvSpPr txBox="1"/>
          <p:nvPr/>
        </p:nvSpPr>
        <p:spPr>
          <a:xfrm>
            <a:off x="1405749" y="1791315"/>
            <a:ext cx="92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Day8_1</a:t>
            </a:r>
            <a:endParaRPr lang="en-DE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92AB9F29-D327-6626-7E80-DEACA0AAA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651" y="2089709"/>
            <a:ext cx="2861713" cy="372233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52FEE45-A8A9-8F77-B15F-EF4FA53B03C0}"/>
              </a:ext>
            </a:extLst>
          </p:cNvPr>
          <p:cNvSpPr txBox="1"/>
          <p:nvPr/>
        </p:nvSpPr>
        <p:spPr>
          <a:xfrm>
            <a:off x="7396843" y="1710360"/>
            <a:ext cx="11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Day20_1</a:t>
            </a:r>
            <a:endParaRPr lang="en-DE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6FE7F0B-0280-4FEA-8107-1096110FE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129" y="2268754"/>
            <a:ext cx="2822871" cy="350611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AC8A5EB-20FD-C5AF-AEF0-3D94CCE4DB71}"/>
              </a:ext>
            </a:extLst>
          </p:cNvPr>
          <p:cNvSpPr txBox="1"/>
          <p:nvPr/>
        </p:nvSpPr>
        <p:spPr>
          <a:xfrm>
            <a:off x="10336279" y="1710360"/>
            <a:ext cx="11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Day22_1</a:t>
            </a:r>
            <a:endParaRPr lang="en-DE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B1042C-2D5B-C202-609D-B02867EAE894}"/>
              </a:ext>
            </a:extLst>
          </p:cNvPr>
          <p:cNvSpPr txBox="1"/>
          <p:nvPr/>
        </p:nvSpPr>
        <p:spPr>
          <a:xfrm>
            <a:off x="4171169" y="1669372"/>
            <a:ext cx="1682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Day12_1</a:t>
            </a:r>
            <a:endParaRPr lang="en-DE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022085E-B59E-9647-A2AF-BABB16CFE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9183" y="2160647"/>
            <a:ext cx="3110584" cy="372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3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97DE39-86DD-AEBD-8A03-2C5D421E46E1}"/>
                  </a:ext>
                </a:extLst>
              </p:cNvPr>
              <p:cNvSpPr txBox="1"/>
              <p:nvPr/>
            </p:nvSpPr>
            <p:spPr>
              <a:xfrm>
                <a:off x="7848996" y="2559587"/>
                <a:ext cx="3442949" cy="963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97DE39-86DD-AEBD-8A03-2C5D421E4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996" y="2559587"/>
                <a:ext cx="3442949" cy="963662"/>
              </a:xfrm>
              <a:prstGeom prst="rect">
                <a:avLst/>
              </a:prstGeom>
              <a:blipFill>
                <a:blip r:embed="rId2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5292E8A-1B44-2320-0E46-C6FB4B0DE597}"/>
              </a:ext>
            </a:extLst>
          </p:cNvPr>
          <p:cNvSpPr txBox="1"/>
          <p:nvPr/>
        </p:nvSpPr>
        <p:spPr>
          <a:xfrm>
            <a:off x="5548897" y="2641958"/>
            <a:ext cx="129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     G   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64F46-07D0-B24C-C9F7-8C241D812DAF}"/>
              </a:ext>
            </a:extLst>
          </p:cNvPr>
          <p:cNvSpPr txBox="1"/>
          <p:nvPr/>
        </p:nvSpPr>
        <p:spPr>
          <a:xfrm>
            <a:off x="833354" y="2173703"/>
            <a:ext cx="158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</a:t>
            </a:r>
            <a:r>
              <a:rPr lang="en-DE" dirty="0"/>
              <a:t>or each peak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53E532-96C5-6A1F-94FF-66A2B6CE91D4}"/>
              </a:ext>
            </a:extLst>
          </p:cNvPr>
          <p:cNvSpPr txBox="1"/>
          <p:nvPr/>
        </p:nvSpPr>
        <p:spPr>
          <a:xfrm>
            <a:off x="3507039" y="2227049"/>
            <a:ext cx="240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sequence on reference genome 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78B0D8-1F6B-C0CC-9077-4B982F82644E}"/>
              </a:ext>
            </a:extLst>
          </p:cNvPr>
          <p:cNvSpPr txBox="1"/>
          <p:nvPr/>
        </p:nvSpPr>
        <p:spPr>
          <a:xfrm>
            <a:off x="6775151" y="2500162"/>
            <a:ext cx="240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hot encode it </a:t>
            </a:r>
            <a:endParaRPr lang="en-DE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4941F9-379C-88A3-BB06-807E3283B9CE}"/>
              </a:ext>
            </a:extLst>
          </p:cNvPr>
          <p:cNvCxnSpPr>
            <a:cxnSpLocks/>
          </p:cNvCxnSpPr>
          <p:nvPr/>
        </p:nvCxnSpPr>
        <p:spPr>
          <a:xfrm>
            <a:off x="6806718" y="2976792"/>
            <a:ext cx="18602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BFE0A41-93DD-2E64-61C5-2AA4204F3B0A}"/>
              </a:ext>
            </a:extLst>
          </p:cNvPr>
          <p:cNvSpPr txBox="1"/>
          <p:nvPr/>
        </p:nvSpPr>
        <p:spPr>
          <a:xfrm>
            <a:off x="719589" y="2757399"/>
            <a:ext cx="253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 10: 902758- 902820</a:t>
            </a:r>
            <a:endParaRPr lang="en-DE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33FAF1-A79A-7C1C-370E-6E30210FF251}"/>
              </a:ext>
            </a:extLst>
          </p:cNvPr>
          <p:cNvCxnSpPr>
            <a:cxnSpLocks/>
          </p:cNvCxnSpPr>
          <p:nvPr/>
        </p:nvCxnSpPr>
        <p:spPr>
          <a:xfrm>
            <a:off x="3535859" y="2969285"/>
            <a:ext cx="18602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1C2AB30-6C4E-CF40-4A21-987EDB665495}"/>
              </a:ext>
            </a:extLst>
          </p:cNvPr>
          <p:cNvSpPr txBox="1"/>
          <p:nvPr/>
        </p:nvSpPr>
        <p:spPr>
          <a:xfrm>
            <a:off x="3211276" y="3183882"/>
            <a:ext cx="3818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Which sequence do we use?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en-US" dirty="0"/>
              <a:t>Exact length around center peak  or max 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176929-B274-4F5A-2AB0-0B2BAC47985C}"/>
              </a:ext>
            </a:extLst>
          </p:cNvPr>
          <p:cNvSpPr txBox="1"/>
          <p:nvPr/>
        </p:nvSpPr>
        <p:spPr>
          <a:xfrm>
            <a:off x="8248827" y="3712055"/>
            <a:ext cx="3442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to do with the N in the sequences? Remove them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DF3F34-A618-FC78-9807-035D8256E199}"/>
              </a:ext>
            </a:extLst>
          </p:cNvPr>
          <p:cNvSpPr txBox="1"/>
          <p:nvPr/>
        </p:nvSpPr>
        <p:spPr>
          <a:xfrm>
            <a:off x="383657" y="3176375"/>
            <a:ext cx="4082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sex chromosomes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306CFE-66FF-61D5-8183-800D383F5BD0}"/>
              </a:ext>
            </a:extLst>
          </p:cNvPr>
          <p:cNvSpPr txBox="1"/>
          <p:nvPr/>
        </p:nvSpPr>
        <p:spPr>
          <a:xfrm>
            <a:off x="2692816" y="1651114"/>
            <a:ext cx="4082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genome: hg38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03108D-9D56-E958-21AF-232B9AED9D6F}"/>
              </a:ext>
            </a:extLst>
          </p:cNvPr>
          <p:cNvSpPr txBox="1"/>
          <p:nvPr/>
        </p:nvSpPr>
        <p:spPr>
          <a:xfrm>
            <a:off x="4499787" y="285800"/>
            <a:ext cx="286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sequence from peak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126409-1790-3365-4737-C54D331A6D3E}"/>
              </a:ext>
            </a:extLst>
          </p:cNvPr>
          <p:cNvSpPr txBox="1"/>
          <p:nvPr/>
        </p:nvSpPr>
        <p:spPr>
          <a:xfrm>
            <a:off x="532269" y="5108476"/>
            <a:ext cx="5664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all peaks for sequence + add GC content matched background regions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20741B-6601-B1B6-72A6-0A98D94ACEDF}"/>
              </a:ext>
            </a:extLst>
          </p:cNvPr>
          <p:cNvSpPr txBox="1"/>
          <p:nvPr/>
        </p:nvSpPr>
        <p:spPr>
          <a:xfrm>
            <a:off x="6738306" y="5092009"/>
            <a:ext cx="5664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GC matched non-peaks -&gt; background regions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74368-8801-FA5C-AB13-1F7C251270C1}"/>
              </a:ext>
            </a:extLst>
          </p:cNvPr>
          <p:cNvSpPr txBox="1"/>
          <p:nvPr/>
        </p:nvSpPr>
        <p:spPr>
          <a:xfrm>
            <a:off x="4118178" y="4099705"/>
            <a:ext cx="255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Sequence should have fixed length!</a:t>
            </a:r>
          </a:p>
        </p:txBody>
      </p:sp>
    </p:spTree>
    <p:extLst>
      <p:ext uri="{BB962C8B-B14F-4D97-AF65-F5344CB8AC3E}">
        <p14:creationId xmlns:p14="http://schemas.microsoft.com/office/powerpoint/2010/main" val="428561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CDDAFA-E6FF-AD5B-FC69-69C4B4E68806}"/>
              </a:ext>
            </a:extLst>
          </p:cNvPr>
          <p:cNvSpPr txBox="1"/>
          <p:nvPr/>
        </p:nvSpPr>
        <p:spPr>
          <a:xfrm>
            <a:off x="363408" y="211153"/>
            <a:ext cx="456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Get the countinous track with base resolution</a:t>
            </a:r>
          </a:p>
          <a:p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2C272-2235-54D0-4BA2-9417643C7292}"/>
              </a:ext>
            </a:extLst>
          </p:cNvPr>
          <p:cNvSpPr txBox="1"/>
          <p:nvPr/>
        </p:nvSpPr>
        <p:spPr>
          <a:xfrm>
            <a:off x="363408" y="1021027"/>
            <a:ext cx="2555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10x output BAM file with ATAC fragment of all cells for each dataset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3F9305-0FAA-BAC8-FBFA-CF03411C0D93}"/>
              </a:ext>
            </a:extLst>
          </p:cNvPr>
          <p:cNvCxnSpPr>
            <a:cxnSpLocks/>
          </p:cNvCxnSpPr>
          <p:nvPr/>
        </p:nvCxnSpPr>
        <p:spPr>
          <a:xfrm>
            <a:off x="3166332" y="1344193"/>
            <a:ext cx="11426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BF4B99-6387-73AC-9868-CBFC1AA74C55}"/>
              </a:ext>
            </a:extLst>
          </p:cNvPr>
          <p:cNvSpPr txBox="1"/>
          <p:nvPr/>
        </p:nvSpPr>
        <p:spPr>
          <a:xfrm>
            <a:off x="3166332" y="699634"/>
            <a:ext cx="138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DE" dirty="0"/>
              <a:t>plit BAM by cell type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2C0591-80E9-5A81-D4C1-1B55618F9B6E}"/>
              </a:ext>
            </a:extLst>
          </p:cNvPr>
          <p:cNvCxnSpPr>
            <a:cxnSpLocks/>
          </p:cNvCxnSpPr>
          <p:nvPr/>
        </p:nvCxnSpPr>
        <p:spPr>
          <a:xfrm>
            <a:off x="4849623" y="1344193"/>
            <a:ext cx="11426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D436B5-AC53-1EA2-E191-AE4DAF0874E8}"/>
              </a:ext>
            </a:extLst>
          </p:cNvPr>
          <p:cNvSpPr txBox="1"/>
          <p:nvPr/>
        </p:nvSpPr>
        <p:spPr>
          <a:xfrm>
            <a:off x="4849623" y="699634"/>
            <a:ext cx="138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track .</a:t>
            </a:r>
            <a:r>
              <a:rPr lang="en-US" dirty="0" err="1"/>
              <a:t>bw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6A5007-2E26-7185-C71B-57582F97473F}"/>
              </a:ext>
            </a:extLst>
          </p:cNvPr>
          <p:cNvSpPr txBox="1"/>
          <p:nvPr/>
        </p:nvSpPr>
        <p:spPr>
          <a:xfrm>
            <a:off x="6285885" y="838145"/>
            <a:ext cx="2974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Contruct bins of fixed length and compute number of reads in these bins.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0A729C-F881-4217-4018-63ADA6D34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385" y="1044550"/>
            <a:ext cx="2885162" cy="51051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BB67415-2498-1029-66E2-CF537F5A99D3}"/>
              </a:ext>
            </a:extLst>
          </p:cNvPr>
          <p:cNvSpPr txBox="1"/>
          <p:nvPr/>
        </p:nvSpPr>
        <p:spPr>
          <a:xfrm>
            <a:off x="774516" y="2647574"/>
            <a:ext cx="428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U</a:t>
            </a:r>
            <a:r>
              <a:rPr lang="en-GB" dirty="0"/>
              <a:t>s</a:t>
            </a:r>
            <a:r>
              <a:rPr lang="en-DE" dirty="0"/>
              <a:t>e sliding window of 200 bp on .bw to get base resolution ATAC signal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AF1521-2978-556A-C5C2-CDBA4CD3120F}"/>
              </a:ext>
            </a:extLst>
          </p:cNvPr>
          <p:cNvSpPr txBox="1"/>
          <p:nvPr/>
        </p:nvSpPr>
        <p:spPr>
          <a:xfrm>
            <a:off x="9502958" y="1576808"/>
            <a:ext cx="297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Base resolution?</a:t>
            </a:r>
          </a:p>
        </p:txBody>
      </p:sp>
    </p:spTree>
    <p:extLst>
      <p:ext uri="{BB962C8B-B14F-4D97-AF65-F5344CB8AC3E}">
        <p14:creationId xmlns:p14="http://schemas.microsoft.com/office/powerpoint/2010/main" val="1384667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CDDAFA-E6FF-AD5B-FC69-69C4B4E68806}"/>
              </a:ext>
            </a:extLst>
          </p:cNvPr>
          <p:cNvSpPr txBox="1"/>
          <p:nvPr/>
        </p:nvSpPr>
        <p:spPr>
          <a:xfrm>
            <a:off x="5525574" y="164863"/>
            <a:ext cx="456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BPNet</a:t>
            </a:r>
          </a:p>
          <a:p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2C272-2235-54D0-4BA2-9417643C7292}"/>
              </a:ext>
            </a:extLst>
          </p:cNvPr>
          <p:cNvSpPr txBox="1"/>
          <p:nvPr/>
        </p:nvSpPr>
        <p:spPr>
          <a:xfrm>
            <a:off x="267189" y="3564232"/>
            <a:ext cx="25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Sequence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7E182724-5EFB-1689-32BA-DE66E77EE034}"/>
              </a:ext>
            </a:extLst>
          </p:cNvPr>
          <p:cNvSpPr/>
          <p:nvPr/>
        </p:nvSpPr>
        <p:spPr>
          <a:xfrm>
            <a:off x="1825289" y="2462166"/>
            <a:ext cx="454447" cy="110206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5C52F4-7808-0F6B-D4BA-DC979C62352F}"/>
                  </a:ext>
                </a:extLst>
              </p:cNvPr>
              <p:cNvSpPr txBox="1"/>
              <p:nvPr/>
            </p:nvSpPr>
            <p:spPr>
              <a:xfrm>
                <a:off x="103719" y="2462166"/>
                <a:ext cx="1311722" cy="963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5C52F4-7808-0F6B-D4BA-DC979C623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9" y="2462166"/>
                <a:ext cx="1311722" cy="963662"/>
              </a:xfrm>
              <a:prstGeom prst="rect">
                <a:avLst/>
              </a:prstGeom>
              <a:blipFill>
                <a:blip r:embed="rId3"/>
                <a:stretch>
                  <a:fillRect b="-779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be 15">
            <a:extLst>
              <a:ext uri="{FF2B5EF4-FFF2-40B4-BE49-F238E27FC236}">
                <a16:creationId xmlns:a16="http://schemas.microsoft.com/office/drawing/2014/main" id="{A1FBC901-4E8E-E380-EAA3-CBC2990FB0A3}"/>
              </a:ext>
            </a:extLst>
          </p:cNvPr>
          <p:cNvSpPr/>
          <p:nvPr/>
        </p:nvSpPr>
        <p:spPr>
          <a:xfrm>
            <a:off x="2746317" y="2462166"/>
            <a:ext cx="454447" cy="110206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D3B9E69C-F0C2-B0A8-D117-3AD698E39154}"/>
              </a:ext>
            </a:extLst>
          </p:cNvPr>
          <p:cNvSpPr/>
          <p:nvPr/>
        </p:nvSpPr>
        <p:spPr>
          <a:xfrm>
            <a:off x="3610612" y="2462166"/>
            <a:ext cx="454447" cy="110206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250FB1-76A2-F3AF-6869-42C51F437004}"/>
              </a:ext>
            </a:extLst>
          </p:cNvPr>
          <p:cNvSpPr txBox="1"/>
          <p:nvPr/>
        </p:nvSpPr>
        <p:spPr>
          <a:xfrm>
            <a:off x="1825289" y="1847686"/>
            <a:ext cx="25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Convolutional layers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276EF7-A88C-0CE4-7240-34829F0C0A10}"/>
              </a:ext>
            </a:extLst>
          </p:cNvPr>
          <p:cNvCxnSpPr>
            <a:cxnSpLocks/>
          </p:cNvCxnSpPr>
          <p:nvPr/>
        </p:nvCxnSpPr>
        <p:spPr>
          <a:xfrm>
            <a:off x="2279736" y="2943997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6D1FFD-61E0-FBFE-1B3E-54DAF1B9CC2E}"/>
              </a:ext>
            </a:extLst>
          </p:cNvPr>
          <p:cNvCxnSpPr>
            <a:cxnSpLocks/>
          </p:cNvCxnSpPr>
          <p:nvPr/>
        </p:nvCxnSpPr>
        <p:spPr>
          <a:xfrm>
            <a:off x="3214033" y="2943997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69E920-24CB-45E0-FB52-AB2089B74725}"/>
              </a:ext>
            </a:extLst>
          </p:cNvPr>
          <p:cNvCxnSpPr>
            <a:cxnSpLocks/>
          </p:cNvCxnSpPr>
          <p:nvPr/>
        </p:nvCxnSpPr>
        <p:spPr>
          <a:xfrm>
            <a:off x="4121792" y="2943997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839DA2D-29D1-DA90-BE13-707AF89651E6}"/>
              </a:ext>
            </a:extLst>
          </p:cNvPr>
          <p:cNvCxnSpPr>
            <a:cxnSpLocks/>
          </p:cNvCxnSpPr>
          <p:nvPr/>
        </p:nvCxnSpPr>
        <p:spPr>
          <a:xfrm flipV="1">
            <a:off x="3144838" y="3172034"/>
            <a:ext cx="1212024" cy="495669"/>
          </a:xfrm>
          <a:prstGeom prst="bentConnector3">
            <a:avLst>
              <a:gd name="adj1" fmla="val 99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52742C2-BDDC-248B-1CA0-42EA7EB8BF90}"/>
              </a:ext>
            </a:extLst>
          </p:cNvPr>
          <p:cNvSpPr txBox="1"/>
          <p:nvPr/>
        </p:nvSpPr>
        <p:spPr>
          <a:xfrm>
            <a:off x="2559887" y="3748898"/>
            <a:ext cx="255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Skipped connections + dilated </a:t>
            </a:r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626F4AB8-F8E7-804F-E7B1-B1E27DBC2216}"/>
              </a:ext>
            </a:extLst>
          </p:cNvPr>
          <p:cNvSpPr/>
          <p:nvPr/>
        </p:nvSpPr>
        <p:spPr>
          <a:xfrm>
            <a:off x="4888558" y="1884525"/>
            <a:ext cx="454447" cy="796181"/>
          </a:xfrm>
          <a:prstGeom prst="cub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931447-3F34-B54C-496A-EE8881886AD1}"/>
              </a:ext>
            </a:extLst>
          </p:cNvPr>
          <p:cNvSpPr txBox="1"/>
          <p:nvPr/>
        </p:nvSpPr>
        <p:spPr>
          <a:xfrm>
            <a:off x="4381184" y="1471823"/>
            <a:ext cx="25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Deconvolution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48BD635-89D4-1EA5-0B8D-5A6A61C1C9DD}"/>
              </a:ext>
            </a:extLst>
          </p:cNvPr>
          <p:cNvCxnSpPr>
            <a:cxnSpLocks/>
          </p:cNvCxnSpPr>
          <p:nvPr/>
        </p:nvCxnSpPr>
        <p:spPr>
          <a:xfrm>
            <a:off x="5501068" y="2250224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313F36B-A90A-E12A-D895-CAEEF926E347}"/>
              </a:ext>
            </a:extLst>
          </p:cNvPr>
          <p:cNvSpPr txBox="1"/>
          <p:nvPr/>
        </p:nvSpPr>
        <p:spPr>
          <a:xfrm>
            <a:off x="6099248" y="3389332"/>
            <a:ext cx="2747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Total count prediction: total Tn5 insertion  over input region</a:t>
            </a:r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B237E18C-6FBF-C941-3D0B-6D503BB6F123}"/>
              </a:ext>
            </a:extLst>
          </p:cNvPr>
          <p:cNvSpPr/>
          <p:nvPr/>
        </p:nvSpPr>
        <p:spPr>
          <a:xfrm>
            <a:off x="4916925" y="3419868"/>
            <a:ext cx="454447" cy="796181"/>
          </a:xfrm>
          <a:prstGeom prst="cub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A20B0B-19B6-8EC4-D644-91911CA051A5}"/>
              </a:ext>
            </a:extLst>
          </p:cNvPr>
          <p:cNvSpPr txBox="1"/>
          <p:nvPr/>
        </p:nvSpPr>
        <p:spPr>
          <a:xfrm>
            <a:off x="4437917" y="4312662"/>
            <a:ext cx="25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Global pool + linear layer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AA496A2-7B3E-6EE4-0CA3-7D04175C4170}"/>
              </a:ext>
            </a:extLst>
          </p:cNvPr>
          <p:cNvCxnSpPr>
            <a:cxnSpLocks/>
          </p:cNvCxnSpPr>
          <p:nvPr/>
        </p:nvCxnSpPr>
        <p:spPr>
          <a:xfrm>
            <a:off x="5525574" y="3808745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CB4023-FCE0-8FEA-4332-F2BE9818BF37}"/>
              </a:ext>
            </a:extLst>
          </p:cNvPr>
          <p:cNvSpPr txBox="1"/>
          <p:nvPr/>
        </p:nvSpPr>
        <p:spPr>
          <a:xfrm>
            <a:off x="6127656" y="1984284"/>
            <a:ext cx="2747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Profile prediction head: probability of Tn5 insertion at each position sequence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1D9C1AA-52C1-AB50-B715-90FC3B8C8546}"/>
              </a:ext>
            </a:extLst>
          </p:cNvPr>
          <p:cNvSpPr txBox="1"/>
          <p:nvPr/>
        </p:nvSpPr>
        <p:spPr>
          <a:xfrm>
            <a:off x="8927314" y="2640902"/>
            <a:ext cx="3264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Multiply total count by probability each base to get predicted at position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DF7F2B5-666A-D47F-EE0C-0C67C799944D}"/>
              </a:ext>
            </a:extLst>
          </p:cNvPr>
          <p:cNvCxnSpPr>
            <a:cxnSpLocks/>
          </p:cNvCxnSpPr>
          <p:nvPr/>
        </p:nvCxnSpPr>
        <p:spPr>
          <a:xfrm>
            <a:off x="8530267" y="3102567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C4B129E-E469-89B3-E57A-3FB7CFDA5308}"/>
              </a:ext>
            </a:extLst>
          </p:cNvPr>
          <p:cNvSpPr txBox="1"/>
          <p:nvPr/>
        </p:nvSpPr>
        <p:spPr>
          <a:xfrm>
            <a:off x="588943" y="4851741"/>
            <a:ext cx="25558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 we go bigger (</a:t>
            </a:r>
            <a:r>
              <a:rPr lang="en-US" dirty="0" err="1"/>
              <a:t>ie</a:t>
            </a:r>
            <a:r>
              <a:rPr lang="en-US" dirty="0"/>
              <a:t> more parameters) since we need more capacity since modelling all cell types at once? Yes</a:t>
            </a:r>
            <a:endParaRPr lang="en-DE" dirty="0"/>
          </a:p>
        </p:txBody>
      </p:sp>
      <p:pic>
        <p:nvPicPr>
          <p:cNvPr id="1026" name="Picture 2" descr="ChromBPNet">
            <a:extLst>
              <a:ext uri="{FF2B5EF4-FFF2-40B4-BE49-F238E27FC236}">
                <a16:creationId xmlns:a16="http://schemas.microsoft.com/office/drawing/2014/main" id="{722573B7-32A6-E1E4-8114-A70B6B9D6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800" y="258586"/>
            <a:ext cx="2788274" cy="187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CE31B6C-81D8-025E-FC0A-4B8CCCABB82E}"/>
              </a:ext>
            </a:extLst>
          </p:cNvPr>
          <p:cNvSpPr txBox="1"/>
          <p:nvPr/>
        </p:nvSpPr>
        <p:spPr>
          <a:xfrm>
            <a:off x="9047164" y="4773845"/>
            <a:ext cx="25558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handle such large datasets? </a:t>
            </a:r>
          </a:p>
          <a:p>
            <a:endParaRPr lang="en-US" dirty="0"/>
          </a:p>
          <a:p>
            <a:r>
              <a:rPr lang="en-US" dirty="0"/>
              <a:t>Make sure </a:t>
            </a:r>
            <a:r>
              <a:rPr lang="en-US" dirty="0" err="1"/>
              <a:t>dtype</a:t>
            </a:r>
            <a:r>
              <a:rPr lang="en-US" dirty="0"/>
              <a:t> as efficient as possible</a:t>
            </a:r>
            <a:endParaRPr lang="en-DE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D96979-43F0-38CD-B0FC-6E3D50A3610A}"/>
              </a:ext>
            </a:extLst>
          </p:cNvPr>
          <p:cNvSpPr txBox="1"/>
          <p:nvPr/>
        </p:nvSpPr>
        <p:spPr>
          <a:xfrm>
            <a:off x="3530158" y="5010310"/>
            <a:ext cx="2094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Train/test split? Keep some chr for testing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FF70CF-3BF4-06D5-32D0-94947D221786}"/>
              </a:ext>
            </a:extLst>
          </p:cNvPr>
          <p:cNvSpPr txBox="1"/>
          <p:nvPr/>
        </p:nvSpPr>
        <p:spPr>
          <a:xfrm>
            <a:off x="5841699" y="5092326"/>
            <a:ext cx="2785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would you add the metadata? After some convolutional layers</a:t>
            </a:r>
          </a:p>
        </p:txBody>
      </p:sp>
    </p:spTree>
    <p:extLst>
      <p:ext uri="{BB962C8B-B14F-4D97-AF65-F5344CB8AC3E}">
        <p14:creationId xmlns:p14="http://schemas.microsoft.com/office/powerpoint/2010/main" val="3776623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CDDAFA-E6FF-AD5B-FC69-69C4B4E68806}"/>
              </a:ext>
            </a:extLst>
          </p:cNvPr>
          <p:cNvSpPr txBox="1"/>
          <p:nvPr/>
        </p:nvSpPr>
        <p:spPr>
          <a:xfrm>
            <a:off x="5099689" y="164863"/>
            <a:ext cx="456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Bias correction</a:t>
            </a:r>
          </a:p>
          <a:p>
            <a:endParaRPr lang="en-DE" dirty="0"/>
          </a:p>
        </p:txBody>
      </p:sp>
      <p:pic>
        <p:nvPicPr>
          <p:cNvPr id="1026" name="Picture 2" descr="ChromBPNet">
            <a:extLst>
              <a:ext uri="{FF2B5EF4-FFF2-40B4-BE49-F238E27FC236}">
                <a16:creationId xmlns:a16="http://schemas.microsoft.com/office/drawing/2014/main" id="{722573B7-32A6-E1E4-8114-A70B6B9D6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118" y="1518558"/>
            <a:ext cx="4991140" cy="335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438C15E-6C48-B621-6B29-7C87806DA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606" y="1355128"/>
            <a:ext cx="6132534" cy="368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4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CDDAFA-E6FF-AD5B-FC69-69C4B4E68806}"/>
              </a:ext>
            </a:extLst>
          </p:cNvPr>
          <p:cNvSpPr txBox="1"/>
          <p:nvPr/>
        </p:nvSpPr>
        <p:spPr>
          <a:xfrm>
            <a:off x="890944" y="716009"/>
            <a:ext cx="4562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Sequence N</a:t>
            </a:r>
          </a:p>
          <a:p>
            <a:r>
              <a:rPr lang="en-DE" dirty="0"/>
              <a:t>-&gt; 1027 sequences with N </a:t>
            </a:r>
          </a:p>
          <a:p>
            <a:r>
              <a:rPr lang="en-DE" dirty="0"/>
              <a:t>-&gt; Not that many </a:t>
            </a:r>
            <a:r>
              <a:rPr lang="en-GB" dirty="0"/>
              <a:t>d</a:t>
            </a:r>
            <a:r>
              <a:rPr lang="en-DE" dirty="0"/>
              <a:t>iscard them</a:t>
            </a:r>
          </a:p>
          <a:p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9DDC60-3DE8-4FF1-FDB2-6B634CFFD890}"/>
              </a:ext>
            </a:extLst>
          </p:cNvPr>
          <p:cNvSpPr txBox="1"/>
          <p:nvPr/>
        </p:nvSpPr>
        <p:spPr>
          <a:xfrm>
            <a:off x="890944" y="2033329"/>
            <a:ext cx="4562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Distribution of ATAC peak lengths</a:t>
            </a:r>
          </a:p>
          <a:p>
            <a:r>
              <a:rPr lang="en-DE" dirty="0"/>
              <a:t>-&gt; </a:t>
            </a:r>
            <a:r>
              <a:rPr lang="en-GB" dirty="0"/>
              <a:t>M</a:t>
            </a:r>
            <a:r>
              <a:rPr lang="en-DE" dirty="0"/>
              <a:t>edian 939</a:t>
            </a:r>
          </a:p>
          <a:p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8EC8C1-315D-EF5B-94CA-3C62167F81C1}"/>
              </a:ext>
            </a:extLst>
          </p:cNvPr>
          <p:cNvSpPr/>
          <p:nvPr/>
        </p:nvSpPr>
        <p:spPr>
          <a:xfrm flipV="1">
            <a:off x="7733453" y="4682482"/>
            <a:ext cx="1633277" cy="1430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A27088-FC8E-081F-6B73-8C0515670120}"/>
              </a:ext>
            </a:extLst>
          </p:cNvPr>
          <p:cNvSpPr txBox="1"/>
          <p:nvPr/>
        </p:nvSpPr>
        <p:spPr>
          <a:xfrm>
            <a:off x="8206994" y="4107663"/>
            <a:ext cx="456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Peak</a:t>
            </a:r>
            <a:endParaRPr lang="en-DE" dirty="0"/>
          </a:p>
          <a:p>
            <a:endParaRPr lang="en-D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4F15B-5E22-2192-AFD1-52486BC0786F}"/>
              </a:ext>
            </a:extLst>
          </p:cNvPr>
          <p:cNvCxnSpPr/>
          <p:nvPr/>
        </p:nvCxnSpPr>
        <p:spPr>
          <a:xfrm>
            <a:off x="8550091" y="4666825"/>
            <a:ext cx="0" cy="3413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AB1768-A34F-E3C2-2003-0AB75FF1AA04}"/>
              </a:ext>
            </a:extLst>
          </p:cNvPr>
          <p:cNvCxnSpPr/>
          <p:nvPr/>
        </p:nvCxnSpPr>
        <p:spPr>
          <a:xfrm>
            <a:off x="7427934" y="5008159"/>
            <a:ext cx="224215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A7D73F-5887-AFE8-1AB1-03AE6BB1474E}"/>
              </a:ext>
            </a:extLst>
          </p:cNvPr>
          <p:cNvCxnSpPr/>
          <p:nvPr/>
        </p:nvCxnSpPr>
        <p:spPr>
          <a:xfrm>
            <a:off x="7427934" y="4837492"/>
            <a:ext cx="0" cy="1706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4181C9-B7AA-F3A3-245C-41E48C0C7F74}"/>
              </a:ext>
            </a:extLst>
          </p:cNvPr>
          <p:cNvCxnSpPr>
            <a:cxnSpLocks/>
          </p:cNvCxnSpPr>
          <p:nvPr/>
        </p:nvCxnSpPr>
        <p:spPr>
          <a:xfrm>
            <a:off x="9670093" y="4753994"/>
            <a:ext cx="0" cy="2987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A08FAAA-9F97-A6A9-1E68-ABAE77B7E884}"/>
              </a:ext>
            </a:extLst>
          </p:cNvPr>
          <p:cNvSpPr txBox="1"/>
          <p:nvPr/>
        </p:nvSpPr>
        <p:spPr>
          <a:xfrm>
            <a:off x="6732739" y="5278266"/>
            <a:ext cx="4562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2114, predict for smaller sequence (1000)</a:t>
            </a:r>
          </a:p>
          <a:p>
            <a:r>
              <a:rPr lang="en-US" dirty="0"/>
              <a:t>-&gt; Size + where to center (summit, middle peak)</a:t>
            </a:r>
            <a:endParaRPr lang="en-DE" dirty="0"/>
          </a:p>
          <a:p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E2F29C-3718-7C40-A8A3-A2BC5D11F8D4}"/>
              </a:ext>
            </a:extLst>
          </p:cNvPr>
          <p:cNvSpPr txBox="1"/>
          <p:nvPr/>
        </p:nvSpPr>
        <p:spPr>
          <a:xfrm>
            <a:off x="7390356" y="333716"/>
            <a:ext cx="456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Distribution of </a:t>
            </a:r>
            <a:r>
              <a:rPr lang="en-US" dirty="0"/>
              <a:t>GC content</a:t>
            </a:r>
            <a:endParaRPr lang="en-DE" dirty="0"/>
          </a:p>
          <a:p>
            <a:endParaRPr lang="en-D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4A5A8C-9E08-5C86-7EFB-12DDF671A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356" y="865549"/>
            <a:ext cx="3606800" cy="2616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F8C8FD-34AB-6C53-C8F6-FB891DF92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90" y="2780590"/>
            <a:ext cx="4402851" cy="31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5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8D59E7-94A6-E195-26A4-72F07D7C9E21}"/>
              </a:ext>
            </a:extLst>
          </p:cNvPr>
          <p:cNvSpPr txBox="1"/>
          <p:nvPr/>
        </p:nvSpPr>
        <p:spPr>
          <a:xfrm>
            <a:off x="839243" y="663879"/>
            <a:ext cx="6530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Write BPNet architechture</a:t>
            </a:r>
          </a:p>
          <a:p>
            <a:r>
              <a:rPr lang="en-DE" dirty="0"/>
              <a:t>Write model architechture</a:t>
            </a:r>
          </a:p>
          <a:p>
            <a:r>
              <a:rPr lang="en-DE" dirty="0"/>
              <a:t>Write training/testing loop</a:t>
            </a:r>
          </a:p>
          <a:p>
            <a:endParaRPr lang="en-DE" dirty="0"/>
          </a:p>
          <a:p>
            <a:r>
              <a:rPr lang="en-DE" dirty="0"/>
              <a:t>Write function fetching the continous ATAC signal -&gt; sliding window over the sequence</a:t>
            </a:r>
          </a:p>
          <a:p>
            <a:r>
              <a:rPr lang="en-DE" dirty="0"/>
              <a:t>Go back to dataset class</a:t>
            </a:r>
          </a:p>
          <a:p>
            <a:endParaRPr lang="en-DE" dirty="0"/>
          </a:p>
          <a:p>
            <a:r>
              <a:rPr lang="en-DE" dirty="0"/>
              <a:t>Compute coverage/deapth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9746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17071</TotalTime>
  <Words>443</Words>
  <Application>Microsoft Macintosh PowerPoint</Application>
  <PresentationFormat>Widescreen</PresentationFormat>
  <Paragraphs>78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Dormann, Alexia</dc:creator>
  <cp:lastModifiedBy>Dormann, Alexia</cp:lastModifiedBy>
  <cp:revision>17</cp:revision>
  <dcterms:created xsi:type="dcterms:W3CDTF">2024-04-05T13:41:44Z</dcterms:created>
  <dcterms:modified xsi:type="dcterms:W3CDTF">2024-04-18T08:06:12Z</dcterms:modified>
</cp:coreProperties>
</file>