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57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D6593AB-E98B-1649-93C2-6F6F810A64E5}">
          <p14:sldIdLst>
            <p14:sldId id="256"/>
            <p14:sldId id="259"/>
            <p14:sldId id="258"/>
            <p14:sldId id="257"/>
            <p14:sldId id="260"/>
            <p14:sldId id="262"/>
            <p14:sldId id="263"/>
            <p14:sldId id="261"/>
            <p14:sldId id="264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4694"/>
  </p:normalViewPr>
  <p:slideViewPr>
    <p:cSldViewPr snapToGrid="0">
      <p:cViewPr varScale="1">
        <p:scale>
          <a:sx n="121" d="100"/>
          <a:sy n="121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5AADF-9E9F-D946-AF60-4604AC325027}" type="datetimeFigureOut">
              <a:rPr lang="en-DE" smtClean="0"/>
              <a:t>29.04.24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1517-4442-DC41-AE00-02D7A55D9C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430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9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756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250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640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4707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normalized the number of unique peaks in each cell for read depth by dividing by each cell’s </a:t>
            </a:r>
            <a:r>
              <a:rPr lang="en-GB" dirty="0" err="1"/>
              <a:t>cellranger</a:t>
            </a:r>
            <a:r>
              <a:rPr lang="en-GB" dirty="0"/>
              <a:t>-computed </a:t>
            </a:r>
            <a:r>
              <a:rPr lang="en-GB" dirty="0" err="1"/>
              <a:t>atac_peak_region_fragments</a:t>
            </a:r>
            <a:r>
              <a:rPr lang="en-GB" dirty="0"/>
              <a:t> metric so that we could compare the number of unique peaks along PT, LOH, and POD differentiation trajectories in day 26 organoid and human adult kidney datasets.</a:t>
            </a:r>
          </a:p>
          <a:p>
            <a:r>
              <a:rPr lang="en-GB" dirty="0"/>
              <a:t>https://</a:t>
            </a:r>
            <a:r>
              <a:rPr lang="en-GB" dirty="0" err="1"/>
              <a:t>www.ncbi.nlm.nih.gov</a:t>
            </a:r>
            <a:r>
              <a:rPr lang="en-GB" dirty="0"/>
              <a:t>/</a:t>
            </a:r>
            <a:r>
              <a:rPr lang="en-GB" dirty="0" err="1"/>
              <a:t>pmc</a:t>
            </a:r>
            <a:r>
              <a:rPr lang="en-GB"/>
              <a:t>/articles/PMC10193973/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741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71D8-FE92-B716-EF6F-4C061F1E0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E6D89-207C-4FAD-E3A5-5C38F520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DAAF-4E8A-A378-8E63-ED519806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29.04.24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793D-1077-B0E0-9359-B288373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957A-F5FD-BB94-27F8-D348022C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336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8323-BEA1-A2A7-BBC8-B6611BF1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F289-06DB-E702-A01E-A6FDCED4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A002-1D62-CAF7-56FA-64E368E9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29.04.24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36F-C250-BF5B-B387-FC919D0E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15E0-2A84-63F7-1664-E8F6A056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54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8D8C2-F0C2-87DE-7EF7-CD076D4F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AAB6-290F-F943-4DEC-CC92A2EC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AC97-6915-A224-F5F1-7396F08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29.04.24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AF3F-8950-524A-9DB1-F1021657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93A7-62B2-5951-91D5-D5DC98A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ED5D-9AEA-003D-6341-3BADB7BE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04FB-3978-C9CA-C603-0E488A55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8526-69E2-5C1B-FB69-0790628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29.04.24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C74B-A1B0-4C8E-55F9-C87695C8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557A-C4E0-419E-7356-A7BF87A6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98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7BB4-0E03-5E1D-396A-4CF5734D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8206-66A6-93C5-6795-BEDBA786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105B-B184-B4F6-ED6E-D031D9AF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29.04.24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5149-EF8A-9E34-EF63-CB82844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749C-98DC-D3BE-FEF5-B9A3CE98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819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4F37-CED2-667F-0413-40ACFF5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691C-BCE7-F85C-1908-B7A27F1ED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71BF4-5CEA-73B7-025E-8BECE29C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6D8DC-D960-EF38-57E5-4CEF4C2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29.04.24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D18D-DED1-A29B-F8C1-07C099F0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41F3-4324-F882-8FDC-EEC6C26E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3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924-8E60-078E-57DE-B31E3109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1D265-89BD-0F30-A7A1-D460BEB1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F923-0864-89DC-AD7C-0DA38877D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E4700-6B98-7424-E9BD-8694E473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48B61-D38B-3BA3-EC21-AF6ACD647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EC5E2-F301-268E-0001-0D7C810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29.04.24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0DCE-48CF-33BF-791C-F537163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575B6-9B48-55DB-F904-B9E72A9C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253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6A2B-1F9F-C849-175E-7895EA2C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C0C9-4390-CD9D-32A8-284E0C92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29.04.24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5555-4F33-D55E-4C46-73E57DC9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2D042-3E2F-5FD9-01AF-B3054AEB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2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6095E-A8DD-8910-346D-841948F7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29.04.24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990FC-12A4-6A62-07C2-57450062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8BB6-316B-4395-89A0-8BA92F45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6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A6B-CACE-38E5-2373-EF6F6A7F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96AC-349C-7F49-7A5A-8105370F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99DB3-221D-9777-D939-9FB73D5F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2495-CB86-15FE-0C59-ED52F601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29.04.24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6156-A683-E021-8F55-B53201D1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CBC67-0DA4-4FE5-44E2-91A7EAA9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3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2FDC-9FA3-0869-D8DC-DF655F1A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C1A48-F1E5-9AEB-57D9-9C5C4CD8E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AAD67-0080-814C-DFA7-A1487F6E8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FDDE-1384-6133-8496-53833F30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29.04.24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9C04-EE04-529F-1227-97119952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DA48-58FA-0842-F3B3-F533D797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56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6845F-188E-27B6-C33A-835618F6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6D3D7-E4E1-1FE0-679C-B666814F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1043-FBA6-3122-04A1-36E6024AE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BFDB-0FB1-F14F-9859-D152A717B624}" type="datetimeFigureOut">
              <a:rPr lang="en-DE" smtClean="0"/>
              <a:t>29.04.24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4046-B6C7-9A84-1F3E-29FAC3A4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2084-F211-F493-8DAB-FB906F7F3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5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/>
              <p:nvPr/>
            </p:nvSpPr>
            <p:spPr>
              <a:xfrm>
                <a:off x="1067179" y="2574255"/>
                <a:ext cx="2056657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79" y="2574255"/>
                <a:ext cx="2056657" cy="732573"/>
              </a:xfrm>
              <a:prstGeom prst="rect">
                <a:avLst/>
              </a:prstGeom>
              <a:blipFill>
                <a:blip r:embed="rId2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12D4D8-1C34-F95C-C3D5-5058E8C00B61}"/>
              </a:ext>
            </a:extLst>
          </p:cNvPr>
          <p:cNvSpPr txBox="1"/>
          <p:nvPr/>
        </p:nvSpPr>
        <p:spPr>
          <a:xfrm>
            <a:off x="289371" y="161961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peak count x cell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FEFD2-BBF0-3679-1175-D67896D457E0}"/>
              </a:ext>
            </a:extLst>
          </p:cNvPr>
          <p:cNvSpPr txBox="1"/>
          <p:nvPr/>
        </p:nvSpPr>
        <p:spPr>
          <a:xfrm>
            <a:off x="1726286" y="2096937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599E1-1D94-1A5E-45CA-2D57D120B050}"/>
              </a:ext>
            </a:extLst>
          </p:cNvPr>
          <p:cNvSpPr txBox="1"/>
          <p:nvPr/>
        </p:nvSpPr>
        <p:spPr>
          <a:xfrm>
            <a:off x="114009" y="2574255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Cells from all time points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6D1AE-572C-12C6-9F1A-13A2E0388A45}"/>
              </a:ext>
            </a:extLst>
          </p:cNvPr>
          <p:cNvCxnSpPr>
            <a:cxnSpLocks/>
          </p:cNvCxnSpPr>
          <p:nvPr/>
        </p:nvCxnSpPr>
        <p:spPr>
          <a:xfrm>
            <a:off x="2815603" y="2897420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/>
              <p:nvPr/>
            </p:nvSpPr>
            <p:spPr>
              <a:xfrm>
                <a:off x="4448013" y="2569320"/>
                <a:ext cx="2056657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3" y="2569320"/>
                <a:ext cx="2056657" cy="756426"/>
              </a:xfrm>
              <a:prstGeom prst="rect">
                <a:avLst/>
              </a:prstGeom>
              <a:blipFill>
                <a:blip r:embed="rId3"/>
                <a:stretch>
                  <a:fillRect t="-3279" b="-491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B4E516B-F0F0-5A63-2C41-F4C6C5F4B048}"/>
              </a:ext>
            </a:extLst>
          </p:cNvPr>
          <p:cNvSpPr txBox="1"/>
          <p:nvPr/>
        </p:nvSpPr>
        <p:spPr>
          <a:xfrm>
            <a:off x="5125613" y="2125816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A0982-9F28-A103-956F-1891B3CC56AD}"/>
              </a:ext>
            </a:extLst>
          </p:cNvPr>
          <p:cNvSpPr txBox="1"/>
          <p:nvPr/>
        </p:nvSpPr>
        <p:spPr>
          <a:xfrm>
            <a:off x="2957417" y="2152857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by time + cell 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3DEC7C-5492-C895-2BD4-2D5C1A613629}"/>
              </a:ext>
            </a:extLst>
          </p:cNvPr>
          <p:cNvCxnSpPr>
            <a:cxnSpLocks/>
          </p:cNvCxnSpPr>
          <p:nvPr/>
        </p:nvCxnSpPr>
        <p:spPr>
          <a:xfrm>
            <a:off x="6217912" y="2924481"/>
            <a:ext cx="538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708767-F44B-84B9-6034-F2C89B10614F}"/>
              </a:ext>
            </a:extLst>
          </p:cNvPr>
          <p:cNvSpPr txBox="1"/>
          <p:nvPr/>
        </p:nvSpPr>
        <p:spPr>
          <a:xfrm>
            <a:off x="3069232" y="2966706"/>
            <a:ext cx="159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Normalization to account for cell number 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A940911-23A3-1124-C25B-CF078A9E0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765" y="1012501"/>
            <a:ext cx="5328012" cy="35382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43FC52-1879-9EAB-A2E4-DB8BD656A5E2}"/>
              </a:ext>
            </a:extLst>
          </p:cNvPr>
          <p:cNvSpPr txBox="1"/>
          <p:nvPr/>
        </p:nvSpPr>
        <p:spPr>
          <a:xfrm>
            <a:off x="10023638" y="4848497"/>
            <a:ext cx="173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ATAC read count</a:t>
            </a:r>
          </a:p>
          <a:p>
            <a:r>
              <a:rPr lang="en-DE" dirty="0"/>
              <a:t>-&gt; discrete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478BE7-C464-68A2-B459-C0EAF2434F61}"/>
              </a:ext>
            </a:extLst>
          </p:cNvPr>
          <p:cNvCxnSpPr>
            <a:cxnSpLocks/>
          </p:cNvCxnSpPr>
          <p:nvPr/>
        </p:nvCxnSpPr>
        <p:spPr>
          <a:xfrm>
            <a:off x="10371550" y="4080886"/>
            <a:ext cx="0" cy="713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1A3595-2736-7D4F-546B-60751D571C73}"/>
              </a:ext>
            </a:extLst>
          </p:cNvPr>
          <p:cNvSpPr txBox="1"/>
          <p:nvPr/>
        </p:nvSpPr>
        <p:spPr>
          <a:xfrm>
            <a:off x="4780997" y="280923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ATAC pseudo bulk</a:t>
            </a:r>
          </a:p>
        </p:txBody>
      </p:sp>
    </p:spTree>
    <p:extLst>
      <p:ext uri="{BB962C8B-B14F-4D97-AF65-F5344CB8AC3E}">
        <p14:creationId xmlns:p14="http://schemas.microsoft.com/office/powerpoint/2010/main" val="56342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</a:t>
            </a:r>
            <a:r>
              <a:rPr lang="en-GB" dirty="0"/>
              <a:t>o</a:t>
            </a:r>
            <a:r>
              <a:rPr lang="en-DE" dirty="0"/>
              <a:t>w much cells is enough for pseudo-bulk?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98B3E-BEEB-B44A-0CDC-388FB905C36F}"/>
              </a:ext>
            </a:extLst>
          </p:cNvPr>
          <p:cNvSpPr txBox="1"/>
          <p:nvPr/>
        </p:nvSpPr>
        <p:spPr>
          <a:xfrm>
            <a:off x="3451068" y="1466931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reads across all positions (depth)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A996D-62B4-3907-B03D-89C2BD9A1C03}"/>
              </a:ext>
            </a:extLst>
          </p:cNvPr>
          <p:cNvSpPr txBox="1"/>
          <p:nvPr/>
        </p:nvSpPr>
        <p:spPr>
          <a:xfrm>
            <a:off x="2156415" y="5232105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D8_1: Somite</a:t>
            </a:r>
          </a:p>
          <a:p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72310-0CA9-7CA2-9CC5-1488E04F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1" y="2045757"/>
            <a:ext cx="3093827" cy="4148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C33C6-08F2-ADC4-F7D2-EADA573FF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7" b="45311"/>
          <a:stretch/>
        </p:blipFill>
        <p:spPr>
          <a:xfrm>
            <a:off x="3829430" y="2330336"/>
            <a:ext cx="3623871" cy="3757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866656-8E84-60E6-EEE3-4BAF19AED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61"/>
          <a:stretch/>
        </p:blipFill>
        <p:spPr>
          <a:xfrm>
            <a:off x="7870624" y="2481203"/>
            <a:ext cx="3711875" cy="36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6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input sequences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0D0CAB-9932-1796-071F-5DDE4832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43" y="1729896"/>
            <a:ext cx="10957404" cy="4126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2656ED-5C22-8771-C42B-22E45FAAFD74}"/>
              </a:ext>
            </a:extLst>
          </p:cNvPr>
          <p:cNvSpPr txBox="1"/>
          <p:nvPr/>
        </p:nvSpPr>
        <p:spPr>
          <a:xfrm>
            <a:off x="0" y="2478019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D8_1</a:t>
            </a:r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B6A92-7E8A-5744-9567-901BBFF1952C}"/>
              </a:ext>
            </a:extLst>
          </p:cNvPr>
          <p:cNvSpPr txBox="1"/>
          <p:nvPr/>
        </p:nvSpPr>
        <p:spPr>
          <a:xfrm>
            <a:off x="0" y="4167266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Peaks</a:t>
            </a:r>
          </a:p>
          <a:p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C897E-3887-8673-BD1C-DC7B699BE656}"/>
              </a:ext>
            </a:extLst>
          </p:cNvPr>
          <p:cNvSpPr txBox="1"/>
          <p:nvPr/>
        </p:nvSpPr>
        <p:spPr>
          <a:xfrm>
            <a:off x="0" y="5011890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05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input sequences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656ED-5C22-8771-C42B-22E45FAAFD74}"/>
              </a:ext>
            </a:extLst>
          </p:cNvPr>
          <p:cNvSpPr txBox="1"/>
          <p:nvPr/>
        </p:nvSpPr>
        <p:spPr>
          <a:xfrm>
            <a:off x="250371" y="5541760"/>
            <a:ext cx="6530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the regions of interest how do we define the sequence?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How to center it? Middle region, max peak,…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Length of input sequence with context? 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Length of sequence for which track predicted?</a:t>
            </a:r>
          </a:p>
          <a:p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59C86-EFF0-1582-E4FC-4C3A5800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43" y="1259079"/>
            <a:ext cx="10553434" cy="3963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56730-3C7E-49FE-1753-7E33410E5C56}"/>
              </a:ext>
            </a:extLst>
          </p:cNvPr>
          <p:cNvSpPr txBox="1"/>
          <p:nvPr/>
        </p:nvSpPr>
        <p:spPr>
          <a:xfrm>
            <a:off x="9394764" y="5222158"/>
            <a:ext cx="1836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Distribution of ATAC peak lengths</a:t>
            </a:r>
          </a:p>
          <a:p>
            <a:r>
              <a:rPr lang="en-DE" dirty="0"/>
              <a:t>-&gt; </a:t>
            </a:r>
            <a:r>
              <a:rPr lang="en-GB" dirty="0"/>
              <a:t>M</a:t>
            </a:r>
            <a:r>
              <a:rPr lang="en-DE" dirty="0"/>
              <a:t>edian 939</a:t>
            </a:r>
          </a:p>
          <a:p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2329D-06FC-9375-6CB9-B522C0D5A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479" y="5269025"/>
            <a:ext cx="1772476" cy="12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input sequences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656ED-5C22-8771-C42B-22E45FAAFD74}"/>
              </a:ext>
            </a:extLst>
          </p:cNvPr>
          <p:cNvSpPr txBox="1"/>
          <p:nvPr/>
        </p:nvSpPr>
        <p:spPr>
          <a:xfrm>
            <a:off x="3516533" y="1112693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 content distributions</a:t>
            </a:r>
          </a:p>
          <a:p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CAFEF-C136-588E-4777-D20F8A6B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27" y="1600982"/>
            <a:ext cx="6462677" cy="4690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E2329A-FE36-3E41-A9B1-C42C9F024163}"/>
              </a:ext>
            </a:extLst>
          </p:cNvPr>
          <p:cNvSpPr txBox="1"/>
          <p:nvPr/>
        </p:nvSpPr>
        <p:spPr>
          <a:xfrm>
            <a:off x="8179870" y="2521997"/>
            <a:ext cx="3733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all peak region is matched to a background region in term of GC content within 1% -&gt; should we really use all of them for training the model or subsample? </a:t>
            </a:r>
            <a:r>
              <a:rPr lang="en-US" dirty="0" err="1"/>
              <a:t>ChromBPNet</a:t>
            </a:r>
            <a:r>
              <a:rPr lang="en-US" dirty="0"/>
              <a:t> subsample 10%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096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889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ATAC track for each pseudo-bulk at each peak and background region</a:t>
            </a:r>
            <a:endParaRPr lang="en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CFE797-411E-88B1-BF69-934E85BA4134}"/>
              </a:ext>
            </a:extLst>
          </p:cNvPr>
          <p:cNvSpPr/>
          <p:nvPr/>
        </p:nvSpPr>
        <p:spPr>
          <a:xfrm>
            <a:off x="1023257" y="2057400"/>
            <a:ext cx="250372" cy="2013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45254-5DED-D8F5-7271-840CE2DF0E6B}"/>
              </a:ext>
            </a:extLst>
          </p:cNvPr>
          <p:cNvSpPr/>
          <p:nvPr/>
        </p:nvSpPr>
        <p:spPr>
          <a:xfrm>
            <a:off x="3450769" y="1480457"/>
            <a:ext cx="250372" cy="2596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47BB6-B05B-2D31-CC69-E738F85EC315}"/>
              </a:ext>
            </a:extLst>
          </p:cNvPr>
          <p:cNvSpPr/>
          <p:nvPr/>
        </p:nvSpPr>
        <p:spPr>
          <a:xfrm>
            <a:off x="1491343" y="2351314"/>
            <a:ext cx="217714" cy="1719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EC07BF-CAA4-C900-D0BA-F1CDA18715FE}"/>
              </a:ext>
            </a:extLst>
          </p:cNvPr>
          <p:cNvSpPr/>
          <p:nvPr/>
        </p:nvSpPr>
        <p:spPr>
          <a:xfrm>
            <a:off x="1709057" y="2492829"/>
            <a:ext cx="217714" cy="1578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E59226-39CC-47AF-F6AA-B5F93AE2E89C}"/>
              </a:ext>
            </a:extLst>
          </p:cNvPr>
          <p:cNvSpPr/>
          <p:nvPr/>
        </p:nvSpPr>
        <p:spPr>
          <a:xfrm>
            <a:off x="1926771" y="1480457"/>
            <a:ext cx="217714" cy="259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514B5-6521-BB9A-4FD7-08643A618734}"/>
              </a:ext>
            </a:extLst>
          </p:cNvPr>
          <p:cNvSpPr/>
          <p:nvPr/>
        </p:nvSpPr>
        <p:spPr>
          <a:xfrm>
            <a:off x="2144485" y="3102429"/>
            <a:ext cx="217714" cy="9688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BE442F-C7D8-F4A3-AECB-59D23B04E674}"/>
              </a:ext>
            </a:extLst>
          </p:cNvPr>
          <p:cNvSpPr/>
          <p:nvPr/>
        </p:nvSpPr>
        <p:spPr>
          <a:xfrm>
            <a:off x="2362199" y="3701925"/>
            <a:ext cx="21771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5C6802-6700-6EEC-7B97-84217BDFC588}"/>
              </a:ext>
            </a:extLst>
          </p:cNvPr>
          <p:cNvSpPr/>
          <p:nvPr/>
        </p:nvSpPr>
        <p:spPr>
          <a:xfrm>
            <a:off x="2579913" y="2492829"/>
            <a:ext cx="217714" cy="1578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9C3F62-9A7E-2DF6-47DE-C2AE5C0D6B9B}"/>
              </a:ext>
            </a:extLst>
          </p:cNvPr>
          <p:cNvSpPr/>
          <p:nvPr/>
        </p:nvSpPr>
        <p:spPr>
          <a:xfrm flipV="1">
            <a:off x="2797627" y="3927568"/>
            <a:ext cx="217714" cy="143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787993-334D-EDC1-C5C1-D71F7BC165F4}"/>
              </a:ext>
            </a:extLst>
          </p:cNvPr>
          <p:cNvSpPr/>
          <p:nvPr/>
        </p:nvSpPr>
        <p:spPr>
          <a:xfrm>
            <a:off x="3015341" y="2231572"/>
            <a:ext cx="217714" cy="1839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B7A63F-6B28-7493-D32A-8ED9AF100010}"/>
              </a:ext>
            </a:extLst>
          </p:cNvPr>
          <p:cNvSpPr/>
          <p:nvPr/>
        </p:nvSpPr>
        <p:spPr>
          <a:xfrm>
            <a:off x="3233055" y="2754085"/>
            <a:ext cx="217714" cy="1317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23993-4F2B-FACD-5A75-01B31938510B}"/>
              </a:ext>
            </a:extLst>
          </p:cNvPr>
          <p:cNvSpPr/>
          <p:nvPr/>
        </p:nvSpPr>
        <p:spPr>
          <a:xfrm>
            <a:off x="1273629" y="2492829"/>
            <a:ext cx="217714" cy="1578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D7F80-D7A9-1BD9-80F5-8A54B3198438}"/>
              </a:ext>
            </a:extLst>
          </p:cNvPr>
          <p:cNvSpPr/>
          <p:nvPr/>
        </p:nvSpPr>
        <p:spPr>
          <a:xfrm>
            <a:off x="1709057" y="4158344"/>
            <a:ext cx="1088570" cy="2621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1D1C0-C77C-C857-CA14-E3B47DC129B1}"/>
              </a:ext>
            </a:extLst>
          </p:cNvPr>
          <p:cNvSpPr txBox="1"/>
          <p:nvPr/>
        </p:nvSpPr>
        <p:spPr>
          <a:xfrm>
            <a:off x="1491343" y="4523947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Sliding window of 200 bp</a:t>
            </a:r>
          </a:p>
          <a:p>
            <a:endParaRPr lang="en-D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872234-2457-141D-17AB-0624C07EE601}"/>
              </a:ext>
            </a:extLst>
          </p:cNvPr>
          <p:cNvCxnSpPr/>
          <p:nvPr/>
        </p:nvCxnSpPr>
        <p:spPr>
          <a:xfrm>
            <a:off x="4234543" y="2754085"/>
            <a:ext cx="123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C3D1B4-1637-640F-086A-73356BD057F2}"/>
              </a:ext>
            </a:extLst>
          </p:cNvPr>
          <p:cNvSpPr txBox="1"/>
          <p:nvPr/>
        </p:nvSpPr>
        <p:spPr>
          <a:xfrm>
            <a:off x="5998031" y="2489340"/>
            <a:ext cx="389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 by diving by total read counts in pseudo bulk *100’000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457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1020398" y="532118"/>
            <a:ext cx="889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 same cell type + time point, we have two replicates -&gt; encode replicates as same time points?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3F7A2-F33E-4B42-783A-326A07AD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15" y="1343763"/>
            <a:ext cx="10387175" cy="46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8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1020398" y="532118"/>
            <a:ext cx="889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</a:t>
            </a:r>
            <a:r>
              <a:rPr lang="en-GB" dirty="0"/>
              <a:t>r</a:t>
            </a:r>
            <a:r>
              <a:rPr lang="en-DE" dirty="0"/>
              <a:t>aining framework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8DC764-D7F5-2C71-A5F2-04B3D46BEB2F}"/>
              </a:ext>
            </a:extLst>
          </p:cNvPr>
          <p:cNvSpPr/>
          <p:nvPr/>
        </p:nvSpPr>
        <p:spPr>
          <a:xfrm>
            <a:off x="862643" y="2009954"/>
            <a:ext cx="664234" cy="2415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7C192-4D74-2D12-3E67-04015C4910BA}"/>
              </a:ext>
            </a:extLst>
          </p:cNvPr>
          <p:cNvSpPr/>
          <p:nvPr/>
        </p:nvSpPr>
        <p:spPr>
          <a:xfrm>
            <a:off x="1705154" y="2009953"/>
            <a:ext cx="664235" cy="2415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E136B-8783-B878-AA85-EE1802F5881A}"/>
              </a:ext>
            </a:extLst>
          </p:cNvPr>
          <p:cNvSpPr/>
          <p:nvPr/>
        </p:nvSpPr>
        <p:spPr>
          <a:xfrm>
            <a:off x="2511720" y="2009953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64BB6-F9CA-3F00-40B2-720D0E7EADC7}"/>
              </a:ext>
            </a:extLst>
          </p:cNvPr>
          <p:cNvSpPr/>
          <p:nvPr/>
        </p:nvSpPr>
        <p:spPr>
          <a:xfrm>
            <a:off x="3384429" y="2009952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FD0E15-0739-6EE1-DE8E-9B80019DF5CA}"/>
              </a:ext>
            </a:extLst>
          </p:cNvPr>
          <p:cNvSpPr/>
          <p:nvPr/>
        </p:nvSpPr>
        <p:spPr>
          <a:xfrm>
            <a:off x="4226941" y="2009951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86081A-CED6-6D9D-4402-B9DF9D3B8A3A}"/>
              </a:ext>
            </a:extLst>
          </p:cNvPr>
          <p:cNvSpPr/>
          <p:nvPr/>
        </p:nvSpPr>
        <p:spPr>
          <a:xfrm>
            <a:off x="862643" y="2433840"/>
            <a:ext cx="664234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114C9-9C1F-4BE9-C016-E03B7BE9C46F}"/>
              </a:ext>
            </a:extLst>
          </p:cNvPr>
          <p:cNvSpPr/>
          <p:nvPr/>
        </p:nvSpPr>
        <p:spPr>
          <a:xfrm>
            <a:off x="1705154" y="2433839"/>
            <a:ext cx="664235" cy="2415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C3E99A-D1DF-E7FC-3141-E210D86E6ECE}"/>
              </a:ext>
            </a:extLst>
          </p:cNvPr>
          <p:cNvSpPr/>
          <p:nvPr/>
        </p:nvSpPr>
        <p:spPr>
          <a:xfrm>
            <a:off x="2511720" y="2433839"/>
            <a:ext cx="664235" cy="2415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02AAA-BD63-C019-081E-AB8499D73740}"/>
              </a:ext>
            </a:extLst>
          </p:cNvPr>
          <p:cNvSpPr/>
          <p:nvPr/>
        </p:nvSpPr>
        <p:spPr>
          <a:xfrm>
            <a:off x="3384429" y="2433838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35A115-A575-6050-860A-3A2F458B1CF5}"/>
              </a:ext>
            </a:extLst>
          </p:cNvPr>
          <p:cNvSpPr/>
          <p:nvPr/>
        </p:nvSpPr>
        <p:spPr>
          <a:xfrm>
            <a:off x="4226941" y="2433837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3A63C-F67B-6F8B-5D96-0BD1CEFA3689}"/>
              </a:ext>
            </a:extLst>
          </p:cNvPr>
          <p:cNvSpPr txBox="1"/>
          <p:nvPr/>
        </p:nvSpPr>
        <p:spPr>
          <a:xfrm>
            <a:off x="898582" y="1550205"/>
            <a:ext cx="206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E49F5B-2A33-D1A7-BF22-62D56611EB71}"/>
              </a:ext>
            </a:extLst>
          </p:cNvPr>
          <p:cNvSpPr txBox="1"/>
          <p:nvPr/>
        </p:nvSpPr>
        <p:spPr>
          <a:xfrm>
            <a:off x="1705154" y="1694815"/>
            <a:ext cx="2063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Ch19,2</a:t>
            </a:r>
            <a:endParaRPr lang="en-DE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1CF767-201A-776D-0277-68B8FC0BB1D9}"/>
              </a:ext>
            </a:extLst>
          </p:cNvPr>
          <p:cNvSpPr/>
          <p:nvPr/>
        </p:nvSpPr>
        <p:spPr>
          <a:xfrm>
            <a:off x="862643" y="2850780"/>
            <a:ext cx="664234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0C3DA8-F6D4-78DA-3BF0-3DDF6DFFEBCA}"/>
              </a:ext>
            </a:extLst>
          </p:cNvPr>
          <p:cNvSpPr/>
          <p:nvPr/>
        </p:nvSpPr>
        <p:spPr>
          <a:xfrm>
            <a:off x="1705154" y="2850779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6FF79-A069-70BE-360A-D65AD64DEEC5}"/>
              </a:ext>
            </a:extLst>
          </p:cNvPr>
          <p:cNvSpPr/>
          <p:nvPr/>
        </p:nvSpPr>
        <p:spPr>
          <a:xfrm>
            <a:off x="2511720" y="2850779"/>
            <a:ext cx="664235" cy="2415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599B5-1B92-82A0-9277-0D4DCF53D297}"/>
              </a:ext>
            </a:extLst>
          </p:cNvPr>
          <p:cNvSpPr/>
          <p:nvPr/>
        </p:nvSpPr>
        <p:spPr>
          <a:xfrm>
            <a:off x="3384429" y="2850778"/>
            <a:ext cx="664235" cy="2415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FAF104-D746-A512-B3AB-1BC3411463F2}"/>
              </a:ext>
            </a:extLst>
          </p:cNvPr>
          <p:cNvSpPr/>
          <p:nvPr/>
        </p:nvSpPr>
        <p:spPr>
          <a:xfrm>
            <a:off x="4226941" y="2850777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BDB96C-2E7A-A0A0-E492-D8AC84EAC643}"/>
              </a:ext>
            </a:extLst>
          </p:cNvPr>
          <p:cNvSpPr/>
          <p:nvPr/>
        </p:nvSpPr>
        <p:spPr>
          <a:xfrm>
            <a:off x="862643" y="3267717"/>
            <a:ext cx="664234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4BFF9D-B672-3EE1-D04D-66F464F73D9D}"/>
              </a:ext>
            </a:extLst>
          </p:cNvPr>
          <p:cNvSpPr/>
          <p:nvPr/>
        </p:nvSpPr>
        <p:spPr>
          <a:xfrm>
            <a:off x="1705154" y="3267716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3E4183-EB5A-9AAF-C731-5BCB766F0117}"/>
              </a:ext>
            </a:extLst>
          </p:cNvPr>
          <p:cNvSpPr/>
          <p:nvPr/>
        </p:nvSpPr>
        <p:spPr>
          <a:xfrm>
            <a:off x="2511720" y="3267716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A65CAD-93D8-CB3F-17F0-8D6058ABF563}"/>
              </a:ext>
            </a:extLst>
          </p:cNvPr>
          <p:cNvSpPr/>
          <p:nvPr/>
        </p:nvSpPr>
        <p:spPr>
          <a:xfrm>
            <a:off x="3384429" y="3267715"/>
            <a:ext cx="664235" cy="2415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4860F7-FCE7-D02E-8A96-BD1718086344}"/>
              </a:ext>
            </a:extLst>
          </p:cNvPr>
          <p:cNvSpPr/>
          <p:nvPr/>
        </p:nvSpPr>
        <p:spPr>
          <a:xfrm>
            <a:off x="4226941" y="3267714"/>
            <a:ext cx="664235" cy="2415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E90C96-A265-E837-89C3-8515841DB936}"/>
              </a:ext>
            </a:extLst>
          </p:cNvPr>
          <p:cNvSpPr/>
          <p:nvPr/>
        </p:nvSpPr>
        <p:spPr>
          <a:xfrm>
            <a:off x="862643" y="3631701"/>
            <a:ext cx="664234" cy="2415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20C6A0-81D0-564A-A4AB-1F0F39DCDAC3}"/>
              </a:ext>
            </a:extLst>
          </p:cNvPr>
          <p:cNvSpPr/>
          <p:nvPr/>
        </p:nvSpPr>
        <p:spPr>
          <a:xfrm>
            <a:off x="1705154" y="3631700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493ACE-D6EB-DC02-19F7-E25C01DFD7FE}"/>
              </a:ext>
            </a:extLst>
          </p:cNvPr>
          <p:cNvSpPr/>
          <p:nvPr/>
        </p:nvSpPr>
        <p:spPr>
          <a:xfrm>
            <a:off x="2511720" y="3631700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1FCA16-B63A-3E84-A0D9-145D65F3099A}"/>
              </a:ext>
            </a:extLst>
          </p:cNvPr>
          <p:cNvSpPr/>
          <p:nvPr/>
        </p:nvSpPr>
        <p:spPr>
          <a:xfrm>
            <a:off x="3384429" y="3631699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7DF320-C0BD-75FA-1577-71F456FBF5EC}"/>
              </a:ext>
            </a:extLst>
          </p:cNvPr>
          <p:cNvSpPr/>
          <p:nvPr/>
        </p:nvSpPr>
        <p:spPr>
          <a:xfrm>
            <a:off x="4226941" y="3631698"/>
            <a:ext cx="664235" cy="2415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4CD4D0-9AD1-7829-9CCA-87C0EF98B252}"/>
              </a:ext>
            </a:extLst>
          </p:cNvPr>
          <p:cNvSpPr txBox="1"/>
          <p:nvPr/>
        </p:nvSpPr>
        <p:spPr>
          <a:xfrm>
            <a:off x="1526877" y="1088540"/>
            <a:ext cx="8892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“K-fold cross validation” -&gt; create 5 split to train/validate/test on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1F9824-8FC5-7A22-25EC-ED0E2D56F75A}"/>
              </a:ext>
            </a:extLst>
          </p:cNvPr>
          <p:cNvSpPr/>
          <p:nvPr/>
        </p:nvSpPr>
        <p:spPr>
          <a:xfrm>
            <a:off x="5157569" y="2007685"/>
            <a:ext cx="1471831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9EF24B-54FA-3980-6CAC-F82BB5F17155}"/>
              </a:ext>
            </a:extLst>
          </p:cNvPr>
          <p:cNvSpPr/>
          <p:nvPr/>
        </p:nvSpPr>
        <p:spPr>
          <a:xfrm>
            <a:off x="5170300" y="2433837"/>
            <a:ext cx="1471831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C67071-0D81-1284-274A-885E059F0A1E}"/>
              </a:ext>
            </a:extLst>
          </p:cNvPr>
          <p:cNvSpPr/>
          <p:nvPr/>
        </p:nvSpPr>
        <p:spPr>
          <a:xfrm>
            <a:off x="5170300" y="2859989"/>
            <a:ext cx="1471831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98F7D8-C334-6A67-9A4C-BFCF324B9D61}"/>
              </a:ext>
            </a:extLst>
          </p:cNvPr>
          <p:cNvSpPr/>
          <p:nvPr/>
        </p:nvSpPr>
        <p:spPr>
          <a:xfrm>
            <a:off x="5170300" y="3286141"/>
            <a:ext cx="1471831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49CB21-6DB7-BE5A-4715-19AC255FBA86}"/>
              </a:ext>
            </a:extLst>
          </p:cNvPr>
          <p:cNvSpPr/>
          <p:nvPr/>
        </p:nvSpPr>
        <p:spPr>
          <a:xfrm>
            <a:off x="5170300" y="3631698"/>
            <a:ext cx="1471831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ECD6B5-8571-A4C3-0432-3159FA4C6BCF}"/>
              </a:ext>
            </a:extLst>
          </p:cNvPr>
          <p:cNvSpPr/>
          <p:nvPr/>
        </p:nvSpPr>
        <p:spPr>
          <a:xfrm>
            <a:off x="1194760" y="5667043"/>
            <a:ext cx="664234" cy="2415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54EDC4-42E3-723E-A8C6-5129A64CD84F}"/>
              </a:ext>
            </a:extLst>
          </p:cNvPr>
          <p:cNvSpPr/>
          <p:nvPr/>
        </p:nvSpPr>
        <p:spPr>
          <a:xfrm>
            <a:off x="2037271" y="5667042"/>
            <a:ext cx="664235" cy="2415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F7B380-97AB-A95E-8EB6-CA652875C440}"/>
              </a:ext>
            </a:extLst>
          </p:cNvPr>
          <p:cNvSpPr txBox="1"/>
          <p:nvPr/>
        </p:nvSpPr>
        <p:spPr>
          <a:xfrm>
            <a:off x="1194760" y="5307795"/>
            <a:ext cx="206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B4E70F-246D-C502-BECD-1D9A38740425}"/>
              </a:ext>
            </a:extLst>
          </p:cNvPr>
          <p:cNvSpPr txBox="1"/>
          <p:nvPr/>
        </p:nvSpPr>
        <p:spPr>
          <a:xfrm>
            <a:off x="2037271" y="5351904"/>
            <a:ext cx="2063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validation</a:t>
            </a:r>
            <a:endParaRPr lang="en-DE" sz="105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9697BF-9906-3CB3-A727-6A6C83E2C570}"/>
              </a:ext>
            </a:extLst>
          </p:cNvPr>
          <p:cNvSpPr/>
          <p:nvPr/>
        </p:nvSpPr>
        <p:spPr>
          <a:xfrm>
            <a:off x="2879784" y="5664774"/>
            <a:ext cx="4081734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28D92A-5D1E-653C-DA27-381FE1402956}"/>
              </a:ext>
            </a:extLst>
          </p:cNvPr>
          <p:cNvSpPr txBox="1"/>
          <p:nvPr/>
        </p:nvSpPr>
        <p:spPr>
          <a:xfrm>
            <a:off x="4205806" y="5362417"/>
            <a:ext cx="2063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training</a:t>
            </a:r>
            <a:endParaRPr lang="en-DE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328E0C-77D6-7929-FF09-6BD8FD2F9085}"/>
              </a:ext>
            </a:extLst>
          </p:cNvPr>
          <p:cNvSpPr txBox="1"/>
          <p:nvPr/>
        </p:nvSpPr>
        <p:spPr>
          <a:xfrm>
            <a:off x="1984391" y="4862214"/>
            <a:ext cx="8892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20/20/60%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5974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525574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Model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190422" y="202800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E182724-5EFB-1689-32BA-DE66E77EE034}"/>
              </a:ext>
            </a:extLst>
          </p:cNvPr>
          <p:cNvSpPr/>
          <p:nvPr/>
        </p:nvSpPr>
        <p:spPr>
          <a:xfrm>
            <a:off x="1825289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/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be 15">
            <a:extLst>
              <a:ext uri="{FF2B5EF4-FFF2-40B4-BE49-F238E27FC236}">
                <a16:creationId xmlns:a16="http://schemas.microsoft.com/office/drawing/2014/main" id="{A1FBC901-4E8E-E380-EAA3-CBC2990FB0A3}"/>
              </a:ext>
            </a:extLst>
          </p:cNvPr>
          <p:cNvSpPr/>
          <p:nvPr/>
        </p:nvSpPr>
        <p:spPr>
          <a:xfrm>
            <a:off x="2746317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3B9E69C-F0C2-B0A8-D117-3AD698E39154}"/>
              </a:ext>
            </a:extLst>
          </p:cNvPr>
          <p:cNvSpPr/>
          <p:nvPr/>
        </p:nvSpPr>
        <p:spPr>
          <a:xfrm>
            <a:off x="3610612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50FB1-76A2-F3AF-6869-42C51F437004}"/>
              </a:ext>
            </a:extLst>
          </p:cNvPr>
          <p:cNvSpPr txBox="1"/>
          <p:nvPr/>
        </p:nvSpPr>
        <p:spPr>
          <a:xfrm>
            <a:off x="1866355" y="1433284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Convolutional layers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76EF7-A88C-0CE4-7240-34829F0C0A10}"/>
              </a:ext>
            </a:extLst>
          </p:cNvPr>
          <p:cNvCxnSpPr>
            <a:cxnSpLocks/>
          </p:cNvCxnSpPr>
          <p:nvPr/>
        </p:nvCxnSpPr>
        <p:spPr>
          <a:xfrm>
            <a:off x="2279736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6D1FFD-61E0-FBFE-1B3E-54DAF1B9CC2E}"/>
              </a:ext>
            </a:extLst>
          </p:cNvPr>
          <p:cNvCxnSpPr>
            <a:cxnSpLocks/>
          </p:cNvCxnSpPr>
          <p:nvPr/>
        </p:nvCxnSpPr>
        <p:spPr>
          <a:xfrm>
            <a:off x="3214033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69E920-24CB-45E0-FB52-AB2089B74725}"/>
              </a:ext>
            </a:extLst>
          </p:cNvPr>
          <p:cNvCxnSpPr>
            <a:cxnSpLocks/>
          </p:cNvCxnSpPr>
          <p:nvPr/>
        </p:nvCxnSpPr>
        <p:spPr>
          <a:xfrm>
            <a:off x="4121792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839DA2D-29D1-DA90-BE13-707AF89651E6}"/>
              </a:ext>
            </a:extLst>
          </p:cNvPr>
          <p:cNvCxnSpPr>
            <a:cxnSpLocks/>
          </p:cNvCxnSpPr>
          <p:nvPr/>
        </p:nvCxnSpPr>
        <p:spPr>
          <a:xfrm flipV="1">
            <a:off x="3336959" y="3268898"/>
            <a:ext cx="1212024" cy="495669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2742C2-BDDC-248B-1CA0-42EA7EB8BF90}"/>
              </a:ext>
            </a:extLst>
          </p:cNvPr>
          <p:cNvSpPr txBox="1"/>
          <p:nvPr/>
        </p:nvSpPr>
        <p:spPr>
          <a:xfrm>
            <a:off x="2595861" y="1815835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Skipped connections + dilated 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CB1B13BA-9D78-C4F7-BC18-17E20F0742CF}"/>
              </a:ext>
            </a:extLst>
          </p:cNvPr>
          <p:cNvSpPr/>
          <p:nvPr/>
        </p:nvSpPr>
        <p:spPr>
          <a:xfrm>
            <a:off x="4755383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E3C065-CF84-D1F5-7C9B-DBFB465B534C}"/>
              </a:ext>
            </a:extLst>
          </p:cNvPr>
          <p:cNvSpPr/>
          <p:nvPr/>
        </p:nvSpPr>
        <p:spPr>
          <a:xfrm>
            <a:off x="4957606" y="4224389"/>
            <a:ext cx="1113394" cy="3555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r>
              <a:rPr lang="en-DE" dirty="0"/>
              <a:t>ell type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64F196-831B-54E7-4C42-F83199ABA9FE}"/>
              </a:ext>
            </a:extLst>
          </p:cNvPr>
          <p:cNvCxnSpPr>
            <a:cxnSpLocks/>
          </p:cNvCxnSpPr>
          <p:nvPr/>
        </p:nvCxnSpPr>
        <p:spPr>
          <a:xfrm>
            <a:off x="5358395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9BA6394-B740-FEB5-0B6C-5D19E4069F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25171" y="3458031"/>
            <a:ext cx="797608" cy="419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>
            <a:extLst>
              <a:ext uri="{FF2B5EF4-FFF2-40B4-BE49-F238E27FC236}">
                <a16:creationId xmlns:a16="http://schemas.microsoft.com/office/drawing/2014/main" id="{68086C44-9083-34DF-35B6-C8AD2470917E}"/>
              </a:ext>
            </a:extLst>
          </p:cNvPr>
          <p:cNvSpPr/>
          <p:nvPr/>
        </p:nvSpPr>
        <p:spPr>
          <a:xfrm>
            <a:off x="6140047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D1175-728E-8465-5ECF-F7F945045A6D}"/>
              </a:ext>
            </a:extLst>
          </p:cNvPr>
          <p:cNvSpPr txBox="1"/>
          <p:nvPr/>
        </p:nvSpPr>
        <p:spPr>
          <a:xfrm>
            <a:off x="257103" y="3667702"/>
            <a:ext cx="218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  <a:r>
              <a:rPr lang="en-DE" sz="1400" dirty="0"/>
              <a:t>atch, seq-len,4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E8A94-7D29-14DA-5490-E34DCA767424}"/>
              </a:ext>
            </a:extLst>
          </p:cNvPr>
          <p:cNvSpPr txBox="1"/>
          <p:nvPr/>
        </p:nvSpPr>
        <p:spPr>
          <a:xfrm>
            <a:off x="2000426" y="3837671"/>
            <a:ext cx="316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  <a:r>
              <a:rPr lang="en-DE" sz="1400" dirty="0"/>
              <a:t>atch, seq-len_crop, nb_filters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56960-5CB1-9D00-4E23-35C779F9B3E0}"/>
              </a:ext>
            </a:extLst>
          </p:cNvPr>
          <p:cNvSpPr txBox="1"/>
          <p:nvPr/>
        </p:nvSpPr>
        <p:spPr>
          <a:xfrm>
            <a:off x="4785728" y="4658836"/>
            <a:ext cx="316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  <a:r>
              <a:rPr lang="en-DE" sz="1400" dirty="0"/>
              <a:t>atch, nb_cell_type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D6BB1E-64A3-7B12-6396-4DF6F01CA870}"/>
              </a:ext>
            </a:extLst>
          </p:cNvPr>
          <p:cNvSpPr txBox="1"/>
          <p:nvPr/>
        </p:nvSpPr>
        <p:spPr>
          <a:xfrm>
            <a:off x="7574421" y="2333980"/>
            <a:ext cx="2555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Dense layer or CNN here? Need covolution if we want to predic tATAC track as BPNet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1C41E9-7A3C-BCC9-635E-BB4D58A0C10D}"/>
              </a:ext>
            </a:extLst>
          </p:cNvPr>
          <p:cNvCxnSpPr>
            <a:cxnSpLocks/>
          </p:cNvCxnSpPr>
          <p:nvPr/>
        </p:nvCxnSpPr>
        <p:spPr>
          <a:xfrm>
            <a:off x="6882395" y="2916194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F6837C-D0F4-A09D-6DA1-5F7D074A0C68}"/>
              </a:ext>
            </a:extLst>
          </p:cNvPr>
          <p:cNvSpPr txBox="1"/>
          <p:nvPr/>
        </p:nvSpPr>
        <p:spPr>
          <a:xfrm>
            <a:off x="5366257" y="1411058"/>
            <a:ext cx="255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How to merge representation + encoded cell type?</a:t>
            </a:r>
          </a:p>
        </p:txBody>
      </p:sp>
    </p:spTree>
    <p:extLst>
      <p:ext uri="{BB962C8B-B14F-4D97-AF65-F5344CB8AC3E}">
        <p14:creationId xmlns:p14="http://schemas.microsoft.com/office/powerpoint/2010/main" val="424676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525574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Model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267189" y="356423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E182724-5EFB-1689-32BA-DE66E77EE034}"/>
              </a:ext>
            </a:extLst>
          </p:cNvPr>
          <p:cNvSpPr/>
          <p:nvPr/>
        </p:nvSpPr>
        <p:spPr>
          <a:xfrm>
            <a:off x="1825289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/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be 15">
            <a:extLst>
              <a:ext uri="{FF2B5EF4-FFF2-40B4-BE49-F238E27FC236}">
                <a16:creationId xmlns:a16="http://schemas.microsoft.com/office/drawing/2014/main" id="{A1FBC901-4E8E-E380-EAA3-CBC2990FB0A3}"/>
              </a:ext>
            </a:extLst>
          </p:cNvPr>
          <p:cNvSpPr/>
          <p:nvPr/>
        </p:nvSpPr>
        <p:spPr>
          <a:xfrm>
            <a:off x="2746317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3B9E69C-F0C2-B0A8-D117-3AD698E39154}"/>
              </a:ext>
            </a:extLst>
          </p:cNvPr>
          <p:cNvSpPr/>
          <p:nvPr/>
        </p:nvSpPr>
        <p:spPr>
          <a:xfrm>
            <a:off x="3610612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50FB1-76A2-F3AF-6869-42C51F437004}"/>
              </a:ext>
            </a:extLst>
          </p:cNvPr>
          <p:cNvSpPr txBox="1"/>
          <p:nvPr/>
        </p:nvSpPr>
        <p:spPr>
          <a:xfrm>
            <a:off x="1825289" y="1847686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Convolutional layers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76EF7-A88C-0CE4-7240-34829F0C0A10}"/>
              </a:ext>
            </a:extLst>
          </p:cNvPr>
          <p:cNvCxnSpPr>
            <a:cxnSpLocks/>
          </p:cNvCxnSpPr>
          <p:nvPr/>
        </p:nvCxnSpPr>
        <p:spPr>
          <a:xfrm>
            <a:off x="2279736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6D1FFD-61E0-FBFE-1B3E-54DAF1B9CC2E}"/>
              </a:ext>
            </a:extLst>
          </p:cNvPr>
          <p:cNvCxnSpPr>
            <a:cxnSpLocks/>
          </p:cNvCxnSpPr>
          <p:nvPr/>
        </p:nvCxnSpPr>
        <p:spPr>
          <a:xfrm>
            <a:off x="3214033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69E920-24CB-45E0-FB52-AB2089B74725}"/>
              </a:ext>
            </a:extLst>
          </p:cNvPr>
          <p:cNvCxnSpPr>
            <a:cxnSpLocks/>
          </p:cNvCxnSpPr>
          <p:nvPr/>
        </p:nvCxnSpPr>
        <p:spPr>
          <a:xfrm>
            <a:off x="4121792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839DA2D-29D1-DA90-BE13-707AF89651E6}"/>
              </a:ext>
            </a:extLst>
          </p:cNvPr>
          <p:cNvCxnSpPr>
            <a:cxnSpLocks/>
          </p:cNvCxnSpPr>
          <p:nvPr/>
        </p:nvCxnSpPr>
        <p:spPr>
          <a:xfrm flipV="1">
            <a:off x="3144838" y="3172034"/>
            <a:ext cx="1212024" cy="495669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2742C2-BDDC-248B-1CA0-42EA7EB8BF90}"/>
              </a:ext>
            </a:extLst>
          </p:cNvPr>
          <p:cNvSpPr txBox="1"/>
          <p:nvPr/>
        </p:nvSpPr>
        <p:spPr>
          <a:xfrm>
            <a:off x="2559887" y="3748898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Skipped connections + dilated 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26F4AB8-F8E7-804F-E7B1-B1E27DBC2216}"/>
              </a:ext>
            </a:extLst>
          </p:cNvPr>
          <p:cNvSpPr/>
          <p:nvPr/>
        </p:nvSpPr>
        <p:spPr>
          <a:xfrm>
            <a:off x="4888558" y="1884525"/>
            <a:ext cx="454447" cy="796181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31447-3F34-B54C-496A-EE8881886AD1}"/>
              </a:ext>
            </a:extLst>
          </p:cNvPr>
          <p:cNvSpPr txBox="1"/>
          <p:nvPr/>
        </p:nvSpPr>
        <p:spPr>
          <a:xfrm>
            <a:off x="4381184" y="1471823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Convolution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8BD635-89D4-1EA5-0B8D-5A6A61C1C9DD}"/>
              </a:ext>
            </a:extLst>
          </p:cNvPr>
          <p:cNvCxnSpPr>
            <a:cxnSpLocks/>
          </p:cNvCxnSpPr>
          <p:nvPr/>
        </p:nvCxnSpPr>
        <p:spPr>
          <a:xfrm>
            <a:off x="5501068" y="2250224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13F36B-A90A-E12A-D895-CAEEF926E347}"/>
              </a:ext>
            </a:extLst>
          </p:cNvPr>
          <p:cNvSpPr txBox="1"/>
          <p:nvPr/>
        </p:nvSpPr>
        <p:spPr>
          <a:xfrm>
            <a:off x="6099248" y="3389332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Total count prediction: total Tn5 insertion  over input region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B237E18C-6FBF-C941-3D0B-6D503BB6F123}"/>
              </a:ext>
            </a:extLst>
          </p:cNvPr>
          <p:cNvSpPr/>
          <p:nvPr/>
        </p:nvSpPr>
        <p:spPr>
          <a:xfrm>
            <a:off x="4916925" y="3419868"/>
            <a:ext cx="454447" cy="796181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0B0B-19B6-8EC4-D644-91911CA051A5}"/>
              </a:ext>
            </a:extLst>
          </p:cNvPr>
          <p:cNvSpPr txBox="1"/>
          <p:nvPr/>
        </p:nvSpPr>
        <p:spPr>
          <a:xfrm>
            <a:off x="4437917" y="431266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Global pool + linear layer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A496A2-7B3E-6EE4-0CA3-7D04175C4170}"/>
              </a:ext>
            </a:extLst>
          </p:cNvPr>
          <p:cNvCxnSpPr>
            <a:cxnSpLocks/>
          </p:cNvCxnSpPr>
          <p:nvPr/>
        </p:nvCxnSpPr>
        <p:spPr>
          <a:xfrm>
            <a:off x="5525574" y="3808745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CB4023-FCE0-8FEA-4332-F2BE9818BF37}"/>
              </a:ext>
            </a:extLst>
          </p:cNvPr>
          <p:cNvSpPr txBox="1"/>
          <p:nvPr/>
        </p:nvSpPr>
        <p:spPr>
          <a:xfrm>
            <a:off x="6127656" y="1984284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Profile prediction head: probability of Tn5 insertion at each position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D9C1AA-52C1-AB50-B715-90FC3B8C8546}"/>
              </a:ext>
            </a:extLst>
          </p:cNvPr>
          <p:cNvSpPr txBox="1"/>
          <p:nvPr/>
        </p:nvSpPr>
        <p:spPr>
          <a:xfrm>
            <a:off x="8927314" y="2640902"/>
            <a:ext cx="326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Multiply total count by probability each base to get predicted at position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F7F2B5-666A-D47F-EE0C-0C67C799944D}"/>
              </a:ext>
            </a:extLst>
          </p:cNvPr>
          <p:cNvCxnSpPr>
            <a:cxnSpLocks/>
          </p:cNvCxnSpPr>
          <p:nvPr/>
        </p:nvCxnSpPr>
        <p:spPr>
          <a:xfrm>
            <a:off x="8530267" y="310256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5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4437917" y="261468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Subsample S</a:t>
            </a:r>
            <a:r>
              <a:rPr lang="en-GB" dirty="0"/>
              <a:t>o</a:t>
            </a:r>
            <a:r>
              <a:rPr lang="en-DE" dirty="0"/>
              <a:t>mite D8_1</a:t>
            </a:r>
          </a:p>
          <a:p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D48D8D-26D2-59E3-AF27-9982CAD46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70" y="1044940"/>
            <a:ext cx="4292724" cy="31854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4DCAF-0AC9-4A83-3F84-3F0A6A144C6C}"/>
              </a:ext>
            </a:extLst>
          </p:cNvPr>
          <p:cNvSpPr txBox="1"/>
          <p:nvPr/>
        </p:nvSpPr>
        <p:spPr>
          <a:xfrm>
            <a:off x="4544388" y="772649"/>
            <a:ext cx="368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Subsamble D8 Somite (n= 2376)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4E552-37DB-8544-A2A7-7B65C564D7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1"/>
          <a:stretch/>
        </p:blipFill>
        <p:spPr>
          <a:xfrm>
            <a:off x="125757" y="1092465"/>
            <a:ext cx="4086692" cy="2956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93AEF-4E24-67E9-589A-938060B968DB}"/>
              </a:ext>
            </a:extLst>
          </p:cNvPr>
          <p:cNvSpPr txBox="1"/>
          <p:nvPr/>
        </p:nvSpPr>
        <p:spPr>
          <a:xfrm>
            <a:off x="1044808" y="723133"/>
            <a:ext cx="368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D8 Somite (n= 10612)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26FA0F-CEE8-7240-2F7C-747B9979E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553" y="1119842"/>
            <a:ext cx="4086691" cy="3035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94779B-8C68-5E44-CD5B-BB6CD4A94EC8}"/>
              </a:ext>
            </a:extLst>
          </p:cNvPr>
          <p:cNvSpPr txBox="1"/>
          <p:nvPr/>
        </p:nvSpPr>
        <p:spPr>
          <a:xfrm>
            <a:off x="9046604" y="860272"/>
            <a:ext cx="368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D12 Somite (n= 2376)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3850F-618E-E957-5A92-FDF20B203EE2}"/>
              </a:ext>
            </a:extLst>
          </p:cNvPr>
          <p:cNvSpPr txBox="1"/>
          <p:nvPr/>
        </p:nvSpPr>
        <p:spPr>
          <a:xfrm>
            <a:off x="772506" y="4599745"/>
            <a:ext cx="933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Subsamble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DE" dirty="0"/>
              <a:t>Every pseudo-bulk has same number of cells 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DE" dirty="0"/>
              <a:t>For each cell type, same number of cells across time point</a:t>
            </a:r>
          </a:p>
          <a:p>
            <a:pPr marL="285750" indent="-285750">
              <a:buFont typeface="Wingdings" pitchFamily="2" charset="2"/>
              <a:buChar char="è"/>
            </a:pPr>
            <a:endParaRPr lang="en-DE" dirty="0"/>
          </a:p>
          <a:p>
            <a:r>
              <a:rPr lang="en-DE" dirty="0"/>
              <a:t>Drop pseudo-bulk with too few cells. Check time course ATAC seq data litterature, how they account for coverage differerences </a:t>
            </a:r>
          </a:p>
        </p:txBody>
      </p:sp>
    </p:spTree>
    <p:extLst>
      <p:ext uri="{BB962C8B-B14F-4D97-AF65-F5344CB8AC3E}">
        <p14:creationId xmlns:p14="http://schemas.microsoft.com/office/powerpoint/2010/main" val="238134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2B405B1-70C1-43A7-38FE-57517608F61E}"/>
              </a:ext>
            </a:extLst>
          </p:cNvPr>
          <p:cNvSpPr txBox="1"/>
          <p:nvPr/>
        </p:nvSpPr>
        <p:spPr>
          <a:xfrm>
            <a:off x="501905" y="313987"/>
            <a:ext cx="4082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Aggregate for some time + cell type -&gt; very few cells. Do still keep those pseudo bulk? Probably not enough cells to be good estimate of tracks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7ACBEA1-61B0-2332-6B01-6B6F7D71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2" y="2160647"/>
            <a:ext cx="2857157" cy="358045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FF6EB3C-8685-6D34-D21E-CBEF65948F6E}"/>
              </a:ext>
            </a:extLst>
          </p:cNvPr>
          <p:cNvSpPr txBox="1"/>
          <p:nvPr/>
        </p:nvSpPr>
        <p:spPr>
          <a:xfrm>
            <a:off x="1405749" y="1791315"/>
            <a:ext cx="9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Day8_1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2AB9F29-D327-6626-7E80-DEACA0AAA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51" y="2089709"/>
            <a:ext cx="2861713" cy="37223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52FEE45-A8A9-8F77-B15F-EF4FA53B03C0}"/>
              </a:ext>
            </a:extLst>
          </p:cNvPr>
          <p:cNvSpPr txBox="1"/>
          <p:nvPr/>
        </p:nvSpPr>
        <p:spPr>
          <a:xfrm>
            <a:off x="7396843" y="171036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Day20_1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6FE7F0B-0280-4FEA-8107-1096110F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129" y="2268754"/>
            <a:ext cx="2822871" cy="350611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AC8A5EB-20FD-C5AF-AEF0-3D94CCE4DB71}"/>
              </a:ext>
            </a:extLst>
          </p:cNvPr>
          <p:cNvSpPr txBox="1"/>
          <p:nvPr/>
        </p:nvSpPr>
        <p:spPr>
          <a:xfrm>
            <a:off x="10336279" y="171036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Day22_1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B1042C-2D5B-C202-609D-B02867EAE894}"/>
              </a:ext>
            </a:extLst>
          </p:cNvPr>
          <p:cNvSpPr txBox="1"/>
          <p:nvPr/>
        </p:nvSpPr>
        <p:spPr>
          <a:xfrm>
            <a:off x="4171169" y="1669372"/>
            <a:ext cx="168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Day12_1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022085E-B59E-9647-A2AF-BABB16CFE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183" y="2160647"/>
            <a:ext cx="3110584" cy="37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/>
              <p:nvPr/>
            </p:nvSpPr>
            <p:spPr>
              <a:xfrm>
                <a:off x="7848996" y="2559587"/>
                <a:ext cx="3442949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996" y="2559587"/>
                <a:ext cx="3442949" cy="963662"/>
              </a:xfrm>
              <a:prstGeom prst="rect">
                <a:avLst/>
              </a:prstGeom>
              <a:blipFill>
                <a:blip r:embed="rId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292E8A-1B44-2320-0E46-C6FB4B0DE597}"/>
              </a:ext>
            </a:extLst>
          </p:cNvPr>
          <p:cNvSpPr txBox="1"/>
          <p:nvPr/>
        </p:nvSpPr>
        <p:spPr>
          <a:xfrm>
            <a:off x="5548897" y="2641958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     G   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4F46-07D0-B24C-C9F7-8C241D812DAF}"/>
              </a:ext>
            </a:extLst>
          </p:cNvPr>
          <p:cNvSpPr txBox="1"/>
          <p:nvPr/>
        </p:nvSpPr>
        <p:spPr>
          <a:xfrm>
            <a:off x="833354" y="2173703"/>
            <a:ext cx="15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or each peak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3E532-96C5-6A1F-94FF-66A2B6CE91D4}"/>
              </a:ext>
            </a:extLst>
          </p:cNvPr>
          <p:cNvSpPr txBox="1"/>
          <p:nvPr/>
        </p:nvSpPr>
        <p:spPr>
          <a:xfrm>
            <a:off x="3507039" y="2227049"/>
            <a:ext cx="240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sequence on reference genome 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78B0D8-1F6B-C0CC-9077-4B982F82644E}"/>
              </a:ext>
            </a:extLst>
          </p:cNvPr>
          <p:cNvSpPr txBox="1"/>
          <p:nvPr/>
        </p:nvSpPr>
        <p:spPr>
          <a:xfrm>
            <a:off x="6775151" y="2500162"/>
            <a:ext cx="240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hot encode it 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4941F9-379C-88A3-BB06-807E3283B9CE}"/>
              </a:ext>
            </a:extLst>
          </p:cNvPr>
          <p:cNvCxnSpPr>
            <a:cxnSpLocks/>
          </p:cNvCxnSpPr>
          <p:nvPr/>
        </p:nvCxnSpPr>
        <p:spPr>
          <a:xfrm>
            <a:off x="6806718" y="2976792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FE0A41-93DD-2E64-61C5-2AA4204F3B0A}"/>
              </a:ext>
            </a:extLst>
          </p:cNvPr>
          <p:cNvSpPr txBox="1"/>
          <p:nvPr/>
        </p:nvSpPr>
        <p:spPr>
          <a:xfrm>
            <a:off x="719589" y="2757399"/>
            <a:ext cx="253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 10: 902758- 902820</a:t>
            </a:r>
            <a:endParaRPr lang="en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33FAF1-A79A-7C1C-370E-6E30210FF251}"/>
              </a:ext>
            </a:extLst>
          </p:cNvPr>
          <p:cNvCxnSpPr>
            <a:cxnSpLocks/>
          </p:cNvCxnSpPr>
          <p:nvPr/>
        </p:nvCxnSpPr>
        <p:spPr>
          <a:xfrm>
            <a:off x="3535859" y="2969285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C2AB30-6C4E-CF40-4A21-987EDB665495}"/>
              </a:ext>
            </a:extLst>
          </p:cNvPr>
          <p:cNvSpPr txBox="1"/>
          <p:nvPr/>
        </p:nvSpPr>
        <p:spPr>
          <a:xfrm>
            <a:off x="3211276" y="3183882"/>
            <a:ext cx="381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sequence do we use?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Exact length around center peak  or max 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76929-B274-4F5A-2AB0-0B2BAC47985C}"/>
              </a:ext>
            </a:extLst>
          </p:cNvPr>
          <p:cNvSpPr txBox="1"/>
          <p:nvPr/>
        </p:nvSpPr>
        <p:spPr>
          <a:xfrm>
            <a:off x="8248827" y="3712055"/>
            <a:ext cx="34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 with the N in the sequences? Remove them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DF3F34-A618-FC78-9807-035D8256E199}"/>
              </a:ext>
            </a:extLst>
          </p:cNvPr>
          <p:cNvSpPr txBox="1"/>
          <p:nvPr/>
        </p:nvSpPr>
        <p:spPr>
          <a:xfrm>
            <a:off x="383657" y="3176375"/>
            <a:ext cx="40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sex chromosomes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06CFE-66FF-61D5-8183-800D383F5BD0}"/>
              </a:ext>
            </a:extLst>
          </p:cNvPr>
          <p:cNvSpPr txBox="1"/>
          <p:nvPr/>
        </p:nvSpPr>
        <p:spPr>
          <a:xfrm>
            <a:off x="2692816" y="1651114"/>
            <a:ext cx="40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genome: hg38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3108D-9D56-E958-21AF-232B9AED9D6F}"/>
              </a:ext>
            </a:extLst>
          </p:cNvPr>
          <p:cNvSpPr txBox="1"/>
          <p:nvPr/>
        </p:nvSpPr>
        <p:spPr>
          <a:xfrm>
            <a:off x="4499787" y="285800"/>
            <a:ext cx="28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sequence from peak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26409-1790-3365-4737-C54D331A6D3E}"/>
              </a:ext>
            </a:extLst>
          </p:cNvPr>
          <p:cNvSpPr txBox="1"/>
          <p:nvPr/>
        </p:nvSpPr>
        <p:spPr>
          <a:xfrm>
            <a:off x="532269" y="5108476"/>
            <a:ext cx="566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all peaks for sequence + add GC content matched background regions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0741B-6601-B1B6-72A6-0A98D94ACEDF}"/>
              </a:ext>
            </a:extLst>
          </p:cNvPr>
          <p:cNvSpPr txBox="1"/>
          <p:nvPr/>
        </p:nvSpPr>
        <p:spPr>
          <a:xfrm>
            <a:off x="6738306" y="5092009"/>
            <a:ext cx="566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GC matched non-peaks -&gt; background regions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74368-8801-FA5C-AB13-1F7C251270C1}"/>
              </a:ext>
            </a:extLst>
          </p:cNvPr>
          <p:cNvSpPr txBox="1"/>
          <p:nvPr/>
        </p:nvSpPr>
        <p:spPr>
          <a:xfrm>
            <a:off x="4118178" y="4099705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Sequence should have fixed length!</a:t>
            </a:r>
          </a:p>
        </p:txBody>
      </p:sp>
    </p:spTree>
    <p:extLst>
      <p:ext uri="{BB962C8B-B14F-4D97-AF65-F5344CB8AC3E}">
        <p14:creationId xmlns:p14="http://schemas.microsoft.com/office/powerpoint/2010/main" val="428561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363408" y="21115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Get the countinous track with base resolution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363408" y="1021027"/>
            <a:ext cx="255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output BAM file with ATAC fragment of all cells for each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3F9305-0FAA-BAC8-FBFA-CF03411C0D93}"/>
              </a:ext>
            </a:extLst>
          </p:cNvPr>
          <p:cNvCxnSpPr>
            <a:cxnSpLocks/>
          </p:cNvCxnSpPr>
          <p:nvPr/>
        </p:nvCxnSpPr>
        <p:spPr>
          <a:xfrm>
            <a:off x="3166332" y="1344193"/>
            <a:ext cx="1142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BF4B99-6387-73AC-9868-CBFC1AA74C55}"/>
              </a:ext>
            </a:extLst>
          </p:cNvPr>
          <p:cNvSpPr txBox="1"/>
          <p:nvPr/>
        </p:nvSpPr>
        <p:spPr>
          <a:xfrm>
            <a:off x="3166332" y="699634"/>
            <a:ext cx="13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DE" dirty="0"/>
              <a:t>plit BAM by cell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2C0591-80E9-5A81-D4C1-1B55618F9B6E}"/>
              </a:ext>
            </a:extLst>
          </p:cNvPr>
          <p:cNvCxnSpPr>
            <a:cxnSpLocks/>
          </p:cNvCxnSpPr>
          <p:nvPr/>
        </p:nvCxnSpPr>
        <p:spPr>
          <a:xfrm>
            <a:off x="4849623" y="1344193"/>
            <a:ext cx="1142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D436B5-AC53-1EA2-E191-AE4DAF0874E8}"/>
              </a:ext>
            </a:extLst>
          </p:cNvPr>
          <p:cNvSpPr txBox="1"/>
          <p:nvPr/>
        </p:nvSpPr>
        <p:spPr>
          <a:xfrm>
            <a:off x="4849623" y="699634"/>
            <a:ext cx="13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track .</a:t>
            </a:r>
            <a:r>
              <a:rPr lang="en-US" dirty="0" err="1"/>
              <a:t>bw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A5007-2E26-7185-C71B-57582F97473F}"/>
              </a:ext>
            </a:extLst>
          </p:cNvPr>
          <p:cNvSpPr txBox="1"/>
          <p:nvPr/>
        </p:nvSpPr>
        <p:spPr>
          <a:xfrm>
            <a:off x="6285885" y="838145"/>
            <a:ext cx="297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Contruct bins of fixed length and compute number of reads in these bins.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0A729C-F881-4217-4018-63ADA6D3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85" y="1044550"/>
            <a:ext cx="2885162" cy="510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B67415-2498-1029-66E2-CF537F5A99D3}"/>
              </a:ext>
            </a:extLst>
          </p:cNvPr>
          <p:cNvSpPr txBox="1"/>
          <p:nvPr/>
        </p:nvSpPr>
        <p:spPr>
          <a:xfrm>
            <a:off x="774516" y="2647574"/>
            <a:ext cx="428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U</a:t>
            </a:r>
            <a:r>
              <a:rPr lang="en-GB" dirty="0"/>
              <a:t>s</a:t>
            </a:r>
            <a:r>
              <a:rPr lang="en-DE" dirty="0"/>
              <a:t>e sliding window of 200 bp on .bw to get base resolution ATAC signal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F1521-2978-556A-C5C2-CDBA4CD3120F}"/>
              </a:ext>
            </a:extLst>
          </p:cNvPr>
          <p:cNvSpPr txBox="1"/>
          <p:nvPr/>
        </p:nvSpPr>
        <p:spPr>
          <a:xfrm>
            <a:off x="9502958" y="1576808"/>
            <a:ext cx="297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Base resolution?</a:t>
            </a:r>
          </a:p>
        </p:txBody>
      </p:sp>
    </p:spTree>
    <p:extLst>
      <p:ext uri="{BB962C8B-B14F-4D97-AF65-F5344CB8AC3E}">
        <p14:creationId xmlns:p14="http://schemas.microsoft.com/office/powerpoint/2010/main" val="138466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525574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BPNet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267189" y="356423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E182724-5EFB-1689-32BA-DE66E77EE034}"/>
              </a:ext>
            </a:extLst>
          </p:cNvPr>
          <p:cNvSpPr/>
          <p:nvPr/>
        </p:nvSpPr>
        <p:spPr>
          <a:xfrm>
            <a:off x="1825289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/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be 15">
            <a:extLst>
              <a:ext uri="{FF2B5EF4-FFF2-40B4-BE49-F238E27FC236}">
                <a16:creationId xmlns:a16="http://schemas.microsoft.com/office/drawing/2014/main" id="{A1FBC901-4E8E-E380-EAA3-CBC2990FB0A3}"/>
              </a:ext>
            </a:extLst>
          </p:cNvPr>
          <p:cNvSpPr/>
          <p:nvPr/>
        </p:nvSpPr>
        <p:spPr>
          <a:xfrm>
            <a:off x="2746317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3B9E69C-F0C2-B0A8-D117-3AD698E39154}"/>
              </a:ext>
            </a:extLst>
          </p:cNvPr>
          <p:cNvSpPr/>
          <p:nvPr/>
        </p:nvSpPr>
        <p:spPr>
          <a:xfrm>
            <a:off x="3610612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50FB1-76A2-F3AF-6869-42C51F437004}"/>
              </a:ext>
            </a:extLst>
          </p:cNvPr>
          <p:cNvSpPr txBox="1"/>
          <p:nvPr/>
        </p:nvSpPr>
        <p:spPr>
          <a:xfrm>
            <a:off x="1825289" y="1847686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Convolutional layers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76EF7-A88C-0CE4-7240-34829F0C0A10}"/>
              </a:ext>
            </a:extLst>
          </p:cNvPr>
          <p:cNvCxnSpPr>
            <a:cxnSpLocks/>
          </p:cNvCxnSpPr>
          <p:nvPr/>
        </p:nvCxnSpPr>
        <p:spPr>
          <a:xfrm>
            <a:off x="2279736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6D1FFD-61E0-FBFE-1B3E-54DAF1B9CC2E}"/>
              </a:ext>
            </a:extLst>
          </p:cNvPr>
          <p:cNvCxnSpPr>
            <a:cxnSpLocks/>
          </p:cNvCxnSpPr>
          <p:nvPr/>
        </p:nvCxnSpPr>
        <p:spPr>
          <a:xfrm>
            <a:off x="3214033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69E920-24CB-45E0-FB52-AB2089B74725}"/>
              </a:ext>
            </a:extLst>
          </p:cNvPr>
          <p:cNvCxnSpPr>
            <a:cxnSpLocks/>
          </p:cNvCxnSpPr>
          <p:nvPr/>
        </p:nvCxnSpPr>
        <p:spPr>
          <a:xfrm>
            <a:off x="4121792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839DA2D-29D1-DA90-BE13-707AF89651E6}"/>
              </a:ext>
            </a:extLst>
          </p:cNvPr>
          <p:cNvCxnSpPr>
            <a:cxnSpLocks/>
          </p:cNvCxnSpPr>
          <p:nvPr/>
        </p:nvCxnSpPr>
        <p:spPr>
          <a:xfrm flipV="1">
            <a:off x="3144838" y="3172034"/>
            <a:ext cx="1212024" cy="495669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2742C2-BDDC-248B-1CA0-42EA7EB8BF90}"/>
              </a:ext>
            </a:extLst>
          </p:cNvPr>
          <p:cNvSpPr txBox="1"/>
          <p:nvPr/>
        </p:nvSpPr>
        <p:spPr>
          <a:xfrm>
            <a:off x="2559887" y="3748898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Skipped connections + dilated 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26F4AB8-F8E7-804F-E7B1-B1E27DBC2216}"/>
              </a:ext>
            </a:extLst>
          </p:cNvPr>
          <p:cNvSpPr/>
          <p:nvPr/>
        </p:nvSpPr>
        <p:spPr>
          <a:xfrm>
            <a:off x="4888558" y="1884525"/>
            <a:ext cx="454447" cy="796181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31447-3F34-B54C-496A-EE8881886AD1}"/>
              </a:ext>
            </a:extLst>
          </p:cNvPr>
          <p:cNvSpPr txBox="1"/>
          <p:nvPr/>
        </p:nvSpPr>
        <p:spPr>
          <a:xfrm>
            <a:off x="4381184" y="1471823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Deconvolution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8BD635-89D4-1EA5-0B8D-5A6A61C1C9DD}"/>
              </a:ext>
            </a:extLst>
          </p:cNvPr>
          <p:cNvCxnSpPr>
            <a:cxnSpLocks/>
          </p:cNvCxnSpPr>
          <p:nvPr/>
        </p:nvCxnSpPr>
        <p:spPr>
          <a:xfrm>
            <a:off x="5501068" y="2250224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13F36B-A90A-E12A-D895-CAEEF926E347}"/>
              </a:ext>
            </a:extLst>
          </p:cNvPr>
          <p:cNvSpPr txBox="1"/>
          <p:nvPr/>
        </p:nvSpPr>
        <p:spPr>
          <a:xfrm>
            <a:off x="6099248" y="3389332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Total count prediction: total Tn5 insertion  over input region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B237E18C-6FBF-C941-3D0B-6D503BB6F123}"/>
              </a:ext>
            </a:extLst>
          </p:cNvPr>
          <p:cNvSpPr/>
          <p:nvPr/>
        </p:nvSpPr>
        <p:spPr>
          <a:xfrm>
            <a:off x="4916925" y="3419868"/>
            <a:ext cx="454447" cy="796181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0B0B-19B6-8EC4-D644-91911CA051A5}"/>
              </a:ext>
            </a:extLst>
          </p:cNvPr>
          <p:cNvSpPr txBox="1"/>
          <p:nvPr/>
        </p:nvSpPr>
        <p:spPr>
          <a:xfrm>
            <a:off x="4437917" y="431266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Global pool + linear layer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A496A2-7B3E-6EE4-0CA3-7D04175C4170}"/>
              </a:ext>
            </a:extLst>
          </p:cNvPr>
          <p:cNvCxnSpPr>
            <a:cxnSpLocks/>
          </p:cNvCxnSpPr>
          <p:nvPr/>
        </p:nvCxnSpPr>
        <p:spPr>
          <a:xfrm>
            <a:off x="5525574" y="3808745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CB4023-FCE0-8FEA-4332-F2BE9818BF37}"/>
              </a:ext>
            </a:extLst>
          </p:cNvPr>
          <p:cNvSpPr txBox="1"/>
          <p:nvPr/>
        </p:nvSpPr>
        <p:spPr>
          <a:xfrm>
            <a:off x="6127656" y="1984284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Profile prediction head: probability of Tn5 insertion at each position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D9C1AA-52C1-AB50-B715-90FC3B8C8546}"/>
              </a:ext>
            </a:extLst>
          </p:cNvPr>
          <p:cNvSpPr txBox="1"/>
          <p:nvPr/>
        </p:nvSpPr>
        <p:spPr>
          <a:xfrm>
            <a:off x="8927314" y="2640902"/>
            <a:ext cx="326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Multiply total count by probability each base to get predicted at position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F7F2B5-666A-D47F-EE0C-0C67C799944D}"/>
              </a:ext>
            </a:extLst>
          </p:cNvPr>
          <p:cNvCxnSpPr>
            <a:cxnSpLocks/>
          </p:cNvCxnSpPr>
          <p:nvPr/>
        </p:nvCxnSpPr>
        <p:spPr>
          <a:xfrm>
            <a:off x="8530267" y="310256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4B129E-E469-89B3-E57A-3FB7CFDA5308}"/>
              </a:ext>
            </a:extLst>
          </p:cNvPr>
          <p:cNvSpPr txBox="1"/>
          <p:nvPr/>
        </p:nvSpPr>
        <p:spPr>
          <a:xfrm>
            <a:off x="588943" y="4851741"/>
            <a:ext cx="25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we go bigger (</a:t>
            </a:r>
            <a:r>
              <a:rPr lang="en-US" dirty="0" err="1"/>
              <a:t>ie</a:t>
            </a:r>
            <a:r>
              <a:rPr lang="en-US" dirty="0"/>
              <a:t> more parameters) since we need more capacity since modelling all cell types at once? Yes</a:t>
            </a:r>
            <a:endParaRPr lang="en-DE" dirty="0"/>
          </a:p>
        </p:txBody>
      </p:sp>
      <p:pic>
        <p:nvPicPr>
          <p:cNvPr id="1026" name="Picture 2" descr="ChromBPNet">
            <a:extLst>
              <a:ext uri="{FF2B5EF4-FFF2-40B4-BE49-F238E27FC236}">
                <a16:creationId xmlns:a16="http://schemas.microsoft.com/office/drawing/2014/main" id="{722573B7-32A6-E1E4-8114-A70B6B9D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00" y="258586"/>
            <a:ext cx="2788274" cy="18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E31B6C-81D8-025E-FC0A-4B8CCCABB82E}"/>
              </a:ext>
            </a:extLst>
          </p:cNvPr>
          <p:cNvSpPr txBox="1"/>
          <p:nvPr/>
        </p:nvSpPr>
        <p:spPr>
          <a:xfrm>
            <a:off x="9047164" y="4773845"/>
            <a:ext cx="25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handle such large datasets? </a:t>
            </a:r>
          </a:p>
          <a:p>
            <a:endParaRPr lang="en-US" dirty="0"/>
          </a:p>
          <a:p>
            <a:r>
              <a:rPr lang="en-US" dirty="0"/>
              <a:t>Make sure </a:t>
            </a:r>
            <a:r>
              <a:rPr lang="en-US" dirty="0" err="1"/>
              <a:t>dtype</a:t>
            </a:r>
            <a:r>
              <a:rPr lang="en-US" dirty="0"/>
              <a:t> as efficient as possible</a:t>
            </a:r>
            <a:endParaRPr lang="en-D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D96979-43F0-38CD-B0FC-6E3D50A3610A}"/>
              </a:ext>
            </a:extLst>
          </p:cNvPr>
          <p:cNvSpPr txBox="1"/>
          <p:nvPr/>
        </p:nvSpPr>
        <p:spPr>
          <a:xfrm>
            <a:off x="3530158" y="5010310"/>
            <a:ext cx="209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Train/test split? Keep some chr for testing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FF70CF-3BF4-06D5-32D0-94947D221786}"/>
              </a:ext>
            </a:extLst>
          </p:cNvPr>
          <p:cNvSpPr txBox="1"/>
          <p:nvPr/>
        </p:nvSpPr>
        <p:spPr>
          <a:xfrm>
            <a:off x="5841699" y="5092326"/>
            <a:ext cx="278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would you add the metadata? After some 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77662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099689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Bias correction</a:t>
            </a:r>
          </a:p>
          <a:p>
            <a:endParaRPr lang="en-DE" dirty="0"/>
          </a:p>
        </p:txBody>
      </p:sp>
      <p:pic>
        <p:nvPicPr>
          <p:cNvPr id="1026" name="Picture 2" descr="ChromBPNet">
            <a:extLst>
              <a:ext uri="{FF2B5EF4-FFF2-40B4-BE49-F238E27FC236}">
                <a16:creationId xmlns:a16="http://schemas.microsoft.com/office/drawing/2014/main" id="{722573B7-32A6-E1E4-8114-A70B6B9D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18" y="1518558"/>
            <a:ext cx="4991140" cy="335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38C15E-6C48-B621-6B29-7C87806D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06" y="1355128"/>
            <a:ext cx="6132534" cy="36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890944" y="716009"/>
            <a:ext cx="456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 N</a:t>
            </a:r>
          </a:p>
          <a:p>
            <a:r>
              <a:rPr lang="en-DE" dirty="0"/>
              <a:t>-&gt; 1027 sequences with N </a:t>
            </a:r>
          </a:p>
          <a:p>
            <a:r>
              <a:rPr lang="en-DE" dirty="0"/>
              <a:t>-&gt; Not that many </a:t>
            </a:r>
            <a:r>
              <a:rPr lang="en-GB" dirty="0"/>
              <a:t>d</a:t>
            </a:r>
            <a:r>
              <a:rPr lang="en-DE" dirty="0"/>
              <a:t>iscard them</a:t>
            </a:r>
          </a:p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DDC60-3DE8-4FF1-FDB2-6B634CFFD890}"/>
              </a:ext>
            </a:extLst>
          </p:cNvPr>
          <p:cNvSpPr txBox="1"/>
          <p:nvPr/>
        </p:nvSpPr>
        <p:spPr>
          <a:xfrm>
            <a:off x="890944" y="2033329"/>
            <a:ext cx="4562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Distribution of ATAC peak lengths</a:t>
            </a:r>
          </a:p>
          <a:p>
            <a:r>
              <a:rPr lang="en-DE" dirty="0"/>
              <a:t>-&gt; </a:t>
            </a:r>
            <a:r>
              <a:rPr lang="en-GB" dirty="0"/>
              <a:t>M</a:t>
            </a:r>
            <a:r>
              <a:rPr lang="en-DE" dirty="0"/>
              <a:t>edian 939</a:t>
            </a:r>
          </a:p>
          <a:p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EC8C1-315D-EF5B-94CA-3C62167F81C1}"/>
              </a:ext>
            </a:extLst>
          </p:cNvPr>
          <p:cNvSpPr/>
          <p:nvPr/>
        </p:nvSpPr>
        <p:spPr>
          <a:xfrm flipV="1">
            <a:off x="7733453" y="4682482"/>
            <a:ext cx="1633277" cy="143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27088-FC8E-081F-6B73-8C0515670120}"/>
              </a:ext>
            </a:extLst>
          </p:cNvPr>
          <p:cNvSpPr txBox="1"/>
          <p:nvPr/>
        </p:nvSpPr>
        <p:spPr>
          <a:xfrm>
            <a:off x="8206994" y="41076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</a:t>
            </a:r>
            <a:endParaRPr lang="en-DE" dirty="0"/>
          </a:p>
          <a:p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4F15B-5E22-2192-AFD1-52486BC0786F}"/>
              </a:ext>
            </a:extLst>
          </p:cNvPr>
          <p:cNvCxnSpPr/>
          <p:nvPr/>
        </p:nvCxnSpPr>
        <p:spPr>
          <a:xfrm>
            <a:off x="8550091" y="4666825"/>
            <a:ext cx="0" cy="341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AB1768-A34F-E3C2-2003-0AB75FF1AA04}"/>
              </a:ext>
            </a:extLst>
          </p:cNvPr>
          <p:cNvCxnSpPr/>
          <p:nvPr/>
        </p:nvCxnSpPr>
        <p:spPr>
          <a:xfrm>
            <a:off x="7427934" y="5008159"/>
            <a:ext cx="22421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A7D73F-5887-AFE8-1AB1-03AE6BB1474E}"/>
              </a:ext>
            </a:extLst>
          </p:cNvPr>
          <p:cNvCxnSpPr/>
          <p:nvPr/>
        </p:nvCxnSpPr>
        <p:spPr>
          <a:xfrm>
            <a:off x="7427934" y="4837492"/>
            <a:ext cx="0" cy="170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181C9-B7AA-F3A3-245C-41E48C0C7F74}"/>
              </a:ext>
            </a:extLst>
          </p:cNvPr>
          <p:cNvCxnSpPr>
            <a:cxnSpLocks/>
          </p:cNvCxnSpPr>
          <p:nvPr/>
        </p:nvCxnSpPr>
        <p:spPr>
          <a:xfrm>
            <a:off x="9670093" y="4753994"/>
            <a:ext cx="0" cy="298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08FAAA-9F97-A6A9-1E68-ABAE77B7E884}"/>
              </a:ext>
            </a:extLst>
          </p:cNvPr>
          <p:cNvSpPr txBox="1"/>
          <p:nvPr/>
        </p:nvSpPr>
        <p:spPr>
          <a:xfrm>
            <a:off x="6732739" y="5278266"/>
            <a:ext cx="456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2114, predict for smaller sequence (1000)</a:t>
            </a:r>
          </a:p>
          <a:p>
            <a:r>
              <a:rPr lang="en-US" dirty="0"/>
              <a:t>-&gt; Size + where to center (summit, middle peak)</a:t>
            </a:r>
            <a:endParaRPr lang="en-DE" dirty="0"/>
          </a:p>
          <a:p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2F29C-3718-7C40-A8A3-A2BC5D11F8D4}"/>
              </a:ext>
            </a:extLst>
          </p:cNvPr>
          <p:cNvSpPr txBox="1"/>
          <p:nvPr/>
        </p:nvSpPr>
        <p:spPr>
          <a:xfrm>
            <a:off x="7390356" y="333716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Distribution of </a:t>
            </a:r>
            <a:r>
              <a:rPr lang="en-US" dirty="0"/>
              <a:t>GC content</a:t>
            </a:r>
            <a:endParaRPr lang="en-DE" dirty="0"/>
          </a:p>
          <a:p>
            <a:endParaRPr lang="en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4A5A8C-9E08-5C86-7EFB-12DDF671A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356" y="865549"/>
            <a:ext cx="3606800" cy="2616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F8C8FD-34AB-6C53-C8F6-FB891DF92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90" y="2780590"/>
            <a:ext cx="4402851" cy="31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5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Write BPNet architechture</a:t>
            </a:r>
          </a:p>
          <a:p>
            <a:r>
              <a:rPr lang="en-DE" dirty="0"/>
              <a:t>Write model architechture</a:t>
            </a:r>
          </a:p>
          <a:p>
            <a:r>
              <a:rPr lang="en-DE" dirty="0"/>
              <a:t>Write training/testing loop</a:t>
            </a:r>
          </a:p>
          <a:p>
            <a:endParaRPr lang="en-DE" dirty="0"/>
          </a:p>
          <a:p>
            <a:r>
              <a:rPr lang="en-DE" dirty="0"/>
              <a:t>Write function fetching the continous ATAC signal -&gt; sliding window over the sequence</a:t>
            </a:r>
          </a:p>
          <a:p>
            <a:r>
              <a:rPr lang="en-DE" dirty="0"/>
              <a:t>Go back to dataset class</a:t>
            </a:r>
          </a:p>
          <a:p>
            <a:endParaRPr lang="en-DE" dirty="0"/>
          </a:p>
          <a:p>
            <a:r>
              <a:rPr lang="en-DE" dirty="0"/>
              <a:t>Compute coverage/deapth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9746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</a:t>
            </a:r>
            <a:r>
              <a:rPr lang="en-GB" dirty="0"/>
              <a:t>o</a:t>
            </a:r>
            <a:r>
              <a:rPr lang="en-DE" dirty="0"/>
              <a:t>w much cells is enough for pseudo-bulk?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B58126-000C-14BA-B2BD-DEDB476B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5" y="1484936"/>
            <a:ext cx="4702834" cy="359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C98B3E-BEEB-B44A-0CDC-388FB905C36F}"/>
              </a:ext>
            </a:extLst>
          </p:cNvPr>
          <p:cNvSpPr txBox="1"/>
          <p:nvPr/>
        </p:nvSpPr>
        <p:spPr>
          <a:xfrm>
            <a:off x="3557180" y="1154100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Coverage in 10’000 genome bins across genome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07661-09CC-347E-CAE9-F5CEF9668142}"/>
              </a:ext>
            </a:extLst>
          </p:cNvPr>
          <p:cNvSpPr txBox="1"/>
          <p:nvPr/>
        </p:nvSpPr>
        <p:spPr>
          <a:xfrm>
            <a:off x="8197986" y="5041207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D12_1: Somite</a:t>
            </a:r>
          </a:p>
          <a:p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BA1F9-A65D-1899-5333-1D6A50FE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32" y="1523432"/>
            <a:ext cx="4742997" cy="3517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A996D-62B4-3907-B03D-89C2BD9A1C03}"/>
              </a:ext>
            </a:extLst>
          </p:cNvPr>
          <p:cNvSpPr txBox="1"/>
          <p:nvPr/>
        </p:nvSpPr>
        <p:spPr>
          <a:xfrm>
            <a:off x="2156415" y="5232105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D8_1: Somite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386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19703</TotalTime>
  <Words>942</Words>
  <Application>Microsoft Macintosh PowerPoint</Application>
  <PresentationFormat>Widescreen</PresentationFormat>
  <Paragraphs>152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Dormann, Alexia</dc:creator>
  <cp:lastModifiedBy>Dormann, Alexia</cp:lastModifiedBy>
  <cp:revision>20</cp:revision>
  <dcterms:created xsi:type="dcterms:W3CDTF">2024-04-05T13:41:44Z</dcterms:created>
  <dcterms:modified xsi:type="dcterms:W3CDTF">2024-04-29T07:01:43Z</dcterms:modified>
</cp:coreProperties>
</file>