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6593AB-E98B-1649-93C2-6F6F810A64E5}">
          <p14:sldIdLst>
            <p14:sldId id="256"/>
            <p14:sldId id="259"/>
            <p14:sldId id="258"/>
            <p14:sldId id="257"/>
            <p14:sldId id="260"/>
            <p14:sldId id="262"/>
            <p14:sldId id="263"/>
            <p14:sldId id="261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4"/>
    <p:restoredTop sz="94725"/>
  </p:normalViewPr>
  <p:slideViewPr>
    <p:cSldViewPr snapToGrid="0">
      <p:cViewPr varScale="1">
        <p:scale>
          <a:sx n="117" d="100"/>
          <a:sy n="117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AADF-9E9F-D946-AF60-4604AC325027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1517-4442-DC41-AE00-02D7A55D9C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430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9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5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50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1D8-FE92-B716-EF6F-4C061F1E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6D89-207C-4FAD-E3A5-5C38F520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AAF-4E8A-A378-8E63-ED51980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793D-1077-B0E0-9359-B288373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A-F5FD-BB94-27F8-D348022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323-BEA1-A2A7-BBC8-B6611BF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F289-06DB-E702-A01E-A6FDCED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A002-1D62-CAF7-56FA-64E368E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6F-C250-BF5B-B387-FC919D0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15E0-2A84-63F7-1664-E8F6A05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5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8C2-F0C2-87DE-7EF7-CD076D4F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AAB6-290F-F943-4DEC-CC92A2E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AC97-6915-A224-F5F1-7396F08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AF3F-8950-524A-9DB1-F102165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93A7-62B2-5951-91D5-D5DC98A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D5D-9AEA-003D-6341-3BADB7B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04FB-3978-C9CA-C603-0E488A55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8526-69E2-5C1B-FB69-0790628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74B-A1B0-4C8E-55F9-C87695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557A-C4E0-419E-7356-A7BF87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9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BB4-0E03-5E1D-396A-4CF5734D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206-66A6-93C5-6795-BEDBA786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105B-B184-B4F6-ED6E-D031D9A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149-EF8A-9E34-EF63-CB82844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49C-98DC-D3BE-FEF5-B9A3CE9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1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F37-CED2-667F-0413-40ACFF5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1C-BCE7-F85C-1908-B7A27F1E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1BF4-5CEA-73B7-025E-8BECE29C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D8DC-D960-EF38-57E5-4CEF4C2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18D-DED1-A29B-F8C1-07C099F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41F3-4324-F882-8FDC-EEC6C26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924-8E60-078E-57DE-B31E310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265-89BD-0F30-A7A1-D460BEB1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923-0864-89DC-AD7C-0DA3887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700-6B98-7424-E9BD-8694E473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48B61-D38B-3BA3-EC21-AF6ACD64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C5E2-F301-268E-0001-0D7C810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0DCE-48CF-33BF-791C-F537163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75B6-9B48-55DB-F904-B9E72A9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5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A2B-1F9F-C849-175E-7895EA2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C0C9-4390-CD9D-32A8-284E0C9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5555-4F33-D55E-4C46-73E57D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D042-3E2F-5FD9-01AF-B3054AE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095E-A8DD-8910-346D-841948F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90FC-12A4-6A62-07C2-5745006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8BB6-316B-4395-89A0-8BA92F45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A6B-CACE-38E5-2373-EF6F6A7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96AC-349C-7F49-7A5A-8105370F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DB3-221D-9777-D939-9FB73D5F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2495-CB86-15FE-0C59-ED52F60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6156-A683-E021-8F55-B53201D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BC67-0DA4-4FE5-44E2-91A7EAA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FDC-9FA3-0869-D8DC-DF655F1A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1A48-F1E5-9AEB-57D9-9C5C4CD8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AD67-0080-814C-DFA7-A1487F6E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FDDE-1384-6133-8496-53833F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C04-EE04-529F-1227-9711995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A48-58FA-0842-F3B3-F533D79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845F-188E-27B6-C33A-835618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D3D7-E4E1-1FE0-679C-B666814F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1043-FBA6-3122-04A1-36E6024A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046-B6C7-9A84-1F3E-29FAC3A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084-F211-F493-8DAB-FB906F7F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/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blipFill>
                <a:blip r:embed="rId2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12D4D8-1C34-F95C-C3D5-5058E8C00B61}"/>
              </a:ext>
            </a:extLst>
          </p:cNvPr>
          <p:cNvSpPr txBox="1"/>
          <p:nvPr/>
        </p:nvSpPr>
        <p:spPr>
          <a:xfrm>
            <a:off x="289371" y="161961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peak count x cell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FEFD2-BBF0-3679-1175-D67896D457E0}"/>
              </a:ext>
            </a:extLst>
          </p:cNvPr>
          <p:cNvSpPr txBox="1"/>
          <p:nvPr/>
        </p:nvSpPr>
        <p:spPr>
          <a:xfrm>
            <a:off x="1726286" y="2096937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599E1-1D94-1A5E-45CA-2D57D120B050}"/>
              </a:ext>
            </a:extLst>
          </p:cNvPr>
          <p:cNvSpPr txBox="1"/>
          <p:nvPr/>
        </p:nvSpPr>
        <p:spPr>
          <a:xfrm>
            <a:off x="114009" y="2574255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Cells from all time points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6D1AE-572C-12C6-9F1A-13A2E0388A45}"/>
              </a:ext>
            </a:extLst>
          </p:cNvPr>
          <p:cNvCxnSpPr>
            <a:cxnSpLocks/>
          </p:cNvCxnSpPr>
          <p:nvPr/>
        </p:nvCxnSpPr>
        <p:spPr>
          <a:xfrm>
            <a:off x="2815603" y="2897420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/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blipFill>
                <a:blip r:embed="rId3"/>
                <a:stretch>
                  <a:fillRect t="-3279" b="-49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B4E516B-F0F0-5A63-2C41-F4C6C5F4B048}"/>
              </a:ext>
            </a:extLst>
          </p:cNvPr>
          <p:cNvSpPr txBox="1"/>
          <p:nvPr/>
        </p:nvSpPr>
        <p:spPr>
          <a:xfrm>
            <a:off x="5125613" y="2125816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A0982-9F28-A103-956F-1891B3CC56AD}"/>
              </a:ext>
            </a:extLst>
          </p:cNvPr>
          <p:cNvSpPr txBox="1"/>
          <p:nvPr/>
        </p:nvSpPr>
        <p:spPr>
          <a:xfrm>
            <a:off x="2957417" y="2152857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by time + cell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DEC7C-5492-C895-2BD4-2D5C1A613629}"/>
              </a:ext>
            </a:extLst>
          </p:cNvPr>
          <p:cNvCxnSpPr>
            <a:cxnSpLocks/>
          </p:cNvCxnSpPr>
          <p:nvPr/>
        </p:nvCxnSpPr>
        <p:spPr>
          <a:xfrm>
            <a:off x="6217912" y="2924481"/>
            <a:ext cx="53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708767-F44B-84B9-6034-F2C89B10614F}"/>
              </a:ext>
            </a:extLst>
          </p:cNvPr>
          <p:cNvSpPr txBox="1"/>
          <p:nvPr/>
        </p:nvSpPr>
        <p:spPr>
          <a:xfrm>
            <a:off x="3069232" y="2966706"/>
            <a:ext cx="15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Normalization to account for cell number 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940911-23A3-1124-C25B-CF078A9E0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765" y="1012501"/>
            <a:ext cx="5328012" cy="35382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43FC52-1879-9EAB-A2E4-DB8BD656A5E2}"/>
              </a:ext>
            </a:extLst>
          </p:cNvPr>
          <p:cNvSpPr txBox="1"/>
          <p:nvPr/>
        </p:nvSpPr>
        <p:spPr>
          <a:xfrm>
            <a:off x="10023638" y="4848497"/>
            <a:ext cx="173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ATAC read count</a:t>
            </a:r>
          </a:p>
          <a:p>
            <a:r>
              <a:rPr lang="en-DE" dirty="0"/>
              <a:t>-&gt; discrete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478BE7-C464-68A2-B459-C0EAF2434F61}"/>
              </a:ext>
            </a:extLst>
          </p:cNvPr>
          <p:cNvCxnSpPr>
            <a:cxnSpLocks/>
          </p:cNvCxnSpPr>
          <p:nvPr/>
        </p:nvCxnSpPr>
        <p:spPr>
          <a:xfrm>
            <a:off x="10371550" y="4080886"/>
            <a:ext cx="0" cy="71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1A3595-2736-7D4F-546B-60751D571C73}"/>
              </a:ext>
            </a:extLst>
          </p:cNvPr>
          <p:cNvSpPr txBox="1"/>
          <p:nvPr/>
        </p:nvSpPr>
        <p:spPr>
          <a:xfrm>
            <a:off x="4780997" y="28092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ATAC pseudo bulk</a:t>
            </a:r>
          </a:p>
        </p:txBody>
      </p:sp>
    </p:spTree>
    <p:extLst>
      <p:ext uri="{BB962C8B-B14F-4D97-AF65-F5344CB8AC3E}">
        <p14:creationId xmlns:p14="http://schemas.microsoft.com/office/powerpoint/2010/main" val="56342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</a:t>
            </a:r>
            <a:r>
              <a:rPr lang="en-GB" dirty="0"/>
              <a:t>o</a:t>
            </a:r>
            <a:r>
              <a:rPr lang="en-DE" dirty="0"/>
              <a:t>w much cells is enough for pseudo-bulk?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98B3E-BEEB-B44A-0CDC-388FB905C36F}"/>
              </a:ext>
            </a:extLst>
          </p:cNvPr>
          <p:cNvSpPr txBox="1"/>
          <p:nvPr/>
        </p:nvSpPr>
        <p:spPr>
          <a:xfrm>
            <a:off x="3451068" y="1466931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reads across all positions (depth)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A996D-62B4-3907-B03D-89C2BD9A1C03}"/>
              </a:ext>
            </a:extLst>
          </p:cNvPr>
          <p:cNvSpPr txBox="1"/>
          <p:nvPr/>
        </p:nvSpPr>
        <p:spPr>
          <a:xfrm>
            <a:off x="2156415" y="5232105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D8_1: Somite</a:t>
            </a:r>
          </a:p>
          <a:p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72310-0CA9-7CA2-9CC5-1488E04F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1" y="2045757"/>
            <a:ext cx="3093827" cy="4148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C33C6-08F2-ADC4-F7D2-EADA573FF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7" b="45311"/>
          <a:stretch/>
        </p:blipFill>
        <p:spPr>
          <a:xfrm>
            <a:off x="3829430" y="2330336"/>
            <a:ext cx="3623871" cy="3757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866656-8E84-60E6-EEE3-4BAF19AED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61"/>
          <a:stretch/>
        </p:blipFill>
        <p:spPr>
          <a:xfrm>
            <a:off x="7870624" y="2481203"/>
            <a:ext cx="3711875" cy="36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6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input sequences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D0CAB-9932-1796-071F-5DDE4832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3" y="1729896"/>
            <a:ext cx="10957404" cy="4126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656ED-5C22-8771-C42B-22E45FAAFD74}"/>
              </a:ext>
            </a:extLst>
          </p:cNvPr>
          <p:cNvSpPr txBox="1"/>
          <p:nvPr/>
        </p:nvSpPr>
        <p:spPr>
          <a:xfrm>
            <a:off x="0" y="2478019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D8_1</a:t>
            </a:r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B6A92-7E8A-5744-9567-901BBFF1952C}"/>
              </a:ext>
            </a:extLst>
          </p:cNvPr>
          <p:cNvSpPr txBox="1"/>
          <p:nvPr/>
        </p:nvSpPr>
        <p:spPr>
          <a:xfrm>
            <a:off x="0" y="4167266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Peaks</a:t>
            </a:r>
          </a:p>
          <a:p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C897E-3887-8673-BD1C-DC7B699BE656}"/>
              </a:ext>
            </a:extLst>
          </p:cNvPr>
          <p:cNvSpPr txBox="1"/>
          <p:nvPr/>
        </p:nvSpPr>
        <p:spPr>
          <a:xfrm>
            <a:off x="0" y="5011890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05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input sequences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56ED-5C22-8771-C42B-22E45FAAFD74}"/>
              </a:ext>
            </a:extLst>
          </p:cNvPr>
          <p:cNvSpPr txBox="1"/>
          <p:nvPr/>
        </p:nvSpPr>
        <p:spPr>
          <a:xfrm>
            <a:off x="4104361" y="1199779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 content distributions</a:t>
            </a:r>
          </a:p>
          <a:p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CAFEF-C136-588E-4777-D20F8A6B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87" y="1600982"/>
            <a:ext cx="6462677" cy="46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2B405B1-70C1-43A7-38FE-57517608F61E}"/>
              </a:ext>
            </a:extLst>
          </p:cNvPr>
          <p:cNvSpPr txBox="1"/>
          <p:nvPr/>
        </p:nvSpPr>
        <p:spPr>
          <a:xfrm>
            <a:off x="501905" y="313987"/>
            <a:ext cx="40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Aggregate for some time + cell type -&gt; very few cells. Do still keep those pseudo bulk? Probably not enough cells to be good estimate of tracks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ACBEA1-61B0-2332-6B01-6B6F7D7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2" y="2160647"/>
            <a:ext cx="2857157" cy="35804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F6EB3C-8685-6D34-D21E-CBEF65948F6E}"/>
              </a:ext>
            </a:extLst>
          </p:cNvPr>
          <p:cNvSpPr txBox="1"/>
          <p:nvPr/>
        </p:nvSpPr>
        <p:spPr>
          <a:xfrm>
            <a:off x="1405749" y="1791315"/>
            <a:ext cx="9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Day8_1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2AB9F29-D327-6626-7E80-DEACA0AA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51" y="2089709"/>
            <a:ext cx="2861713" cy="37223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52FEE45-A8A9-8F77-B15F-EF4FA53B03C0}"/>
              </a:ext>
            </a:extLst>
          </p:cNvPr>
          <p:cNvSpPr txBox="1"/>
          <p:nvPr/>
        </p:nvSpPr>
        <p:spPr>
          <a:xfrm>
            <a:off x="7396843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Day20_1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FE7F0B-0280-4FEA-8107-1096110F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29" y="2268754"/>
            <a:ext cx="2822871" cy="350611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C8A5EB-20FD-C5AF-AEF0-3D94CCE4DB71}"/>
              </a:ext>
            </a:extLst>
          </p:cNvPr>
          <p:cNvSpPr txBox="1"/>
          <p:nvPr/>
        </p:nvSpPr>
        <p:spPr>
          <a:xfrm>
            <a:off x="10336279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Day22_1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B1042C-2D5B-C202-609D-B02867EAE894}"/>
              </a:ext>
            </a:extLst>
          </p:cNvPr>
          <p:cNvSpPr txBox="1"/>
          <p:nvPr/>
        </p:nvSpPr>
        <p:spPr>
          <a:xfrm>
            <a:off x="4171169" y="1669372"/>
            <a:ext cx="16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Day12_1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22085E-B59E-9647-A2AF-BABB16CFE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83" y="2160647"/>
            <a:ext cx="3110584" cy="37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/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292E8A-1B44-2320-0E46-C6FB4B0DE597}"/>
              </a:ext>
            </a:extLst>
          </p:cNvPr>
          <p:cNvSpPr txBox="1"/>
          <p:nvPr/>
        </p:nvSpPr>
        <p:spPr>
          <a:xfrm>
            <a:off x="5548897" y="264195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     G  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4F46-07D0-B24C-C9F7-8C241D812DAF}"/>
              </a:ext>
            </a:extLst>
          </p:cNvPr>
          <p:cNvSpPr txBox="1"/>
          <p:nvPr/>
        </p:nvSpPr>
        <p:spPr>
          <a:xfrm>
            <a:off x="833354" y="2173703"/>
            <a:ext cx="15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or each peak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3E532-96C5-6A1F-94FF-66A2B6CE91D4}"/>
              </a:ext>
            </a:extLst>
          </p:cNvPr>
          <p:cNvSpPr txBox="1"/>
          <p:nvPr/>
        </p:nvSpPr>
        <p:spPr>
          <a:xfrm>
            <a:off x="3507039" y="2227049"/>
            <a:ext cx="24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sequence on reference genome 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8B0D8-1F6B-C0CC-9077-4B982F82644E}"/>
              </a:ext>
            </a:extLst>
          </p:cNvPr>
          <p:cNvSpPr txBox="1"/>
          <p:nvPr/>
        </p:nvSpPr>
        <p:spPr>
          <a:xfrm>
            <a:off x="6775151" y="2500162"/>
            <a:ext cx="240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encode it 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4941F9-379C-88A3-BB06-807E3283B9CE}"/>
              </a:ext>
            </a:extLst>
          </p:cNvPr>
          <p:cNvCxnSpPr>
            <a:cxnSpLocks/>
          </p:cNvCxnSpPr>
          <p:nvPr/>
        </p:nvCxnSpPr>
        <p:spPr>
          <a:xfrm>
            <a:off x="6806718" y="2976792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FE0A41-93DD-2E64-61C5-2AA4204F3B0A}"/>
              </a:ext>
            </a:extLst>
          </p:cNvPr>
          <p:cNvSpPr txBox="1"/>
          <p:nvPr/>
        </p:nvSpPr>
        <p:spPr>
          <a:xfrm>
            <a:off x="719589" y="2757399"/>
            <a:ext cx="25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 10: 902758- 902820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3FAF1-A79A-7C1C-370E-6E30210FF251}"/>
              </a:ext>
            </a:extLst>
          </p:cNvPr>
          <p:cNvCxnSpPr>
            <a:cxnSpLocks/>
          </p:cNvCxnSpPr>
          <p:nvPr/>
        </p:nvCxnSpPr>
        <p:spPr>
          <a:xfrm>
            <a:off x="3535859" y="2969285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C2AB30-6C4E-CF40-4A21-987EDB665495}"/>
              </a:ext>
            </a:extLst>
          </p:cNvPr>
          <p:cNvSpPr txBox="1"/>
          <p:nvPr/>
        </p:nvSpPr>
        <p:spPr>
          <a:xfrm>
            <a:off x="3211276" y="3183882"/>
            <a:ext cx="381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sequence do we use?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Exact length around center peak  or max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76929-B274-4F5A-2AB0-0B2BAC47985C}"/>
              </a:ext>
            </a:extLst>
          </p:cNvPr>
          <p:cNvSpPr txBox="1"/>
          <p:nvPr/>
        </p:nvSpPr>
        <p:spPr>
          <a:xfrm>
            <a:off x="8248827" y="3712055"/>
            <a:ext cx="3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with the N in the sequences? Remove them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F3F34-A618-FC78-9807-035D8256E199}"/>
              </a:ext>
            </a:extLst>
          </p:cNvPr>
          <p:cNvSpPr txBox="1"/>
          <p:nvPr/>
        </p:nvSpPr>
        <p:spPr>
          <a:xfrm>
            <a:off x="383657" y="3176375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sex chromosomes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06CFE-66FF-61D5-8183-800D383F5BD0}"/>
              </a:ext>
            </a:extLst>
          </p:cNvPr>
          <p:cNvSpPr txBox="1"/>
          <p:nvPr/>
        </p:nvSpPr>
        <p:spPr>
          <a:xfrm>
            <a:off x="2692816" y="1651114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genome: hg38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3108D-9D56-E958-21AF-232B9AED9D6F}"/>
              </a:ext>
            </a:extLst>
          </p:cNvPr>
          <p:cNvSpPr txBox="1"/>
          <p:nvPr/>
        </p:nvSpPr>
        <p:spPr>
          <a:xfrm>
            <a:off x="4499787" y="285800"/>
            <a:ext cx="28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sequence from peak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6409-1790-3365-4737-C54D331A6D3E}"/>
              </a:ext>
            </a:extLst>
          </p:cNvPr>
          <p:cNvSpPr txBox="1"/>
          <p:nvPr/>
        </p:nvSpPr>
        <p:spPr>
          <a:xfrm>
            <a:off x="532269" y="5108476"/>
            <a:ext cx="566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all peaks for sequence + add GC content matched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0741B-6601-B1B6-72A6-0A98D94ACEDF}"/>
              </a:ext>
            </a:extLst>
          </p:cNvPr>
          <p:cNvSpPr txBox="1"/>
          <p:nvPr/>
        </p:nvSpPr>
        <p:spPr>
          <a:xfrm>
            <a:off x="6738306" y="5092009"/>
            <a:ext cx="56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GC matched non-peaks -&gt;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74368-8801-FA5C-AB13-1F7C251270C1}"/>
              </a:ext>
            </a:extLst>
          </p:cNvPr>
          <p:cNvSpPr txBox="1"/>
          <p:nvPr/>
        </p:nvSpPr>
        <p:spPr>
          <a:xfrm>
            <a:off x="4118178" y="4099705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Sequence should have fixed length!</a:t>
            </a:r>
          </a:p>
        </p:txBody>
      </p:sp>
    </p:spTree>
    <p:extLst>
      <p:ext uri="{BB962C8B-B14F-4D97-AF65-F5344CB8AC3E}">
        <p14:creationId xmlns:p14="http://schemas.microsoft.com/office/powerpoint/2010/main" val="42856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363408" y="21115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Get the countinous track with base resolution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363408" y="1021027"/>
            <a:ext cx="255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output BAM file with ATAC fragment of all cells for each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F9305-0FAA-BAC8-FBFA-CF03411C0D93}"/>
              </a:ext>
            </a:extLst>
          </p:cNvPr>
          <p:cNvCxnSpPr>
            <a:cxnSpLocks/>
          </p:cNvCxnSpPr>
          <p:nvPr/>
        </p:nvCxnSpPr>
        <p:spPr>
          <a:xfrm>
            <a:off x="3166332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BF4B99-6387-73AC-9868-CBFC1AA74C55}"/>
              </a:ext>
            </a:extLst>
          </p:cNvPr>
          <p:cNvSpPr txBox="1"/>
          <p:nvPr/>
        </p:nvSpPr>
        <p:spPr>
          <a:xfrm>
            <a:off x="3166332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plit BAM by cell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2C0591-80E9-5A81-D4C1-1B55618F9B6E}"/>
              </a:ext>
            </a:extLst>
          </p:cNvPr>
          <p:cNvCxnSpPr>
            <a:cxnSpLocks/>
          </p:cNvCxnSpPr>
          <p:nvPr/>
        </p:nvCxnSpPr>
        <p:spPr>
          <a:xfrm>
            <a:off x="4849623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436B5-AC53-1EA2-E191-AE4DAF0874E8}"/>
              </a:ext>
            </a:extLst>
          </p:cNvPr>
          <p:cNvSpPr txBox="1"/>
          <p:nvPr/>
        </p:nvSpPr>
        <p:spPr>
          <a:xfrm>
            <a:off x="4849623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track .</a:t>
            </a:r>
            <a:r>
              <a:rPr lang="en-US" dirty="0" err="1"/>
              <a:t>bw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A5007-2E26-7185-C71B-57582F97473F}"/>
              </a:ext>
            </a:extLst>
          </p:cNvPr>
          <p:cNvSpPr txBox="1"/>
          <p:nvPr/>
        </p:nvSpPr>
        <p:spPr>
          <a:xfrm>
            <a:off x="6285885" y="838145"/>
            <a:ext cx="297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Contruct bins of fixed length and compute number of reads in these bins.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A729C-F881-4217-4018-63ADA6D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85" y="1044550"/>
            <a:ext cx="2885162" cy="510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B67415-2498-1029-66E2-CF537F5A99D3}"/>
              </a:ext>
            </a:extLst>
          </p:cNvPr>
          <p:cNvSpPr txBox="1"/>
          <p:nvPr/>
        </p:nvSpPr>
        <p:spPr>
          <a:xfrm>
            <a:off x="774516" y="2647574"/>
            <a:ext cx="42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</a:t>
            </a:r>
            <a:r>
              <a:rPr lang="en-GB" dirty="0"/>
              <a:t>s</a:t>
            </a:r>
            <a:r>
              <a:rPr lang="en-DE" dirty="0"/>
              <a:t>e sliding window of 200 bp on .bw to get base resolution ATAC 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F1521-2978-556A-C5C2-CDBA4CD3120F}"/>
              </a:ext>
            </a:extLst>
          </p:cNvPr>
          <p:cNvSpPr txBox="1"/>
          <p:nvPr/>
        </p:nvSpPr>
        <p:spPr>
          <a:xfrm>
            <a:off x="9502958" y="1576808"/>
            <a:ext cx="297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Base resolution?</a:t>
            </a:r>
          </a:p>
        </p:txBody>
      </p:sp>
    </p:spTree>
    <p:extLst>
      <p:ext uri="{BB962C8B-B14F-4D97-AF65-F5344CB8AC3E}">
        <p14:creationId xmlns:p14="http://schemas.microsoft.com/office/powerpoint/2010/main" val="13846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BPNet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267189" y="356423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25289" y="1847686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144838" y="3172034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59887" y="3748898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6F4AB8-F8E7-804F-E7B1-B1E27DBC2216}"/>
              </a:ext>
            </a:extLst>
          </p:cNvPr>
          <p:cNvSpPr/>
          <p:nvPr/>
        </p:nvSpPr>
        <p:spPr>
          <a:xfrm>
            <a:off x="4888558" y="1884525"/>
            <a:ext cx="454447" cy="796181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31447-3F34-B54C-496A-EE8881886AD1}"/>
              </a:ext>
            </a:extLst>
          </p:cNvPr>
          <p:cNvSpPr txBox="1"/>
          <p:nvPr/>
        </p:nvSpPr>
        <p:spPr>
          <a:xfrm>
            <a:off x="4381184" y="1471823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Deconvolution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BD635-89D4-1EA5-0B8D-5A6A61C1C9DD}"/>
              </a:ext>
            </a:extLst>
          </p:cNvPr>
          <p:cNvCxnSpPr>
            <a:cxnSpLocks/>
          </p:cNvCxnSpPr>
          <p:nvPr/>
        </p:nvCxnSpPr>
        <p:spPr>
          <a:xfrm>
            <a:off x="5501068" y="225022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3F36B-A90A-E12A-D895-CAEEF926E347}"/>
              </a:ext>
            </a:extLst>
          </p:cNvPr>
          <p:cNvSpPr txBox="1"/>
          <p:nvPr/>
        </p:nvSpPr>
        <p:spPr>
          <a:xfrm>
            <a:off x="6099248" y="3389332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Total count prediction: total Tn5 insertion  over input region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237E18C-6FBF-C941-3D0B-6D503BB6F123}"/>
              </a:ext>
            </a:extLst>
          </p:cNvPr>
          <p:cNvSpPr/>
          <p:nvPr/>
        </p:nvSpPr>
        <p:spPr>
          <a:xfrm>
            <a:off x="4916925" y="3419868"/>
            <a:ext cx="454447" cy="796181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0B0B-19B6-8EC4-D644-91911CA051A5}"/>
              </a:ext>
            </a:extLst>
          </p:cNvPr>
          <p:cNvSpPr txBox="1"/>
          <p:nvPr/>
        </p:nvSpPr>
        <p:spPr>
          <a:xfrm>
            <a:off x="4437917" y="431266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pool + linear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496A2-7B3E-6EE4-0CA3-7D04175C4170}"/>
              </a:ext>
            </a:extLst>
          </p:cNvPr>
          <p:cNvCxnSpPr>
            <a:cxnSpLocks/>
          </p:cNvCxnSpPr>
          <p:nvPr/>
        </p:nvCxnSpPr>
        <p:spPr>
          <a:xfrm>
            <a:off x="5525574" y="3808745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CB4023-FCE0-8FEA-4332-F2BE9818BF37}"/>
              </a:ext>
            </a:extLst>
          </p:cNvPr>
          <p:cNvSpPr txBox="1"/>
          <p:nvPr/>
        </p:nvSpPr>
        <p:spPr>
          <a:xfrm>
            <a:off x="6127656" y="1984284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Profile prediction head: probability of Tn5 insertion at each position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9C1AA-52C1-AB50-B715-90FC3B8C8546}"/>
              </a:ext>
            </a:extLst>
          </p:cNvPr>
          <p:cNvSpPr txBox="1"/>
          <p:nvPr/>
        </p:nvSpPr>
        <p:spPr>
          <a:xfrm>
            <a:off x="8927314" y="2640902"/>
            <a:ext cx="326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total count by probability each base to get predicted at position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F7F2B5-666A-D47F-EE0C-0C67C799944D}"/>
              </a:ext>
            </a:extLst>
          </p:cNvPr>
          <p:cNvCxnSpPr>
            <a:cxnSpLocks/>
          </p:cNvCxnSpPr>
          <p:nvPr/>
        </p:nvCxnSpPr>
        <p:spPr>
          <a:xfrm>
            <a:off x="8530267" y="310256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4B129E-E469-89B3-E57A-3FB7CFDA5308}"/>
              </a:ext>
            </a:extLst>
          </p:cNvPr>
          <p:cNvSpPr txBox="1"/>
          <p:nvPr/>
        </p:nvSpPr>
        <p:spPr>
          <a:xfrm>
            <a:off x="588943" y="4851741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we go bigger (</a:t>
            </a:r>
            <a:r>
              <a:rPr lang="en-US" dirty="0" err="1"/>
              <a:t>ie</a:t>
            </a:r>
            <a:r>
              <a:rPr lang="en-US" dirty="0"/>
              <a:t> more parameters) since we need more capacity since modelling all cell types at once? Yes</a:t>
            </a:r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00" y="258586"/>
            <a:ext cx="2788274" cy="18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E31B6C-81D8-025E-FC0A-4B8CCCABB82E}"/>
              </a:ext>
            </a:extLst>
          </p:cNvPr>
          <p:cNvSpPr txBox="1"/>
          <p:nvPr/>
        </p:nvSpPr>
        <p:spPr>
          <a:xfrm>
            <a:off x="9047164" y="4773845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handle such large datasets? </a:t>
            </a:r>
          </a:p>
          <a:p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dtype</a:t>
            </a:r>
            <a:r>
              <a:rPr lang="en-US" dirty="0"/>
              <a:t> as efficient as possible</a:t>
            </a:r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96979-43F0-38CD-B0FC-6E3D50A3610A}"/>
              </a:ext>
            </a:extLst>
          </p:cNvPr>
          <p:cNvSpPr txBox="1"/>
          <p:nvPr/>
        </p:nvSpPr>
        <p:spPr>
          <a:xfrm>
            <a:off x="3530158" y="5010310"/>
            <a:ext cx="209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Train/test split? Keep some chr for testing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FF70CF-3BF4-06D5-32D0-94947D221786}"/>
              </a:ext>
            </a:extLst>
          </p:cNvPr>
          <p:cNvSpPr txBox="1"/>
          <p:nvPr/>
        </p:nvSpPr>
        <p:spPr>
          <a:xfrm>
            <a:off x="5841699" y="5092326"/>
            <a:ext cx="278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would you add the metadata? After some 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7766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099689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Bias correction</a:t>
            </a:r>
          </a:p>
          <a:p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18" y="1518558"/>
            <a:ext cx="4991140" cy="33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38C15E-6C48-B621-6B29-7C87806D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6" y="1355128"/>
            <a:ext cx="6132534" cy="36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890944" y="716009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 N</a:t>
            </a:r>
          </a:p>
          <a:p>
            <a:r>
              <a:rPr lang="en-DE" dirty="0"/>
              <a:t>-&gt; 1027 sequences with N </a:t>
            </a:r>
          </a:p>
          <a:p>
            <a:r>
              <a:rPr lang="en-DE" dirty="0"/>
              <a:t>-&gt; Not that many </a:t>
            </a:r>
            <a:r>
              <a:rPr lang="en-GB" dirty="0"/>
              <a:t>d</a:t>
            </a:r>
            <a:r>
              <a:rPr lang="en-DE" dirty="0"/>
              <a:t>iscard them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DC60-3DE8-4FF1-FDB2-6B634CFFD890}"/>
              </a:ext>
            </a:extLst>
          </p:cNvPr>
          <p:cNvSpPr txBox="1"/>
          <p:nvPr/>
        </p:nvSpPr>
        <p:spPr>
          <a:xfrm>
            <a:off x="890944" y="2033329"/>
            <a:ext cx="456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ATAC peak lengths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edian 939</a:t>
            </a:r>
          </a:p>
          <a:p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EC8C1-315D-EF5B-94CA-3C62167F81C1}"/>
              </a:ext>
            </a:extLst>
          </p:cNvPr>
          <p:cNvSpPr/>
          <p:nvPr/>
        </p:nvSpPr>
        <p:spPr>
          <a:xfrm flipV="1">
            <a:off x="7733453" y="4682482"/>
            <a:ext cx="1633277" cy="14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27088-FC8E-081F-6B73-8C0515670120}"/>
              </a:ext>
            </a:extLst>
          </p:cNvPr>
          <p:cNvSpPr txBox="1"/>
          <p:nvPr/>
        </p:nvSpPr>
        <p:spPr>
          <a:xfrm>
            <a:off x="8206994" y="41076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</a:t>
            </a:r>
            <a:endParaRPr lang="en-DE" dirty="0"/>
          </a:p>
          <a:p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4F15B-5E22-2192-AFD1-52486BC0786F}"/>
              </a:ext>
            </a:extLst>
          </p:cNvPr>
          <p:cNvCxnSpPr/>
          <p:nvPr/>
        </p:nvCxnSpPr>
        <p:spPr>
          <a:xfrm>
            <a:off x="8550091" y="4666825"/>
            <a:ext cx="0" cy="341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AB1768-A34F-E3C2-2003-0AB75FF1AA04}"/>
              </a:ext>
            </a:extLst>
          </p:cNvPr>
          <p:cNvCxnSpPr/>
          <p:nvPr/>
        </p:nvCxnSpPr>
        <p:spPr>
          <a:xfrm>
            <a:off x="7427934" y="5008159"/>
            <a:ext cx="2242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A7D73F-5887-AFE8-1AB1-03AE6BB1474E}"/>
              </a:ext>
            </a:extLst>
          </p:cNvPr>
          <p:cNvCxnSpPr/>
          <p:nvPr/>
        </p:nvCxnSpPr>
        <p:spPr>
          <a:xfrm>
            <a:off x="7427934" y="4837492"/>
            <a:ext cx="0" cy="170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181C9-B7AA-F3A3-245C-41E48C0C7F74}"/>
              </a:ext>
            </a:extLst>
          </p:cNvPr>
          <p:cNvCxnSpPr>
            <a:cxnSpLocks/>
          </p:cNvCxnSpPr>
          <p:nvPr/>
        </p:nvCxnSpPr>
        <p:spPr>
          <a:xfrm>
            <a:off x="9670093" y="4753994"/>
            <a:ext cx="0" cy="298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08FAAA-9F97-A6A9-1E68-ABAE77B7E884}"/>
              </a:ext>
            </a:extLst>
          </p:cNvPr>
          <p:cNvSpPr txBox="1"/>
          <p:nvPr/>
        </p:nvSpPr>
        <p:spPr>
          <a:xfrm>
            <a:off x="6732739" y="5278266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2114, predict for smaller sequence (1000)</a:t>
            </a:r>
          </a:p>
          <a:p>
            <a:r>
              <a:rPr lang="en-US" dirty="0"/>
              <a:t>-&gt; Size + where to center (summit, middle peak)</a:t>
            </a:r>
            <a:endParaRPr lang="en-DE" dirty="0"/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2F29C-3718-7C40-A8A3-A2BC5D11F8D4}"/>
              </a:ext>
            </a:extLst>
          </p:cNvPr>
          <p:cNvSpPr txBox="1"/>
          <p:nvPr/>
        </p:nvSpPr>
        <p:spPr>
          <a:xfrm>
            <a:off x="7390356" y="333716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</a:t>
            </a:r>
            <a:r>
              <a:rPr lang="en-US" dirty="0"/>
              <a:t>GC content</a:t>
            </a:r>
            <a:endParaRPr lang="en-DE" dirty="0"/>
          </a:p>
          <a:p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A5A8C-9E08-5C86-7EFB-12DDF671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56" y="865549"/>
            <a:ext cx="3606800" cy="261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F8C8FD-34AB-6C53-C8F6-FB891DF92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0" y="2780590"/>
            <a:ext cx="4402851" cy="3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Write BPNet architechture</a:t>
            </a:r>
          </a:p>
          <a:p>
            <a:r>
              <a:rPr lang="en-DE" dirty="0"/>
              <a:t>Write model architechture</a:t>
            </a:r>
          </a:p>
          <a:p>
            <a:r>
              <a:rPr lang="en-DE" dirty="0"/>
              <a:t>Write training/testing loop</a:t>
            </a:r>
          </a:p>
          <a:p>
            <a:endParaRPr lang="en-DE" dirty="0"/>
          </a:p>
          <a:p>
            <a:r>
              <a:rPr lang="en-DE" dirty="0"/>
              <a:t>Write function fetching the continous ATAC signal -&gt; sliding window over the sequence</a:t>
            </a:r>
          </a:p>
          <a:p>
            <a:r>
              <a:rPr lang="en-DE" dirty="0"/>
              <a:t>Go back to dataset class</a:t>
            </a:r>
          </a:p>
          <a:p>
            <a:endParaRPr lang="en-DE" dirty="0"/>
          </a:p>
          <a:p>
            <a:r>
              <a:rPr lang="en-DE" dirty="0"/>
              <a:t>Compute coverage/deapth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746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</a:t>
            </a:r>
            <a:r>
              <a:rPr lang="en-GB" dirty="0"/>
              <a:t>o</a:t>
            </a:r>
            <a:r>
              <a:rPr lang="en-DE" dirty="0"/>
              <a:t>w much cells is enough for pseudo-bulk?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58126-000C-14BA-B2BD-DEDB476B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5" y="1484936"/>
            <a:ext cx="4702834" cy="359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C98B3E-BEEB-B44A-0CDC-388FB905C36F}"/>
              </a:ext>
            </a:extLst>
          </p:cNvPr>
          <p:cNvSpPr txBox="1"/>
          <p:nvPr/>
        </p:nvSpPr>
        <p:spPr>
          <a:xfrm>
            <a:off x="3557180" y="1154100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Coverage in 10’000 genome bins across genome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07661-09CC-347E-CAE9-F5CEF9668142}"/>
              </a:ext>
            </a:extLst>
          </p:cNvPr>
          <p:cNvSpPr txBox="1"/>
          <p:nvPr/>
        </p:nvSpPr>
        <p:spPr>
          <a:xfrm>
            <a:off x="8197986" y="5041207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D12_1: Somite</a:t>
            </a:r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BA1F9-A65D-1899-5333-1D6A50FE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32" y="1523432"/>
            <a:ext cx="4742997" cy="351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A996D-62B4-3907-B03D-89C2BD9A1C03}"/>
              </a:ext>
            </a:extLst>
          </p:cNvPr>
          <p:cNvSpPr txBox="1"/>
          <p:nvPr/>
        </p:nvSpPr>
        <p:spPr>
          <a:xfrm>
            <a:off x="2156415" y="5232105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D8_1: Somite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386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17086</TotalTime>
  <Words>501</Words>
  <Application>Microsoft Macintosh PowerPoint</Application>
  <PresentationFormat>Widescreen</PresentationFormat>
  <Paragraphs>91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18</cp:revision>
  <dcterms:created xsi:type="dcterms:W3CDTF">2024-04-05T13:41:44Z</dcterms:created>
  <dcterms:modified xsi:type="dcterms:W3CDTF">2024-04-22T14:21:30Z</dcterms:modified>
</cp:coreProperties>
</file>