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embeddedFontLst>
    <p:embeddedFont>
      <p:font typeface="Calibri" panose="020F0502020204030204" pitchFamily="34" charset="0"/>
      <p:regular r:id="rId11"/>
      <p:bold r:id="rId12"/>
      <p:italic r:id="rId13"/>
      <p:boldItalic r:id="rId14"/>
    </p:embeddedFont>
    <p:embeddedFont>
      <p:font typeface="Gill Sans" panose="020B060402020202020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idHNyhsXMv8qM2KeWQg9/8M/Oj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MITRE has done a fantastic job with the ATT&amp;CK Framework - a methodical breakdown of the various methods an attacker might use. ATT&amp;CK servers as a great roadmap for forensic investigations of cyber-security incidents. But how can we automate and build analytics of techniques that have a repeatable behavior? How are we able to utilize forensic tools/techniques to find adversarial techniques on a consistent basis?</a:t>
            </a:r>
            <a:endParaRPr/>
          </a:p>
          <a:p>
            <a:pPr marL="0" lvl="0" indent="0" algn="l" rtl="0">
              <a:spcBef>
                <a:spcPts val="0"/>
              </a:spcBef>
              <a:spcAft>
                <a:spcPts val="0"/>
              </a:spcAft>
              <a:buNone/>
            </a:pPr>
            <a:endParaRPr/>
          </a:p>
          <a:p>
            <a:pPr marL="0" lvl="0" indent="0" algn="l" rtl="0">
              <a:spcBef>
                <a:spcPts val="0"/>
              </a:spcBef>
              <a:spcAft>
                <a:spcPts val="0"/>
              </a:spcAft>
              <a:buNone/>
            </a:pPr>
            <a:r>
              <a:rPr lang="en-US"/>
              <a:t>That is truly where my passion lies and a proposed theory I have been working on. </a:t>
            </a:r>
            <a:endParaRPr/>
          </a:p>
          <a:p>
            <a:pPr marL="0" lvl="0" indent="0" algn="l" rtl="0">
              <a:spcBef>
                <a:spcPts val="0"/>
              </a:spcBef>
              <a:spcAft>
                <a:spcPts val="0"/>
              </a:spcAft>
              <a:buNone/>
            </a:pPr>
            <a:endParaRPr/>
          </a:p>
          <a:p>
            <a:pPr marL="0" lvl="0" indent="0" algn="l" rtl="0">
              <a:spcBef>
                <a:spcPts val="0"/>
              </a:spcBef>
              <a:spcAft>
                <a:spcPts val="0"/>
              </a:spcAft>
              <a:buNone/>
            </a:pPr>
            <a:r>
              <a:rPr lang="en-US"/>
              <a:t>I have found on investigations, if the team is not an established Threat Hunting team or years of experience with utilizing threat intelligence, there is a lot of time wasted recreating forensic analytics on how to find attacker TTPs. Because forensic investigations tend to be a scenario where one person is analyzing TBs of data, there are things that can be missed because of the mass amounts of data. </a:t>
            </a:r>
            <a:endParaRPr/>
          </a:p>
          <a:p>
            <a:pPr marL="0" lvl="0" indent="0" algn="l" rtl="0">
              <a:spcBef>
                <a:spcPts val="0"/>
              </a:spcBef>
              <a:spcAft>
                <a:spcPts val="0"/>
              </a:spcAft>
              <a:buNone/>
            </a:pPr>
            <a:endParaRPr/>
          </a:p>
          <a:p>
            <a:pPr marL="0" lvl="0" indent="0" algn="l" rtl="0">
              <a:spcBef>
                <a:spcPts val="0"/>
              </a:spcBef>
              <a:spcAft>
                <a:spcPts val="0"/>
              </a:spcAft>
              <a:buNone/>
            </a:pPr>
            <a:r>
              <a:rPr lang="en-US"/>
              <a:t>When doing forensic investigations, there are many artifacts that can tie back to a behavior of the attacker. Brute Force can be found in the event logs by event ID 4625. Credential Dumping can be reviewed in logs, or files, containing numerous terms such as Mimikatz, PwDump, Metasploit, GSECDump, etc. Lateral Movement can be found with a string of behaviors pertaining to Event Logs, Network Logs, and key terms.  </a:t>
            </a:r>
            <a:endParaRPr/>
          </a:p>
        </p:txBody>
      </p:sp>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This particular collections, I only received the Amcache, Shimcache, MFT logs, a targeted Timeline, with the Windows/User folder. I was asked: </a:t>
            </a:r>
            <a:endParaRPr/>
          </a:p>
          <a:p>
            <a:pPr marL="596900" lvl="0" indent="-298450" algn="l" rtl="0">
              <a:lnSpc>
                <a:spcPct val="115000"/>
              </a:lnSpc>
              <a:spcBef>
                <a:spcPts val="0"/>
              </a:spcBef>
              <a:spcAft>
                <a:spcPts val="0"/>
              </a:spcAft>
              <a:buClr>
                <a:srgbClr val="444444"/>
              </a:buClr>
              <a:buSzPts val="1100"/>
              <a:buAutoNum type="arabicPeriod"/>
            </a:pPr>
            <a:r>
              <a:rPr lang="en-US" sz="1100">
                <a:solidFill>
                  <a:srgbClr val="444444"/>
                </a:solidFill>
                <a:highlight>
                  <a:srgbClr val="FFFFFF"/>
                </a:highlight>
                <a:latin typeface="Arial"/>
                <a:ea typeface="Arial"/>
                <a:cs typeface="Arial"/>
                <a:sym typeface="Arial"/>
              </a:rPr>
              <a:t>Initial Access</a:t>
            </a:r>
            <a:endParaRPr sz="1100">
              <a:solidFill>
                <a:srgbClr val="444444"/>
              </a:solidFill>
              <a:highlight>
                <a:srgbClr val="FFFFFF"/>
              </a:highlight>
              <a:latin typeface="Arial"/>
              <a:ea typeface="Arial"/>
              <a:cs typeface="Arial"/>
              <a:sym typeface="Arial"/>
            </a:endParaRPr>
          </a:p>
          <a:p>
            <a:pPr marL="1054100" lvl="1" indent="-298450" algn="l" rtl="0">
              <a:lnSpc>
                <a:spcPct val="115000"/>
              </a:lnSpc>
              <a:spcBef>
                <a:spcPts val="0"/>
              </a:spcBef>
              <a:spcAft>
                <a:spcPts val="0"/>
              </a:spcAft>
              <a:buClr>
                <a:srgbClr val="444444"/>
              </a:buClr>
              <a:buSzPts val="1100"/>
              <a:buAutoNum type="alphaLcPeriod"/>
            </a:pPr>
            <a:r>
              <a:rPr lang="en-US" sz="1100">
                <a:solidFill>
                  <a:srgbClr val="444444"/>
                </a:solidFill>
                <a:highlight>
                  <a:srgbClr val="FFFFFF"/>
                </a:highlight>
                <a:latin typeface="Arial"/>
                <a:ea typeface="Arial"/>
                <a:cs typeface="Arial"/>
                <a:sym typeface="Arial"/>
              </a:rPr>
              <a:t>When and how did the attacker gain the access to the first machine?</a:t>
            </a:r>
            <a:endParaRPr sz="1100">
              <a:solidFill>
                <a:srgbClr val="444444"/>
              </a:solidFill>
              <a:highlight>
                <a:srgbClr val="FFFFFF"/>
              </a:highlight>
              <a:latin typeface="Arial"/>
              <a:ea typeface="Arial"/>
              <a:cs typeface="Arial"/>
              <a:sym typeface="Arial"/>
            </a:endParaRPr>
          </a:p>
          <a:p>
            <a:pPr marL="1054100" lvl="1" indent="-298450" algn="l" rtl="0">
              <a:lnSpc>
                <a:spcPct val="115000"/>
              </a:lnSpc>
              <a:spcBef>
                <a:spcPts val="0"/>
              </a:spcBef>
              <a:spcAft>
                <a:spcPts val="0"/>
              </a:spcAft>
              <a:buClr>
                <a:srgbClr val="444444"/>
              </a:buClr>
              <a:buSzPts val="1100"/>
              <a:buAutoNum type="alphaLcPeriod"/>
            </a:pPr>
            <a:r>
              <a:rPr lang="en-US" sz="1100">
                <a:solidFill>
                  <a:srgbClr val="444444"/>
                </a:solidFill>
                <a:highlight>
                  <a:srgbClr val="FFFFFF"/>
                </a:highlight>
                <a:latin typeface="Arial"/>
                <a:ea typeface="Arial"/>
                <a:cs typeface="Arial"/>
                <a:sym typeface="Arial"/>
              </a:rPr>
              <a:t>Which account was compromised? </a:t>
            </a:r>
            <a:endParaRPr sz="1100">
              <a:solidFill>
                <a:srgbClr val="444444"/>
              </a:solidFill>
              <a:highlight>
                <a:srgbClr val="FFFFFF"/>
              </a:highlight>
              <a:latin typeface="Arial"/>
              <a:ea typeface="Arial"/>
              <a:cs typeface="Arial"/>
              <a:sym typeface="Arial"/>
            </a:endParaRPr>
          </a:p>
          <a:p>
            <a:pPr marL="596900" lvl="0" indent="-298450" algn="l" rtl="0">
              <a:lnSpc>
                <a:spcPct val="115000"/>
              </a:lnSpc>
              <a:spcBef>
                <a:spcPts val="0"/>
              </a:spcBef>
              <a:spcAft>
                <a:spcPts val="0"/>
              </a:spcAft>
              <a:buClr>
                <a:srgbClr val="444444"/>
              </a:buClr>
              <a:buSzPts val="1100"/>
              <a:buAutoNum type="arabicPeriod"/>
            </a:pPr>
            <a:r>
              <a:rPr lang="en-US" sz="1100">
                <a:solidFill>
                  <a:srgbClr val="444444"/>
                </a:solidFill>
                <a:highlight>
                  <a:srgbClr val="FFFFFF"/>
                </a:highlight>
                <a:latin typeface="Arial"/>
                <a:ea typeface="Arial"/>
                <a:cs typeface="Arial"/>
                <a:sym typeface="Arial"/>
              </a:rPr>
              <a:t>Attacker’s TTPs</a:t>
            </a:r>
            <a:endParaRPr sz="1100">
              <a:solidFill>
                <a:srgbClr val="444444"/>
              </a:solidFill>
              <a:highlight>
                <a:srgbClr val="FFFFFF"/>
              </a:highlight>
              <a:latin typeface="Arial"/>
              <a:ea typeface="Arial"/>
              <a:cs typeface="Arial"/>
              <a:sym typeface="Arial"/>
            </a:endParaRPr>
          </a:p>
          <a:p>
            <a:pPr marL="1054100" lvl="1" indent="-298450" algn="l" rtl="0">
              <a:lnSpc>
                <a:spcPct val="115000"/>
              </a:lnSpc>
              <a:spcBef>
                <a:spcPts val="0"/>
              </a:spcBef>
              <a:spcAft>
                <a:spcPts val="0"/>
              </a:spcAft>
              <a:buClr>
                <a:srgbClr val="444444"/>
              </a:buClr>
              <a:buSzPts val="1100"/>
              <a:buAutoNum type="alphaLcPeriod"/>
            </a:pPr>
            <a:r>
              <a:rPr lang="en-US" sz="1100">
                <a:solidFill>
                  <a:srgbClr val="444444"/>
                </a:solidFill>
                <a:highlight>
                  <a:srgbClr val="FFFFFF"/>
                </a:highlight>
                <a:latin typeface="Arial"/>
                <a:ea typeface="Arial"/>
                <a:cs typeface="Arial"/>
                <a:sym typeface="Arial"/>
              </a:rPr>
              <a:t>What tools have been used by the attacker?</a:t>
            </a:r>
            <a:endParaRPr sz="1100">
              <a:solidFill>
                <a:srgbClr val="444444"/>
              </a:solidFill>
              <a:highlight>
                <a:srgbClr val="FFFFFF"/>
              </a:highlight>
              <a:latin typeface="Arial"/>
              <a:ea typeface="Arial"/>
              <a:cs typeface="Arial"/>
              <a:sym typeface="Arial"/>
            </a:endParaRPr>
          </a:p>
          <a:p>
            <a:pPr marL="1054100" lvl="1" indent="-298450" algn="l" rtl="0">
              <a:lnSpc>
                <a:spcPct val="115000"/>
              </a:lnSpc>
              <a:spcBef>
                <a:spcPts val="0"/>
              </a:spcBef>
              <a:spcAft>
                <a:spcPts val="0"/>
              </a:spcAft>
              <a:buClr>
                <a:srgbClr val="444444"/>
              </a:buClr>
              <a:buSzPts val="1100"/>
              <a:buAutoNum type="alphaLcPeriod"/>
            </a:pPr>
            <a:r>
              <a:rPr lang="en-US" sz="1100">
                <a:solidFill>
                  <a:srgbClr val="444444"/>
                </a:solidFill>
                <a:highlight>
                  <a:srgbClr val="FFFFFF"/>
                </a:highlight>
                <a:latin typeface="Arial"/>
                <a:ea typeface="Arial"/>
                <a:cs typeface="Arial"/>
                <a:sym typeface="Arial"/>
              </a:rPr>
              <a:t>What techniques were used for Lateral movement? </a:t>
            </a:r>
            <a:endParaRPr sz="1100">
              <a:solidFill>
                <a:srgbClr val="444444"/>
              </a:solidFill>
              <a:highlight>
                <a:srgbClr val="FFFFFF"/>
              </a:highlight>
              <a:latin typeface="Arial"/>
              <a:ea typeface="Arial"/>
              <a:cs typeface="Arial"/>
              <a:sym typeface="Arial"/>
            </a:endParaRPr>
          </a:p>
          <a:p>
            <a:pPr marL="1054100" lvl="1" indent="-298450" algn="l" rtl="0">
              <a:lnSpc>
                <a:spcPct val="115000"/>
              </a:lnSpc>
              <a:spcBef>
                <a:spcPts val="0"/>
              </a:spcBef>
              <a:spcAft>
                <a:spcPts val="0"/>
              </a:spcAft>
              <a:buClr>
                <a:srgbClr val="444444"/>
              </a:buClr>
              <a:buSzPts val="1100"/>
              <a:buAutoNum type="alphaLcPeriod"/>
            </a:pPr>
            <a:r>
              <a:rPr lang="en-US" sz="1100">
                <a:solidFill>
                  <a:srgbClr val="444444"/>
                </a:solidFill>
                <a:highlight>
                  <a:srgbClr val="FFFFFF"/>
                </a:highlight>
                <a:latin typeface="Arial"/>
                <a:ea typeface="Arial"/>
                <a:cs typeface="Arial"/>
                <a:sym typeface="Arial"/>
              </a:rPr>
              <a:t>Was there any persistence mechanism gained by the attacker?</a:t>
            </a:r>
            <a:endParaRPr sz="1100">
              <a:solidFill>
                <a:srgbClr val="444444"/>
              </a:solidFill>
              <a:highlight>
                <a:srgbClr val="FFFFFF"/>
              </a:highlight>
              <a:latin typeface="Arial"/>
              <a:ea typeface="Arial"/>
              <a:cs typeface="Arial"/>
              <a:sym typeface="Arial"/>
            </a:endParaRPr>
          </a:p>
          <a:p>
            <a:pPr marL="1054100" lvl="1" indent="-298450" algn="l" rtl="0">
              <a:lnSpc>
                <a:spcPct val="115000"/>
              </a:lnSpc>
              <a:spcBef>
                <a:spcPts val="0"/>
              </a:spcBef>
              <a:spcAft>
                <a:spcPts val="0"/>
              </a:spcAft>
              <a:buClr>
                <a:srgbClr val="444444"/>
              </a:buClr>
              <a:buSzPts val="1100"/>
              <a:buAutoNum type="alphaLcPeriod"/>
            </a:pPr>
            <a:r>
              <a:rPr lang="en-US" sz="1100">
                <a:solidFill>
                  <a:srgbClr val="444444"/>
                </a:solidFill>
                <a:highlight>
                  <a:srgbClr val="FFFFFF"/>
                </a:highlight>
                <a:latin typeface="Arial"/>
                <a:ea typeface="Arial"/>
                <a:cs typeface="Arial"/>
                <a:sym typeface="Arial"/>
              </a:rPr>
              <a:t>Were there any traces of data exfiltration?</a:t>
            </a:r>
            <a:endParaRPr sz="1100">
              <a:solidFill>
                <a:srgbClr val="444444"/>
              </a:solidFill>
              <a:highlight>
                <a:srgbClr val="FFFFFF"/>
              </a:highlight>
              <a:latin typeface="Arial"/>
              <a:ea typeface="Arial"/>
              <a:cs typeface="Arial"/>
              <a:sym typeface="Arial"/>
            </a:endParaRPr>
          </a:p>
          <a:p>
            <a:pPr marL="1054100" lvl="1" indent="-298450" algn="l" rtl="0">
              <a:lnSpc>
                <a:spcPct val="115000"/>
              </a:lnSpc>
              <a:spcBef>
                <a:spcPts val="0"/>
              </a:spcBef>
              <a:spcAft>
                <a:spcPts val="0"/>
              </a:spcAft>
              <a:buClr>
                <a:srgbClr val="444444"/>
              </a:buClr>
              <a:buSzPts val="1100"/>
              <a:buAutoNum type="alphaLcPeriod"/>
            </a:pPr>
            <a:r>
              <a:rPr lang="en-US" sz="1100">
                <a:solidFill>
                  <a:srgbClr val="444444"/>
                </a:solidFill>
                <a:highlight>
                  <a:srgbClr val="FFFFFF"/>
                </a:highlight>
                <a:latin typeface="Arial"/>
                <a:ea typeface="Arial"/>
                <a:cs typeface="Arial"/>
                <a:sym typeface="Arial"/>
              </a:rPr>
              <a:t>Can you map the tactics and techniques to the MITRE Attack Matrix?</a:t>
            </a:r>
            <a:endParaRPr sz="1100">
              <a:solidFill>
                <a:srgbClr val="444444"/>
              </a:solidFill>
              <a:highlight>
                <a:srgbClr val="FFFFFF"/>
              </a:highlight>
              <a:latin typeface="Arial"/>
              <a:ea typeface="Arial"/>
              <a:cs typeface="Arial"/>
              <a:sym typeface="Arial"/>
            </a:endParaRPr>
          </a:p>
          <a:p>
            <a:pPr marL="596900" lvl="0" indent="-298450" algn="l" rtl="0">
              <a:lnSpc>
                <a:spcPct val="115000"/>
              </a:lnSpc>
              <a:spcBef>
                <a:spcPts val="0"/>
              </a:spcBef>
              <a:spcAft>
                <a:spcPts val="0"/>
              </a:spcAft>
              <a:buClr>
                <a:srgbClr val="444444"/>
              </a:buClr>
              <a:buSzPts val="1100"/>
              <a:buAutoNum type="arabicPeriod"/>
            </a:pPr>
            <a:r>
              <a:rPr lang="en-US" sz="1100">
                <a:solidFill>
                  <a:srgbClr val="444444"/>
                </a:solidFill>
                <a:highlight>
                  <a:srgbClr val="FFFFFF"/>
                </a:highlight>
                <a:latin typeface="Arial"/>
                <a:ea typeface="Arial"/>
                <a:cs typeface="Arial"/>
                <a:sym typeface="Arial"/>
              </a:rPr>
              <a:t>Attack motive</a:t>
            </a:r>
            <a:endParaRPr sz="1100">
              <a:solidFill>
                <a:srgbClr val="444444"/>
              </a:solidFill>
              <a:highlight>
                <a:srgbClr val="FFFFFF"/>
              </a:highlight>
              <a:latin typeface="Arial"/>
              <a:ea typeface="Arial"/>
              <a:cs typeface="Arial"/>
              <a:sym typeface="Arial"/>
            </a:endParaRPr>
          </a:p>
          <a:p>
            <a:pPr marL="1054100" lvl="1" indent="-298450" algn="l" rtl="0">
              <a:lnSpc>
                <a:spcPct val="115000"/>
              </a:lnSpc>
              <a:spcBef>
                <a:spcPts val="0"/>
              </a:spcBef>
              <a:spcAft>
                <a:spcPts val="0"/>
              </a:spcAft>
              <a:buClr>
                <a:srgbClr val="444444"/>
              </a:buClr>
              <a:buSzPts val="1100"/>
              <a:buAutoNum type="alphaLcPeriod"/>
            </a:pPr>
            <a:r>
              <a:rPr lang="en-US" sz="1100">
                <a:solidFill>
                  <a:srgbClr val="444444"/>
                </a:solidFill>
                <a:highlight>
                  <a:srgbClr val="FFFFFF"/>
                </a:highlight>
                <a:latin typeface="Arial"/>
                <a:ea typeface="Arial"/>
                <a:cs typeface="Arial"/>
                <a:sym typeface="Arial"/>
              </a:rPr>
              <a:t>Which malware family was used as their final payload? </a:t>
            </a:r>
            <a:endParaRPr sz="1100">
              <a:solidFill>
                <a:srgbClr val="444444"/>
              </a:solidFill>
              <a:highlight>
                <a:srgbClr val="FFFFFF"/>
              </a:highlight>
              <a:latin typeface="Arial"/>
              <a:ea typeface="Arial"/>
              <a:cs typeface="Arial"/>
              <a:sym typeface="Arial"/>
            </a:endParaRPr>
          </a:p>
          <a:p>
            <a:pPr marL="1054100" lvl="1" indent="-298450" algn="l" rtl="0">
              <a:lnSpc>
                <a:spcPct val="115000"/>
              </a:lnSpc>
              <a:spcBef>
                <a:spcPts val="0"/>
              </a:spcBef>
              <a:spcAft>
                <a:spcPts val="0"/>
              </a:spcAft>
              <a:buClr>
                <a:srgbClr val="444444"/>
              </a:buClr>
              <a:buSzPts val="1100"/>
              <a:buAutoNum type="alphaLcPeriod"/>
            </a:pPr>
            <a:r>
              <a:rPr lang="en-US" sz="1100">
                <a:solidFill>
                  <a:srgbClr val="444444"/>
                </a:solidFill>
                <a:highlight>
                  <a:srgbClr val="FFFFFF"/>
                </a:highlight>
                <a:latin typeface="Arial"/>
                <a:ea typeface="Arial"/>
                <a:cs typeface="Arial"/>
                <a:sym typeface="Arial"/>
              </a:rPr>
              <a:t>How would you characterise the objectives of this attack?</a:t>
            </a:r>
            <a:endParaRPr sz="1100">
              <a:solidFill>
                <a:srgbClr val="444444"/>
              </a:solidFill>
              <a:highlight>
                <a:srgbClr val="FFFFFF"/>
              </a:highlight>
              <a:latin typeface="Arial"/>
              <a:ea typeface="Arial"/>
              <a:cs typeface="Arial"/>
              <a:sym typeface="Arial"/>
            </a:endParaRPr>
          </a:p>
          <a:p>
            <a:pPr marL="596900" lvl="0" indent="-298450" algn="l" rtl="0">
              <a:lnSpc>
                <a:spcPct val="115000"/>
              </a:lnSpc>
              <a:spcBef>
                <a:spcPts val="0"/>
              </a:spcBef>
              <a:spcAft>
                <a:spcPts val="0"/>
              </a:spcAft>
              <a:buClr>
                <a:srgbClr val="444444"/>
              </a:buClr>
              <a:buSzPts val="1100"/>
              <a:buAutoNum type="arabicPeriod"/>
            </a:pPr>
            <a:r>
              <a:rPr lang="en-US" sz="1100">
                <a:solidFill>
                  <a:srgbClr val="444444"/>
                </a:solidFill>
                <a:highlight>
                  <a:srgbClr val="FFFFFF"/>
                </a:highlight>
                <a:latin typeface="Arial"/>
                <a:ea typeface="Arial"/>
                <a:cs typeface="Arial"/>
                <a:sym typeface="Arial"/>
              </a:rPr>
              <a:t>Recommendations</a:t>
            </a:r>
            <a:endParaRPr sz="1100">
              <a:solidFill>
                <a:srgbClr val="444444"/>
              </a:solidFill>
              <a:highlight>
                <a:srgbClr val="FFFFFF"/>
              </a:highlight>
              <a:latin typeface="Arial"/>
              <a:ea typeface="Arial"/>
              <a:cs typeface="Arial"/>
              <a:sym typeface="Arial"/>
            </a:endParaRPr>
          </a:p>
          <a:p>
            <a:pPr marL="1054100" lvl="1" indent="-298450" algn="l" rtl="0">
              <a:lnSpc>
                <a:spcPct val="115000"/>
              </a:lnSpc>
              <a:spcBef>
                <a:spcPts val="0"/>
              </a:spcBef>
              <a:spcAft>
                <a:spcPts val="0"/>
              </a:spcAft>
              <a:buClr>
                <a:srgbClr val="444444"/>
              </a:buClr>
              <a:buSzPts val="1100"/>
              <a:buAutoNum type="alphaLcPeriod"/>
            </a:pPr>
            <a:r>
              <a:rPr lang="en-US" sz="1100">
                <a:solidFill>
                  <a:srgbClr val="444444"/>
                </a:solidFill>
                <a:highlight>
                  <a:srgbClr val="FFFFFF"/>
                </a:highlight>
                <a:latin typeface="Arial"/>
                <a:ea typeface="Arial"/>
                <a:cs typeface="Arial"/>
                <a:sym typeface="Arial"/>
              </a:rPr>
              <a:t>Assuming the attacker is still active within the victim company’s network, what containment actions would you suggest as urgent recommendations?</a:t>
            </a:r>
            <a:endParaRPr sz="1100">
              <a:solidFill>
                <a:srgbClr val="444444"/>
              </a:solidFill>
              <a:highlight>
                <a:srgbClr val="FFFFFF"/>
              </a:highlight>
              <a:latin typeface="Arial"/>
              <a:ea typeface="Arial"/>
              <a:cs typeface="Arial"/>
              <a:sym typeface="Arial"/>
            </a:endParaRPr>
          </a:p>
          <a:p>
            <a:pPr marL="1054100" lvl="1" indent="-298450" algn="l" rtl="0">
              <a:lnSpc>
                <a:spcPct val="115000"/>
              </a:lnSpc>
              <a:spcBef>
                <a:spcPts val="0"/>
              </a:spcBef>
              <a:spcAft>
                <a:spcPts val="0"/>
              </a:spcAft>
              <a:buClr>
                <a:srgbClr val="444444"/>
              </a:buClr>
              <a:buSzPts val="1100"/>
              <a:buAutoNum type="alphaLcPeriod"/>
            </a:pPr>
            <a:r>
              <a:rPr lang="en-US" sz="1100">
                <a:solidFill>
                  <a:srgbClr val="444444"/>
                </a:solidFill>
                <a:highlight>
                  <a:srgbClr val="FFFFFF"/>
                </a:highlight>
                <a:latin typeface="Arial"/>
                <a:ea typeface="Arial"/>
                <a:cs typeface="Arial"/>
                <a:sym typeface="Arial"/>
              </a:rPr>
              <a:t>After the incident has been contained, what recommendations would you provide as short-mid term recommendations</a:t>
            </a:r>
            <a:endParaRPr sz="1100">
              <a:solidFill>
                <a:srgbClr val="444444"/>
              </a:solidFill>
              <a:highlight>
                <a:srgbClr val="FFFFFF"/>
              </a:highlight>
              <a:latin typeface="Arial"/>
              <a:ea typeface="Arial"/>
              <a:cs typeface="Arial"/>
              <a:sym typeface="Arial"/>
            </a:endParaRPr>
          </a:p>
          <a:p>
            <a:pPr marL="0" lvl="0" indent="0" algn="l" rtl="0">
              <a:spcBef>
                <a:spcPts val="0"/>
              </a:spcBef>
              <a:spcAft>
                <a:spcPts val="0"/>
              </a:spcAft>
              <a:buNone/>
            </a:pPr>
            <a:endParaRPr/>
          </a:p>
          <a:p>
            <a:pPr marL="0" lvl="0" indent="0" algn="l" rtl="0">
              <a:spcBef>
                <a:spcPts val="0"/>
              </a:spcBef>
              <a:spcAft>
                <a:spcPts val="0"/>
              </a:spcAft>
              <a:buNone/>
            </a:pPr>
            <a:r>
              <a:rPr lang="en-US"/>
              <a:t>Majority of my evidence was found through event logs and user data. </a:t>
            </a:r>
            <a:endParaRPr/>
          </a:p>
          <a:p>
            <a:pPr marL="0" lvl="0" indent="0" algn="l" rtl="0">
              <a:spcBef>
                <a:spcPts val="0"/>
              </a:spcBef>
              <a:spcAft>
                <a:spcPts val="0"/>
              </a:spcAft>
              <a:buNone/>
            </a:pPr>
            <a:endParaRPr/>
          </a:p>
          <a:p>
            <a:pPr marL="0" lvl="0" indent="0" algn="l" rtl="0">
              <a:spcBef>
                <a:spcPts val="0"/>
              </a:spcBef>
              <a:spcAft>
                <a:spcPts val="0"/>
              </a:spcAft>
              <a:buNone/>
            </a:pPr>
            <a:r>
              <a:rPr lang="en-US"/>
              <a:t>Consistent adversary activity whether it is brute force, escalated privileges, process execution, credential manager enumeration...how we look for those artifacts don’t change. That’s one reason companies like Magnet Forensics, Sleuthkit, Cellebrite are able to bucket certain artifacts into their respective buckets. Where it is left up to the analyst to find the anomalies in that bucket. </a:t>
            </a:r>
            <a:endParaRPr/>
          </a:p>
          <a:p>
            <a:pPr marL="0" lvl="0" indent="0" algn="l" rtl="0">
              <a:spcBef>
                <a:spcPts val="0"/>
              </a:spcBef>
              <a:spcAft>
                <a:spcPts val="0"/>
              </a:spcAft>
              <a:buNone/>
            </a:pPr>
            <a:endParaRPr/>
          </a:p>
          <a:p>
            <a:pPr marL="0" lvl="0" indent="0" algn="l" rtl="0">
              <a:spcBef>
                <a:spcPts val="0"/>
              </a:spcBef>
              <a:spcAft>
                <a:spcPts val="0"/>
              </a:spcAft>
              <a:buNone/>
            </a:pPr>
            <a:r>
              <a:rPr lang="en-US"/>
              <a:t>But without the experience and knowledge of how adversaries commonly work TTPs, 1) it can take longer to find out what happened during an investigation and 2) TTPs can be missed because the analyst is unaware of what they are looking at. This investigation I know I left evidence unanalyzed because of the time limit to report back and lack of knowledge on how a technique could be used. Example, I believe the attacker was using OneDrive as either persistence or exfiltration. The evidence I saw was constant enumeration of Windows Live credentials and a scheduled task of OneDriveSetup that was in use a lot. Could a behavioral analytic built from ATT&amp;CK techniques helped in this situation? </a:t>
            </a:r>
            <a:endParaRPr/>
          </a:p>
        </p:txBody>
      </p:sp>
      <p:sp>
        <p:nvSpPr>
          <p:cNvPr id="152" name="Google Shape;15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 A few years ago I was granted the opportunity to build a cohabitation detection tool. Spawned from an Innovation Project surge, this opportunity gave me the avenue to build a modified discovery tool that would operational after the first line of defense was penetrated. The purpose of this tool was to utilize threat hunting techniques that would catch malicious actors once during an intrusion. It conducted intrusion discovery of unusual processes, services, and files. The background of this tool was generated with the thought that operationally this tool is a suitable mechanism to be used immediately following initial access of untrusted systems, to reveal the presence of other nation state actors. </a:t>
            </a:r>
            <a:endParaRPr/>
          </a:p>
          <a:p>
            <a:pPr marL="0" lvl="0" indent="0" algn="l" rtl="0">
              <a:spcBef>
                <a:spcPts val="0"/>
              </a:spcBef>
              <a:spcAft>
                <a:spcPts val="0"/>
              </a:spcAft>
              <a:buNone/>
            </a:pPr>
            <a:endParaRPr/>
          </a:p>
          <a:p>
            <a:pPr marL="0" lvl="0" indent="0" algn="l" rtl="0">
              <a:spcBef>
                <a:spcPts val="0"/>
              </a:spcBef>
              <a:spcAft>
                <a:spcPts val="0"/>
              </a:spcAft>
              <a:buNone/>
            </a:pPr>
            <a:r>
              <a:rPr lang="en-US"/>
              <a:t>Knowing a sophisticated adversary maintains a pre-existing access to the same target is invaluable to the government. This intelligence, if obtained in seconds, could inform a potential response action. Perhaps a vulnerability is used rather than deploying a more mature exploitation tool. Perhaps one opts not to persist at all. Perhaps the offending actor’s tools can be retrieved whereby they could reverse engineered and potentially be used in place of another capability.</a:t>
            </a:r>
            <a:endParaRPr/>
          </a:p>
          <a:p>
            <a:pPr marL="0" lvl="0" indent="0" algn="l" rtl="0">
              <a:spcBef>
                <a:spcPts val="0"/>
              </a:spcBef>
              <a:spcAft>
                <a:spcPts val="0"/>
              </a:spcAft>
              <a:buNone/>
            </a:pPr>
            <a:endParaRPr/>
          </a:p>
          <a:p>
            <a:pPr marL="0" lvl="0" indent="0" algn="l" rtl="0">
              <a:spcBef>
                <a:spcPts val="0"/>
              </a:spcBef>
              <a:spcAft>
                <a:spcPts val="0"/>
              </a:spcAft>
              <a:buNone/>
            </a:pPr>
            <a:r>
              <a:rPr lang="en-US"/>
              <a:t>When this tool was being developed antiviruses only detected the known, they put the decision in the hands of the user, and adversaries were getting better with every waking day. Another thing I was constantly seeing in my career was the sole use of signatures/IOCs. I spent years pushing the agenda that there is more than just malware/signatures that should be reported. A consistent use of legitimate windows processes were being used for illegitimate reasons. AKA fileless malware</a:t>
            </a:r>
            <a:endParaRPr/>
          </a:p>
          <a:p>
            <a:pPr marL="0" lvl="0" indent="0" algn="l" rtl="0">
              <a:spcBef>
                <a:spcPts val="0"/>
              </a:spcBef>
              <a:spcAft>
                <a:spcPts val="0"/>
              </a:spcAft>
              <a:buNone/>
            </a:pPr>
            <a:endParaRPr/>
          </a:p>
          <a:p>
            <a:pPr marL="0" lvl="0" indent="0" algn="l" rtl="0">
              <a:spcBef>
                <a:spcPts val="0"/>
              </a:spcBef>
              <a:spcAft>
                <a:spcPts val="0"/>
              </a:spcAft>
              <a:buNone/>
            </a:pPr>
            <a:r>
              <a:rPr lang="en-US"/>
              <a:t>The tool could detect multiple variants of Flame, Stuxnet, Gauss, Duqu, PoisonIvy, FinFisher, Powto, Regin, and multiple kits associated with Hacking Team, APT28, and APT1. It was additionally able to warn – with no signatures – against 55% of “lower tier” malware collected from a set of 170,922 samples culled from free and open sources. </a:t>
            </a:r>
            <a:endParaRPr/>
          </a:p>
          <a:p>
            <a:pPr marL="0" lvl="0" indent="0" algn="l" rtl="0">
              <a:spcBef>
                <a:spcPts val="0"/>
              </a:spcBef>
              <a:spcAft>
                <a:spcPts val="0"/>
              </a:spcAft>
              <a:buNone/>
            </a:pPr>
            <a:endParaRPr/>
          </a:p>
          <a:p>
            <a:pPr marL="0" lvl="0" indent="0" algn="l" rtl="0">
              <a:spcBef>
                <a:spcPts val="0"/>
              </a:spcBef>
              <a:spcAft>
                <a:spcPts val="0"/>
              </a:spcAft>
              <a:buNone/>
            </a:pPr>
            <a:r>
              <a:rPr lang="en-US"/>
              <a:t>This tool was a great post initial access to determine operating posture; “what tools if any are going to be deployed to this newly acquired never before seen target?”</a:t>
            </a:r>
            <a:endParaRPr/>
          </a:p>
          <a:p>
            <a:pPr marL="0" lvl="0" indent="0" algn="l" rtl="0">
              <a:spcBef>
                <a:spcPts val="0"/>
              </a:spcBef>
              <a:spcAft>
                <a:spcPts val="0"/>
              </a:spcAft>
              <a:buNone/>
            </a:pPr>
            <a:endParaRPr/>
          </a:p>
          <a:p>
            <a:pPr marL="0" lvl="0" indent="0" algn="l" rtl="0">
              <a:spcBef>
                <a:spcPts val="0"/>
              </a:spcBef>
              <a:spcAft>
                <a:spcPts val="0"/>
              </a:spcAft>
              <a:buNone/>
            </a:pPr>
            <a:r>
              <a:rPr lang="en-US"/>
              <a:t>From a blue team’s perspective, the tool could be useful as a barometer of true cyber hygiene. While the tool doesn’t look for compliance issues it is a quick and useful tool to help determine things that might go above and beyond one’s typical IT system’s defenses. </a:t>
            </a:r>
            <a:endParaRPr/>
          </a:p>
          <a:p>
            <a:pPr marL="0" lvl="0" indent="0" algn="l" rtl="0">
              <a:spcBef>
                <a:spcPts val="0"/>
              </a:spcBef>
              <a:spcAft>
                <a:spcPts val="0"/>
              </a:spcAft>
              <a:buNone/>
            </a:pPr>
            <a:endParaRPr/>
          </a:p>
          <a:p>
            <a:pPr marL="0" lvl="0" indent="0" algn="l" rtl="0">
              <a:spcBef>
                <a:spcPts val="0"/>
              </a:spcBef>
              <a:spcAft>
                <a:spcPts val="0"/>
              </a:spcAft>
              <a:buNone/>
            </a:pPr>
            <a:r>
              <a:rPr lang="en-US"/>
              <a:t>From a red team’s perspective, they could use this to help their customer set. If the Red Team was savvy enough to jump onto a box, why should they think they’re the only ones with the capability?</a:t>
            </a:r>
            <a:endParaRPr/>
          </a:p>
          <a:p>
            <a:pPr marL="0" lvl="0" indent="0" algn="l" rtl="0">
              <a:spcBef>
                <a:spcPts val="0"/>
              </a:spcBef>
              <a:spcAft>
                <a:spcPts val="0"/>
              </a:spcAft>
              <a:buNone/>
            </a:pPr>
            <a:endParaRPr/>
          </a:p>
          <a:p>
            <a:pPr marL="0" lvl="0" indent="0" algn="l" rtl="0">
              <a:spcBef>
                <a:spcPts val="0"/>
              </a:spcBef>
              <a:spcAft>
                <a:spcPts val="0"/>
              </a:spcAft>
              <a:buNone/>
            </a:pPr>
            <a:r>
              <a:rPr lang="en-US"/>
              <a:t>From a hunt team’s perspective, it reduced the cost of investigation by bringing to one’s attention the things that quite frankly are the sketchiest. </a:t>
            </a:r>
            <a:endParaRPr/>
          </a:p>
          <a:p>
            <a:pPr marL="0" lvl="0" indent="0" algn="l" rtl="0">
              <a:spcBef>
                <a:spcPts val="0"/>
              </a:spcBef>
              <a:spcAft>
                <a:spcPts val="0"/>
              </a:spcAft>
              <a:buNone/>
            </a:pPr>
            <a:endParaRPr/>
          </a:p>
          <a:p>
            <a:pPr marL="0" lvl="0" indent="0" algn="l" rtl="0">
              <a:spcBef>
                <a:spcPts val="0"/>
              </a:spcBef>
              <a:spcAft>
                <a:spcPts val="0"/>
              </a:spcAft>
              <a:buNone/>
            </a:pPr>
            <a:r>
              <a:rPr lang="en-US"/>
              <a:t>And the tool could also help investigators trying to triage an asset suspected of a breach where traditional AV isn’t alerting on anything. </a:t>
            </a:r>
            <a:endParaRPr/>
          </a:p>
        </p:txBody>
      </p:sp>
      <p:sp>
        <p:nvSpPr>
          <p:cNvPr id="160" name="Google Shape;16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“Knowing about the problem is not the same as solving the problem” - Tony Sager </a:t>
            </a:r>
            <a:endParaRPr/>
          </a:p>
          <a:p>
            <a:pPr marL="0" lvl="0" indent="0" algn="l" rtl="0">
              <a:spcBef>
                <a:spcPts val="0"/>
              </a:spcBef>
              <a:spcAft>
                <a:spcPts val="0"/>
              </a:spcAft>
              <a:buNone/>
            </a:pPr>
            <a:endParaRPr/>
          </a:p>
          <a:p>
            <a:pPr marL="0" lvl="0" indent="0" algn="l" rtl="0">
              <a:spcBef>
                <a:spcPts val="0"/>
              </a:spcBef>
              <a:spcAft>
                <a:spcPts val="0"/>
              </a:spcAft>
              <a:buNone/>
            </a:pPr>
            <a:r>
              <a:rPr lang="en-US"/>
              <a:t>When this tool was developed there was roughly 227,000 malware samples created in a day. WIth a standard infection lasting 243 days before discovery. This enabled malware authors to operate signature free for a very long time. </a:t>
            </a:r>
            <a:endParaRPr/>
          </a:p>
          <a:p>
            <a:pPr marL="0" lvl="0" indent="0" algn="l" rtl="0">
              <a:spcBef>
                <a:spcPts val="0"/>
              </a:spcBef>
              <a:spcAft>
                <a:spcPts val="0"/>
              </a:spcAft>
              <a:buNone/>
            </a:pPr>
            <a:endParaRPr/>
          </a:p>
          <a:p>
            <a:pPr marL="0" lvl="0" indent="0" algn="l" rtl="0">
              <a:spcBef>
                <a:spcPts val="0"/>
              </a:spcBef>
              <a:spcAft>
                <a:spcPts val="0"/>
              </a:spcAft>
              <a:buNone/>
            </a:pPr>
            <a:r>
              <a:rPr lang="en-US"/>
              <a:t>This tool worked on several generations of Windows OS. </a:t>
            </a:r>
            <a:endParaRPr/>
          </a:p>
          <a:p>
            <a:pPr marL="0" lvl="0" indent="0" algn="l" rtl="0">
              <a:spcBef>
                <a:spcPts val="0"/>
              </a:spcBef>
              <a:spcAft>
                <a:spcPts val="0"/>
              </a:spcAft>
              <a:buNone/>
            </a:pPr>
            <a:endParaRPr/>
          </a:p>
          <a:p>
            <a:pPr marL="0" lvl="0" indent="0" algn="l" rtl="0">
              <a:spcBef>
                <a:spcPts val="0"/>
              </a:spcBef>
              <a:spcAft>
                <a:spcPts val="0"/>
              </a:spcAft>
              <a:buNone/>
            </a:pPr>
            <a:r>
              <a:rPr lang="en-US"/>
              <a:t>Checks: </a:t>
            </a:r>
            <a:endParaRPr/>
          </a:p>
          <a:p>
            <a:pPr marL="457200" lvl="0" indent="-317500" algn="l" rtl="0">
              <a:spcBef>
                <a:spcPts val="0"/>
              </a:spcBef>
              <a:spcAft>
                <a:spcPts val="0"/>
              </a:spcAft>
              <a:buSzPts val="1400"/>
              <a:buChar char="●"/>
            </a:pPr>
            <a:r>
              <a:rPr lang="en-US"/>
              <a:t>Dynamic Scan:</a:t>
            </a:r>
            <a:endParaRPr/>
          </a:p>
          <a:p>
            <a:pPr marL="914400" lvl="1" indent="-317500" algn="l" rtl="0">
              <a:spcBef>
                <a:spcPts val="0"/>
              </a:spcBef>
              <a:spcAft>
                <a:spcPts val="0"/>
              </a:spcAft>
              <a:buSzPts val="1400"/>
              <a:buChar char="○"/>
            </a:pPr>
            <a:r>
              <a:rPr lang="en-US"/>
              <a:t>DomainUser for incorrect NT Authorities on child processes </a:t>
            </a:r>
            <a:endParaRPr/>
          </a:p>
          <a:p>
            <a:pPr marL="914400" lvl="1" indent="-317500" algn="l" rtl="0">
              <a:spcBef>
                <a:spcPts val="0"/>
              </a:spcBef>
              <a:spcAft>
                <a:spcPts val="0"/>
              </a:spcAft>
              <a:buSzPts val="1400"/>
              <a:buChar char="○"/>
            </a:pPr>
            <a:r>
              <a:rPr lang="en-US"/>
              <a:t>Threads for trampoline, unlinked lib (MEM_IMAGE but not loaded module), executing out of MEM_PRIVATE/PAGE_EXECUTE_READWRITE, or a thread started in a location not in a loaded module </a:t>
            </a:r>
            <a:endParaRPr/>
          </a:p>
          <a:p>
            <a:pPr marL="914400" lvl="1" indent="-317500" algn="l" rtl="0">
              <a:spcBef>
                <a:spcPts val="0"/>
              </a:spcBef>
              <a:spcAft>
                <a:spcPts val="0"/>
              </a:spcAft>
              <a:buSzPts val="1400"/>
              <a:buChar char="○"/>
            </a:pPr>
            <a:r>
              <a:rPr lang="en-US"/>
              <a:t>Verified MZ/PE headers on a process </a:t>
            </a:r>
            <a:endParaRPr/>
          </a:p>
          <a:p>
            <a:pPr marL="914400" lvl="1" indent="-317500" algn="l" rtl="0">
              <a:spcBef>
                <a:spcPts val="0"/>
              </a:spcBef>
              <a:spcAft>
                <a:spcPts val="0"/>
              </a:spcAft>
              <a:buSzPts val="1400"/>
              <a:buChar char="○"/>
            </a:pPr>
            <a:r>
              <a:rPr lang="en-US"/>
              <a:t>Processes that have enabled privileges (i.e. explorer shouldn’t have SE_DEBUG_NAME unless injecting)</a:t>
            </a:r>
            <a:endParaRPr/>
          </a:p>
          <a:p>
            <a:pPr marL="914400" lvl="1" indent="-317500" algn="l" rtl="0">
              <a:spcBef>
                <a:spcPts val="0"/>
              </a:spcBef>
              <a:spcAft>
                <a:spcPts val="0"/>
              </a:spcAft>
              <a:buSzPts val="1400"/>
              <a:buChar char="○"/>
            </a:pPr>
            <a:r>
              <a:rPr lang="en-US"/>
              <a:t>Processes with suspicious parents inline with OS XP-10</a:t>
            </a:r>
            <a:endParaRPr/>
          </a:p>
          <a:p>
            <a:pPr marL="457200" lvl="0" indent="-317500" algn="l" rtl="0">
              <a:spcBef>
                <a:spcPts val="0"/>
              </a:spcBef>
              <a:spcAft>
                <a:spcPts val="0"/>
              </a:spcAft>
              <a:buSzPts val="1400"/>
              <a:buChar char="●"/>
            </a:pPr>
            <a:r>
              <a:rPr lang="en-US"/>
              <a:t>Static Scan </a:t>
            </a:r>
            <a:endParaRPr/>
          </a:p>
          <a:p>
            <a:pPr marL="914400" lvl="1" indent="-317500" algn="l" rtl="0">
              <a:spcBef>
                <a:spcPts val="0"/>
              </a:spcBef>
              <a:spcAft>
                <a:spcPts val="0"/>
              </a:spcAft>
              <a:buSzPts val="1400"/>
              <a:buChar char="○"/>
            </a:pPr>
            <a:r>
              <a:rPr lang="en-US"/>
              <a:t>Process/Modules with DELPHI timestamp (0x2A425E19) from NT headers </a:t>
            </a:r>
            <a:endParaRPr/>
          </a:p>
          <a:p>
            <a:pPr marL="914400" lvl="1" indent="-317500" algn="l" rtl="0">
              <a:spcBef>
                <a:spcPts val="0"/>
              </a:spcBef>
              <a:spcAft>
                <a:spcPts val="0"/>
              </a:spcAft>
              <a:buSzPts val="1400"/>
              <a:buChar char="○"/>
            </a:pPr>
            <a:r>
              <a:rPr lang="en-US"/>
              <a:t>Pointer math on NT/DOS virtual address and raw data for delta timestamp (should not be over 5 days) for process/modules in Export/Import/Resource/and Debug </a:t>
            </a:r>
            <a:endParaRPr/>
          </a:p>
          <a:p>
            <a:pPr marL="914400" lvl="1" indent="-317500" algn="l" rtl="0">
              <a:spcBef>
                <a:spcPts val="0"/>
              </a:spcBef>
              <a:spcAft>
                <a:spcPts val="0"/>
              </a:spcAft>
              <a:buSzPts val="1400"/>
              <a:buChar char="○"/>
            </a:pPr>
            <a:r>
              <a:rPr lang="en-US"/>
              <a:t>Registry key install date against file creation timestamp </a:t>
            </a:r>
            <a:endParaRPr/>
          </a:p>
          <a:p>
            <a:pPr marL="914400" lvl="1" indent="-317500" algn="l" rtl="0">
              <a:spcBef>
                <a:spcPts val="0"/>
              </a:spcBef>
              <a:spcAft>
                <a:spcPts val="0"/>
              </a:spcAft>
              <a:buSzPts val="1400"/>
              <a:buChar char="○"/>
            </a:pPr>
            <a:r>
              <a:rPr lang="en-US"/>
              <a:t>Non signed/microsoft process/module attributes for hidden flags </a:t>
            </a:r>
            <a:endParaRPr/>
          </a:p>
          <a:p>
            <a:pPr marL="914400" lvl="1" indent="-317500" algn="l" rtl="0">
              <a:spcBef>
                <a:spcPts val="0"/>
              </a:spcBef>
              <a:spcAft>
                <a:spcPts val="0"/>
              </a:spcAft>
              <a:buSzPts val="1400"/>
              <a:buChar char="○"/>
            </a:pPr>
            <a:r>
              <a:rPr lang="en-US"/>
              <a:t>Rich header </a:t>
            </a:r>
            <a:endParaRPr/>
          </a:p>
          <a:p>
            <a:pPr marL="914400" lvl="1" indent="-317500" algn="l" rtl="0">
              <a:spcBef>
                <a:spcPts val="0"/>
              </a:spcBef>
              <a:spcAft>
                <a:spcPts val="0"/>
              </a:spcAft>
              <a:buSzPts val="1400"/>
              <a:buChar char="○"/>
            </a:pPr>
            <a:r>
              <a:rPr lang="en-US"/>
              <a:t>PE checksum </a:t>
            </a:r>
            <a:endParaRPr/>
          </a:p>
          <a:p>
            <a:pPr marL="914400" lvl="1" indent="-317500" algn="l" rtl="0">
              <a:spcBef>
                <a:spcPts val="0"/>
              </a:spcBef>
              <a:spcAft>
                <a:spcPts val="0"/>
              </a:spcAft>
              <a:buSzPts val="1400"/>
              <a:buChar char="○"/>
            </a:pPr>
            <a:r>
              <a:rPr lang="en-US"/>
              <a:t>File path in recycle/system32/program files folders </a:t>
            </a:r>
            <a:endParaRPr/>
          </a:p>
          <a:p>
            <a:pPr marL="914400" lvl="1" indent="-317500" algn="l" rtl="0">
              <a:spcBef>
                <a:spcPts val="0"/>
              </a:spcBef>
              <a:spcAft>
                <a:spcPts val="0"/>
              </a:spcAft>
              <a:buSzPts val="1400"/>
              <a:buChar char="○"/>
            </a:pPr>
            <a:r>
              <a:rPr lang="en-US"/>
              <a:t>NT header with bad section names </a:t>
            </a:r>
            <a:endParaRPr/>
          </a:p>
          <a:p>
            <a:pPr marL="914400" lvl="1" indent="-317500" algn="l" rtl="0">
              <a:spcBef>
                <a:spcPts val="0"/>
              </a:spcBef>
              <a:spcAft>
                <a:spcPts val="0"/>
              </a:spcAft>
              <a:buSzPts val="1400"/>
              <a:buChar char="○"/>
            </a:pPr>
            <a:r>
              <a:rPr lang="en-US"/>
              <a:t>Entropy and import list for packed modules and encryption </a:t>
            </a:r>
            <a:endParaRPr/>
          </a:p>
          <a:p>
            <a:pPr marL="914400" lvl="1" indent="-317500" algn="l" rtl="0">
              <a:spcBef>
                <a:spcPts val="0"/>
              </a:spcBef>
              <a:spcAft>
                <a:spcPts val="0"/>
              </a:spcAft>
              <a:buSzPts val="1400"/>
              <a:buChar char="○"/>
            </a:pPr>
            <a:r>
              <a:rPr lang="en-US"/>
              <a:t>Alternate data streams </a:t>
            </a:r>
            <a:endParaRPr/>
          </a:p>
          <a:p>
            <a:pPr marL="914400" lvl="1" indent="-317500" algn="l" rtl="0">
              <a:spcBef>
                <a:spcPts val="0"/>
              </a:spcBef>
              <a:spcAft>
                <a:spcPts val="0"/>
              </a:spcAft>
              <a:buSzPts val="1400"/>
              <a:buChar char="○"/>
            </a:pPr>
            <a:r>
              <a:rPr lang="en-US"/>
              <a:t>Integrity check of ADVAPI32.dll for API hooking for hidden services </a:t>
            </a:r>
            <a:endParaRPr/>
          </a:p>
          <a:p>
            <a:pPr marL="914400" lvl="1" indent="-317500" algn="l" rtl="0">
              <a:spcBef>
                <a:spcPts val="0"/>
              </a:spcBef>
              <a:spcAft>
                <a:spcPts val="0"/>
              </a:spcAft>
              <a:buSzPts val="1400"/>
              <a:buChar char="○"/>
            </a:pPr>
            <a:r>
              <a:rPr lang="en-US"/>
              <a:t>Integrity check of service.exe for hidden services </a:t>
            </a:r>
            <a:endParaRPr/>
          </a:p>
          <a:p>
            <a:pPr marL="914400" lvl="1" indent="-317500" algn="l" rtl="0">
              <a:spcBef>
                <a:spcPts val="0"/>
              </a:spcBef>
              <a:spcAft>
                <a:spcPts val="0"/>
              </a:spcAft>
              <a:buSzPts val="1400"/>
              <a:buChar char="○"/>
            </a:pPr>
            <a:r>
              <a:rPr lang="en-US"/>
              <a:t>Detect known Windows exploit through NTControlPipe for privilege escalation technique </a:t>
            </a:r>
            <a:endParaRPr/>
          </a:p>
          <a:p>
            <a:pPr marL="914400" lvl="1" indent="-317500" algn="l" rtl="0">
              <a:spcBef>
                <a:spcPts val="0"/>
              </a:spcBef>
              <a:spcAft>
                <a:spcPts val="0"/>
              </a:spcAft>
              <a:buSzPts val="1400"/>
              <a:buChar char="○"/>
            </a:pPr>
            <a:r>
              <a:rPr lang="en-US"/>
              <a:t>Enumerates a list of PIDs, uses OpenProcess to see if they are already open for hidden processes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US"/>
              <a:t>Example case of the cohab tool detecting nation state and the ATT&amp;CK codes associated with it :</a:t>
            </a:r>
            <a:endParaRPr/>
          </a:p>
          <a:p>
            <a:pPr marL="0" lvl="0" indent="0" algn="l" rtl="0">
              <a:lnSpc>
                <a:spcPct val="100000"/>
              </a:lnSpc>
              <a:spcBef>
                <a:spcPts val="0"/>
              </a:spcBef>
              <a:spcAft>
                <a:spcPts val="0"/>
              </a:spcAft>
              <a:buClr>
                <a:schemeClr val="dk1"/>
              </a:buClr>
              <a:buSzPts val="1100"/>
              <a:buFont typeface="Arial"/>
              <a:buNone/>
            </a:pPr>
            <a:r>
              <a:rPr lang="en-US" sz="1000">
                <a:latin typeface="Gill Sans"/>
                <a:ea typeface="Gill Sans"/>
                <a:cs typeface="Gill Sans"/>
                <a:sym typeface="Gill Sans"/>
              </a:rPr>
              <a:t>APT28 - A threat group that has been attributed to Russia’s General Staff Main Intelligence Directorate (GRU) 85</a:t>
            </a:r>
            <a:r>
              <a:rPr lang="en-US" sz="1000" baseline="30000">
                <a:latin typeface="Gill Sans"/>
                <a:ea typeface="Gill Sans"/>
                <a:cs typeface="Gill Sans"/>
                <a:sym typeface="Gill Sans"/>
              </a:rPr>
              <a:t>th</a:t>
            </a:r>
            <a:r>
              <a:rPr lang="en-US" sz="1000">
                <a:latin typeface="Gill Sans"/>
                <a:ea typeface="Gill Sans"/>
                <a:cs typeface="Gill Sans"/>
                <a:sym typeface="Gill Sans"/>
              </a:rPr>
              <a:t> Main Special Service Center (GTsSS) military unit. Active since 2004. </a:t>
            </a:r>
            <a:endParaRPr sz="1000">
              <a:latin typeface="Gill Sans"/>
              <a:ea typeface="Gill Sans"/>
              <a:cs typeface="Gill Sans"/>
              <a:sym typeface="Gill Sans"/>
            </a:endParaRPr>
          </a:p>
          <a:p>
            <a:pPr marL="228600" lvl="0" indent="-174625" algn="l" rtl="0">
              <a:lnSpc>
                <a:spcPct val="100000"/>
              </a:lnSpc>
              <a:spcBef>
                <a:spcPts val="1000"/>
              </a:spcBef>
              <a:spcAft>
                <a:spcPts val="0"/>
              </a:spcAft>
              <a:buClr>
                <a:srgbClr val="B71E42"/>
              </a:buClr>
              <a:buSzPts val="1000"/>
              <a:buChar char="•"/>
            </a:pPr>
            <a:r>
              <a:rPr lang="en-US" sz="1000">
                <a:latin typeface="Gill Sans"/>
                <a:ea typeface="Gill Sans"/>
                <a:cs typeface="Gill Sans"/>
                <a:sym typeface="Gill Sans"/>
              </a:rPr>
              <a:t>T1564.001 – Hide Artifacts: Hidden Files &amp; Directories </a:t>
            </a:r>
            <a:endParaRPr sz="1000">
              <a:latin typeface="Gill Sans"/>
              <a:ea typeface="Gill Sans"/>
              <a:cs typeface="Gill Sans"/>
              <a:sym typeface="Gill Sans"/>
            </a:endParaRPr>
          </a:p>
          <a:p>
            <a:pPr marL="685800" lvl="1" indent="-186372" algn="l" rtl="0">
              <a:lnSpc>
                <a:spcPct val="100000"/>
              </a:lnSpc>
              <a:spcBef>
                <a:spcPts val="500"/>
              </a:spcBef>
              <a:spcAft>
                <a:spcPts val="0"/>
              </a:spcAft>
              <a:buClr>
                <a:srgbClr val="B71E42"/>
              </a:buClr>
              <a:buSzPts val="1000"/>
              <a:buChar char="•"/>
            </a:pPr>
            <a:r>
              <a:rPr lang="en-US" sz="1000">
                <a:latin typeface="Gill Sans"/>
                <a:ea typeface="Gill Sans"/>
                <a:cs typeface="Gill Sans"/>
                <a:sym typeface="Gill Sans"/>
              </a:rPr>
              <a:t>Saved files with hidden file attributes </a:t>
            </a:r>
            <a:endParaRPr sz="1000">
              <a:latin typeface="Gill Sans"/>
              <a:ea typeface="Gill Sans"/>
              <a:cs typeface="Gill Sans"/>
              <a:sym typeface="Gill Sans"/>
            </a:endParaRPr>
          </a:p>
          <a:p>
            <a:pPr marL="228600" lvl="0" indent="-174625" algn="l" rtl="0">
              <a:lnSpc>
                <a:spcPct val="100000"/>
              </a:lnSpc>
              <a:spcBef>
                <a:spcPts val="1000"/>
              </a:spcBef>
              <a:spcAft>
                <a:spcPts val="0"/>
              </a:spcAft>
              <a:buClr>
                <a:srgbClr val="B71E42"/>
              </a:buClr>
              <a:buSzPts val="1000"/>
              <a:buChar char="•"/>
            </a:pPr>
            <a:r>
              <a:rPr lang="en-US" sz="1000">
                <a:latin typeface="Gill Sans"/>
                <a:ea typeface="Gill Sans"/>
                <a:cs typeface="Gill Sans"/>
                <a:sym typeface="Gill Sans"/>
              </a:rPr>
              <a:t>T1564.003 – Hide Artifacts: Hidden Windows </a:t>
            </a:r>
            <a:endParaRPr sz="1000">
              <a:latin typeface="Gill Sans"/>
              <a:ea typeface="Gill Sans"/>
              <a:cs typeface="Gill Sans"/>
              <a:sym typeface="Gill Sans"/>
            </a:endParaRPr>
          </a:p>
          <a:p>
            <a:pPr marL="685800" lvl="1" indent="-186372" algn="l" rtl="0">
              <a:lnSpc>
                <a:spcPct val="100000"/>
              </a:lnSpc>
              <a:spcBef>
                <a:spcPts val="500"/>
              </a:spcBef>
              <a:spcAft>
                <a:spcPts val="0"/>
              </a:spcAft>
              <a:buClr>
                <a:srgbClr val="B71E42"/>
              </a:buClr>
              <a:buSzPts val="1000"/>
              <a:buChar char="•"/>
            </a:pPr>
            <a:r>
              <a:rPr lang="en-US" sz="1000">
                <a:latin typeface="Gill Sans"/>
                <a:ea typeface="Gill Sans"/>
                <a:cs typeface="Gill Sans"/>
                <a:sym typeface="Gill Sans"/>
              </a:rPr>
              <a:t>Used the WindowsStyle parameter to conceal PowerShell windows</a:t>
            </a:r>
            <a:endParaRPr sz="1000">
              <a:latin typeface="Gill Sans"/>
              <a:ea typeface="Gill Sans"/>
              <a:cs typeface="Gill Sans"/>
              <a:sym typeface="Gill Sans"/>
            </a:endParaRPr>
          </a:p>
          <a:p>
            <a:pPr marL="228600" lvl="0" indent="-174625" algn="l" rtl="0">
              <a:lnSpc>
                <a:spcPct val="100000"/>
              </a:lnSpc>
              <a:spcBef>
                <a:spcPts val="1000"/>
              </a:spcBef>
              <a:spcAft>
                <a:spcPts val="0"/>
              </a:spcAft>
              <a:buClr>
                <a:srgbClr val="B71E42"/>
              </a:buClr>
              <a:buSzPts val="1000"/>
              <a:buChar char="•"/>
            </a:pPr>
            <a:r>
              <a:rPr lang="en-US" sz="1000">
                <a:latin typeface="Gill Sans"/>
                <a:ea typeface="Gill Sans"/>
                <a:cs typeface="Gill Sans"/>
                <a:sym typeface="Gill Sans"/>
              </a:rPr>
              <a:t>T1547.001 – Boot or Logon Autostart Execution: Registry Run Keys / Startup Folder </a:t>
            </a:r>
            <a:endParaRPr sz="1000">
              <a:latin typeface="Gill Sans"/>
              <a:ea typeface="Gill Sans"/>
              <a:cs typeface="Gill Sans"/>
              <a:sym typeface="Gill Sans"/>
            </a:endParaRPr>
          </a:p>
          <a:p>
            <a:pPr marL="685800" lvl="1" indent="-186372" algn="l" rtl="0">
              <a:lnSpc>
                <a:spcPct val="100000"/>
              </a:lnSpc>
              <a:spcBef>
                <a:spcPts val="500"/>
              </a:spcBef>
              <a:spcAft>
                <a:spcPts val="0"/>
              </a:spcAft>
              <a:buClr>
                <a:srgbClr val="B71E42"/>
              </a:buClr>
              <a:buSzPts val="1000"/>
              <a:buChar char="•"/>
            </a:pPr>
            <a:r>
              <a:rPr lang="en-US" sz="1000">
                <a:latin typeface="Gill Sans"/>
                <a:ea typeface="Gill Sans"/>
                <a:cs typeface="Gill Sans"/>
                <a:sym typeface="Gill Sans"/>
              </a:rPr>
              <a:t>Deployed malware that has copied itself to the startup directory for persistence </a:t>
            </a:r>
            <a:endParaRPr sz="1000"/>
          </a:p>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We are in an era of unprecedented complexity. The users have an infinite set of options to address their IT/security requirements. There are new tools that have confusing configuration options. There are multiple avenues to find a solution to a problem. Data is cheap to produce and store, cheap to transmit, and cheap to transform. Because of this, information sharing quickly leads to information overload. Analyst must be proficient in dozens of products and data. Thus, an ideal solution should attempt to minimize the amount of noise. The use of SIEM, AV, IPS/IDS, DLP, Firewall, and Patch Manager consoles are already in normal routines. These solutions are burdened with information on a daily basis. Some companies don’t even have the advanced knowledge/team to utilize those tools or a SOC. A better solution will reduce the amount of un-qualified information that hits your decision makers. Such a solution will not present alerts that require additional investigation. Messages should only be sent when something is confirmed as malicious, not just identified as interesting. These messages should contain a script of next steps rather than an ambiguous “just letting you know this is what we see” notice. A lot of commercial companies are taking this approach….but the government is having a harder time scaling to the advance in TTPs and adversaries.</a:t>
            </a:r>
            <a:endParaRPr/>
          </a:p>
          <a:p>
            <a:pPr marL="0" lvl="0" indent="0" algn="l" rtl="0">
              <a:spcBef>
                <a:spcPts val="0"/>
              </a:spcBef>
              <a:spcAft>
                <a:spcPts val="0"/>
              </a:spcAft>
              <a:buNone/>
            </a:pPr>
            <a:endParaRPr/>
          </a:p>
          <a:p>
            <a:pPr marL="0" lvl="0" indent="0" algn="l" rtl="0">
              <a:spcBef>
                <a:spcPts val="0"/>
              </a:spcBef>
              <a:spcAft>
                <a:spcPts val="0"/>
              </a:spcAft>
              <a:buNone/>
            </a:pPr>
            <a:r>
              <a:rPr lang="en-US"/>
              <a:t>Back to the original questions: how can we automate and build analytics of techniques that have a repeatable behavior? How are we able to utilize forensic tools/techniques to find adversarial techniques on a consistent basis?</a:t>
            </a:r>
            <a:endParaRPr/>
          </a:p>
          <a:p>
            <a:pPr marL="0" lvl="0" indent="0" algn="l" rtl="0">
              <a:spcBef>
                <a:spcPts val="0"/>
              </a:spcBef>
              <a:spcAft>
                <a:spcPts val="0"/>
              </a:spcAft>
              <a:buNone/>
            </a:pPr>
            <a:endParaRPr/>
          </a:p>
          <a:p>
            <a:pPr marL="0" lvl="0" indent="0" algn="l" rtl="0">
              <a:spcBef>
                <a:spcPts val="0"/>
              </a:spcBef>
              <a:spcAft>
                <a:spcPts val="0"/>
              </a:spcAft>
              <a:buNone/>
            </a:pPr>
            <a:r>
              <a:rPr lang="en-US"/>
              <a:t>The cohabitation detection tool did an awesome job. Unfortunately in government spaces, in forensics investigations we don’t always have access to run that type of tool live/in memory. So my new train of thought is how can I convert those in memory analytics to a more passive/deadbox style investigation? What has consistently worked (through the change of advanced technology a team could potentially have) is SQL queries and keyword searching. Going back to the basics. Most forensic tool outputs are excel/log files. This allows us investigators the ability to scan for keywords/pivot points to further our investigation. So with that knowledge, how do I make that process efficient, scalable, and workable in a deadbox scenario? How can I tie it back to widely used forensics tools like Magnet AXIOM, Autopsy, Cellebrite, or Encase. That’s what I am currently working on. </a:t>
            </a:r>
            <a:endParaRPr/>
          </a:p>
          <a:p>
            <a:pPr marL="0" lvl="0" indent="0" algn="l" rtl="0">
              <a:spcBef>
                <a:spcPts val="0"/>
              </a:spcBef>
              <a:spcAft>
                <a:spcPts val="0"/>
              </a:spcAft>
              <a:buNone/>
            </a:pPr>
            <a:endParaRPr/>
          </a:p>
          <a:p>
            <a:pPr marL="0" lvl="0" indent="0" algn="l" rtl="0">
              <a:spcBef>
                <a:spcPts val="0"/>
              </a:spcBef>
              <a:spcAft>
                <a:spcPts val="0"/>
              </a:spcAft>
              <a:buNone/>
            </a:pPr>
            <a:r>
              <a:rPr lang="en-US"/>
              <a:t>A solution for those not so advanced hunting/forensic teams that don’t utilize threat intelligence or not fully familiar with nation state TTPs. How can I build a tool that does some of the low hanging fruit analysis for them. </a:t>
            </a:r>
            <a:endParaRPr/>
          </a:p>
          <a:p>
            <a:pPr marL="0" lvl="0" indent="0" algn="l" rtl="0">
              <a:spcBef>
                <a:spcPts val="0"/>
              </a:spcBef>
              <a:spcAft>
                <a:spcPts val="0"/>
              </a:spcAft>
              <a:buNone/>
            </a:pPr>
            <a:r>
              <a:rPr lang="en-US"/>
              <a:t>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p:txBody>
      </p:sp>
      <p:sp>
        <p:nvSpPr>
          <p:cNvPr id="173" name="Google Shape;17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2"/>
          <p:cNvSpPr txBox="1">
            <a:spLocks noGrp="1"/>
          </p:cNvSpPr>
          <p:nvPr>
            <p:ph type="ctrTitle"/>
          </p:nvPr>
        </p:nvSpPr>
        <p:spPr>
          <a:xfrm>
            <a:off x="2417779" y="802298"/>
            <a:ext cx="8637073" cy="2541431"/>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2"/>
          <p:cNvSpPr txBox="1">
            <a:spLocks noGrp="1"/>
          </p:cNvSpPr>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21" name="Google Shape;21;p1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2"/>
          <p:cNvSpPr txBox="1">
            <a:spLocks noGrp="1"/>
          </p:cNvSpPr>
          <p:nvPr>
            <p:ph type="ftr" idx="11"/>
          </p:nvPr>
        </p:nvSpPr>
        <p:spPr>
          <a:xfrm>
            <a:off x="2416500" y="329307"/>
            <a:ext cx="4973915"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2"/>
          <p:cNvSpPr txBox="1">
            <a:spLocks noGrp="1"/>
          </p:cNvSpPr>
          <p:nvPr>
            <p:ph type="sldNum" idx="12"/>
          </p:nvPr>
        </p:nvSpPr>
        <p:spPr>
          <a:xfrm>
            <a:off x="1437664"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4" name="Google Shape;24;p12"/>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2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21"/>
          <p:cNvSpPr txBox="1">
            <a:spLocks noGrp="1"/>
          </p:cNvSpPr>
          <p:nvPr>
            <p:ph type="body" idx="1"/>
          </p:nvPr>
        </p:nvSpPr>
        <p:spPr>
          <a:xfrm rot="5400000">
            <a:off x="4527910" y="-1060599"/>
            <a:ext cx="3450613" cy="960327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89" name="Google Shape;89;p2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92" name="Google Shape;92;p21"/>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22"/>
          <p:cNvSpPr txBox="1">
            <a:spLocks noGrp="1"/>
          </p:cNvSpPr>
          <p:nvPr>
            <p:ph type="title"/>
          </p:nvPr>
        </p:nvSpPr>
        <p:spPr>
          <a:xfrm rot="5400000">
            <a:off x="7917038" y="2321047"/>
            <a:ext cx="4659889" cy="161574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22"/>
          <p:cNvSpPr txBox="1">
            <a:spLocks noGrp="1"/>
          </p:cNvSpPr>
          <p:nvPr>
            <p:ph type="body" idx="1"/>
          </p:nvPr>
        </p:nvSpPr>
        <p:spPr>
          <a:xfrm rot="5400000">
            <a:off x="3029143" y="-785498"/>
            <a:ext cx="4659889" cy="782883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96" name="Google Shape;96;p2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2"/>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2"/>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99" name="Google Shape;99;p22"/>
          <p:cNvCxnSpPr/>
          <p:nvPr/>
        </p:nvCxnSpPr>
        <p:spPr>
          <a:xfrm>
            <a:off x="9439111" y="798973"/>
            <a:ext cx="0" cy="4659889"/>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5"/>
        <p:cNvGrpSpPr/>
        <p:nvPr/>
      </p:nvGrpSpPr>
      <p:grpSpPr>
        <a:xfrm>
          <a:off x="0" y="0"/>
          <a:ext cx="0" cy="0"/>
          <a:chOff x="0" y="0"/>
          <a:chExt cx="0" cy="0"/>
        </a:xfrm>
      </p:grpSpPr>
      <p:sp>
        <p:nvSpPr>
          <p:cNvPr id="26" name="Google Shape;26;p13"/>
          <p:cNvSpPr txBox="1">
            <a:spLocks noGrp="1"/>
          </p:cNvSpPr>
          <p:nvPr>
            <p:ph type="title"/>
          </p:nvPr>
        </p:nvSpPr>
        <p:spPr>
          <a:xfrm>
            <a:off x="1447191" y="804163"/>
            <a:ext cx="9607661" cy="105631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3"/>
          <p:cNvSpPr txBox="1">
            <a:spLocks noGrp="1"/>
          </p:cNvSpPr>
          <p:nvPr>
            <p:ph type="body" idx="1"/>
          </p:nvPr>
        </p:nvSpPr>
        <p:spPr>
          <a:xfrm>
            <a:off x="1447191" y="2019549"/>
            <a:ext cx="4645152" cy="80194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28" name="Google Shape;28;p13"/>
          <p:cNvSpPr txBox="1">
            <a:spLocks noGrp="1"/>
          </p:cNvSpPr>
          <p:nvPr>
            <p:ph type="body" idx="2"/>
          </p:nvPr>
        </p:nvSpPr>
        <p:spPr>
          <a:xfrm>
            <a:off x="1447191" y="2824269"/>
            <a:ext cx="4645152" cy="264445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29" name="Google Shape;29;p13"/>
          <p:cNvSpPr txBox="1">
            <a:spLocks noGrp="1"/>
          </p:cNvSpPr>
          <p:nvPr>
            <p:ph type="body" idx="3"/>
          </p:nvPr>
        </p:nvSpPr>
        <p:spPr>
          <a:xfrm>
            <a:off x="6412362" y="2023003"/>
            <a:ext cx="4645152" cy="8022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30" name="Google Shape;30;p13"/>
          <p:cNvSpPr txBox="1">
            <a:spLocks noGrp="1"/>
          </p:cNvSpPr>
          <p:nvPr>
            <p:ph type="body" idx="4"/>
          </p:nvPr>
        </p:nvSpPr>
        <p:spPr>
          <a:xfrm>
            <a:off x="6412362" y="2821491"/>
            <a:ext cx="4645152" cy="263737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1" name="Google Shape;31;p13"/>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3"/>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4" name="Google Shape;34;p13"/>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sp>
        <p:nvSpPr>
          <p:cNvPr id="36" name="Google Shape;36;p14"/>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4"/>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8" name="Google Shape;38;p14"/>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4"/>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1" name="Google Shape;41;p14"/>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sp>
        <p:nvSpPr>
          <p:cNvPr id="43" name="Google Shape;43;p15"/>
          <p:cNvSpPr txBox="1">
            <a:spLocks noGrp="1"/>
          </p:cNvSpPr>
          <p:nvPr>
            <p:ph type="title"/>
          </p:nvPr>
        </p:nvSpPr>
        <p:spPr>
          <a:xfrm>
            <a:off x="1454239" y="1756130"/>
            <a:ext cx="8643154" cy="18879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5"/>
          <p:cNvSpPr txBox="1">
            <a:spLocks noGrp="1"/>
          </p:cNvSpPr>
          <p:nvPr>
            <p:ph type="body" idx="1"/>
          </p:nvPr>
        </p:nvSpPr>
        <p:spPr>
          <a:xfrm>
            <a:off x="1454239" y="3806195"/>
            <a:ext cx="8630446" cy="1012929"/>
          </a:xfrm>
          <a:prstGeom prst="rect">
            <a:avLst/>
          </a:prstGeom>
          <a:noFill/>
          <a:ln>
            <a:noFill/>
          </a:ln>
        </p:spPr>
        <p:txBody>
          <a:bodyPr spcFirstLastPara="1" wrap="square" lIns="91425" tIns="91425" rIns="91425" bIns="45700" anchor="t" anchorCtr="0">
            <a:normAutofit/>
          </a:bodyPr>
          <a:lstStyle>
            <a:lvl1pPr marL="457200" lvl="0" indent="-228600" algn="l">
              <a:lnSpc>
                <a:spcPct val="120000"/>
              </a:lnSpc>
              <a:spcBef>
                <a:spcPts val="1000"/>
              </a:spcBef>
              <a:spcAft>
                <a:spcPts val="0"/>
              </a:spcAft>
              <a:buSzPts val="1800"/>
              <a:buNone/>
              <a:defRPr sz="1800">
                <a:solidFill>
                  <a:schemeClr val="dk1"/>
                </a:solidFill>
              </a:defRPr>
            </a:lvl1pPr>
            <a:lvl2pPr marL="914400" lvl="1" indent="-228600" algn="l">
              <a:lnSpc>
                <a:spcPct val="120000"/>
              </a:lnSpc>
              <a:spcBef>
                <a:spcPts val="500"/>
              </a:spcBef>
              <a:spcAft>
                <a:spcPts val="0"/>
              </a:spcAft>
              <a:buSzPts val="1800"/>
              <a:buNone/>
              <a:defRPr sz="18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45" name="Google Shape;45;p15"/>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5"/>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5"/>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8" name="Google Shape;48;p15"/>
          <p:cNvCxnSpPr/>
          <p:nvPr/>
        </p:nvCxnSpPr>
        <p:spPr>
          <a:xfrm>
            <a:off x="1454239" y="3804985"/>
            <a:ext cx="8630446"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1449217" y="804889"/>
            <a:ext cx="9605635" cy="105930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6"/>
          <p:cNvSpPr txBox="1">
            <a:spLocks noGrp="1"/>
          </p:cNvSpPr>
          <p:nvPr>
            <p:ph type="body" idx="1"/>
          </p:nvPr>
        </p:nvSpPr>
        <p:spPr>
          <a:xfrm>
            <a:off x="1447331" y="2010878"/>
            <a:ext cx="4645152" cy="344859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2" name="Google Shape;52;p16"/>
          <p:cNvSpPr txBox="1">
            <a:spLocks noGrp="1"/>
          </p:cNvSpPr>
          <p:nvPr>
            <p:ph type="body" idx="2"/>
          </p:nvPr>
        </p:nvSpPr>
        <p:spPr>
          <a:xfrm>
            <a:off x="6413771" y="2017343"/>
            <a:ext cx="4645152" cy="344152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3" name="Google Shape;53;p16"/>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6"/>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6"/>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6" name="Google Shape;56;p16"/>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17"/>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7"/>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7"/>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7"/>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2" name="Google Shape;62;p17"/>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8"/>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8"/>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19"/>
          <p:cNvSpPr txBox="1">
            <a:spLocks noGrp="1"/>
          </p:cNvSpPr>
          <p:nvPr>
            <p:ph type="title"/>
          </p:nvPr>
        </p:nvSpPr>
        <p:spPr>
          <a:xfrm>
            <a:off x="1444671" y="798973"/>
            <a:ext cx="3273099" cy="22471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9"/>
          <p:cNvSpPr txBox="1">
            <a:spLocks noGrp="1"/>
          </p:cNvSpPr>
          <p:nvPr>
            <p:ph type="body" idx="1"/>
          </p:nvPr>
        </p:nvSpPr>
        <p:spPr>
          <a:xfrm>
            <a:off x="5043714" y="798974"/>
            <a:ext cx="6012470" cy="4658826"/>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70" name="Google Shape;70;p19"/>
          <p:cNvSpPr txBox="1">
            <a:spLocks noGrp="1"/>
          </p:cNvSpPr>
          <p:nvPr>
            <p:ph type="body" idx="2"/>
          </p:nvPr>
        </p:nvSpPr>
        <p:spPr>
          <a:xfrm>
            <a:off x="1444671" y="3205491"/>
            <a:ext cx="3275013" cy="2248181"/>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1" name="Google Shape;71;p19"/>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9"/>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9"/>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4" name="Google Shape;74;p19"/>
          <p:cNvCxnSpPr/>
          <p:nvPr/>
        </p:nvCxnSpPr>
        <p:spPr>
          <a:xfrm>
            <a:off x="1448280" y="3205491"/>
            <a:ext cx="326949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grpSp>
        <p:nvGrpSpPr>
          <p:cNvPr id="76" name="Google Shape;76;p20"/>
          <p:cNvGrpSpPr/>
          <p:nvPr/>
        </p:nvGrpSpPr>
        <p:grpSpPr>
          <a:xfrm>
            <a:off x="7477387" y="482170"/>
            <a:ext cx="4074533" cy="5149101"/>
            <a:chOff x="7477387" y="482170"/>
            <a:chExt cx="4074533" cy="5149101"/>
          </a:xfrm>
        </p:grpSpPr>
        <p:sp>
          <p:nvSpPr>
            <p:cNvPr id="77" name="Google Shape;77;p20"/>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0"/>
            <p:cNvSpPr/>
            <p:nvPr/>
          </p:nvSpPr>
          <p:spPr>
            <a:xfrm>
              <a:off x="7790446" y="812506"/>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20"/>
          <p:cNvSpPr txBox="1">
            <a:spLocks noGrp="1"/>
          </p:cNvSpPr>
          <p:nvPr>
            <p:ph type="title"/>
          </p:nvPr>
        </p:nvSpPr>
        <p:spPr>
          <a:xfrm>
            <a:off x="1451206" y="1129513"/>
            <a:ext cx="5532328" cy="1830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0"/>
          <p:cNvSpPr>
            <a:spLocks noGrp="1"/>
          </p:cNvSpPr>
          <p:nvPr>
            <p:ph type="pic" idx="2"/>
          </p:nvPr>
        </p:nvSpPr>
        <p:spPr>
          <a:xfrm>
            <a:off x="8124389" y="1122542"/>
            <a:ext cx="2791171" cy="3866327"/>
          </a:xfrm>
          <a:prstGeom prst="rect">
            <a:avLst/>
          </a:prstGeom>
          <a:solidFill>
            <a:srgbClr val="D8D8D8"/>
          </a:solidFill>
          <a:ln>
            <a:noFill/>
          </a:ln>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accent1"/>
              </a:buClr>
              <a:buSzPts val="3200"/>
              <a:buFont typeface="Arial"/>
              <a:buNone/>
              <a:defRPr sz="3200" b="0" i="0" u="none" strike="noStrike" cap="none">
                <a:solidFill>
                  <a:schemeClr val="dk1"/>
                </a:solidFill>
                <a:latin typeface="Gill Sans"/>
                <a:ea typeface="Gill Sans"/>
                <a:cs typeface="Gill Sans"/>
                <a:sym typeface="Gill Sans"/>
              </a:defRPr>
            </a:lvl1pPr>
            <a:lvl2pPr marR="0" lvl="1" algn="l" rtl="0">
              <a:lnSpc>
                <a:spcPct val="120000"/>
              </a:lnSpc>
              <a:spcBef>
                <a:spcPts val="500"/>
              </a:spcBef>
              <a:spcAft>
                <a:spcPts val="0"/>
              </a:spcAft>
              <a:buClr>
                <a:schemeClr val="accent1"/>
              </a:buClr>
              <a:buSzPts val="2800"/>
              <a:buFont typeface="Arial"/>
              <a:buNone/>
              <a:defRPr sz="2800" b="0" i="0" u="none" strike="noStrike" cap="none">
                <a:solidFill>
                  <a:schemeClr val="dk1"/>
                </a:solidFill>
                <a:latin typeface="Gill Sans"/>
                <a:ea typeface="Gill Sans"/>
                <a:cs typeface="Gill Sans"/>
                <a:sym typeface="Gill Sans"/>
              </a:defRPr>
            </a:lvl2pPr>
            <a:lvl3pPr marR="0" lvl="2" algn="l" rtl="0">
              <a:lnSpc>
                <a:spcPct val="120000"/>
              </a:lnSpc>
              <a:spcBef>
                <a:spcPts val="500"/>
              </a:spcBef>
              <a:spcAft>
                <a:spcPts val="0"/>
              </a:spcAft>
              <a:buClr>
                <a:schemeClr val="accent1"/>
              </a:buClr>
              <a:buSzPts val="2400"/>
              <a:buFont typeface="Arial"/>
              <a:buNone/>
              <a:defRPr sz="2400" b="0" i="0" u="none" strike="noStrike" cap="none">
                <a:solidFill>
                  <a:schemeClr val="dk1"/>
                </a:solidFill>
                <a:latin typeface="Gill Sans"/>
                <a:ea typeface="Gill Sans"/>
                <a:cs typeface="Gill Sans"/>
                <a:sym typeface="Gill Sans"/>
              </a:defRPr>
            </a:lvl3pPr>
            <a:lvl4pPr marR="0" lvl="3"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4pPr>
            <a:lvl5pPr marR="0" lvl="4"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5pPr>
            <a:lvl6pPr marR="0" lvl="5"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6pPr>
            <a:lvl7pPr marR="0" lvl="6"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7pPr>
            <a:lvl8pPr marR="0" lvl="7"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8pPr>
            <a:lvl9pPr marR="0" lvl="8"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9pPr>
          </a:lstStyle>
          <a:p>
            <a:endParaRPr/>
          </a:p>
        </p:txBody>
      </p:sp>
      <p:sp>
        <p:nvSpPr>
          <p:cNvPr id="81" name="Google Shape;81;p20"/>
          <p:cNvSpPr txBox="1">
            <a:spLocks noGrp="1"/>
          </p:cNvSpPr>
          <p:nvPr>
            <p:ph type="body" idx="1"/>
          </p:nvPr>
        </p:nvSpPr>
        <p:spPr>
          <a:xfrm>
            <a:off x="1450329" y="3145992"/>
            <a:ext cx="5524404" cy="20037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18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82" name="Google Shape;82;p20"/>
          <p:cNvSpPr txBox="1">
            <a:spLocks noGrp="1"/>
          </p:cNvSpPr>
          <p:nvPr>
            <p:ph type="dt" idx="10"/>
          </p:nvPr>
        </p:nvSpPr>
        <p:spPr>
          <a:xfrm>
            <a:off x="1447382" y="5469856"/>
            <a:ext cx="5527351" cy="3201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0"/>
          <p:cNvSpPr txBox="1">
            <a:spLocks noGrp="1"/>
          </p:cNvSpPr>
          <p:nvPr>
            <p:ph type="ftr" idx="11"/>
          </p:nvPr>
        </p:nvSpPr>
        <p:spPr>
          <a:xfrm>
            <a:off x="1447382" y="318640"/>
            <a:ext cx="5541004" cy="32093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0"/>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5" name="Google Shape;85;p20"/>
          <p:cNvCxnSpPr/>
          <p:nvPr/>
        </p:nvCxnSpPr>
        <p:spPr>
          <a:xfrm>
            <a:off x="1447382" y="3143605"/>
            <a:ext cx="552735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1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11"/>
          <p:cNvPicPr preferRelativeResize="0"/>
          <p:nvPr/>
        </p:nvPicPr>
        <p:blipFill rotWithShape="1">
          <a:blip r:embed="rId13">
            <a:alphaModFix/>
          </a:blip>
          <a:srcRect t="1538" b="-1538"/>
          <a:stretch/>
        </p:blipFill>
        <p:spPr>
          <a:xfrm>
            <a:off x="0" y="6126480"/>
            <a:ext cx="12192000" cy="742950"/>
          </a:xfrm>
          <a:prstGeom prst="rect">
            <a:avLst/>
          </a:prstGeom>
          <a:noFill/>
          <a:ln>
            <a:noFill/>
          </a:ln>
        </p:spPr>
      </p:pic>
      <p:sp>
        <p:nvSpPr>
          <p:cNvPr id="12" name="Google Shape;12;p1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1"/>
              </a:buClr>
              <a:buSzPts val="3200"/>
              <a:buFont typeface="Gill Sans"/>
              <a:buNone/>
              <a:defRPr sz="3200" b="0" i="0" u="none" strike="noStrike" cap="non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1"/>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dk1"/>
                </a:solidFill>
                <a:latin typeface="Gill Sans"/>
                <a:ea typeface="Gill Sans"/>
                <a:cs typeface="Gill Sans"/>
                <a:sym typeface="Gill Sans"/>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9pPr>
          </a:lstStyle>
          <a:p>
            <a:endParaRPr/>
          </a:p>
        </p:txBody>
      </p:sp>
      <p:sp>
        <p:nvSpPr>
          <p:cNvPr id="14" name="Google Shape;14;p1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5" name="Google Shape;15;p1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6" name="Google Shape;16;p1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ill Sans"/>
                <a:ea typeface="Gill Sans"/>
                <a:cs typeface="Gill Sans"/>
                <a:sym typeface="Gill Sans"/>
              </a:defRPr>
            </a:lvl1pPr>
            <a:lvl2pPr marL="0" marR="0" lvl="1" indent="0" algn="r" rtl="0">
              <a:spcBef>
                <a:spcPts val="0"/>
              </a:spcBef>
              <a:buNone/>
              <a:defRPr sz="2800" b="0" i="0" u="none" strike="noStrike" cap="none">
                <a:solidFill>
                  <a:schemeClr val="accent1"/>
                </a:solidFill>
                <a:latin typeface="Gill Sans"/>
                <a:ea typeface="Gill Sans"/>
                <a:cs typeface="Gill Sans"/>
                <a:sym typeface="Gill Sans"/>
              </a:defRPr>
            </a:lvl2pPr>
            <a:lvl3pPr marL="0" marR="0" lvl="2" indent="0" algn="r" rtl="0">
              <a:spcBef>
                <a:spcPts val="0"/>
              </a:spcBef>
              <a:buNone/>
              <a:defRPr sz="2800" b="0" i="0" u="none" strike="noStrike" cap="none">
                <a:solidFill>
                  <a:schemeClr val="accent1"/>
                </a:solidFill>
                <a:latin typeface="Gill Sans"/>
                <a:ea typeface="Gill Sans"/>
                <a:cs typeface="Gill Sans"/>
                <a:sym typeface="Gill Sans"/>
              </a:defRPr>
            </a:lvl3pPr>
            <a:lvl4pPr marL="0" marR="0" lvl="3" indent="0" algn="r" rtl="0">
              <a:spcBef>
                <a:spcPts val="0"/>
              </a:spcBef>
              <a:buNone/>
              <a:defRPr sz="2800" b="0" i="0" u="none" strike="noStrike" cap="none">
                <a:solidFill>
                  <a:schemeClr val="accent1"/>
                </a:solidFill>
                <a:latin typeface="Gill Sans"/>
                <a:ea typeface="Gill Sans"/>
                <a:cs typeface="Gill Sans"/>
                <a:sym typeface="Gill Sans"/>
              </a:defRPr>
            </a:lvl4pPr>
            <a:lvl5pPr marL="0" marR="0" lvl="4" indent="0" algn="r" rtl="0">
              <a:spcBef>
                <a:spcPts val="0"/>
              </a:spcBef>
              <a:buNone/>
              <a:defRPr sz="2800" b="0" i="0" u="none" strike="noStrike" cap="none">
                <a:solidFill>
                  <a:schemeClr val="accent1"/>
                </a:solidFill>
                <a:latin typeface="Gill Sans"/>
                <a:ea typeface="Gill Sans"/>
                <a:cs typeface="Gill Sans"/>
                <a:sym typeface="Gill Sans"/>
              </a:defRPr>
            </a:lvl5pPr>
            <a:lvl6pPr marL="0" marR="0" lvl="5" indent="0" algn="r" rtl="0">
              <a:spcBef>
                <a:spcPts val="0"/>
              </a:spcBef>
              <a:buNone/>
              <a:defRPr sz="2800" b="0" i="0" u="none" strike="noStrike" cap="none">
                <a:solidFill>
                  <a:schemeClr val="accent1"/>
                </a:solidFill>
                <a:latin typeface="Gill Sans"/>
                <a:ea typeface="Gill Sans"/>
                <a:cs typeface="Gill Sans"/>
                <a:sym typeface="Gill Sans"/>
              </a:defRPr>
            </a:lvl6pPr>
            <a:lvl7pPr marL="0" marR="0" lvl="6" indent="0" algn="r" rtl="0">
              <a:spcBef>
                <a:spcPts val="0"/>
              </a:spcBef>
              <a:buNone/>
              <a:defRPr sz="2800" b="0" i="0" u="none" strike="noStrike" cap="none">
                <a:solidFill>
                  <a:schemeClr val="accent1"/>
                </a:solidFill>
                <a:latin typeface="Gill Sans"/>
                <a:ea typeface="Gill Sans"/>
                <a:cs typeface="Gill Sans"/>
                <a:sym typeface="Gill Sans"/>
              </a:defRPr>
            </a:lvl7pPr>
            <a:lvl8pPr marL="0" marR="0" lvl="7" indent="0" algn="r" rtl="0">
              <a:spcBef>
                <a:spcPts val="0"/>
              </a:spcBef>
              <a:buNone/>
              <a:defRPr sz="2800" b="0" i="0" u="none" strike="noStrike" cap="none">
                <a:solidFill>
                  <a:schemeClr val="accent1"/>
                </a:solidFill>
                <a:latin typeface="Gill Sans"/>
                <a:ea typeface="Gill Sans"/>
                <a:cs typeface="Gill Sans"/>
                <a:sym typeface="Gill Sans"/>
              </a:defRPr>
            </a:lvl8pPr>
            <a:lvl9pPr marL="0" marR="0" lvl="8" indent="0" algn="r" rtl="0">
              <a:spcBef>
                <a:spcPts val="0"/>
              </a:spcBef>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11"/>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103"/>
        <p:cNvGrpSpPr/>
        <p:nvPr/>
      </p:nvGrpSpPr>
      <p:grpSpPr>
        <a:xfrm>
          <a:off x="0" y="0"/>
          <a:ext cx="0" cy="0"/>
          <a:chOff x="0" y="0"/>
          <a:chExt cx="0" cy="0"/>
        </a:xfrm>
      </p:grpSpPr>
      <p:sp>
        <p:nvSpPr>
          <p:cNvPr id="104" name="Google Shape;104;p1"/>
          <p:cNvSpPr/>
          <p:nvPr/>
        </p:nvSpPr>
        <p:spPr>
          <a:xfrm>
            <a:off x="2" y="0"/>
            <a:ext cx="12191696" cy="6858000"/>
          </a:xfrm>
          <a:prstGeom prst="rect">
            <a:avLst/>
          </a:prstGeom>
          <a:gradFill>
            <a:gsLst>
              <a:gs pos="0">
                <a:srgbClr val="EBE9E6"/>
              </a:gs>
              <a:gs pos="100000">
                <a:srgbClr val="C9C5C0"/>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05" name="Google Shape;105;p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06" name="Google Shape;106;p1"/>
          <p:cNvSpPr txBox="1">
            <a:spLocks noGrp="1"/>
          </p:cNvSpPr>
          <p:nvPr>
            <p:ph type="ctrTitle"/>
          </p:nvPr>
        </p:nvSpPr>
        <p:spPr>
          <a:xfrm>
            <a:off x="6459693" y="967167"/>
            <a:ext cx="4701366" cy="2374516"/>
          </a:xfrm>
          <a:prstGeom prst="rect">
            <a:avLst/>
          </a:prstGeom>
          <a:noFill/>
          <a:ln>
            <a:noFill/>
          </a:ln>
        </p:spPr>
        <p:txBody>
          <a:bodyPr spcFirstLastPara="1" wrap="square" lIns="91425" tIns="45700" rIns="91425" bIns="0" anchor="b" anchorCtr="0">
            <a:normAutofit/>
          </a:bodyPr>
          <a:lstStyle/>
          <a:p>
            <a:pPr marL="0" lvl="0" indent="0" algn="ctr" rtl="0">
              <a:lnSpc>
                <a:spcPct val="90000"/>
              </a:lnSpc>
              <a:spcBef>
                <a:spcPts val="0"/>
              </a:spcBef>
              <a:spcAft>
                <a:spcPts val="0"/>
              </a:spcAft>
              <a:buClr>
                <a:schemeClr val="dk1"/>
              </a:buClr>
              <a:buSzPts val="4100"/>
              <a:buFont typeface="Gill Sans"/>
              <a:buNone/>
            </a:pPr>
            <a:r>
              <a:rPr lang="en-US" sz="4100" dirty="0"/>
              <a:t>THREAT HUNTING WITH A FORENSIC’S EYE </a:t>
            </a:r>
            <a:endParaRPr dirty="0"/>
          </a:p>
        </p:txBody>
      </p:sp>
      <p:sp>
        <p:nvSpPr>
          <p:cNvPr id="107" name="Google Shape;107;p1"/>
          <p:cNvSpPr txBox="1">
            <a:spLocks noGrp="1"/>
          </p:cNvSpPr>
          <p:nvPr>
            <p:ph type="subTitle" idx="1"/>
          </p:nvPr>
        </p:nvSpPr>
        <p:spPr>
          <a:xfrm>
            <a:off x="6579647" y="3529159"/>
            <a:ext cx="4162489" cy="1606576"/>
          </a:xfrm>
          <a:prstGeom prst="rect">
            <a:avLst/>
          </a:prstGeom>
          <a:noFill/>
          <a:ln>
            <a:noFill/>
          </a:ln>
        </p:spPr>
        <p:txBody>
          <a:bodyPr spcFirstLastPara="1" wrap="square" lIns="91425" tIns="91425" rIns="91425" bIns="91425" anchor="t" anchorCtr="0">
            <a:normAutofit/>
          </a:bodyPr>
          <a:lstStyle/>
          <a:p>
            <a:pPr marL="0" lvl="0" indent="0" algn="l" rtl="0">
              <a:lnSpc>
                <a:spcPct val="120000"/>
              </a:lnSpc>
              <a:spcBef>
                <a:spcPts val="0"/>
              </a:spcBef>
              <a:spcAft>
                <a:spcPts val="0"/>
              </a:spcAft>
              <a:buSzPts val="1600"/>
              <a:buNone/>
            </a:pPr>
            <a:r>
              <a:rPr lang="en-US" sz="1600"/>
              <a:t>BY ALEXIA CRUMPTON </a:t>
            </a:r>
            <a:endParaRPr/>
          </a:p>
        </p:txBody>
      </p:sp>
      <p:pic>
        <p:nvPicPr>
          <p:cNvPr id="108" name="Google Shape;108;p1" descr="Finger Print"/>
          <p:cNvPicPr preferRelativeResize="0"/>
          <p:nvPr/>
        </p:nvPicPr>
        <p:blipFill rotWithShape="1">
          <a:blip r:embed="rId3">
            <a:alphaModFix/>
          </a:blip>
          <a:srcRect/>
          <a:stretch/>
        </p:blipFill>
        <p:spPr>
          <a:xfrm>
            <a:off x="1279869" y="805583"/>
            <a:ext cx="4660762" cy="4660762"/>
          </a:xfrm>
          <a:prstGeom prst="rect">
            <a:avLst/>
          </a:prstGeom>
          <a:noFill/>
          <a:ln>
            <a:noFill/>
          </a:ln>
        </p:spPr>
      </p:pic>
      <p:cxnSp>
        <p:nvCxnSpPr>
          <p:cNvPr id="109" name="Google Shape;109;p1"/>
          <p:cNvCxnSpPr/>
          <p:nvPr/>
        </p:nvCxnSpPr>
        <p:spPr>
          <a:xfrm>
            <a:off x="6579647" y="3526496"/>
            <a:ext cx="4149931" cy="0"/>
          </a:xfrm>
          <a:prstGeom prst="straightConnector1">
            <a:avLst/>
          </a:prstGeom>
          <a:noFill/>
          <a:ln w="31750" cap="flat" cmpd="sng">
            <a:solidFill>
              <a:schemeClr val="accent1"/>
            </a:solidFill>
            <a:prstDash val="solid"/>
            <a:round/>
            <a:headEnd type="none" w="sm" len="sm"/>
            <a:tailEnd type="none" w="sm" len="sm"/>
          </a:ln>
        </p:spPr>
      </p:cxnSp>
      <p:pic>
        <p:nvPicPr>
          <p:cNvPr id="110" name="Google Shape;110;p1"/>
          <p:cNvPicPr preferRelativeResize="0"/>
          <p:nvPr/>
        </p:nvPicPr>
        <p:blipFill rotWithShape="1">
          <a:blip r:embed="rId4">
            <a:alphaModFix/>
          </a:blip>
          <a:srcRect t="1538" b="-1538"/>
          <a:stretch/>
        </p:blipFill>
        <p:spPr>
          <a:xfrm>
            <a:off x="0" y="6126480"/>
            <a:ext cx="12192000" cy="742950"/>
          </a:xfrm>
          <a:prstGeom prst="rect">
            <a:avLst/>
          </a:prstGeom>
          <a:noFill/>
          <a:ln>
            <a:noFill/>
          </a:ln>
        </p:spPr>
      </p:pic>
      <p:cxnSp>
        <p:nvCxnSpPr>
          <p:cNvPr id="111" name="Google Shape;111;p1"/>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700"/>
                                        <p:tgtEl>
                                          <p:spTgt spid="108"/>
                                        </p:tgtEl>
                                      </p:cBhvr>
                                    </p:animEffect>
                                  </p:childTnLst>
                                </p:cTn>
                              </p:par>
                              <p:par>
                                <p:cTn id="8" presetID="10" presetClass="entr" presetSubtype="0" fill="hold" nodeType="withEffect">
                                  <p:stCondLst>
                                    <p:cond delay="2000"/>
                                  </p:stCondLst>
                                  <p:childTnLst>
                                    <p:set>
                                      <p:cBhvr>
                                        <p:cTn id="9" dur="1" fill="hold">
                                          <p:stCondLst>
                                            <p:cond delay="0"/>
                                          </p:stCondLst>
                                        </p:cTn>
                                        <p:tgtEl>
                                          <p:spTgt spid="107">
                                            <p:txEl>
                                              <p:pRg st="0" end="0"/>
                                            </p:txEl>
                                          </p:spTgt>
                                        </p:tgtEl>
                                        <p:attrNameLst>
                                          <p:attrName>style.visibility</p:attrName>
                                        </p:attrNameLst>
                                      </p:cBhvr>
                                      <p:to>
                                        <p:strVal val="visible"/>
                                      </p:to>
                                    </p:set>
                                    <p:animEffect transition="in" filter="fade">
                                      <p:cBhvr>
                                        <p:cTn id="10" dur="400"/>
                                        <p:tgtEl>
                                          <p:spTgt spid="107">
                                            <p:txEl>
                                              <p:pRg st="0" end="0"/>
                                            </p:txEl>
                                          </p:spTgt>
                                        </p:tgtEl>
                                      </p:cBhvr>
                                    </p:animEffect>
                                  </p:childTnLst>
                                </p:cTn>
                              </p:par>
                              <p:par>
                                <p:cTn id="11" presetID="10" presetClass="entr" presetSubtype="0" fill="hold" nodeType="withEffect">
                                  <p:stCondLst>
                                    <p:cond delay="1000"/>
                                  </p:stCondLst>
                                  <p:childTnLst>
                                    <p:set>
                                      <p:cBhvr>
                                        <p:cTn id="12" dur="1" fill="hold">
                                          <p:stCondLst>
                                            <p:cond delay="0"/>
                                          </p:stCondLst>
                                        </p:cTn>
                                        <p:tgtEl>
                                          <p:spTgt spid="106"/>
                                        </p:tgtEl>
                                        <p:attrNameLst>
                                          <p:attrName>style.visibility</p:attrName>
                                        </p:attrNameLst>
                                      </p:cBhvr>
                                      <p:to>
                                        <p:strVal val="visible"/>
                                      </p:to>
                                    </p:set>
                                    <p:animEffect transition="in" filter="fade">
                                      <p:cBhvr>
                                        <p:cTn id="13" dur="4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115"/>
        <p:cNvGrpSpPr/>
        <p:nvPr/>
      </p:nvGrpSpPr>
      <p:grpSpPr>
        <a:xfrm>
          <a:off x="0" y="0"/>
          <a:ext cx="0" cy="0"/>
          <a:chOff x="0" y="0"/>
          <a:chExt cx="0" cy="0"/>
        </a:xfrm>
      </p:grpSpPr>
      <p:sp>
        <p:nvSpPr>
          <p:cNvPr id="116" name="Google Shape;116;p2"/>
          <p:cNvSpPr txBox="1">
            <a:spLocks noGrp="1"/>
          </p:cNvSpPr>
          <p:nvPr>
            <p:ph type="title"/>
          </p:nvPr>
        </p:nvSpPr>
        <p:spPr>
          <a:xfrm>
            <a:off x="1447191" y="804163"/>
            <a:ext cx="9607661" cy="1056319"/>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200"/>
              <a:buFont typeface="Gill Sans"/>
              <a:buNone/>
            </a:pPr>
            <a:r>
              <a:rPr lang="en-US" dirty="0"/>
              <a:t>ABOUT ME	</a:t>
            </a:r>
            <a:endParaRPr dirty="0"/>
          </a:p>
        </p:txBody>
      </p:sp>
      <p:sp>
        <p:nvSpPr>
          <p:cNvPr id="117" name="Google Shape;117;p2"/>
          <p:cNvSpPr txBox="1">
            <a:spLocks noGrp="1"/>
          </p:cNvSpPr>
          <p:nvPr>
            <p:ph type="body" idx="1"/>
          </p:nvPr>
        </p:nvSpPr>
        <p:spPr>
          <a:xfrm>
            <a:off x="1447191" y="2019549"/>
            <a:ext cx="4645152" cy="80194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2200"/>
              <a:buNone/>
            </a:pPr>
            <a:r>
              <a:rPr lang="en-US"/>
              <a:t>BACKGROUND</a:t>
            </a:r>
            <a:endParaRPr/>
          </a:p>
        </p:txBody>
      </p:sp>
      <p:grpSp>
        <p:nvGrpSpPr>
          <p:cNvPr id="118" name="Google Shape;118;p2"/>
          <p:cNvGrpSpPr/>
          <p:nvPr/>
        </p:nvGrpSpPr>
        <p:grpSpPr>
          <a:xfrm>
            <a:off x="1447800" y="3124150"/>
            <a:ext cx="4645025" cy="2044800"/>
            <a:chOff x="0" y="299987"/>
            <a:chExt cx="4645025" cy="2044800"/>
          </a:xfrm>
        </p:grpSpPr>
        <p:sp>
          <p:nvSpPr>
            <p:cNvPr id="119" name="Google Shape;119;p2"/>
            <p:cNvSpPr/>
            <p:nvPr/>
          </p:nvSpPr>
          <p:spPr>
            <a:xfrm>
              <a:off x="0" y="299987"/>
              <a:ext cx="4645025" cy="468000"/>
            </a:xfrm>
            <a:prstGeom prst="roundRect">
              <a:avLst>
                <a:gd name="adj" fmla="val 16667"/>
              </a:avLst>
            </a:prstGeom>
            <a:gradFill>
              <a:gsLst>
                <a:gs pos="0">
                  <a:srgbClr val="E65196"/>
                </a:gs>
                <a:gs pos="69000">
                  <a:srgbClr val="DE1B77"/>
                </a:gs>
                <a:gs pos="100000">
                  <a:srgbClr val="C8237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txBox="1"/>
            <p:nvPr/>
          </p:nvSpPr>
          <p:spPr>
            <a:xfrm>
              <a:off x="22846" y="322833"/>
              <a:ext cx="4599333" cy="42230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lt1"/>
                </a:buClr>
                <a:buSzPts val="2000"/>
                <a:buFont typeface="Gill Sans"/>
                <a:buNone/>
              </a:pPr>
              <a:r>
                <a:rPr lang="en-US" sz="2000" b="0" i="0" u="none" strike="noStrike" cap="none">
                  <a:solidFill>
                    <a:schemeClr val="lt1"/>
                  </a:solidFill>
                  <a:latin typeface="Gill Sans"/>
                  <a:ea typeface="Gill Sans"/>
                  <a:cs typeface="Gill Sans"/>
                  <a:sym typeface="Gill Sans"/>
                </a:rPr>
                <a:t>CNO Developer (Offensive &amp; Defensive)</a:t>
              </a:r>
              <a:endParaRPr/>
            </a:p>
          </p:txBody>
        </p:sp>
        <p:sp>
          <p:nvSpPr>
            <p:cNvPr id="121" name="Google Shape;121;p2"/>
            <p:cNvSpPr/>
            <p:nvPr/>
          </p:nvSpPr>
          <p:spPr>
            <a:xfrm>
              <a:off x="0" y="825587"/>
              <a:ext cx="4645025" cy="468000"/>
            </a:xfrm>
            <a:prstGeom prst="roundRect">
              <a:avLst>
                <a:gd name="adj" fmla="val 16667"/>
              </a:avLst>
            </a:prstGeom>
            <a:gradFill>
              <a:gsLst>
                <a:gs pos="0">
                  <a:srgbClr val="EB5FCB"/>
                </a:gs>
                <a:gs pos="69000">
                  <a:srgbClr val="E723BC"/>
                </a:gs>
                <a:gs pos="100000">
                  <a:srgbClr val="D824B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txBox="1"/>
            <p:nvPr/>
          </p:nvSpPr>
          <p:spPr>
            <a:xfrm>
              <a:off x="22846" y="848433"/>
              <a:ext cx="4599333" cy="42230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lt1"/>
                </a:buClr>
                <a:buSzPts val="2000"/>
                <a:buFont typeface="Gill Sans"/>
                <a:buNone/>
              </a:pPr>
              <a:r>
                <a:rPr lang="en-US" sz="2000" b="0" i="0" u="none" strike="noStrike" cap="none">
                  <a:solidFill>
                    <a:schemeClr val="lt1"/>
                  </a:solidFill>
                  <a:latin typeface="Gill Sans"/>
                  <a:ea typeface="Gill Sans"/>
                  <a:cs typeface="Gill Sans"/>
                  <a:sym typeface="Gill Sans"/>
                </a:rPr>
                <a:t>Blue/Hunt Team Windows </a:t>
              </a:r>
              <a:endParaRPr/>
            </a:p>
          </p:txBody>
        </p:sp>
        <p:sp>
          <p:nvSpPr>
            <p:cNvPr id="123" name="Google Shape;123;p2"/>
            <p:cNvSpPr/>
            <p:nvPr/>
          </p:nvSpPr>
          <p:spPr>
            <a:xfrm>
              <a:off x="0" y="1351187"/>
              <a:ext cx="4645025" cy="468000"/>
            </a:xfrm>
            <a:prstGeom prst="roundRect">
              <a:avLst>
                <a:gd name="adj" fmla="val 16667"/>
              </a:avLst>
            </a:prstGeom>
            <a:gradFill>
              <a:gsLst>
                <a:gs pos="0">
                  <a:srgbClr val="E46CF0"/>
                </a:gs>
                <a:gs pos="69000">
                  <a:srgbClr val="D930EB"/>
                </a:gs>
                <a:gs pos="100000">
                  <a:srgbClr val="CD2E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txBox="1"/>
            <p:nvPr/>
          </p:nvSpPr>
          <p:spPr>
            <a:xfrm>
              <a:off x="22846" y="1374033"/>
              <a:ext cx="4599333" cy="42230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lt1"/>
                </a:buClr>
                <a:buSzPts val="2000"/>
                <a:buFont typeface="Gill Sans"/>
                <a:buNone/>
              </a:pPr>
              <a:r>
                <a:rPr lang="en-US" sz="2000" b="0" i="0" u="none" strike="noStrike" cap="none">
                  <a:solidFill>
                    <a:schemeClr val="lt1"/>
                  </a:solidFill>
                  <a:latin typeface="Gill Sans"/>
                  <a:ea typeface="Gill Sans"/>
                  <a:cs typeface="Gill Sans"/>
                  <a:sym typeface="Gill Sans"/>
                </a:rPr>
                <a:t>RE/Malware Analyst </a:t>
              </a:r>
              <a:endParaRPr/>
            </a:p>
          </p:txBody>
        </p:sp>
        <p:sp>
          <p:nvSpPr>
            <p:cNvPr id="125" name="Google Shape;125;p2"/>
            <p:cNvSpPr/>
            <p:nvPr/>
          </p:nvSpPr>
          <p:spPr>
            <a:xfrm>
              <a:off x="0" y="1876787"/>
              <a:ext cx="4645025" cy="468000"/>
            </a:xfrm>
            <a:prstGeom prst="roundRect">
              <a:avLst>
                <a:gd name="adj" fmla="val 16667"/>
              </a:avLst>
            </a:prstGeom>
            <a:gradFill>
              <a:gsLst>
                <a:gs pos="0">
                  <a:srgbClr val="C37BF5"/>
                </a:gs>
                <a:gs pos="69000">
                  <a:srgbClr val="A73EF1"/>
                </a:gs>
                <a:gs pos="100000">
                  <a:srgbClr val="9F3DE1"/>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txBox="1"/>
            <p:nvPr/>
          </p:nvSpPr>
          <p:spPr>
            <a:xfrm>
              <a:off x="22846" y="1899633"/>
              <a:ext cx="4599333" cy="42230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lt1"/>
                </a:buClr>
                <a:buSzPts val="2000"/>
                <a:buFont typeface="Gill Sans"/>
                <a:buNone/>
              </a:pPr>
              <a:r>
                <a:rPr lang="en-US" sz="2000" b="0" i="0" u="none" strike="noStrike" cap="none">
                  <a:solidFill>
                    <a:schemeClr val="lt1"/>
                  </a:solidFill>
                  <a:latin typeface="Gill Sans"/>
                  <a:ea typeface="Gill Sans"/>
                  <a:cs typeface="Gill Sans"/>
                  <a:sym typeface="Gill Sans"/>
                </a:rPr>
                <a:t>Forensics Analyst </a:t>
              </a:r>
              <a:endParaRPr/>
            </a:p>
          </p:txBody>
        </p:sp>
      </p:grpSp>
      <p:sp>
        <p:nvSpPr>
          <p:cNvPr id="127" name="Google Shape;127;p2"/>
          <p:cNvSpPr txBox="1">
            <a:spLocks noGrp="1"/>
          </p:cNvSpPr>
          <p:nvPr>
            <p:ph type="body" idx="3"/>
          </p:nvPr>
        </p:nvSpPr>
        <p:spPr>
          <a:xfrm>
            <a:off x="6412362" y="2023003"/>
            <a:ext cx="4645152" cy="802237"/>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2200"/>
              <a:buNone/>
            </a:pPr>
            <a:r>
              <a:rPr lang="en-US"/>
              <a:t>PASSION</a:t>
            </a:r>
            <a:endParaRPr/>
          </a:p>
        </p:txBody>
      </p:sp>
      <p:grpSp>
        <p:nvGrpSpPr>
          <p:cNvPr id="128" name="Google Shape;128;p2"/>
          <p:cNvGrpSpPr/>
          <p:nvPr/>
        </p:nvGrpSpPr>
        <p:grpSpPr>
          <a:xfrm>
            <a:off x="6409828" y="2997908"/>
            <a:ext cx="4191912" cy="2147039"/>
            <a:chOff x="0" y="10147"/>
            <a:chExt cx="4191912" cy="2147039"/>
          </a:xfrm>
        </p:grpSpPr>
        <p:sp>
          <p:nvSpPr>
            <p:cNvPr id="129" name="Google Shape;129;p2"/>
            <p:cNvSpPr/>
            <p:nvPr/>
          </p:nvSpPr>
          <p:spPr>
            <a:xfrm>
              <a:off x="0" y="10147"/>
              <a:ext cx="4191912" cy="491399"/>
            </a:xfrm>
            <a:prstGeom prst="roundRect">
              <a:avLst>
                <a:gd name="adj" fmla="val 16667"/>
              </a:avLst>
            </a:prstGeom>
            <a:gradFill>
              <a:gsLst>
                <a:gs pos="0">
                  <a:srgbClr val="E65196"/>
                </a:gs>
                <a:gs pos="69000">
                  <a:srgbClr val="DE1B77"/>
                </a:gs>
                <a:gs pos="100000">
                  <a:srgbClr val="C8237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txBox="1"/>
            <p:nvPr/>
          </p:nvSpPr>
          <p:spPr>
            <a:xfrm>
              <a:off x="23988" y="34135"/>
              <a:ext cx="4143936" cy="443423"/>
            </a:xfrm>
            <a:prstGeom prst="rect">
              <a:avLst/>
            </a:prstGeom>
            <a:noFill/>
            <a:ln>
              <a:noFill/>
            </a:ln>
          </p:spPr>
          <p:txBody>
            <a:bodyPr spcFirstLastPara="1" wrap="square" lIns="80000" tIns="80000" rIns="80000" bIns="80000" anchor="ctr" anchorCtr="0">
              <a:noAutofit/>
            </a:bodyPr>
            <a:lstStyle/>
            <a:p>
              <a:pPr marL="0" marR="0" lvl="0" indent="0" algn="l" rtl="0">
                <a:lnSpc>
                  <a:spcPct val="90000"/>
                </a:lnSpc>
                <a:spcBef>
                  <a:spcPts val="0"/>
                </a:spcBef>
                <a:spcAft>
                  <a:spcPts val="0"/>
                </a:spcAft>
                <a:buClr>
                  <a:schemeClr val="lt1"/>
                </a:buClr>
                <a:buSzPts val="2100"/>
                <a:buFont typeface="Gill Sans"/>
                <a:buNone/>
              </a:pPr>
              <a:r>
                <a:rPr lang="en-US" sz="2000" b="0" i="0" u="none" strike="noStrike" cap="none">
                  <a:solidFill>
                    <a:schemeClr val="lt1"/>
                  </a:solidFill>
                  <a:latin typeface="Gill Sans"/>
                  <a:ea typeface="Gill Sans"/>
                  <a:cs typeface="Gill Sans"/>
                  <a:sym typeface="Gill Sans"/>
                </a:rPr>
                <a:t>Process Behaviors/</a:t>
              </a:r>
              <a:r>
                <a:rPr lang="en-US" sz="2000">
                  <a:solidFill>
                    <a:schemeClr val="lt1"/>
                  </a:solidFill>
                  <a:latin typeface="Gill Sans"/>
                  <a:ea typeface="Gill Sans"/>
                  <a:cs typeface="Gill Sans"/>
                  <a:sym typeface="Gill Sans"/>
                </a:rPr>
                <a:t>Attack Techniques</a:t>
              </a:r>
              <a:r>
                <a:rPr lang="en-US" sz="2000" b="0" i="0" u="none" strike="noStrike" cap="none">
                  <a:solidFill>
                    <a:schemeClr val="lt1"/>
                  </a:solidFill>
                  <a:latin typeface="Gill Sans"/>
                  <a:ea typeface="Gill Sans"/>
                  <a:cs typeface="Gill Sans"/>
                  <a:sym typeface="Gill Sans"/>
                </a:rPr>
                <a:t> </a:t>
              </a:r>
              <a:endParaRPr sz="1300"/>
            </a:p>
          </p:txBody>
        </p:sp>
        <p:sp>
          <p:nvSpPr>
            <p:cNvPr id="131" name="Google Shape;131;p2"/>
            <p:cNvSpPr/>
            <p:nvPr/>
          </p:nvSpPr>
          <p:spPr>
            <a:xfrm>
              <a:off x="0" y="562027"/>
              <a:ext cx="4191912" cy="491399"/>
            </a:xfrm>
            <a:prstGeom prst="roundRect">
              <a:avLst>
                <a:gd name="adj" fmla="val 16667"/>
              </a:avLst>
            </a:prstGeom>
            <a:gradFill>
              <a:gsLst>
                <a:gs pos="0">
                  <a:srgbClr val="EB5FCB"/>
                </a:gs>
                <a:gs pos="69000">
                  <a:srgbClr val="E723BC"/>
                </a:gs>
                <a:gs pos="100000">
                  <a:srgbClr val="D824B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txBox="1"/>
            <p:nvPr/>
          </p:nvSpPr>
          <p:spPr>
            <a:xfrm>
              <a:off x="23988" y="586015"/>
              <a:ext cx="4143936" cy="443423"/>
            </a:xfrm>
            <a:prstGeom prst="rect">
              <a:avLst/>
            </a:prstGeom>
            <a:noFill/>
            <a:ln>
              <a:noFill/>
            </a:ln>
          </p:spPr>
          <p:txBody>
            <a:bodyPr spcFirstLastPara="1" wrap="square" lIns="80000" tIns="80000" rIns="80000" bIns="80000" anchor="ctr" anchorCtr="0">
              <a:noAutofit/>
            </a:bodyPr>
            <a:lstStyle/>
            <a:p>
              <a:pPr marL="0" marR="0" lvl="0" indent="0" algn="l" rtl="0">
                <a:lnSpc>
                  <a:spcPct val="90000"/>
                </a:lnSpc>
                <a:spcBef>
                  <a:spcPts val="0"/>
                </a:spcBef>
                <a:spcAft>
                  <a:spcPts val="0"/>
                </a:spcAft>
                <a:buClr>
                  <a:schemeClr val="lt1"/>
                </a:buClr>
                <a:buSzPts val="2100"/>
                <a:buFont typeface="Gill Sans"/>
                <a:buNone/>
              </a:pPr>
              <a:r>
                <a:rPr lang="en-US" sz="2100" b="0" i="0" u="none" strike="noStrike" cap="none">
                  <a:solidFill>
                    <a:schemeClr val="lt1"/>
                  </a:solidFill>
                  <a:latin typeface="Gill Sans"/>
                  <a:ea typeface="Gill Sans"/>
                  <a:cs typeface="Gill Sans"/>
                  <a:sym typeface="Gill Sans"/>
                </a:rPr>
                <a:t>Cyber Threat Intel </a:t>
              </a:r>
              <a:endParaRPr/>
            </a:p>
          </p:txBody>
        </p:sp>
        <p:sp>
          <p:nvSpPr>
            <p:cNvPr id="133" name="Google Shape;133;p2"/>
            <p:cNvSpPr/>
            <p:nvPr/>
          </p:nvSpPr>
          <p:spPr>
            <a:xfrm>
              <a:off x="0" y="1113907"/>
              <a:ext cx="4191912" cy="491399"/>
            </a:xfrm>
            <a:prstGeom prst="roundRect">
              <a:avLst>
                <a:gd name="adj" fmla="val 16667"/>
              </a:avLst>
            </a:prstGeom>
            <a:gradFill>
              <a:gsLst>
                <a:gs pos="0">
                  <a:srgbClr val="E46CF0"/>
                </a:gs>
                <a:gs pos="69000">
                  <a:srgbClr val="D930EB"/>
                </a:gs>
                <a:gs pos="100000">
                  <a:srgbClr val="CD2E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txBox="1"/>
            <p:nvPr/>
          </p:nvSpPr>
          <p:spPr>
            <a:xfrm>
              <a:off x="23988" y="1137895"/>
              <a:ext cx="4143936" cy="443423"/>
            </a:xfrm>
            <a:prstGeom prst="rect">
              <a:avLst/>
            </a:prstGeom>
            <a:noFill/>
            <a:ln>
              <a:noFill/>
            </a:ln>
          </p:spPr>
          <p:txBody>
            <a:bodyPr spcFirstLastPara="1" wrap="square" lIns="80000" tIns="80000" rIns="80000" bIns="80000" anchor="ctr" anchorCtr="0">
              <a:noAutofit/>
            </a:bodyPr>
            <a:lstStyle/>
            <a:p>
              <a:pPr marL="0" marR="0" lvl="0" indent="0" algn="l" rtl="0">
                <a:lnSpc>
                  <a:spcPct val="90000"/>
                </a:lnSpc>
                <a:spcBef>
                  <a:spcPts val="0"/>
                </a:spcBef>
                <a:spcAft>
                  <a:spcPts val="0"/>
                </a:spcAft>
                <a:buClr>
                  <a:schemeClr val="lt1"/>
                </a:buClr>
                <a:buSzPts val="2100"/>
                <a:buFont typeface="Gill Sans"/>
                <a:buNone/>
              </a:pPr>
              <a:r>
                <a:rPr lang="en-US" sz="2100" b="0" i="0" u="none" strike="noStrike" cap="none">
                  <a:solidFill>
                    <a:schemeClr val="lt1"/>
                  </a:solidFill>
                  <a:latin typeface="Gill Sans"/>
                  <a:ea typeface="Gill Sans"/>
                  <a:cs typeface="Gill Sans"/>
                  <a:sym typeface="Gill Sans"/>
                </a:rPr>
                <a:t>Defensive Tools </a:t>
              </a:r>
              <a:endParaRPr/>
            </a:p>
          </p:txBody>
        </p:sp>
        <p:sp>
          <p:nvSpPr>
            <p:cNvPr id="135" name="Google Shape;135;p2"/>
            <p:cNvSpPr/>
            <p:nvPr/>
          </p:nvSpPr>
          <p:spPr>
            <a:xfrm>
              <a:off x="0" y="1665787"/>
              <a:ext cx="4191912" cy="491399"/>
            </a:xfrm>
            <a:prstGeom prst="roundRect">
              <a:avLst>
                <a:gd name="adj" fmla="val 16667"/>
              </a:avLst>
            </a:prstGeom>
            <a:gradFill>
              <a:gsLst>
                <a:gs pos="0">
                  <a:srgbClr val="C37BF5"/>
                </a:gs>
                <a:gs pos="69000">
                  <a:srgbClr val="A73EF1"/>
                </a:gs>
                <a:gs pos="100000">
                  <a:srgbClr val="9F3DE1"/>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txBox="1"/>
            <p:nvPr/>
          </p:nvSpPr>
          <p:spPr>
            <a:xfrm>
              <a:off x="23988" y="1689775"/>
              <a:ext cx="4143936" cy="443423"/>
            </a:xfrm>
            <a:prstGeom prst="rect">
              <a:avLst/>
            </a:prstGeom>
            <a:noFill/>
            <a:ln>
              <a:noFill/>
            </a:ln>
          </p:spPr>
          <p:txBody>
            <a:bodyPr spcFirstLastPara="1" wrap="square" lIns="80000" tIns="80000" rIns="80000" bIns="80000" anchor="ctr" anchorCtr="0">
              <a:noAutofit/>
            </a:bodyPr>
            <a:lstStyle/>
            <a:p>
              <a:pPr marL="0" marR="0" lvl="0" indent="0" algn="l" rtl="0">
                <a:lnSpc>
                  <a:spcPct val="90000"/>
                </a:lnSpc>
                <a:spcBef>
                  <a:spcPts val="0"/>
                </a:spcBef>
                <a:spcAft>
                  <a:spcPts val="0"/>
                </a:spcAft>
                <a:buClr>
                  <a:schemeClr val="lt1"/>
                </a:buClr>
                <a:buSzPts val="2100"/>
                <a:buFont typeface="Gill Sans"/>
                <a:buNone/>
              </a:pPr>
              <a:r>
                <a:rPr lang="en-US" sz="2100" b="0" i="0" u="none" strike="noStrike" cap="none">
                  <a:solidFill>
                    <a:schemeClr val="lt1"/>
                  </a:solidFill>
                  <a:latin typeface="Gill Sans"/>
                  <a:ea typeface="Gill Sans"/>
                  <a:cs typeface="Gill Sans"/>
                  <a:sym typeface="Gill Sans"/>
                </a:rPr>
                <a:t>Intrusion Investigations</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200"/>
              <a:buFont typeface="Gill Sans"/>
              <a:buNone/>
            </a:pPr>
            <a:r>
              <a:rPr lang="en-US" dirty="0"/>
              <a:t>THE CONCEPT</a:t>
            </a:r>
            <a:endParaRPr dirty="0"/>
          </a:p>
        </p:txBody>
      </p:sp>
      <p:sp>
        <p:nvSpPr>
          <p:cNvPr id="142" name="Google Shape;142;p3"/>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US"/>
              <a:t>The purpose is to find way to incorporate hunting techniques that will catch attackers/malware once they have compromised the victim. </a:t>
            </a:r>
            <a:endParaRPr/>
          </a:p>
          <a:p>
            <a:pPr marL="228600" lvl="0" indent="-101600" algn="l" rtl="0">
              <a:lnSpc>
                <a:spcPct val="120000"/>
              </a:lnSpc>
              <a:spcBef>
                <a:spcPts val="1000"/>
              </a:spcBef>
              <a:spcAft>
                <a:spcPts val="0"/>
              </a:spcAft>
              <a:buSzPts val="2000"/>
              <a:buNone/>
            </a:pPr>
            <a:endParaRPr/>
          </a:p>
          <a:p>
            <a:pPr marL="228600" lvl="0" indent="-228600" algn="l" rtl="0">
              <a:lnSpc>
                <a:spcPct val="120000"/>
              </a:lnSpc>
              <a:spcBef>
                <a:spcPts val="1000"/>
              </a:spcBef>
              <a:spcAft>
                <a:spcPts val="0"/>
              </a:spcAft>
              <a:buSzPts val="2000"/>
              <a:buChar char="•"/>
            </a:pPr>
            <a:r>
              <a:rPr lang="en-US"/>
              <a:t>Combining </a:t>
            </a:r>
            <a:endParaRPr/>
          </a:p>
          <a:p>
            <a:pPr marL="685800" lvl="1" indent="-228600" algn="l" rtl="0">
              <a:lnSpc>
                <a:spcPct val="120000"/>
              </a:lnSpc>
              <a:spcBef>
                <a:spcPts val="500"/>
              </a:spcBef>
              <a:spcAft>
                <a:spcPts val="0"/>
              </a:spcAft>
              <a:buSzPts val="1800"/>
              <a:buChar char="•"/>
            </a:pPr>
            <a:r>
              <a:rPr lang="en-US"/>
              <a:t>Adversarial Techniques/Tactics </a:t>
            </a:r>
            <a:endParaRPr/>
          </a:p>
          <a:p>
            <a:pPr marL="685800" lvl="1" indent="-228600" algn="l" rtl="0">
              <a:lnSpc>
                <a:spcPct val="120000"/>
              </a:lnSpc>
              <a:spcBef>
                <a:spcPts val="500"/>
              </a:spcBef>
              <a:spcAft>
                <a:spcPts val="0"/>
              </a:spcAft>
              <a:buSzPts val="1800"/>
              <a:buChar char="•"/>
            </a:pPr>
            <a:r>
              <a:rPr lang="en-US"/>
              <a:t>MITRE ATT&amp;CK Framework</a:t>
            </a:r>
            <a:endParaRPr/>
          </a:p>
          <a:p>
            <a:pPr marL="685800" lvl="1" indent="-228600" algn="l" rtl="0">
              <a:lnSpc>
                <a:spcPct val="120000"/>
              </a:lnSpc>
              <a:spcBef>
                <a:spcPts val="500"/>
              </a:spcBef>
              <a:spcAft>
                <a:spcPts val="0"/>
              </a:spcAft>
              <a:buSzPts val="1800"/>
              <a:buChar char="•"/>
            </a:pPr>
            <a:r>
              <a:rPr lang="en-US"/>
              <a:t>Forensics Artifacts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7"/>
          <p:cNvSpPr txBox="1">
            <a:spLocks noGrp="1"/>
          </p:cNvSpPr>
          <p:nvPr>
            <p:ph type="body" idx="1"/>
          </p:nvPr>
        </p:nvSpPr>
        <p:spPr>
          <a:xfrm>
            <a:off x="403825" y="552725"/>
            <a:ext cx="3792900" cy="5066700"/>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lnSpc>
                <a:spcPct val="120000"/>
              </a:lnSpc>
              <a:spcBef>
                <a:spcPts val="0"/>
              </a:spcBef>
              <a:spcAft>
                <a:spcPts val="0"/>
              </a:spcAft>
              <a:buSzPct val="89473"/>
              <a:buNone/>
            </a:pPr>
            <a:r>
              <a:rPr lang="en-US" sz="2235" b="1"/>
              <a:t>What’s Currently Happening?</a:t>
            </a:r>
            <a:endParaRPr sz="2235" b="1"/>
          </a:p>
          <a:p>
            <a:pPr marL="0" lvl="0" indent="0" algn="l" rtl="0">
              <a:lnSpc>
                <a:spcPct val="120000"/>
              </a:lnSpc>
              <a:spcBef>
                <a:spcPts val="0"/>
              </a:spcBef>
              <a:spcAft>
                <a:spcPts val="0"/>
              </a:spcAft>
              <a:buSzPct val="100000"/>
              <a:buNone/>
            </a:pPr>
            <a:r>
              <a:rPr lang="en-US" sz="2000"/>
              <a:t>Common Forensic Artifacts can be applied to ATT&amp;CK Techniques </a:t>
            </a:r>
            <a:endParaRPr sz="2000"/>
          </a:p>
          <a:p>
            <a:pPr marL="0" lvl="0" indent="0" algn="l" rtl="0">
              <a:lnSpc>
                <a:spcPct val="120000"/>
              </a:lnSpc>
              <a:spcBef>
                <a:spcPts val="0"/>
              </a:spcBef>
              <a:spcAft>
                <a:spcPts val="0"/>
              </a:spcAft>
              <a:buSzPct val="100000"/>
              <a:buNone/>
            </a:pPr>
            <a:endParaRPr sz="2000"/>
          </a:p>
          <a:p>
            <a:pPr marL="0" lvl="0" indent="0" algn="l" rtl="0">
              <a:lnSpc>
                <a:spcPct val="120000"/>
              </a:lnSpc>
              <a:spcBef>
                <a:spcPts val="0"/>
              </a:spcBef>
              <a:spcAft>
                <a:spcPts val="0"/>
              </a:spcAft>
              <a:buSzPct val="100000"/>
              <a:buNone/>
            </a:pPr>
            <a:r>
              <a:rPr lang="en-US" sz="2000"/>
              <a:t>Initial Access:</a:t>
            </a:r>
            <a:endParaRPr sz="2000"/>
          </a:p>
          <a:p>
            <a:pPr marL="457200" lvl="0" indent="-336550" algn="l" rtl="0">
              <a:lnSpc>
                <a:spcPct val="120000"/>
              </a:lnSpc>
              <a:spcBef>
                <a:spcPts val="0"/>
              </a:spcBef>
              <a:spcAft>
                <a:spcPts val="0"/>
              </a:spcAft>
              <a:buSzPct val="100000"/>
              <a:buChar char="●"/>
            </a:pPr>
            <a:r>
              <a:rPr lang="en-US" sz="2000"/>
              <a:t>Drive-by Compromise</a:t>
            </a:r>
            <a:endParaRPr sz="2000"/>
          </a:p>
          <a:p>
            <a:pPr marL="914400" lvl="1" indent="-336550" algn="l" rtl="0">
              <a:lnSpc>
                <a:spcPct val="120000"/>
              </a:lnSpc>
              <a:spcBef>
                <a:spcPts val="0"/>
              </a:spcBef>
              <a:spcAft>
                <a:spcPts val="0"/>
              </a:spcAft>
              <a:buSzPct val="100000"/>
              <a:buChar char="○"/>
            </a:pPr>
            <a:r>
              <a:rPr lang="en-US" sz="2000"/>
              <a:t>Internet History can be reviewed by matching known malicious URLs</a:t>
            </a:r>
            <a:endParaRPr sz="2000"/>
          </a:p>
          <a:p>
            <a:pPr marL="457200" lvl="0" indent="-336550" algn="l" rtl="0">
              <a:lnSpc>
                <a:spcPct val="120000"/>
              </a:lnSpc>
              <a:spcBef>
                <a:spcPts val="0"/>
              </a:spcBef>
              <a:spcAft>
                <a:spcPts val="0"/>
              </a:spcAft>
              <a:buSzPct val="100000"/>
              <a:buChar char="●"/>
            </a:pPr>
            <a:r>
              <a:rPr lang="en-US" sz="2000"/>
              <a:t>Spear Phishing Attachments </a:t>
            </a:r>
            <a:endParaRPr sz="2000"/>
          </a:p>
          <a:p>
            <a:pPr marL="914400" lvl="1" indent="-336550" algn="l" rtl="0">
              <a:lnSpc>
                <a:spcPct val="120000"/>
              </a:lnSpc>
              <a:spcBef>
                <a:spcPts val="0"/>
              </a:spcBef>
              <a:spcAft>
                <a:spcPts val="0"/>
              </a:spcAft>
              <a:buSzPct val="100000"/>
              <a:buChar char="○"/>
            </a:pPr>
            <a:r>
              <a:rPr lang="en-US" sz="2000"/>
              <a:t>Outlook web archives (PST files) </a:t>
            </a:r>
            <a:endParaRPr sz="2000"/>
          </a:p>
          <a:p>
            <a:pPr marL="0" lvl="0" indent="0" algn="l" rtl="0">
              <a:lnSpc>
                <a:spcPct val="120000"/>
              </a:lnSpc>
              <a:spcBef>
                <a:spcPts val="0"/>
              </a:spcBef>
              <a:spcAft>
                <a:spcPts val="0"/>
              </a:spcAft>
              <a:buNone/>
            </a:pPr>
            <a:r>
              <a:rPr lang="en-US" sz="2000"/>
              <a:t>Persistence </a:t>
            </a:r>
            <a:endParaRPr sz="2000"/>
          </a:p>
          <a:p>
            <a:pPr marL="457200" lvl="0" indent="-336550" algn="l" rtl="0">
              <a:lnSpc>
                <a:spcPct val="120000"/>
              </a:lnSpc>
              <a:spcBef>
                <a:spcPts val="0"/>
              </a:spcBef>
              <a:spcAft>
                <a:spcPts val="0"/>
              </a:spcAft>
              <a:buSzPct val="100000"/>
              <a:buChar char="●"/>
            </a:pPr>
            <a:r>
              <a:rPr lang="en-US" sz="2000"/>
              <a:t>Logon Scripts </a:t>
            </a:r>
            <a:endParaRPr sz="2000"/>
          </a:p>
          <a:p>
            <a:pPr marL="914400" lvl="1" indent="-336550" algn="l" rtl="0">
              <a:lnSpc>
                <a:spcPct val="120000"/>
              </a:lnSpc>
              <a:spcBef>
                <a:spcPts val="0"/>
              </a:spcBef>
              <a:spcAft>
                <a:spcPts val="0"/>
              </a:spcAft>
              <a:buSzPct val="100000"/>
              <a:buChar char="○"/>
            </a:pPr>
            <a:r>
              <a:rPr lang="en-US" sz="2000"/>
              <a:t>Check HKCU\Environment\UserInitMprLogonScript (AutoRuns)</a:t>
            </a:r>
            <a:endParaRPr sz="2000"/>
          </a:p>
        </p:txBody>
      </p:sp>
      <p:sp>
        <p:nvSpPr>
          <p:cNvPr id="148" name="Google Shape;148;p7"/>
          <p:cNvSpPr/>
          <p:nvPr/>
        </p:nvSpPr>
        <p:spPr>
          <a:xfrm>
            <a:off x="4462825" y="470850"/>
            <a:ext cx="3060600" cy="5148600"/>
          </a:xfrm>
          <a:prstGeom prst="rect">
            <a:avLst/>
          </a:prstGeom>
          <a:solidFill>
            <a:srgbClr val="19191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 name="Google Shape;149;p7"/>
          <p:cNvPicPr preferRelativeResize="0"/>
          <p:nvPr/>
        </p:nvPicPr>
        <p:blipFill rotWithShape="1">
          <a:blip r:embed="rId3">
            <a:alphaModFix/>
          </a:blip>
          <a:srcRect l="-3950" t="3460" r="3949" b="-3460"/>
          <a:stretch/>
        </p:blipFill>
        <p:spPr>
          <a:xfrm>
            <a:off x="4776375" y="824450"/>
            <a:ext cx="6467475" cy="4651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8"/>
          <p:cNvSpPr txBox="1">
            <a:spLocks noGrp="1"/>
          </p:cNvSpPr>
          <p:nvPr>
            <p:ph type="title"/>
          </p:nvPr>
        </p:nvSpPr>
        <p:spPr>
          <a:xfrm>
            <a:off x="1444671" y="798973"/>
            <a:ext cx="3273000" cy="2247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a:t>Recent Investigation - CrySIS Ransomware </a:t>
            </a:r>
            <a:endParaRPr/>
          </a:p>
        </p:txBody>
      </p:sp>
      <p:sp>
        <p:nvSpPr>
          <p:cNvPr id="155" name="Google Shape;155;p8"/>
          <p:cNvSpPr txBox="1">
            <a:spLocks noGrp="1"/>
          </p:cNvSpPr>
          <p:nvPr>
            <p:ph type="body" idx="1"/>
          </p:nvPr>
        </p:nvSpPr>
        <p:spPr>
          <a:xfrm>
            <a:off x="5043725" y="576141"/>
            <a:ext cx="6705900" cy="52587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15000"/>
              </a:lnSpc>
              <a:spcBef>
                <a:spcPts val="1200"/>
              </a:spcBef>
              <a:spcAft>
                <a:spcPts val="0"/>
              </a:spcAft>
              <a:buClr>
                <a:schemeClr val="dk1"/>
              </a:buClr>
              <a:buSzPts val="275"/>
              <a:buFont typeface="Arial"/>
              <a:buNone/>
            </a:pPr>
            <a:r>
              <a:rPr lang="en-US" sz="6268" dirty="0"/>
              <a:t>The attacker utilized remote services and brute force as techniques to gain initial access. This actor then stole credentials, utilized a network share to download suspicious software, ran IP scanners for reconnaissance, and laterally moved across the domain to infect other computers. The malicious user was </a:t>
            </a:r>
            <a:r>
              <a:rPr lang="en-US" sz="6268" dirty="0" err="1"/>
              <a:t>cladmin</a:t>
            </a:r>
            <a:r>
              <a:rPr lang="en-US" sz="6268" dirty="0"/>
              <a:t> and the cyber intrusion started on DESKTOP-01 2/25/2021 from IPv4 address 203.0.113.109. There are several ransomware indicators that were present on the domain before 2/25/2021. The MITRE ATT&amp;CK framework T-Codes are listed below:</a:t>
            </a:r>
            <a:endParaRPr sz="6268" dirty="0"/>
          </a:p>
          <a:p>
            <a:pPr marL="0" lvl="0" indent="0" algn="l" rtl="0">
              <a:lnSpc>
                <a:spcPct val="100000"/>
              </a:lnSpc>
              <a:spcBef>
                <a:spcPts val="0"/>
              </a:spcBef>
              <a:spcAft>
                <a:spcPts val="0"/>
              </a:spcAft>
              <a:buClr>
                <a:schemeClr val="dk1"/>
              </a:buClr>
              <a:buSzPts val="275"/>
              <a:buFont typeface="Arial"/>
              <a:buNone/>
            </a:pPr>
            <a:r>
              <a:rPr lang="en-US" sz="6268" dirty="0"/>
              <a:t>·      </a:t>
            </a:r>
            <a:r>
              <a:rPr lang="en-US" sz="4668" dirty="0"/>
              <a:t>  External Remote Services [MITRE ATT&amp;CK T1133]</a:t>
            </a:r>
            <a:endParaRPr sz="4668" dirty="0"/>
          </a:p>
          <a:p>
            <a:pPr marL="0" lvl="0" indent="0" algn="l" rtl="0">
              <a:lnSpc>
                <a:spcPct val="100000"/>
              </a:lnSpc>
              <a:spcBef>
                <a:spcPts val="0"/>
              </a:spcBef>
              <a:spcAft>
                <a:spcPts val="0"/>
              </a:spcAft>
              <a:buClr>
                <a:schemeClr val="dk1"/>
              </a:buClr>
              <a:buSzPts val="275"/>
              <a:buFont typeface="Arial"/>
              <a:buNone/>
            </a:pPr>
            <a:r>
              <a:rPr lang="en-US" sz="4668" dirty="0"/>
              <a:t>·         Valid Accounts [MITRE ATT&amp;CK T1078]</a:t>
            </a:r>
            <a:endParaRPr sz="4668" dirty="0"/>
          </a:p>
          <a:p>
            <a:pPr marL="0" lvl="0" indent="0" algn="l" rtl="0">
              <a:lnSpc>
                <a:spcPct val="100000"/>
              </a:lnSpc>
              <a:spcBef>
                <a:spcPts val="1200"/>
              </a:spcBef>
              <a:spcAft>
                <a:spcPts val="0"/>
              </a:spcAft>
              <a:buClr>
                <a:schemeClr val="dk1"/>
              </a:buClr>
              <a:buSzPts val="275"/>
              <a:buFont typeface="Arial"/>
              <a:buNone/>
            </a:pPr>
            <a:r>
              <a:rPr lang="en-US" sz="4668" dirty="0"/>
              <a:t>·         Account Manipulation [MITRE ATT&amp;CK T1098]</a:t>
            </a:r>
            <a:endParaRPr sz="4668" dirty="0"/>
          </a:p>
          <a:p>
            <a:pPr marL="0" lvl="0" indent="0" algn="l" rtl="0">
              <a:lnSpc>
                <a:spcPct val="100000"/>
              </a:lnSpc>
              <a:spcBef>
                <a:spcPts val="1200"/>
              </a:spcBef>
              <a:spcAft>
                <a:spcPts val="0"/>
              </a:spcAft>
              <a:buClr>
                <a:schemeClr val="dk1"/>
              </a:buClr>
              <a:buSzPts val="275"/>
              <a:buFont typeface="Arial"/>
              <a:buNone/>
            </a:pPr>
            <a:r>
              <a:rPr lang="en-US" sz="4668" dirty="0"/>
              <a:t>·         Command and Scripting Interpreter [MITRE ATT&amp;CK T1059]</a:t>
            </a:r>
            <a:endParaRPr sz="4668" dirty="0"/>
          </a:p>
          <a:p>
            <a:pPr marL="0" lvl="0" indent="0" algn="l" rtl="0">
              <a:lnSpc>
                <a:spcPct val="100000"/>
              </a:lnSpc>
              <a:spcBef>
                <a:spcPts val="1200"/>
              </a:spcBef>
              <a:spcAft>
                <a:spcPts val="0"/>
              </a:spcAft>
              <a:buClr>
                <a:schemeClr val="dk1"/>
              </a:buClr>
              <a:buSzPts val="275"/>
              <a:buFont typeface="Arial"/>
              <a:buNone/>
            </a:pPr>
            <a:r>
              <a:rPr lang="en-US" sz="4668" dirty="0"/>
              <a:t>·         Windows Management Instrumentation [MITRE ATT&amp;CK T1047]</a:t>
            </a:r>
            <a:endParaRPr sz="4668" dirty="0"/>
          </a:p>
          <a:p>
            <a:pPr marL="0" lvl="0" indent="0" algn="l" rtl="0">
              <a:lnSpc>
                <a:spcPct val="100000"/>
              </a:lnSpc>
              <a:spcBef>
                <a:spcPts val="1200"/>
              </a:spcBef>
              <a:spcAft>
                <a:spcPts val="0"/>
              </a:spcAft>
              <a:buClr>
                <a:schemeClr val="dk1"/>
              </a:buClr>
              <a:buSzPts val="275"/>
              <a:buFont typeface="Arial"/>
              <a:buNone/>
            </a:pPr>
            <a:r>
              <a:rPr lang="en-US" sz="4668" dirty="0"/>
              <a:t>·         Brute Force [MITRE ATT&amp;CK T1110]</a:t>
            </a:r>
            <a:endParaRPr sz="4668" dirty="0"/>
          </a:p>
          <a:p>
            <a:pPr marL="0" lvl="0" indent="0" algn="l" rtl="0">
              <a:lnSpc>
                <a:spcPct val="100000"/>
              </a:lnSpc>
              <a:spcBef>
                <a:spcPts val="1200"/>
              </a:spcBef>
              <a:spcAft>
                <a:spcPts val="0"/>
              </a:spcAft>
              <a:buClr>
                <a:schemeClr val="dk1"/>
              </a:buClr>
              <a:buSzPts val="275"/>
              <a:buFont typeface="Arial"/>
              <a:buNone/>
            </a:pPr>
            <a:r>
              <a:rPr lang="en-US" sz="4668" dirty="0"/>
              <a:t>·         Steal Application Access Token [MITRE ATT&amp;CK T1528]</a:t>
            </a:r>
            <a:endParaRPr sz="4668" dirty="0"/>
          </a:p>
          <a:p>
            <a:pPr marL="0" lvl="0" indent="0" algn="l" rtl="0">
              <a:lnSpc>
                <a:spcPct val="100000"/>
              </a:lnSpc>
              <a:spcBef>
                <a:spcPts val="1200"/>
              </a:spcBef>
              <a:spcAft>
                <a:spcPts val="0"/>
              </a:spcAft>
              <a:buClr>
                <a:schemeClr val="dk1"/>
              </a:buClr>
              <a:buSzPts val="275"/>
              <a:buFont typeface="Arial"/>
              <a:buNone/>
            </a:pPr>
            <a:r>
              <a:rPr lang="en-US" sz="4668" dirty="0"/>
              <a:t>·         Exploitation of Remote Services [MITRE ATT&amp;CK T1210]</a:t>
            </a:r>
            <a:endParaRPr sz="4668" dirty="0"/>
          </a:p>
          <a:p>
            <a:pPr marL="0" lvl="0" indent="0" algn="l" rtl="0">
              <a:lnSpc>
                <a:spcPct val="100000"/>
              </a:lnSpc>
              <a:spcBef>
                <a:spcPts val="1200"/>
              </a:spcBef>
              <a:spcAft>
                <a:spcPts val="0"/>
              </a:spcAft>
              <a:buClr>
                <a:schemeClr val="dk1"/>
              </a:buClr>
              <a:buSzPts val="275"/>
              <a:buFont typeface="Arial"/>
              <a:buNone/>
            </a:pPr>
            <a:r>
              <a:rPr lang="en-US" sz="4668" dirty="0"/>
              <a:t>·         Lateral Tool Transfer [MITRE ATT&amp;CK T1570]</a:t>
            </a:r>
            <a:endParaRPr sz="4668" dirty="0"/>
          </a:p>
          <a:p>
            <a:pPr marL="0" lvl="0" indent="0" algn="l" rtl="0">
              <a:lnSpc>
                <a:spcPct val="100000"/>
              </a:lnSpc>
              <a:spcBef>
                <a:spcPts val="1200"/>
              </a:spcBef>
              <a:spcAft>
                <a:spcPts val="0"/>
              </a:spcAft>
              <a:buClr>
                <a:schemeClr val="dk1"/>
              </a:buClr>
              <a:buSzPts val="275"/>
              <a:buFont typeface="Arial"/>
              <a:buNone/>
            </a:pPr>
            <a:r>
              <a:rPr lang="en-US" sz="4668" dirty="0"/>
              <a:t>·         Remote Services [MITRE ATT&amp;CK T1021]</a:t>
            </a:r>
            <a:endParaRPr sz="4668" dirty="0"/>
          </a:p>
          <a:p>
            <a:pPr marL="0" lvl="0" indent="0" algn="l" rtl="0">
              <a:lnSpc>
                <a:spcPct val="100000"/>
              </a:lnSpc>
              <a:spcBef>
                <a:spcPts val="1200"/>
              </a:spcBef>
              <a:spcAft>
                <a:spcPts val="0"/>
              </a:spcAft>
              <a:buClr>
                <a:schemeClr val="dk1"/>
              </a:buClr>
              <a:buSzPts val="275"/>
              <a:buFont typeface="Arial"/>
              <a:buNone/>
            </a:pPr>
            <a:r>
              <a:rPr lang="en-US" sz="4668" dirty="0"/>
              <a:t>·         Data Encrypted for Impact [MITRE ATT&amp;CK T486]</a:t>
            </a:r>
            <a:endParaRPr sz="4668" dirty="0"/>
          </a:p>
          <a:p>
            <a:pPr marL="0" lvl="0" indent="0" algn="l" rtl="0">
              <a:lnSpc>
                <a:spcPct val="100000"/>
              </a:lnSpc>
              <a:spcBef>
                <a:spcPts val="1200"/>
              </a:spcBef>
              <a:spcAft>
                <a:spcPts val="0"/>
              </a:spcAft>
              <a:buClr>
                <a:schemeClr val="dk1"/>
              </a:buClr>
              <a:buSzPts val="275"/>
              <a:buFont typeface="Arial"/>
              <a:buNone/>
            </a:pPr>
            <a:r>
              <a:rPr lang="en-US" sz="4668" dirty="0"/>
              <a:t>·         System Network Configuration Discovery [MITRE ATT&amp;CK T1016]</a:t>
            </a:r>
            <a:endParaRPr sz="4668" dirty="0"/>
          </a:p>
          <a:p>
            <a:pPr marL="228600" lvl="0" indent="-101600" algn="l" rtl="0">
              <a:lnSpc>
                <a:spcPct val="100000"/>
              </a:lnSpc>
              <a:spcBef>
                <a:spcPts val="1200"/>
              </a:spcBef>
              <a:spcAft>
                <a:spcPts val="0"/>
              </a:spcAft>
              <a:buSzPct val="142857"/>
              <a:buNone/>
            </a:pPr>
            <a:endParaRPr sz="1400" dirty="0"/>
          </a:p>
        </p:txBody>
      </p:sp>
      <p:sp>
        <p:nvSpPr>
          <p:cNvPr id="156" name="Google Shape;156;p8"/>
          <p:cNvSpPr txBox="1">
            <a:spLocks noGrp="1"/>
          </p:cNvSpPr>
          <p:nvPr>
            <p:ph type="body" idx="2"/>
          </p:nvPr>
        </p:nvSpPr>
        <p:spPr>
          <a:xfrm>
            <a:off x="1444671" y="3205491"/>
            <a:ext cx="3275100" cy="2248200"/>
          </a:xfrm>
          <a:prstGeom prst="rect">
            <a:avLst/>
          </a:prstGeom>
        </p:spPr>
        <p:txBody>
          <a:bodyPr spcFirstLastPara="1" wrap="square" lIns="91425" tIns="45700" rIns="91425" bIns="45700" anchor="t" anchorCtr="0">
            <a:normAutofit fontScale="70000" lnSpcReduction="20000"/>
          </a:bodyPr>
          <a:lstStyle/>
          <a:p>
            <a:pPr marL="228600" lvl="0" indent="-101600" algn="l" rtl="0">
              <a:spcBef>
                <a:spcPts val="0"/>
              </a:spcBef>
              <a:spcAft>
                <a:spcPts val="0"/>
              </a:spcAft>
              <a:buClr>
                <a:schemeClr val="dk1"/>
              </a:buClr>
              <a:buSzPct val="100000"/>
              <a:buFont typeface="Arial"/>
              <a:buNone/>
            </a:pPr>
            <a:r>
              <a:rPr lang="en-US" sz="2000"/>
              <a:t>A company was alerted to a ransomware attack on at least three (3) Microsoft Windows endpoints. These endpoints are known to have been encrypted. The three (3) Microsoft Windows endpoints were Windows 10 machines that ran Enterprise Evaluation (2009) version 6.3.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200"/>
              <a:buFont typeface="Gill Sans"/>
              <a:buNone/>
            </a:pPr>
            <a:r>
              <a:rPr lang="en-US" dirty="0"/>
              <a:t>COHABITATION DETECTION TOOL</a:t>
            </a:r>
            <a:endParaRPr dirty="0"/>
          </a:p>
        </p:txBody>
      </p:sp>
      <p:sp>
        <p:nvSpPr>
          <p:cNvPr id="163" name="Google Shape;163;p4"/>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20000"/>
              </a:lnSpc>
              <a:spcBef>
                <a:spcPts val="0"/>
              </a:spcBef>
              <a:spcAft>
                <a:spcPts val="0"/>
              </a:spcAft>
              <a:buSzPts val="2000"/>
              <a:buChar char="•"/>
            </a:pPr>
            <a:r>
              <a:rPr lang="en-US"/>
              <a:t>Detects previously unknown threats </a:t>
            </a:r>
            <a:endParaRPr/>
          </a:p>
          <a:p>
            <a:pPr marL="228600" lvl="0" indent="-228600" algn="l" rtl="0">
              <a:lnSpc>
                <a:spcPct val="120000"/>
              </a:lnSpc>
              <a:spcBef>
                <a:spcPts val="1000"/>
              </a:spcBef>
              <a:spcAft>
                <a:spcPts val="0"/>
              </a:spcAft>
              <a:buSzPts val="2000"/>
              <a:buChar char="•"/>
            </a:pPr>
            <a:r>
              <a:rPr lang="en-US"/>
              <a:t>Examines the unavoidable side-effects of malicious activity rather than scouring for specific files</a:t>
            </a:r>
            <a:endParaRPr/>
          </a:p>
          <a:p>
            <a:pPr marL="228600" lvl="0" indent="-228600" algn="l" rtl="0">
              <a:lnSpc>
                <a:spcPct val="120000"/>
              </a:lnSpc>
              <a:spcBef>
                <a:spcPts val="1000"/>
              </a:spcBef>
              <a:spcAft>
                <a:spcPts val="0"/>
              </a:spcAft>
              <a:buSzPts val="2000"/>
              <a:buChar char="•"/>
            </a:pPr>
            <a:r>
              <a:rPr lang="en-US"/>
              <a:t>Monitored for software that tried to obfuscate its purpose, origins, capabilities and presence</a:t>
            </a:r>
            <a:endParaRPr/>
          </a:p>
          <a:p>
            <a:pPr marL="228600" lvl="0" indent="-228600" algn="l" rtl="0">
              <a:lnSpc>
                <a:spcPct val="120000"/>
              </a:lnSpc>
              <a:spcBef>
                <a:spcPts val="1000"/>
              </a:spcBef>
              <a:spcAft>
                <a:spcPts val="0"/>
              </a:spcAft>
              <a:buSzPts val="2000"/>
              <a:buChar char="•"/>
            </a:pPr>
            <a:r>
              <a:rPr lang="en-US"/>
              <a:t>Ran in memory (a unique tool for adversary discovery) </a:t>
            </a:r>
            <a:endParaRPr/>
          </a:p>
          <a:p>
            <a:pPr marL="228600" lvl="0" indent="-215900" algn="l" rtl="0">
              <a:lnSpc>
                <a:spcPct val="120000"/>
              </a:lnSpc>
              <a:spcBef>
                <a:spcPts val="1000"/>
              </a:spcBef>
              <a:spcAft>
                <a:spcPts val="0"/>
              </a:spcAft>
              <a:buSzPts val="1800"/>
              <a:buChar char="•"/>
            </a:pPr>
            <a:r>
              <a:rPr lang="en-US"/>
              <a:t>Used static/dynamic system checks that was rated on a scale</a:t>
            </a:r>
            <a:endParaRPr/>
          </a:p>
          <a:p>
            <a:pPr marL="228600" lvl="0" indent="-215900" algn="l" rtl="0">
              <a:lnSpc>
                <a:spcPct val="120000"/>
              </a:lnSpc>
              <a:spcBef>
                <a:spcPts val="1000"/>
              </a:spcBef>
              <a:spcAft>
                <a:spcPts val="0"/>
              </a:spcAft>
              <a:buSzPts val="1800"/>
              <a:buChar char="•"/>
            </a:pPr>
            <a:r>
              <a:rPr lang="en-US"/>
              <a:t>GUI interface where the user could toggle between findings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5"/>
          <p:cNvSpPr txBox="1">
            <a:spLocks noGrp="1"/>
          </p:cNvSpPr>
          <p:nvPr>
            <p:ph type="title"/>
          </p:nvPr>
        </p:nvSpPr>
        <p:spPr>
          <a:xfrm>
            <a:off x="1449217" y="804889"/>
            <a:ext cx="9605700" cy="1059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200"/>
              <a:buFont typeface="Gill Sans"/>
              <a:buNone/>
            </a:pPr>
            <a:r>
              <a:rPr lang="en-US" dirty="0"/>
              <a:t>COHAB CHECKS</a:t>
            </a:r>
            <a:endParaRPr dirty="0"/>
          </a:p>
        </p:txBody>
      </p:sp>
      <p:sp>
        <p:nvSpPr>
          <p:cNvPr id="169" name="Google Shape;169;p5"/>
          <p:cNvSpPr txBox="1">
            <a:spLocks noGrp="1"/>
          </p:cNvSpPr>
          <p:nvPr>
            <p:ph type="body" idx="1"/>
          </p:nvPr>
        </p:nvSpPr>
        <p:spPr>
          <a:xfrm>
            <a:off x="1447331" y="2010878"/>
            <a:ext cx="4645200" cy="3448500"/>
          </a:xfrm>
          <a:prstGeom prst="rect">
            <a:avLst/>
          </a:prstGeom>
          <a:noFill/>
          <a:ln>
            <a:noFill/>
          </a:ln>
        </p:spPr>
        <p:txBody>
          <a:bodyPr spcFirstLastPara="1" wrap="square" lIns="91425" tIns="45700" rIns="91425" bIns="45700" anchor="t" anchorCtr="0">
            <a:normAutofit fontScale="85000" lnSpcReduction="10000"/>
          </a:bodyPr>
          <a:lstStyle/>
          <a:p>
            <a:pPr marL="228600" lvl="0" indent="-219075" algn="l" rtl="0">
              <a:lnSpc>
                <a:spcPct val="120000"/>
              </a:lnSpc>
              <a:spcBef>
                <a:spcPts val="0"/>
              </a:spcBef>
              <a:spcAft>
                <a:spcPts val="0"/>
              </a:spcAft>
              <a:buSzPct val="100000"/>
              <a:buChar char="•"/>
            </a:pPr>
            <a:r>
              <a:rPr lang="en-US"/>
              <a:t>Incorrect NT AUTHORITIES (DomainUser)</a:t>
            </a:r>
            <a:endParaRPr/>
          </a:p>
          <a:p>
            <a:pPr marL="228600" lvl="0" indent="-219075" algn="l" rtl="0">
              <a:lnSpc>
                <a:spcPct val="120000"/>
              </a:lnSpc>
              <a:spcBef>
                <a:spcPts val="1000"/>
              </a:spcBef>
              <a:spcAft>
                <a:spcPts val="0"/>
              </a:spcAft>
              <a:buSzPct val="100000"/>
              <a:buChar char="•"/>
            </a:pPr>
            <a:r>
              <a:rPr lang="en-US"/>
              <a:t>Injected Threads </a:t>
            </a:r>
            <a:endParaRPr/>
          </a:p>
          <a:p>
            <a:pPr marL="228600" lvl="0" indent="-219075" algn="l" rtl="0">
              <a:lnSpc>
                <a:spcPct val="120000"/>
              </a:lnSpc>
              <a:spcBef>
                <a:spcPts val="1000"/>
              </a:spcBef>
              <a:spcAft>
                <a:spcPts val="0"/>
              </a:spcAft>
              <a:buSzPct val="100000"/>
              <a:buChar char="•"/>
            </a:pPr>
            <a:r>
              <a:rPr lang="en-US"/>
              <a:t>Incorrect MZ/PE headers </a:t>
            </a:r>
            <a:endParaRPr/>
          </a:p>
          <a:p>
            <a:pPr marL="228600" lvl="0" indent="-219075" algn="l" rtl="0">
              <a:lnSpc>
                <a:spcPct val="120000"/>
              </a:lnSpc>
              <a:spcBef>
                <a:spcPts val="1000"/>
              </a:spcBef>
              <a:spcAft>
                <a:spcPts val="0"/>
              </a:spcAft>
              <a:buSzPct val="100000"/>
              <a:buChar char="•"/>
            </a:pPr>
            <a:r>
              <a:rPr lang="en-US"/>
              <a:t>Escalated Privileges </a:t>
            </a:r>
            <a:endParaRPr/>
          </a:p>
          <a:p>
            <a:pPr marL="228600" lvl="0" indent="-219075" algn="l" rtl="0">
              <a:lnSpc>
                <a:spcPct val="120000"/>
              </a:lnSpc>
              <a:spcBef>
                <a:spcPts val="1000"/>
              </a:spcBef>
              <a:spcAft>
                <a:spcPts val="0"/>
              </a:spcAft>
              <a:buSzPct val="100000"/>
              <a:buChar char="•"/>
            </a:pPr>
            <a:r>
              <a:rPr lang="en-US"/>
              <a:t>Suspicious PPID</a:t>
            </a:r>
            <a:endParaRPr/>
          </a:p>
          <a:p>
            <a:pPr marL="228600" lvl="0" indent="-219075" algn="l" rtl="0">
              <a:lnSpc>
                <a:spcPct val="120000"/>
              </a:lnSpc>
              <a:spcBef>
                <a:spcPts val="1000"/>
              </a:spcBef>
              <a:spcAft>
                <a:spcPts val="0"/>
              </a:spcAft>
              <a:buSzPct val="100000"/>
              <a:buChar char="•"/>
            </a:pPr>
            <a:r>
              <a:rPr lang="en-US"/>
              <a:t>NT/DOS Header Timestamps</a:t>
            </a:r>
            <a:endParaRPr/>
          </a:p>
          <a:p>
            <a:pPr marL="228600" lvl="0" indent="-219075" algn="l" rtl="0">
              <a:lnSpc>
                <a:spcPct val="120000"/>
              </a:lnSpc>
              <a:spcBef>
                <a:spcPts val="1000"/>
              </a:spcBef>
              <a:spcAft>
                <a:spcPts val="0"/>
              </a:spcAft>
              <a:buSzPct val="100000"/>
              <a:buChar char="•"/>
            </a:pPr>
            <a:r>
              <a:rPr lang="en-US"/>
              <a:t>Registry Key Install Date </a:t>
            </a:r>
            <a:endParaRPr/>
          </a:p>
          <a:p>
            <a:pPr marL="228600" lvl="0" indent="-219075" algn="l" rtl="0">
              <a:spcBef>
                <a:spcPts val="1000"/>
              </a:spcBef>
              <a:spcAft>
                <a:spcPts val="0"/>
              </a:spcAft>
              <a:buSzPct val="100000"/>
              <a:buChar char="•"/>
            </a:pPr>
            <a:r>
              <a:rPr lang="en-US"/>
              <a:t>Hidden Processes/Services</a:t>
            </a:r>
            <a:endParaRPr/>
          </a:p>
        </p:txBody>
      </p:sp>
      <p:sp>
        <p:nvSpPr>
          <p:cNvPr id="170" name="Google Shape;170;p5"/>
          <p:cNvSpPr txBox="1">
            <a:spLocks noGrp="1"/>
          </p:cNvSpPr>
          <p:nvPr>
            <p:ph type="body" idx="2"/>
          </p:nvPr>
        </p:nvSpPr>
        <p:spPr>
          <a:xfrm>
            <a:off x="6413771" y="2017343"/>
            <a:ext cx="4645200" cy="3441600"/>
          </a:xfrm>
          <a:prstGeom prst="rect">
            <a:avLst/>
          </a:prstGeom>
        </p:spPr>
        <p:txBody>
          <a:bodyPr spcFirstLastPara="1" wrap="square" lIns="91425" tIns="45700" rIns="91425" bIns="45700" anchor="t" anchorCtr="0">
            <a:normAutofit fontScale="92500" lnSpcReduction="20000"/>
          </a:bodyPr>
          <a:lstStyle/>
          <a:p>
            <a:pPr marL="228600" lvl="0" indent="-228600" algn="l" rtl="0">
              <a:spcBef>
                <a:spcPts val="1000"/>
              </a:spcBef>
              <a:spcAft>
                <a:spcPts val="0"/>
              </a:spcAft>
              <a:buSzPts val="2000"/>
              <a:buChar char="•"/>
            </a:pPr>
            <a:r>
              <a:rPr lang="en-US"/>
              <a:t>Non Signed/Microsoft Process/Modules </a:t>
            </a:r>
            <a:endParaRPr/>
          </a:p>
          <a:p>
            <a:pPr marL="228600" lvl="0" indent="-228600" algn="l" rtl="0">
              <a:spcBef>
                <a:spcPts val="1000"/>
              </a:spcBef>
              <a:spcAft>
                <a:spcPts val="0"/>
              </a:spcAft>
              <a:buSzPts val="2000"/>
              <a:buChar char="•"/>
            </a:pPr>
            <a:r>
              <a:rPr lang="en-US"/>
              <a:t>Rich Header </a:t>
            </a:r>
            <a:endParaRPr/>
          </a:p>
          <a:p>
            <a:pPr marL="228600" lvl="0" indent="-228600" algn="l" rtl="0">
              <a:spcBef>
                <a:spcPts val="1000"/>
              </a:spcBef>
              <a:spcAft>
                <a:spcPts val="0"/>
              </a:spcAft>
              <a:buSzPts val="2000"/>
              <a:buChar char="•"/>
            </a:pPr>
            <a:r>
              <a:rPr lang="en-US"/>
              <a:t>PE Checksum </a:t>
            </a:r>
            <a:endParaRPr/>
          </a:p>
          <a:p>
            <a:pPr marL="228600" lvl="0" indent="-228600" algn="l" rtl="0">
              <a:spcBef>
                <a:spcPts val="1000"/>
              </a:spcBef>
              <a:spcAft>
                <a:spcPts val="0"/>
              </a:spcAft>
              <a:buSzPts val="2000"/>
              <a:buChar char="•"/>
            </a:pPr>
            <a:r>
              <a:rPr lang="en-US"/>
              <a:t>File Path (recycle bin/sys32)</a:t>
            </a:r>
            <a:endParaRPr/>
          </a:p>
          <a:p>
            <a:pPr marL="228600" lvl="0" indent="-228600" algn="l" rtl="0">
              <a:spcBef>
                <a:spcPts val="1000"/>
              </a:spcBef>
              <a:spcAft>
                <a:spcPts val="0"/>
              </a:spcAft>
              <a:buSzPts val="2000"/>
              <a:buChar char="•"/>
            </a:pPr>
            <a:r>
              <a:rPr lang="en-US"/>
              <a:t>Bad Section Name (NT header)</a:t>
            </a:r>
            <a:endParaRPr/>
          </a:p>
          <a:p>
            <a:pPr marL="228600" lvl="0" indent="-228600" algn="l" rtl="0">
              <a:spcBef>
                <a:spcPts val="1000"/>
              </a:spcBef>
              <a:spcAft>
                <a:spcPts val="0"/>
              </a:spcAft>
              <a:buSzPts val="2000"/>
              <a:buChar char="•"/>
            </a:pPr>
            <a:r>
              <a:rPr lang="en-US"/>
              <a:t>Entropy</a:t>
            </a:r>
            <a:endParaRPr/>
          </a:p>
          <a:p>
            <a:pPr marL="228600" lvl="0" indent="-228600" algn="l" rtl="0">
              <a:spcBef>
                <a:spcPts val="1000"/>
              </a:spcBef>
              <a:spcAft>
                <a:spcPts val="0"/>
              </a:spcAft>
              <a:buSzPts val="2000"/>
              <a:buChar char="•"/>
            </a:pPr>
            <a:r>
              <a:rPr lang="en-US"/>
              <a:t>Packed Modules </a:t>
            </a:r>
            <a:endParaRPr/>
          </a:p>
          <a:p>
            <a:pPr marL="228600" lvl="0" indent="-228600" algn="l" rtl="0">
              <a:spcBef>
                <a:spcPts val="1000"/>
              </a:spcBef>
              <a:spcAft>
                <a:spcPts val="0"/>
              </a:spcAft>
              <a:buSzPts val="2000"/>
              <a:buChar char="•"/>
            </a:pPr>
            <a:r>
              <a:rPr lang="en-US"/>
              <a:t>Alternate Data Streams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0"/>
          <p:cNvSpPr txBox="1">
            <a:spLocks noGrp="1"/>
          </p:cNvSpPr>
          <p:nvPr>
            <p:ph type="title"/>
          </p:nvPr>
        </p:nvSpPr>
        <p:spPr>
          <a:xfrm>
            <a:off x="1447191" y="804163"/>
            <a:ext cx="9607800" cy="10563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200"/>
              <a:buFont typeface="Gill Sans"/>
              <a:buNone/>
            </a:pPr>
            <a:r>
              <a:rPr lang="en-US"/>
              <a:t>CONCLUSION</a:t>
            </a:r>
            <a:endParaRPr dirty="0"/>
          </a:p>
        </p:txBody>
      </p:sp>
      <p:sp>
        <p:nvSpPr>
          <p:cNvPr id="176" name="Google Shape;176;p10"/>
          <p:cNvSpPr txBox="1">
            <a:spLocks noGrp="1"/>
          </p:cNvSpPr>
          <p:nvPr>
            <p:ph type="body" idx="1"/>
          </p:nvPr>
        </p:nvSpPr>
        <p:spPr>
          <a:xfrm>
            <a:off x="1447200" y="2393700"/>
            <a:ext cx="4645200" cy="427800"/>
          </a:xfrm>
          <a:prstGeom prst="rect">
            <a:avLst/>
          </a:prstGeom>
          <a:noFill/>
          <a:ln>
            <a:noFill/>
          </a:ln>
        </p:spPr>
        <p:txBody>
          <a:bodyPr spcFirstLastPara="1" wrap="square" lIns="91425" tIns="45700" rIns="91425" bIns="45700" anchor="t" anchorCtr="0">
            <a:normAutofit fontScale="92500" lnSpcReduction="10000"/>
          </a:bodyPr>
          <a:lstStyle/>
          <a:p>
            <a:pPr marL="228600" lvl="0" indent="-101600" algn="l" rtl="0">
              <a:lnSpc>
                <a:spcPct val="120000"/>
              </a:lnSpc>
              <a:spcBef>
                <a:spcPts val="0"/>
              </a:spcBef>
              <a:spcAft>
                <a:spcPts val="0"/>
              </a:spcAft>
              <a:buSzPts val="2000"/>
              <a:buNone/>
            </a:pPr>
            <a:r>
              <a:rPr lang="en-US"/>
              <a:t>Future Work </a:t>
            </a:r>
            <a:endParaRPr/>
          </a:p>
        </p:txBody>
      </p:sp>
      <p:sp>
        <p:nvSpPr>
          <p:cNvPr id="177" name="Google Shape;177;p10"/>
          <p:cNvSpPr txBox="1">
            <a:spLocks noGrp="1"/>
          </p:cNvSpPr>
          <p:nvPr>
            <p:ph type="body" idx="2"/>
          </p:nvPr>
        </p:nvSpPr>
        <p:spPr>
          <a:xfrm>
            <a:off x="1447191" y="2824269"/>
            <a:ext cx="4645200" cy="2644500"/>
          </a:xfrm>
          <a:prstGeom prst="rect">
            <a:avLst/>
          </a:prstGeom>
        </p:spPr>
        <p:txBody>
          <a:bodyPr spcFirstLastPara="1" wrap="square" lIns="91425" tIns="45700" rIns="91425" bIns="45700" anchor="t" anchorCtr="0">
            <a:normAutofit lnSpcReduction="10000"/>
          </a:bodyPr>
          <a:lstStyle/>
          <a:p>
            <a:pPr marL="457200" lvl="0" indent="-342900" algn="l" rtl="0">
              <a:spcBef>
                <a:spcPts val="1000"/>
              </a:spcBef>
              <a:spcAft>
                <a:spcPts val="0"/>
              </a:spcAft>
              <a:buSzPts val="1800"/>
              <a:buChar char="•"/>
            </a:pPr>
            <a:r>
              <a:rPr lang="en-US"/>
              <a:t>Add more networking/cloud functionality </a:t>
            </a:r>
            <a:endParaRPr/>
          </a:p>
          <a:p>
            <a:pPr marL="457200" lvl="0" indent="-342900" algn="l" rtl="0">
              <a:spcBef>
                <a:spcPts val="0"/>
              </a:spcBef>
              <a:spcAft>
                <a:spcPts val="0"/>
              </a:spcAft>
              <a:buSzPts val="1800"/>
              <a:buChar char="•"/>
            </a:pPr>
            <a:r>
              <a:rPr lang="en-US"/>
              <a:t>How to incorporate more forensic artifacts/locations for a non memory, more passive approach</a:t>
            </a:r>
            <a:endParaRPr/>
          </a:p>
          <a:p>
            <a:pPr marL="457200" lvl="0" indent="-342900" algn="l" rtl="0">
              <a:spcBef>
                <a:spcPts val="0"/>
              </a:spcBef>
              <a:spcAft>
                <a:spcPts val="0"/>
              </a:spcAft>
              <a:buSzPts val="1800"/>
              <a:buChar char="•"/>
            </a:pPr>
            <a:r>
              <a:rPr lang="en-US"/>
              <a:t>Developing more analytics for current nation states</a:t>
            </a:r>
            <a:endParaRPr/>
          </a:p>
        </p:txBody>
      </p:sp>
      <p:sp>
        <p:nvSpPr>
          <p:cNvPr id="178" name="Google Shape;178;p10"/>
          <p:cNvSpPr txBox="1">
            <a:spLocks noGrp="1"/>
          </p:cNvSpPr>
          <p:nvPr>
            <p:ph type="body" idx="3"/>
          </p:nvPr>
        </p:nvSpPr>
        <p:spPr>
          <a:xfrm>
            <a:off x="7694315" y="3424640"/>
            <a:ext cx="2686814" cy="431503"/>
          </a:xfrm>
          <a:prstGeom prst="rect">
            <a:avLst/>
          </a:prstGeom>
        </p:spPr>
        <p:txBody>
          <a:bodyPr spcFirstLastPara="1" wrap="square" lIns="91425" tIns="45700" rIns="91425" bIns="45700" anchor="b" anchorCtr="0">
            <a:noAutofit/>
          </a:bodyPr>
          <a:lstStyle/>
          <a:p>
            <a:pPr marL="0" lvl="0" indent="0" algn="l" rtl="0">
              <a:spcBef>
                <a:spcPts val="1000"/>
              </a:spcBef>
              <a:spcAft>
                <a:spcPts val="0"/>
              </a:spcAft>
              <a:buNone/>
            </a:pPr>
            <a:r>
              <a:rPr lang="en-US" sz="4000" dirty="0"/>
              <a:t>Questions?</a:t>
            </a:r>
            <a:endParaRPr sz="4000" dirty="0"/>
          </a:p>
        </p:txBody>
      </p:sp>
    </p:spTree>
  </p:cSld>
  <p:clrMapOvr>
    <a:masterClrMapping/>
  </p:clrMapOvr>
</p:sld>
</file>

<file path=ppt/theme/theme1.xml><?xml version="1.0" encoding="utf-8"?>
<a:theme xmlns:a="http://schemas.openxmlformats.org/drawingml/2006/main"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2507</Words>
  <Application>Microsoft Office PowerPoint</Application>
  <PresentationFormat>Widescreen</PresentationFormat>
  <Paragraphs>169</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Gallery</vt:lpstr>
      <vt:lpstr>THREAT HUNTING WITH A FORENSIC’S EYE </vt:lpstr>
      <vt:lpstr>ABOUT ME </vt:lpstr>
      <vt:lpstr>THE CONCEPT</vt:lpstr>
      <vt:lpstr>PowerPoint Presentation</vt:lpstr>
      <vt:lpstr>Recent Investigation - CrySIS Ransomware </vt:lpstr>
      <vt:lpstr>COHABITATION DETECTION TOOL</vt:lpstr>
      <vt:lpstr>COHAB CHECKS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HUNTING WITH A FORENSIC’S EYE </dc:title>
  <dc:creator>Alexia M Crumpton</dc:creator>
  <cp:lastModifiedBy>Crumpton, Alexia M CTR DIA (US)</cp:lastModifiedBy>
  <cp:revision>2</cp:revision>
  <dcterms:created xsi:type="dcterms:W3CDTF">2021-05-11T19:45:25Z</dcterms:created>
  <dcterms:modified xsi:type="dcterms:W3CDTF">2022-07-06T13:15:10Z</dcterms:modified>
</cp:coreProperties>
</file>