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85" r:id="rId9"/>
    <p:sldId id="286" r:id="rId10"/>
    <p:sldId id="271" r:id="rId11"/>
    <p:sldId id="272" r:id="rId12"/>
    <p:sldId id="297" r:id="rId13"/>
    <p:sldId id="275" r:id="rId14"/>
    <p:sldId id="298" r:id="rId15"/>
    <p:sldId id="276" r:id="rId16"/>
    <p:sldId id="277" r:id="rId17"/>
    <p:sldId id="278" r:id="rId18"/>
    <p:sldId id="279" r:id="rId19"/>
    <p:sldId id="281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87" r:id="rId30"/>
    <p:sldId id="273" r:id="rId31"/>
    <p:sldId id="299" r:id="rId32"/>
  </p:sldIdLst>
  <p:sldSz cx="9144000" cy="5143500" type="screen16x9"/>
  <p:notesSz cx="6858000" cy="9144000"/>
  <p:embeddedFontLst>
    <p:embeddedFont>
      <p:font typeface="Bungee Shade"/>
      <p:regular r:id="rId34"/>
    </p:embeddedFont>
    <p:embeddedFont>
      <p:font typeface="Arial Rounded MT Bold" panose="020F0704030504030204" pitchFamily="34" charset="0"/>
      <p:regular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28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70667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524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046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865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019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880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593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135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573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05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80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31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48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499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048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764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985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821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558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309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214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58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123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048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7641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415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592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34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0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482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63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4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C54fgrLRgBI" TargetMode="External"/><Relationship Id="rId4" Type="http://schemas.openxmlformats.org/officeDocument/2006/relationships/hyperlink" Target="http://www.formuladejogos.com.br/single-post/2016/06/27/3-Gameplay-O-que-%C3%A9-Gamepla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227775" y="220450"/>
            <a:ext cx="8714700" cy="3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>
                <a:latin typeface="Bungee Shade"/>
                <a:ea typeface="Bungee Shade"/>
                <a:cs typeface="Bungee Shade"/>
                <a:sym typeface="Bungee Shade"/>
              </a:rPr>
              <a:t> </a:t>
            </a:r>
            <a:endParaRPr lang="pt-BR" sz="4800" b="1" dirty="0" smtClean="0">
              <a:latin typeface="Bungee Shade"/>
              <a:ea typeface="Bungee Shade"/>
              <a:cs typeface="Bungee Shade"/>
              <a:sym typeface="Bungee Shad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1" dirty="0" smtClean="0">
                <a:latin typeface="Bungee Shade"/>
                <a:ea typeface="Bungee Shade"/>
                <a:cs typeface="Bungee Shade"/>
                <a:sym typeface="Bungee Shade"/>
              </a:rPr>
              <a:t>Game</a:t>
            </a:r>
            <a:endParaRPr sz="4800" b="1" i="1" dirty="0">
              <a:latin typeface="Bungee Shade"/>
              <a:ea typeface="Bungee Shade"/>
              <a:cs typeface="Bungee Shade"/>
              <a:sym typeface="Bungee Shad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1" dirty="0" smtClean="0">
                <a:latin typeface="Bungee Shade"/>
                <a:ea typeface="Bungee Shade"/>
                <a:cs typeface="Bungee Shade"/>
                <a:sym typeface="Bungee Shade"/>
              </a:rPr>
              <a:t>Design</a:t>
            </a:r>
            <a:endParaRPr sz="4800" b="1" i="1" dirty="0">
              <a:latin typeface="Bungee Shade"/>
              <a:ea typeface="Bungee Shade"/>
              <a:cs typeface="Bungee Shade"/>
              <a:sym typeface="Bungee Shade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1" dirty="0" smtClean="0">
                <a:latin typeface="Bungee Shade"/>
                <a:ea typeface="Bungee Shade"/>
                <a:cs typeface="Bungee Shade"/>
                <a:sym typeface="Bungee Shade"/>
              </a:rPr>
              <a:t>Document</a:t>
            </a:r>
            <a:endParaRPr sz="4800" b="1" i="1" dirty="0">
              <a:latin typeface="Bungee Shade"/>
              <a:ea typeface="Bungee Shade"/>
              <a:cs typeface="Bungee Shade"/>
              <a:sym typeface="Bungee Shad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77" y="3901086"/>
            <a:ext cx="1117082" cy="1117082"/>
          </a:xfrm>
          <a:prstGeom prst="rect">
            <a:avLst/>
          </a:prstGeom>
        </p:spPr>
      </p:pic>
      <p:sp>
        <p:nvSpPr>
          <p:cNvPr id="5" name="Shape 55"/>
          <p:cNvSpPr txBox="1"/>
          <p:nvPr/>
        </p:nvSpPr>
        <p:spPr>
          <a:xfrm>
            <a:off x="1475267" y="3319502"/>
            <a:ext cx="6193466" cy="3029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>
                <a:latin typeface="Arial Rounded MT Bold" panose="020F0704030504030204" pitchFamily="34" charset="0"/>
                <a:ea typeface="Bungee Shade"/>
                <a:cs typeface="Bungee Shade"/>
                <a:sym typeface="Bungee Shade"/>
              </a:rPr>
              <a:t> </a:t>
            </a:r>
            <a:endParaRPr lang="pt-BR" sz="4800" b="1" dirty="0" smtClean="0">
              <a:latin typeface="Arial Rounded MT Bold" panose="020F0704030504030204" pitchFamily="34" charset="0"/>
              <a:ea typeface="Bungee Shade"/>
              <a:cs typeface="Bungee Shade"/>
              <a:sym typeface="Bungee Shad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1" dirty="0" smtClean="0">
                <a:latin typeface="Arial Rounded MT Bold" panose="020F0704030504030204" pitchFamily="34" charset="0"/>
                <a:ea typeface="Bungee Shade"/>
                <a:cs typeface="Bungee Shade"/>
                <a:sym typeface="Bungee Shade"/>
              </a:rPr>
              <a:t>Equipe JOGA-AI</a:t>
            </a:r>
            <a:endParaRPr sz="4800" b="1" i="1" dirty="0">
              <a:latin typeface="Arial Rounded MT Bold" panose="020F0704030504030204" pitchFamily="34" charset="0"/>
              <a:ea typeface="Bungee Shade"/>
              <a:cs typeface="Bungee Shade"/>
              <a:sym typeface="Bungee Shad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719" y="4039701"/>
            <a:ext cx="669992" cy="9784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105500" y="2008825"/>
            <a:ext cx="8714700" cy="10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>
                <a:latin typeface="Bungee Shade"/>
                <a:ea typeface="Bungee Shade"/>
                <a:cs typeface="Bungee Shade"/>
                <a:sym typeface="Bungee Shade"/>
              </a:rPr>
              <a:t> </a:t>
            </a:r>
            <a:r>
              <a:rPr lang="pt-BR" sz="4800" b="1" i="1"/>
              <a:t>Por onde começar?</a:t>
            </a:r>
            <a:endParaRPr sz="4800" b="1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105500" y="2008825"/>
            <a:ext cx="8714700" cy="27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>
                <a:latin typeface="Bungee Shade"/>
                <a:ea typeface="Bungee Shade"/>
                <a:cs typeface="Bungee Shade"/>
                <a:sym typeface="Bungee Shade"/>
              </a:rPr>
              <a:t> </a:t>
            </a:r>
            <a:r>
              <a:rPr lang="pt-BR" sz="4800" b="1" i="1"/>
              <a:t>Por onde começar?</a:t>
            </a:r>
            <a:endParaRPr sz="4800" b="1" i="1"/>
          </a:p>
        </p:txBody>
      </p:sp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213" y="108163"/>
            <a:ext cx="6569574" cy="49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CONCEPÇÃO - construindo seu Jogo </a:t>
            </a:r>
            <a:endParaRPr b="1" dirty="0">
              <a:solidFill>
                <a:srgbClr val="222222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2700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endParaRPr lang="pt-BR" dirty="0"/>
          </a:p>
          <a:p>
            <a:pPr>
              <a:buFontTx/>
              <a:buChar char="-"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rgbClr val="22222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86" y="1392065"/>
            <a:ext cx="3948851" cy="30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2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CONCEPÇÃO - construindo GDD do Jogo </a:t>
            </a:r>
            <a:endParaRPr b="1" dirty="0">
              <a:solidFill>
                <a:srgbClr val="222222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2700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114300" indent="0" algn="ctr">
              <a:buNone/>
            </a:pPr>
            <a:r>
              <a:rPr lang="pt-BR" b="1" dirty="0" smtClean="0"/>
              <a:t>NOME </a:t>
            </a:r>
            <a:r>
              <a:rPr lang="pt-BR" b="1" dirty="0"/>
              <a:t>DO JOGO</a:t>
            </a:r>
          </a:p>
          <a:p>
            <a:pPr marL="114300" indent="0" algn="ctr">
              <a:buNone/>
            </a:pPr>
            <a:r>
              <a:rPr lang="pt-BR" dirty="0" smtClean="0"/>
              <a:t>GAME </a:t>
            </a:r>
            <a:r>
              <a:rPr lang="pt-BR" dirty="0"/>
              <a:t>DESIGN DOCUMENT</a:t>
            </a:r>
          </a:p>
          <a:p>
            <a:pPr marL="114300" indent="0">
              <a:buNone/>
            </a:pPr>
            <a:r>
              <a:rPr lang="pt-BR" b="1" dirty="0"/>
              <a:t>Autores</a:t>
            </a:r>
            <a:r>
              <a:rPr lang="pt-BR" b="1" dirty="0" smtClean="0"/>
              <a:t>: </a:t>
            </a:r>
            <a:endParaRPr lang="pt-BR" dirty="0"/>
          </a:p>
          <a:p>
            <a:pPr marL="114300" indent="0">
              <a:buNone/>
            </a:pPr>
            <a:r>
              <a:rPr lang="pt-BR" dirty="0" smtClean="0"/>
              <a:t>- Nome </a:t>
            </a:r>
            <a:r>
              <a:rPr lang="pt-BR" dirty="0"/>
              <a:t>dos autores do jogo.</a:t>
            </a:r>
          </a:p>
          <a:p>
            <a:pPr marL="114300" indent="0">
              <a:buNone/>
            </a:pPr>
            <a:endParaRPr lang="pt-BR" b="1" dirty="0" smtClean="0"/>
          </a:p>
          <a:p>
            <a:pPr marL="114300" indent="0">
              <a:buNone/>
            </a:pPr>
            <a:r>
              <a:rPr lang="pt-BR" b="1" dirty="0" smtClean="0"/>
              <a:t>Conceito</a:t>
            </a:r>
            <a:r>
              <a:rPr lang="pt-BR" b="1" dirty="0"/>
              <a:t>:</a:t>
            </a:r>
            <a:endParaRPr lang="pt-BR" dirty="0"/>
          </a:p>
          <a:p>
            <a:pPr marL="114300" indent="0">
              <a:buNone/>
            </a:pPr>
            <a:r>
              <a:rPr lang="pt-BR" dirty="0"/>
              <a:t>-   </a:t>
            </a:r>
            <a:r>
              <a:rPr lang="pt-BR" dirty="0" smtClean="0"/>
              <a:t>Conceitos </a:t>
            </a:r>
            <a:r>
              <a:rPr lang="pt-BR" dirty="0"/>
              <a:t>e idéias aos quais o jogo deve atender.</a:t>
            </a:r>
          </a:p>
          <a:p>
            <a:pPr marL="114300" indent="0">
              <a:buNone/>
            </a:pPr>
            <a:r>
              <a:rPr lang="pt-BR" dirty="0"/>
              <a:t>-   </a:t>
            </a:r>
            <a:r>
              <a:rPr lang="pt-BR" dirty="0" smtClean="0"/>
              <a:t>Época </a:t>
            </a:r>
            <a:r>
              <a:rPr lang="pt-BR" dirty="0"/>
              <a:t>em que se situa o jogo. Estilo de jogo (Plataforma), tema (terror, futurist, anime, Guerra, infantil, etc.).</a:t>
            </a:r>
          </a:p>
          <a:p>
            <a:pPr marL="114300" indent="0">
              <a:buNone/>
            </a:pPr>
            <a:endParaRPr lang="pt-BR" b="1" dirty="0" smtClean="0"/>
          </a:p>
          <a:p>
            <a:pPr marL="114300" indent="0">
              <a:buNone/>
            </a:pPr>
            <a:r>
              <a:rPr lang="pt-BR" b="1" dirty="0" smtClean="0"/>
              <a:t>Descrição</a:t>
            </a:r>
            <a:r>
              <a:rPr lang="pt-BR" b="1" dirty="0"/>
              <a:t>:</a:t>
            </a:r>
            <a:endParaRPr lang="pt-BR" dirty="0"/>
          </a:p>
          <a:p>
            <a:pPr marL="114300" indent="0">
              <a:buNone/>
            </a:pPr>
            <a:r>
              <a:rPr lang="pt-BR" dirty="0"/>
              <a:t>Visão geral de como o jogo deve ser, o que deve ser apresentado ao jogador.</a:t>
            </a:r>
          </a:p>
        </p:txBody>
      </p:sp>
    </p:spTree>
    <p:extLst>
      <p:ext uri="{BB962C8B-B14F-4D97-AF65-F5344CB8AC3E}">
        <p14:creationId xmlns:p14="http://schemas.microsoft.com/office/powerpoint/2010/main" val="43541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CONCEPÇÃO - construindo seu Jogo </a:t>
            </a:r>
            <a:endParaRPr b="1" dirty="0">
              <a:solidFill>
                <a:srgbClr val="222222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2700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endParaRPr lang="pt-BR" dirty="0"/>
          </a:p>
          <a:p>
            <a:pPr marL="114300" indent="0">
              <a:buNone/>
            </a:pPr>
            <a:r>
              <a:rPr lang="pt-BR" b="1" dirty="0"/>
              <a:t>Objetivos:</a:t>
            </a:r>
            <a:endParaRPr lang="pt-BR" dirty="0"/>
          </a:p>
          <a:p>
            <a:pPr marL="114300" indent="0">
              <a:buNone/>
            </a:pPr>
            <a:r>
              <a:rPr lang="pt-BR" dirty="0"/>
              <a:t>- </a:t>
            </a:r>
            <a:r>
              <a:rPr lang="pt-BR" dirty="0" smtClean="0"/>
              <a:t> O </a:t>
            </a:r>
            <a:r>
              <a:rPr lang="pt-BR" dirty="0"/>
              <a:t>que o jogador precisará fazer para vencer o jogo, qual é o objetivo, o que o jogador deve evitar, como ele perde pontos;</a:t>
            </a:r>
          </a:p>
          <a:p>
            <a:pPr>
              <a:buFontTx/>
              <a:buChar char="-"/>
            </a:pPr>
            <a:r>
              <a:rPr lang="pt-BR" dirty="0" smtClean="0"/>
              <a:t>Como </a:t>
            </a:r>
            <a:r>
              <a:rPr lang="pt-BR" dirty="0"/>
              <a:t>acontece o gameover, em geral, condições para </a:t>
            </a:r>
            <a:r>
              <a:rPr lang="pt-BR" dirty="0" smtClean="0"/>
              <a:t>sucesso/fracasso;</a:t>
            </a:r>
          </a:p>
          <a:p>
            <a:pPr>
              <a:buFontTx/>
              <a:buChar char="-"/>
            </a:pPr>
            <a:r>
              <a:rPr lang="pt-BR" dirty="0" smtClean="0"/>
              <a:t>Incluir </a:t>
            </a:r>
            <a:r>
              <a:rPr lang="pt-BR" dirty="0"/>
              <a:t>aqui ainda possíveis mensagens, imagens, ou quaisquer informações que o jogador pode receber caso ganhe/perca</a:t>
            </a:r>
            <a:r>
              <a:rPr lang="pt-BR" dirty="0" smtClean="0"/>
              <a:t>;</a:t>
            </a:r>
          </a:p>
          <a:p>
            <a:pPr marL="114300" indent="0">
              <a:buNone/>
            </a:pPr>
            <a:r>
              <a:rPr lang="pt-BR" dirty="0" smtClean="0"/>
              <a:t>-  A </a:t>
            </a:r>
            <a:r>
              <a:rPr lang="pt-BR" dirty="0"/>
              <a:t>forma como estes recursos são distribuídos pelo jogo, deve apresentar uma dificuldade crescente, porém, sempre devem aparecer recursos novos e objetivos novos, de modo a tornar o jogo interessante.</a:t>
            </a:r>
          </a:p>
          <a:p>
            <a:pPr>
              <a:buFontTx/>
              <a:buChar char="-"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97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CONCEPÇÃO - construindo seu Jogo </a:t>
            </a:r>
            <a:endParaRPr b="1" dirty="0">
              <a:solidFill>
                <a:srgbClr val="222222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2700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b="1" dirty="0"/>
              <a:t>Roteiro:</a:t>
            </a:r>
            <a:endParaRPr lang="pt-BR" dirty="0"/>
          </a:p>
          <a:p>
            <a:pPr marL="114300" indent="0">
              <a:buNone/>
            </a:pPr>
            <a:r>
              <a:rPr lang="pt-BR" dirty="0"/>
              <a:t>- Visão geral sobre o ciclo do jogo, onde começa, por onde o jogador passa, onde termina.</a:t>
            </a:r>
          </a:p>
          <a:p>
            <a:pPr marL="0" lvl="0" indent="0">
              <a:lnSpc>
                <a:spcPct val="100000"/>
              </a:lnSpc>
              <a:buNone/>
            </a:pPr>
            <a:endParaRPr lang="pt-BR" b="1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pt-BR" b="1" dirty="0" smtClean="0"/>
              <a:t>Gameplay</a:t>
            </a:r>
          </a:p>
          <a:p>
            <a:pPr marL="114300" indent="0">
              <a:buNone/>
            </a:pPr>
            <a:r>
              <a:rPr lang="pt-BR" b="1" dirty="0"/>
              <a:t/>
            </a:r>
            <a:br>
              <a:rPr lang="pt-BR" b="1" dirty="0"/>
            </a:br>
            <a:r>
              <a:rPr lang="pt-BR" dirty="0"/>
              <a:t>– </a:t>
            </a:r>
            <a:r>
              <a:rPr lang="pt-BR" dirty="0" smtClean="0"/>
              <a:t> </a:t>
            </a:r>
            <a:r>
              <a:rPr lang="pt-BR" dirty="0"/>
              <a:t>Como o jogador jogará?</a:t>
            </a:r>
          </a:p>
          <a:p>
            <a:pPr marL="114300" indent="0">
              <a:buNone/>
            </a:pPr>
            <a:r>
              <a:rPr lang="pt-BR" dirty="0"/>
              <a:t>– </a:t>
            </a:r>
            <a:r>
              <a:rPr lang="pt-BR" dirty="0" smtClean="0"/>
              <a:t> Menus </a:t>
            </a:r>
            <a:r>
              <a:rPr lang="pt-BR" dirty="0"/>
              <a:t>disponíveis durante o jogo;</a:t>
            </a:r>
          </a:p>
          <a:p>
            <a:pPr marL="114300" indent="0">
              <a:buNone/>
            </a:pPr>
            <a:r>
              <a:rPr lang="pt-BR" dirty="0"/>
              <a:t>–</a:t>
            </a:r>
            <a:r>
              <a:rPr lang="pt-BR" dirty="0" smtClean="0"/>
              <a:t>  Descrição </a:t>
            </a:r>
            <a:r>
              <a:rPr lang="pt-BR" dirty="0"/>
              <a:t>de cada tecla usada para executar ações.</a:t>
            </a:r>
          </a:p>
          <a:p>
            <a:pPr marL="114300" indent="0">
              <a:buNone/>
            </a:pPr>
            <a:r>
              <a:rPr lang="pt-BR" dirty="0"/>
              <a:t>– </a:t>
            </a:r>
            <a:r>
              <a:rPr lang="pt-BR" dirty="0" smtClean="0"/>
              <a:t> Descrição </a:t>
            </a:r>
            <a:r>
              <a:rPr lang="pt-BR" dirty="0"/>
              <a:t>de demais elementos gráficos/sonoros que influenciam na jogabilidade, de forma a torná-la mais interessante.</a:t>
            </a:r>
          </a:p>
        </p:txBody>
      </p:sp>
    </p:spTree>
    <p:extLst>
      <p:ext uri="{BB962C8B-B14F-4D97-AF65-F5344CB8AC3E}">
        <p14:creationId xmlns:p14="http://schemas.microsoft.com/office/powerpoint/2010/main" val="376799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CONCEPÇÃO - construindo seu Jogo </a:t>
            </a:r>
            <a:endParaRPr b="1" dirty="0">
              <a:solidFill>
                <a:srgbClr val="222222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2700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b="1" dirty="0" smtClean="0"/>
              <a:t>Gameplay</a:t>
            </a:r>
            <a:endParaRPr lang="pt-BR" b="1" dirty="0"/>
          </a:p>
          <a:p>
            <a:pPr marL="0" indent="0">
              <a:lnSpc>
                <a:spcPct val="100000"/>
              </a:lnSpc>
              <a:buNone/>
            </a:pPr>
            <a:r>
              <a:rPr lang="pt-BR" b="1" dirty="0"/>
              <a:t/>
            </a:r>
            <a:br>
              <a:rPr lang="pt-BR" b="1" dirty="0"/>
            </a:br>
            <a:r>
              <a:rPr lang="pt-BR" dirty="0"/>
              <a:t>– Como funciona o sistema de recompensas? Pontos, dinheiro, experiência, itens colecionáveis, armas, poderes? Quais os benefícios que o jogador tem com cada um desses itens? </a:t>
            </a:r>
            <a:br>
              <a:rPr lang="pt-BR" dirty="0"/>
            </a:br>
            <a:endParaRPr lang="pt-BR" dirty="0">
              <a:solidFill>
                <a:srgbClr val="222222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pt-BR" dirty="0" smtClean="0"/>
              <a:t>– </a:t>
            </a:r>
            <a:r>
              <a:rPr lang="pt-BR" dirty="0"/>
              <a:t>Qual é a condição de vitória? Salvar o universo? Matar todos os</a:t>
            </a:r>
            <a:br>
              <a:rPr lang="pt-BR" dirty="0"/>
            </a:br>
            <a:r>
              <a:rPr lang="pt-BR" dirty="0"/>
              <a:t>inimigos? Coletar 100 estrelas? Todas as alternativas acima</a:t>
            </a:r>
            <a:r>
              <a:rPr lang="pt-BR" dirty="0" smtClean="0"/>
              <a:t>?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– Qual é a condição de derrota? Perder 3 vidas? Ficar sem energia? </a:t>
            </a:r>
            <a:br>
              <a:rPr lang="pt-BR" dirty="0"/>
            </a:br>
            <a:endParaRPr sz="14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590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CONCEPÇÃO - construindo seu Jogo </a:t>
            </a:r>
            <a:endParaRPr b="1" dirty="0">
              <a:solidFill>
                <a:srgbClr val="222222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2700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pt-BR" b="1" dirty="0" smtClean="0"/>
              <a:t>Personagens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pt-BR" b="1" dirty="0"/>
              <a:t/>
            </a:r>
            <a:br>
              <a:rPr lang="pt-BR" b="1" dirty="0"/>
            </a:br>
            <a:r>
              <a:rPr lang="pt-BR" dirty="0"/>
              <a:t>– Descrição das características dos personagens principais (nome</a:t>
            </a:r>
            <a:r>
              <a:rPr lang="pt-BR" dirty="0" smtClean="0"/>
              <a:t>, idade</a:t>
            </a:r>
            <a:r>
              <a:rPr lang="pt-BR" dirty="0"/>
              <a:t>, tipo...);</a:t>
            </a:r>
            <a:br>
              <a:rPr lang="pt-BR" dirty="0"/>
            </a:br>
            <a:r>
              <a:rPr lang="pt-BR" dirty="0" smtClean="0"/>
              <a:t>– </a:t>
            </a:r>
            <a:r>
              <a:rPr lang="pt-BR" dirty="0"/>
              <a:t>Habilidades características de cada personagem (</a:t>
            </a:r>
            <a:r>
              <a:rPr lang="pt-BR" dirty="0" smtClean="0"/>
              <a:t>poderes especiais</a:t>
            </a:r>
            <a:r>
              <a:rPr lang="pt-BR" dirty="0"/>
              <a:t>, golpes especiais, armas...);</a:t>
            </a:r>
            <a:br>
              <a:rPr lang="pt-BR" dirty="0"/>
            </a:br>
            <a:r>
              <a:rPr lang="pt-BR" dirty="0"/>
              <a:t>– Ilustração visual dos personagens;</a:t>
            </a:r>
            <a:br>
              <a:rPr lang="pt-BR" dirty="0"/>
            </a:br>
            <a:r>
              <a:rPr lang="pt-BR" dirty="0"/>
              <a:t>– Ações que os personagens pode executar (andar, correr, pular</a:t>
            </a:r>
            <a:r>
              <a:rPr lang="pt-BR" dirty="0" smtClean="0"/>
              <a:t>, pulo </a:t>
            </a:r>
            <a:r>
              <a:rPr lang="pt-BR" dirty="0"/>
              <a:t>duplo, escalar, voar, nadar...); </a:t>
            </a:r>
            <a:br>
              <a:rPr lang="pt-BR" dirty="0"/>
            </a:br>
            <a:endParaRPr sz="14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1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CONCEPÇÃO - construindo seu Jogo </a:t>
            </a:r>
            <a:endParaRPr b="1" dirty="0">
              <a:solidFill>
                <a:srgbClr val="222222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2700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pt-BR" b="1" dirty="0" smtClean="0"/>
              <a:t>Controles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pt-BR" b="1" dirty="0"/>
              <a:t/>
            </a:r>
            <a:br>
              <a:rPr lang="pt-BR" b="1" dirty="0"/>
            </a:br>
            <a:r>
              <a:rPr lang="pt-BR" dirty="0"/>
              <a:t>– Como o jogador controla o personagem principal?</a:t>
            </a:r>
            <a:br>
              <a:rPr lang="pt-BR" dirty="0"/>
            </a:br>
            <a:r>
              <a:rPr lang="pt-BR" dirty="0"/>
              <a:t>– Utilize uma imagem de um joystick ou teclado para ilustrar todos</a:t>
            </a:r>
            <a:br>
              <a:rPr lang="pt-BR" dirty="0"/>
            </a:br>
            <a:r>
              <a:rPr lang="pt-BR" dirty="0"/>
              <a:t>os comandos </a:t>
            </a:r>
            <a:r>
              <a:rPr lang="pt-BR" dirty="0" smtClean="0"/>
              <a:t>disponíveis </a:t>
            </a:r>
          </a:p>
          <a:p>
            <a:pPr marL="0" lvl="0" indent="0">
              <a:lnSpc>
                <a:spcPct val="100000"/>
              </a:lnSpc>
              <a:buNone/>
            </a:pPr>
            <a:endParaRPr lang="pt-BR" dirty="0"/>
          </a:p>
          <a:p>
            <a:pPr marL="0" lvl="0" indent="0">
              <a:lnSpc>
                <a:spcPct val="100000"/>
              </a:lnSpc>
              <a:buNone/>
            </a:pPr>
            <a:endParaRPr lang="pt-BR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pt-BR" b="1" dirty="0"/>
              <a:t>Universo do Jogo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pt-BR" dirty="0" smtClean="0"/>
              <a:t>– </a:t>
            </a:r>
            <a:r>
              <a:rPr lang="pt-BR" dirty="0"/>
              <a:t>Descrição e ilustração dos cenários do jogo;</a:t>
            </a:r>
            <a:br>
              <a:rPr lang="pt-BR" dirty="0"/>
            </a:br>
            <a:r>
              <a:rPr lang="pt-BR" dirty="0"/>
              <a:t>– Como as fases do jogo estão conectadas? (se houver fases)</a:t>
            </a:r>
            <a:br>
              <a:rPr lang="pt-BR" dirty="0"/>
            </a:br>
            <a:r>
              <a:rPr lang="pt-BR" dirty="0"/>
              <a:t>– Que tipo de musica deve ser usada em cada fase</a:t>
            </a:r>
            <a:r>
              <a:rPr lang="pt-BR" dirty="0" smtClean="0"/>
              <a:t>?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pt-BR" dirty="0" smtClean="0"/>
              <a:t>Importante </a:t>
            </a:r>
            <a:r>
              <a:rPr lang="pt-BR" dirty="0"/>
              <a:t>citar a importância de cada cenário/item/personagem para que o jogador consiga alcançar os objetivos ou para que não consiga</a:t>
            </a:r>
            <a:r>
              <a:rPr lang="pt-BR" dirty="0" smtClean="0"/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pt-BR" dirty="0"/>
          </a:p>
          <a:p>
            <a:pPr marL="0" lvl="0" indent="0">
              <a:lnSpc>
                <a:spcPct val="100000"/>
              </a:lnSpc>
              <a:buNone/>
            </a:pPr>
            <a:r>
              <a:rPr lang="pt-BR" dirty="0" smtClean="0"/>
              <a:t> </a:t>
            </a:r>
            <a:endParaRPr lang="pt-BR" dirty="0"/>
          </a:p>
          <a:p>
            <a:pPr marL="0" lvl="0" indent="0">
              <a:lnSpc>
                <a:spcPct val="100000"/>
              </a:lnSpc>
              <a:buNone/>
            </a:pPr>
            <a:r>
              <a:rPr lang="pt-BR" dirty="0"/>
              <a:t/>
            </a:r>
            <a:br>
              <a:rPr lang="pt-BR" dirty="0"/>
            </a:br>
            <a:endParaRPr sz="14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3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CONCEPÇÃO - construindo seu Jogo </a:t>
            </a:r>
            <a:endParaRPr b="1" dirty="0">
              <a:solidFill>
                <a:srgbClr val="222222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2700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pt-BR" b="1" dirty="0" smtClean="0"/>
              <a:t>Inimigos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pt-BR" dirty="0" smtClean="0"/>
              <a:t>– </a:t>
            </a:r>
            <a:r>
              <a:rPr lang="pt-BR" dirty="0"/>
              <a:t>Como o jogado supera cada inimigo?</a:t>
            </a:r>
            <a:br>
              <a:rPr lang="pt-BR" dirty="0"/>
            </a:br>
            <a:r>
              <a:rPr lang="pt-BR" dirty="0"/>
              <a:t>– O que o jogador ganha ao derrotar cada inimigo?</a:t>
            </a:r>
            <a:br>
              <a:rPr lang="pt-BR" dirty="0"/>
            </a:br>
            <a:r>
              <a:rPr lang="pt-BR" dirty="0"/>
              <a:t>– Qual o comportamento e habilidades de cada inimigo? </a:t>
            </a:r>
            <a:endParaRPr lang="pt-BR" dirty="0" smtClean="0"/>
          </a:p>
          <a:p>
            <a:pPr marL="0" lvl="0" indent="0">
              <a:lnSpc>
                <a:spcPct val="100000"/>
              </a:lnSpc>
              <a:buNone/>
            </a:pPr>
            <a:endParaRPr lang="pt-BR" dirty="0"/>
          </a:p>
          <a:p>
            <a:pPr marL="0" lvl="0" indent="0">
              <a:lnSpc>
                <a:spcPct val="100000"/>
              </a:lnSpc>
              <a:buNone/>
            </a:pPr>
            <a:endParaRPr lang="pt-BR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pt-BR" b="1" dirty="0"/>
              <a:t>Interface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pt-BR" b="1" dirty="0"/>
              <a:t/>
            </a:r>
            <a:br>
              <a:rPr lang="pt-BR" b="1" dirty="0"/>
            </a:br>
            <a:r>
              <a:rPr lang="pt-BR" dirty="0"/>
              <a:t>– Design e ilustração das interfaces do jogo: tela inicial, menu de</a:t>
            </a:r>
            <a:br>
              <a:rPr lang="pt-BR" dirty="0"/>
            </a:br>
            <a:r>
              <a:rPr lang="pt-BR" dirty="0"/>
              <a:t>opções, tela de pause, menu de itens, tela de loading, etc...</a:t>
            </a:r>
            <a:br>
              <a:rPr lang="pt-BR" dirty="0"/>
            </a:br>
            <a:endParaRPr sz="14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7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Game Design Document</a:t>
            </a:r>
            <a:endParaRPr b="1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2700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Documento </a:t>
            </a:r>
            <a:r>
              <a:rPr lang="pt-BR" b="1" dirty="0">
                <a:solidFill>
                  <a:srgbClr val="222222"/>
                </a:solidFill>
              </a:rPr>
              <a:t>que descreve todos aspectos de um jogo: </a:t>
            </a:r>
            <a:endParaRPr b="1"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Ideia geral;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História;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Gameplay;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Controles;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Interfaces;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Personagens;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Inimigos;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Fases...</a:t>
            </a:r>
            <a:endParaRPr dirty="0">
              <a:solidFill>
                <a:srgbClr val="222222"/>
              </a:solidFill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978" y="2103453"/>
            <a:ext cx="3247375" cy="22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27775" y="220450"/>
            <a:ext cx="8714700" cy="3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4800" b="1" dirty="0" smtClean="0">
              <a:latin typeface="Bungee Shade"/>
              <a:ea typeface="Bungee Shade"/>
              <a:cs typeface="Bungee Shade"/>
              <a:sym typeface="Bungee Shad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 smtClean="0">
                <a:latin typeface="Bungee Shade"/>
                <a:ea typeface="Bungee Shade"/>
                <a:cs typeface="Bungee Shade"/>
                <a:sym typeface="Bungee Shade"/>
              </a:rPr>
              <a:t> </a:t>
            </a:r>
            <a:r>
              <a:rPr lang="pt-BR" sz="4800" b="1" i="1" dirty="0">
                <a:latin typeface="Bungee Shade"/>
                <a:ea typeface="Bungee Shade"/>
                <a:cs typeface="Bungee Shade"/>
                <a:sym typeface="Bungee Shade"/>
              </a:rPr>
              <a:t>JOGO</a:t>
            </a:r>
            <a:endParaRPr sz="4800" b="1" i="1" dirty="0">
              <a:latin typeface="Bungee Shade"/>
              <a:ea typeface="Bungee Shade"/>
              <a:cs typeface="Bungee Shade"/>
              <a:sym typeface="Bungee Shad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1" dirty="0">
                <a:latin typeface="Bungee Shade"/>
                <a:ea typeface="Bungee Shade"/>
                <a:cs typeface="Bungee Shade"/>
                <a:sym typeface="Bungee Shade"/>
              </a:rPr>
              <a:t> DE </a:t>
            </a:r>
            <a:endParaRPr sz="4800" b="1" i="1" dirty="0">
              <a:latin typeface="Bungee Shade"/>
              <a:ea typeface="Bungee Shade"/>
              <a:cs typeface="Bungee Shade"/>
              <a:sym typeface="Bungee Shad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1" dirty="0">
                <a:latin typeface="Bungee Shade"/>
                <a:ea typeface="Bungee Shade"/>
                <a:cs typeface="Bungee Shade"/>
                <a:sym typeface="Bungee Shade"/>
              </a:rPr>
              <a:t>PLATAFORMA</a:t>
            </a:r>
            <a:endParaRPr sz="4800" b="1" i="1" dirty="0">
              <a:latin typeface="Bungee Shade"/>
              <a:ea typeface="Bungee Shade"/>
              <a:cs typeface="Bungee Shade"/>
              <a:sym typeface="Bungee Shade"/>
            </a:endParaRPr>
          </a:p>
        </p:txBody>
      </p:sp>
    </p:spTree>
    <p:extLst>
      <p:ext uri="{BB962C8B-B14F-4D97-AF65-F5344CB8AC3E}">
        <p14:creationId xmlns:p14="http://schemas.microsoft.com/office/powerpoint/2010/main" val="55180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9525" dir="6240000" algn="bl" rotWithShape="0">
              <a:srgbClr val="FFFFFF">
                <a:alpha val="0"/>
              </a:srgbClr>
            </a:outerShdw>
            <a:reflection endPos="41000" dist="38100" dir="5400000" fadeDir="5400012" sy="-100000" algn="bl" rotWithShape="0"/>
          </a:effectLst>
        </p:spPr>
      </p:pic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pt-BR">
                <a:solidFill>
                  <a:srgbClr val="222222"/>
                </a:solidFill>
              </a:rPr>
              <a:t>Um jogo de plataforma é um gênero de jogos eletrônicos onde você controla um personagem que deve pular em plataformas e passar por diversos outros obstáculos para atingir um objetivo.</a:t>
            </a:r>
            <a:endParaRPr>
              <a:solidFill>
                <a:srgbClr val="22222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pt-BR">
                <a:solidFill>
                  <a:srgbClr val="222222"/>
                </a:solidFill>
              </a:rPr>
              <a:t>Esse gênero está presente em vários tipos de jogos diferentes, sejam eles em 2D, 3D, com ou sem mecânicas de tiro e também com temáticas diversas.</a:t>
            </a:r>
            <a:endParaRPr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31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588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ORIGEM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983475"/>
            <a:ext cx="5647500" cy="4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>
                <a:solidFill>
                  <a:srgbClr val="222222"/>
                </a:solidFill>
              </a:rPr>
              <a:t>No </a:t>
            </a:r>
            <a:r>
              <a:rPr lang="pt-BR" dirty="0">
                <a:solidFill>
                  <a:srgbClr val="222222"/>
                </a:solidFill>
              </a:rPr>
              <a:t>início dos anos 80 que os jogos de plataforma começaram a invadir os videogames, existiu uma época onde esse gênero era o mais popular, especificamente nos anos 90.</a:t>
            </a:r>
            <a:endParaRPr dirty="0">
              <a:solidFill>
                <a:srgbClr val="222222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pt-BR" dirty="0">
                <a:solidFill>
                  <a:srgbClr val="222222"/>
                </a:solidFill>
              </a:rPr>
              <a:t>Partindo da definição de que é necessário “</a:t>
            </a:r>
            <a:r>
              <a:rPr lang="pt-BR" b="1" dirty="0">
                <a:solidFill>
                  <a:srgbClr val="222222"/>
                </a:solidFill>
              </a:rPr>
              <a:t>pular</a:t>
            </a:r>
            <a:r>
              <a:rPr lang="pt-BR" dirty="0">
                <a:solidFill>
                  <a:srgbClr val="222222"/>
                </a:solidFill>
              </a:rPr>
              <a:t>” plataformas em sua gameplay, o primeiro </a:t>
            </a:r>
            <a:r>
              <a:rPr lang="pt-BR" dirty="0" smtClean="0">
                <a:solidFill>
                  <a:srgbClr val="222222"/>
                </a:solidFill>
              </a:rPr>
              <a:t>deste </a:t>
            </a:r>
            <a:r>
              <a:rPr lang="pt-BR" dirty="0">
                <a:solidFill>
                  <a:srgbClr val="222222"/>
                </a:solidFill>
              </a:rPr>
              <a:t>gênero </a:t>
            </a:r>
            <a:r>
              <a:rPr lang="pt-BR" dirty="0" smtClean="0">
                <a:solidFill>
                  <a:srgbClr val="222222"/>
                </a:solidFill>
              </a:rPr>
              <a:t>foi </a:t>
            </a:r>
            <a:r>
              <a:rPr lang="pt-BR" dirty="0">
                <a:solidFill>
                  <a:srgbClr val="222222"/>
                </a:solidFill>
              </a:rPr>
              <a:t>o </a:t>
            </a:r>
            <a:r>
              <a:rPr lang="pt-BR" b="1" dirty="0">
                <a:solidFill>
                  <a:srgbClr val="222222"/>
                </a:solidFill>
              </a:rPr>
              <a:t>Donkey </a:t>
            </a:r>
            <a:r>
              <a:rPr lang="pt-BR" b="1" dirty="0" smtClean="0">
                <a:solidFill>
                  <a:srgbClr val="222222"/>
                </a:solidFill>
              </a:rPr>
              <a:t>Kong (</a:t>
            </a:r>
            <a:r>
              <a:rPr lang="pt-BR" dirty="0" smtClean="0">
                <a:solidFill>
                  <a:srgbClr val="222222"/>
                </a:solidFill>
              </a:rPr>
              <a:t>1981).</a:t>
            </a:r>
            <a:endParaRPr dirty="0">
              <a:solidFill>
                <a:srgbClr val="22222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pt-BR" dirty="0">
                <a:solidFill>
                  <a:srgbClr val="222222"/>
                </a:solidFill>
              </a:rPr>
              <a:t>O Donkey Kong é um jogo que fez história não só por ser o primeiro jogo de plataforma, mas ele foi o início da incrível saga do macaco mais famoso dos jogos e a primeira introdução de Mário ao mundo.</a:t>
            </a:r>
            <a:endParaRPr dirty="0">
              <a:solidFill>
                <a:srgbClr val="222222"/>
              </a:solidFill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950" y="1271150"/>
            <a:ext cx="2799524" cy="29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6208950" y="4188275"/>
            <a:ext cx="2755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/>
              <a:t>Donkey Kong 1981</a:t>
            </a:r>
            <a:endParaRPr sz="1200" b="1"/>
          </a:p>
        </p:txBody>
      </p:sp>
    </p:spTree>
    <p:extLst>
      <p:ext uri="{BB962C8B-B14F-4D97-AF65-F5344CB8AC3E}">
        <p14:creationId xmlns:p14="http://schemas.microsoft.com/office/powerpoint/2010/main" val="346386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9525" dir="6240000" algn="bl" rotWithShape="0">
              <a:srgbClr val="FFFFFF">
                <a:alpha val="0"/>
              </a:srgbClr>
            </a:outerShdw>
            <a:reflection endPos="41000" dist="38100" dir="5400000" fadeDir="5400012" sy="-100000" algn="bl" rotWithShape="0"/>
          </a:effectLst>
        </p:spPr>
      </p:pic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573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222222"/>
                </a:solidFill>
              </a:rPr>
              <a:t>Antes dele foi lançado um jogo chamado</a:t>
            </a:r>
            <a:r>
              <a:rPr lang="pt-BR" b="1">
                <a:solidFill>
                  <a:srgbClr val="222222"/>
                </a:solidFill>
              </a:rPr>
              <a:t> Space Panic</a:t>
            </a:r>
            <a:r>
              <a:rPr lang="pt-BR">
                <a:solidFill>
                  <a:srgbClr val="222222"/>
                </a:solidFill>
              </a:rPr>
              <a:t> que tinha plataformas no ambiente do game, mas não havia a função de pulo, o personagem subia escadas.</a:t>
            </a:r>
            <a:endParaRPr>
              <a:solidFill>
                <a:srgbClr val="22222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pt-BR">
                <a:solidFill>
                  <a:srgbClr val="222222"/>
                </a:solidFill>
              </a:rPr>
              <a:t>Alguns acreditam que ele foi o primeiro jogo de plataforma, mas a grande maioria considera o Donkey Kong o primeiro.</a:t>
            </a:r>
            <a:endParaRPr>
              <a:solidFill>
                <a:srgbClr val="222222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05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675" y="861275"/>
            <a:ext cx="4434900" cy="35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4725175" y="4386725"/>
            <a:ext cx="42324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Space Panic</a:t>
            </a:r>
            <a:endParaRPr b="1"/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25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3120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9525" dir="6240000" algn="bl" rotWithShape="0">
              <a:srgbClr val="FFFFFF">
                <a:alpha val="0"/>
              </a:srgbClr>
            </a:outerShdw>
            <a:reflection endPos="41000" dist="38100" dir="5400000" fadeDir="5400012" sy="-100000" algn="bl" rotWithShape="0"/>
          </a:effectLst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0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74800" cy="3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>
                <a:solidFill>
                  <a:srgbClr val="222222"/>
                </a:solidFill>
              </a:rPr>
              <a:t>Depois de Donkey Kong e Mario, surgiram muitos outros jogos como </a:t>
            </a:r>
            <a:r>
              <a:rPr lang="pt-BR" b="1" dirty="0">
                <a:solidFill>
                  <a:srgbClr val="222222"/>
                </a:solidFill>
              </a:rPr>
              <a:t>Sonic, Metroid, Mega Man, Duke Nukem, Castlevania</a:t>
            </a:r>
            <a:r>
              <a:rPr lang="pt-BR" dirty="0">
                <a:solidFill>
                  <a:srgbClr val="222222"/>
                </a:solidFill>
              </a:rPr>
              <a:t> e incontáveis outros títulos populares</a:t>
            </a:r>
            <a:r>
              <a:rPr lang="pt-BR" dirty="0" smtClean="0">
                <a:solidFill>
                  <a:srgbClr val="222222"/>
                </a:solidFill>
              </a:rPr>
              <a:t>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>
              <a:solidFill>
                <a:srgbClr val="22222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pt-BR" dirty="0">
                <a:solidFill>
                  <a:srgbClr val="222222"/>
                </a:solidFill>
              </a:rPr>
              <a:t>Atualmente, com o estouro de jogos indie feitos por pequenas desenvolvedoras, o número de lançamentos de jogos de plataforma aumentou bastante e a grande maioria possui um visual que lembra os antigos, mas com um toque mais moderno.</a:t>
            </a:r>
            <a:endParaRPr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1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9525" dir="6240000" algn="bl" rotWithShape="0">
              <a:srgbClr val="FFFFFF">
                <a:alpha val="0"/>
              </a:srgbClr>
            </a:outerShdw>
            <a:reflection endPos="41000" dist="38100" dir="5400000" fadeDir="5400012" sy="-100000" algn="bl" rotWithShape="0"/>
          </a:effectLst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75" y="977275"/>
            <a:ext cx="3903200" cy="312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5025" y="977275"/>
            <a:ext cx="3903201" cy="31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174875" y="4100100"/>
            <a:ext cx="39033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Castlevania </a:t>
            </a:r>
            <a:endParaRPr b="1"/>
          </a:p>
        </p:txBody>
      </p:sp>
      <p:sp>
        <p:nvSpPr>
          <p:cNvPr id="140" name="Shape 140"/>
          <p:cNvSpPr txBox="1"/>
          <p:nvPr/>
        </p:nvSpPr>
        <p:spPr>
          <a:xfrm>
            <a:off x="4634975" y="4100100"/>
            <a:ext cx="39033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Mário </a:t>
            </a:r>
            <a:endParaRPr b="1"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74975" y="231950"/>
            <a:ext cx="40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964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9525" dir="6240000" algn="bl" rotWithShape="0">
              <a:srgbClr val="FFFFFF">
                <a:alpha val="0"/>
              </a:srgbClr>
            </a:outerShdw>
            <a:reflection endPos="41000" dist="38100" dir="5400000" fadeDir="5400012" sy="-100000" algn="bl" rotWithShape="0"/>
          </a:effectLst>
        </p:spPr>
      </p:pic>
      <p:sp>
        <p:nvSpPr>
          <p:cNvPr id="147" name="Shape 147"/>
          <p:cNvSpPr txBox="1"/>
          <p:nvPr/>
        </p:nvSpPr>
        <p:spPr>
          <a:xfrm>
            <a:off x="174875" y="4100100"/>
            <a:ext cx="39033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Mega man</a:t>
            </a:r>
            <a:endParaRPr b="1"/>
          </a:p>
        </p:txBody>
      </p:sp>
      <p:sp>
        <p:nvSpPr>
          <p:cNvPr id="148" name="Shape 148"/>
          <p:cNvSpPr txBox="1"/>
          <p:nvPr/>
        </p:nvSpPr>
        <p:spPr>
          <a:xfrm>
            <a:off x="4634975" y="4100100"/>
            <a:ext cx="39033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Metroid</a:t>
            </a:r>
            <a:endParaRPr b="1"/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25" y="925825"/>
            <a:ext cx="3903201" cy="31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1825" y="944188"/>
            <a:ext cx="3903199" cy="30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282300" y="143775"/>
            <a:ext cx="40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5119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9525" dir="6240000" algn="bl" rotWithShape="0">
              <a:srgbClr val="FFFFFF">
                <a:alpha val="0"/>
              </a:srgbClr>
            </a:outerShdw>
            <a:reflection endPos="41000" dist="38100" dir="5400000" fadeDir="5400012" sy="-100000" algn="bl" rotWithShape="0"/>
          </a:effectLst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75" y="977275"/>
            <a:ext cx="3903200" cy="312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5025" y="977275"/>
            <a:ext cx="3903201" cy="31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74875" y="4100100"/>
            <a:ext cx="39033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Castlevania </a:t>
            </a:r>
            <a:endParaRPr b="1"/>
          </a:p>
        </p:txBody>
      </p:sp>
      <p:sp>
        <p:nvSpPr>
          <p:cNvPr id="160" name="Shape 160"/>
          <p:cNvSpPr txBox="1"/>
          <p:nvPr/>
        </p:nvSpPr>
        <p:spPr>
          <a:xfrm>
            <a:off x="4634975" y="4100100"/>
            <a:ext cx="39033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Mário </a:t>
            </a:r>
            <a:endParaRPr b="1"/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267575" y="187850"/>
            <a:ext cx="40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2780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dist="9525" dir="6240000" algn="bl" rotWithShape="0">
              <a:srgbClr val="FFFFFF">
                <a:alpha val="0"/>
              </a:srgbClr>
            </a:outerShdw>
            <a:reflection endPos="41000" dist="38100" dir="5400000" fadeDir="5400012" sy="-100000" algn="bl" rotWithShape="0"/>
          </a:effectLst>
        </p:spPr>
      </p:pic>
      <p:sp>
        <p:nvSpPr>
          <p:cNvPr id="167" name="Shape 167"/>
          <p:cNvSpPr txBox="1"/>
          <p:nvPr/>
        </p:nvSpPr>
        <p:spPr>
          <a:xfrm>
            <a:off x="174875" y="4100100"/>
            <a:ext cx="39033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CupHead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68" name="Shape 168"/>
          <p:cNvSpPr txBox="1"/>
          <p:nvPr/>
        </p:nvSpPr>
        <p:spPr>
          <a:xfrm>
            <a:off x="4914175" y="4100100"/>
            <a:ext cx="39033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Super Meat Boy</a:t>
            </a:r>
            <a:endParaRPr b="1"/>
          </a:p>
        </p:txBody>
      </p:sp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75" y="977263"/>
            <a:ext cx="3903202" cy="31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4225" y="977275"/>
            <a:ext cx="3903202" cy="31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04350" y="209875"/>
            <a:ext cx="40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5192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GDD – o que construir ?? </a:t>
            </a:r>
            <a:endParaRPr b="1" dirty="0">
              <a:solidFill>
                <a:srgbClr val="222222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2700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Nome Jogo / Autores do Jogo</a:t>
            </a: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Gênero do jogo / Público Alvo</a:t>
            </a: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Gameplay</a:t>
            </a: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Personagens</a:t>
            </a: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pt-BR" b="1" dirty="0">
                <a:solidFill>
                  <a:srgbClr val="222222"/>
                </a:solidFill>
              </a:rPr>
              <a:t>Controles</a:t>
            </a: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Universo do Jogo</a:t>
            </a: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Inimigos</a:t>
            </a: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Interface</a:t>
            </a:r>
            <a:endParaRPr b="1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65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222222"/>
                </a:solidFill>
              </a:rPr>
              <a:t>Conteúdo de um GDD</a:t>
            </a:r>
            <a:endParaRPr b="1">
              <a:solidFill>
                <a:srgbClr val="222222"/>
              </a:solidFill>
            </a:endParaRP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222222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2700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222222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b="1" dirty="0"/>
              <a:t>Conceito: </a:t>
            </a:r>
            <a:endParaRPr b="1"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nome do jogo;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estilo de jogo;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apresentação resumida do jogo;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público alvo;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história;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principais regras do jogo;</a:t>
            </a:r>
            <a:endParaRPr sz="1400" dirty="0">
              <a:solidFill>
                <a:srgbClr val="222222"/>
              </a:solidFill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574" y="787200"/>
            <a:ext cx="2796750" cy="367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Fontes..</a:t>
            </a:r>
            <a:endParaRPr b="1" dirty="0">
              <a:solidFill>
                <a:srgbClr val="222222"/>
              </a:solidFill>
            </a:endParaRP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solidFill>
                <a:srgbClr val="222222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2700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endParaRPr lang="pt-BR" b="1" dirty="0">
              <a:solidFill>
                <a:srgbClr val="222222"/>
              </a:solidFill>
            </a:endParaRP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pt-BR" sz="1600" b="1" dirty="0">
                <a:solidFill>
                  <a:srgbClr val="222222"/>
                </a:solidFill>
                <a:latin typeface="+mj-lt"/>
                <a:hlinkClick r:id="rId4"/>
              </a:rPr>
              <a:t>http://www.formuladejogos.com.br/single-post/2016/06/27/3-Gameplay-O-que-%</a:t>
            </a:r>
            <a:r>
              <a:rPr lang="pt-BR" sz="1600" b="1" dirty="0" smtClean="0">
                <a:solidFill>
                  <a:srgbClr val="222222"/>
                </a:solidFill>
                <a:latin typeface="+mj-lt"/>
                <a:hlinkClick r:id="rId4"/>
              </a:rPr>
              <a:t>C3%A9-Gameplay</a:t>
            </a:r>
            <a:endParaRPr lang="pt-BR" sz="1600" b="1" dirty="0" smtClean="0">
              <a:solidFill>
                <a:srgbClr val="222222"/>
              </a:solidFill>
              <a:latin typeface="+mj-lt"/>
            </a:endParaRP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pt-BR" sz="1600" dirty="0">
                <a:solidFill>
                  <a:srgbClr val="222222"/>
                </a:solidFill>
                <a:latin typeface="+mj-lt"/>
                <a:hlinkClick r:id="rId5"/>
              </a:rPr>
              <a:t>https://</a:t>
            </a:r>
            <a:r>
              <a:rPr lang="pt-BR" sz="1600" dirty="0" smtClean="0">
                <a:solidFill>
                  <a:srgbClr val="222222"/>
                </a:solidFill>
                <a:latin typeface="+mj-lt"/>
                <a:hlinkClick r:id="rId5"/>
              </a:rPr>
              <a:t>www.youtube.com/watch?v=C54fgrLRgBI</a:t>
            </a:r>
            <a:endParaRPr lang="pt-BR" sz="1600" dirty="0" smtClean="0">
              <a:solidFill>
                <a:srgbClr val="222222"/>
              </a:solidFill>
              <a:latin typeface="+mj-lt"/>
            </a:endParaRP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pt-BR" sz="1600" dirty="0">
                <a:solidFill>
                  <a:srgbClr val="222222"/>
                </a:solidFill>
                <a:latin typeface="+mj-lt"/>
              </a:rPr>
              <a:t>https://imasters.com.br/desenvolvimento/conhecendo-mecanica-de-jogos-parte-01</a:t>
            </a: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endParaRPr lang="pt-BR" b="1"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01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222222"/>
                </a:solidFill>
              </a:rPr>
              <a:t>Conteúdo de um GDD</a:t>
            </a:r>
            <a:endParaRPr b="1">
              <a:solidFill>
                <a:srgbClr val="222222"/>
              </a:solidFill>
            </a:endParaRP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222222"/>
              </a:solidFill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21739"/>
            <a:ext cx="8402700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Especificações </a:t>
            </a:r>
            <a:r>
              <a:rPr lang="pt-BR" b="1" dirty="0">
                <a:solidFill>
                  <a:srgbClr val="222222"/>
                </a:solidFill>
              </a:rPr>
              <a:t>do jogo: </a:t>
            </a:r>
            <a:endParaRPr b="1"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número de fases;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descrição dos tipos ou modos de jogo;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sistema de pontuação;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número de jogadores;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personagens;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itens de jogo;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itens de cenário;</a:t>
            </a:r>
            <a:r>
              <a:rPr lang="pt-BR" b="1" dirty="0">
                <a:solidFill>
                  <a:srgbClr val="222222"/>
                </a:solidFill>
              </a:rPr>
              <a:t> </a:t>
            </a:r>
            <a:endParaRPr sz="1400" dirty="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222222"/>
                </a:solidFill>
              </a:rPr>
              <a:t>Conteúdo de um GDD</a:t>
            </a:r>
            <a:endParaRPr b="1">
              <a:solidFill>
                <a:srgbClr val="222222"/>
              </a:solidFill>
            </a:endParaRP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222222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2700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Design </a:t>
            </a:r>
            <a:r>
              <a:rPr lang="pt-BR" b="1" dirty="0">
                <a:solidFill>
                  <a:srgbClr val="222222"/>
                </a:solidFill>
              </a:rPr>
              <a:t>gráfico e arte: </a:t>
            </a:r>
            <a:endParaRPr b="1"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abertura;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descrição de layout de menus e telas;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descrição de layout do jogo;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definição de fases;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definição visual do jogo;</a:t>
            </a:r>
            <a:endParaRPr sz="1400" dirty="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222222"/>
                </a:solidFill>
              </a:rPr>
              <a:t>Conteúdo de um GDD</a:t>
            </a:r>
            <a:endParaRPr b="1">
              <a:solidFill>
                <a:srgbClr val="222222"/>
              </a:solidFill>
            </a:endParaRP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222222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2700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b="1" dirty="0" smtClean="0"/>
              <a:t>Dispositivos </a:t>
            </a:r>
            <a:r>
              <a:rPr lang="pt-BR" b="1" dirty="0"/>
              <a:t>de </a:t>
            </a:r>
            <a:r>
              <a:rPr lang="pt-BR" b="1" dirty="0" smtClean="0"/>
              <a:t>entrada</a:t>
            </a: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pt-BR" b="1" dirty="0"/>
              <a:t/>
            </a:r>
            <a:br>
              <a:rPr lang="pt-BR" b="1" dirty="0"/>
            </a:br>
            <a:r>
              <a:rPr lang="pt-BR" dirty="0">
                <a:solidFill>
                  <a:srgbClr val="222222"/>
                </a:solidFill>
              </a:rPr>
              <a:t>– suporte para mouse;</a:t>
            </a:r>
            <a:br>
              <a:rPr lang="pt-BR" dirty="0">
                <a:solidFill>
                  <a:srgbClr val="222222"/>
                </a:solidFill>
              </a:rPr>
            </a:br>
            <a:r>
              <a:rPr lang="pt-BR" dirty="0">
                <a:solidFill>
                  <a:srgbClr val="222222"/>
                </a:solidFill>
              </a:rPr>
              <a:t>– dispositivos de entrada para os menus</a:t>
            </a:r>
            <a:br>
              <a:rPr lang="pt-BR" dirty="0">
                <a:solidFill>
                  <a:srgbClr val="222222"/>
                </a:solidFill>
              </a:rPr>
            </a:br>
            <a:r>
              <a:rPr lang="pt-BR" dirty="0">
                <a:solidFill>
                  <a:srgbClr val="222222"/>
                </a:solidFill>
              </a:rPr>
              <a:t>– dispositivos de entrada para o jogo;</a:t>
            </a:r>
            <a:br>
              <a:rPr lang="pt-BR" dirty="0">
                <a:solidFill>
                  <a:srgbClr val="222222"/>
                </a:solidFill>
              </a:rPr>
            </a:br>
            <a:r>
              <a:rPr lang="pt-BR" dirty="0">
                <a:solidFill>
                  <a:srgbClr val="222222"/>
                </a:solidFill>
              </a:rPr>
              <a:t>– definição de teclas e botões; </a:t>
            </a:r>
            <a:br>
              <a:rPr lang="pt-BR" dirty="0">
                <a:solidFill>
                  <a:srgbClr val="222222"/>
                </a:solidFill>
              </a:rPr>
            </a:br>
            <a:endParaRPr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3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222222"/>
                </a:solidFill>
              </a:rPr>
              <a:t>Conteúdo de um GDD</a:t>
            </a:r>
            <a:endParaRPr b="1">
              <a:solidFill>
                <a:srgbClr val="222222"/>
              </a:solidFill>
            </a:endParaRP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222222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2700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solidFill>
                <a:srgbClr val="222222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22222"/>
                </a:solidFill>
              </a:rPr>
              <a:t>Sonorização: </a:t>
            </a:r>
            <a:endParaRPr b="1"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definição das músicas nos menus;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definição das músicas nas fases;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definição dos efeitos sonoros de menu e outros; </a:t>
            </a:r>
            <a:endParaRPr dirty="0">
              <a:solidFill>
                <a:srgbClr val="222222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dirty="0">
                <a:solidFill>
                  <a:srgbClr val="222222"/>
                </a:solidFill>
              </a:rPr>
              <a:t>– definição dos efeitos sonoros de jogo (nas fases);</a:t>
            </a:r>
            <a:r>
              <a:rPr lang="pt-BR" b="1" dirty="0">
                <a:solidFill>
                  <a:srgbClr val="222222"/>
                </a:solidFill>
              </a:rPr>
              <a:t> </a:t>
            </a:r>
            <a:endParaRPr sz="1400" dirty="0">
              <a:solidFill>
                <a:srgbClr val="222222"/>
              </a:solidFill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275" y="1017725"/>
            <a:ext cx="2704676" cy="1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Conceitos Básicos </a:t>
            </a:r>
            <a:endParaRPr b="1" dirty="0">
              <a:solidFill>
                <a:srgbClr val="222222"/>
              </a:solidFill>
            </a:endParaRP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solidFill>
                <a:srgbClr val="222222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2700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pt-BR" b="1" dirty="0" smtClean="0">
                <a:solidFill>
                  <a:srgbClr val="222222"/>
                </a:solidFill>
              </a:rPr>
              <a:t>Estilo/Genero </a:t>
            </a:r>
            <a:r>
              <a:rPr lang="pt-BR" b="1" dirty="0">
                <a:solidFill>
                  <a:srgbClr val="222222"/>
                </a:solidFill>
              </a:rPr>
              <a:t>do </a:t>
            </a:r>
            <a:r>
              <a:rPr lang="pt-BR" b="1" dirty="0" smtClean="0">
                <a:solidFill>
                  <a:srgbClr val="222222"/>
                </a:solidFill>
              </a:rPr>
              <a:t>jogo: </a:t>
            </a:r>
            <a:r>
              <a:rPr lang="pt-BR" dirty="0" smtClean="0">
                <a:solidFill>
                  <a:srgbClr val="222222"/>
                </a:solidFill>
              </a:rPr>
              <a:t>luta / RPG / corrida / tiro / puzzle / plataforma / música, etc.</a:t>
            </a:r>
            <a:endParaRPr lang="pt-BR" dirty="0">
              <a:solidFill>
                <a:srgbClr val="222222"/>
              </a:solidFill>
            </a:endParaRPr>
          </a:p>
          <a:p>
            <a:pPr marL="285750" indent="-285750">
              <a:lnSpc>
                <a:spcPct val="100000"/>
              </a:lnSpc>
            </a:pPr>
            <a:endParaRPr lang="pt-BR" dirty="0" smtClean="0">
              <a:solidFill>
                <a:srgbClr val="222222"/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b="1" dirty="0" smtClean="0">
                <a:solidFill>
                  <a:srgbClr val="222222"/>
                </a:solidFill>
              </a:rPr>
              <a:t>Público alvo: </a:t>
            </a:r>
            <a:r>
              <a:rPr lang="pt-BR" dirty="0" smtClean="0">
                <a:solidFill>
                  <a:srgbClr val="222222"/>
                </a:solidFill>
              </a:rPr>
              <a:t>pessoas que jogam e são definidas em sua maioria pela faixa etária </a:t>
            </a:r>
          </a:p>
          <a:p>
            <a:pPr marL="285750" indent="-285750">
              <a:lnSpc>
                <a:spcPct val="100000"/>
              </a:lnSpc>
            </a:pPr>
            <a:endParaRPr lang="pt-BR" dirty="0" smtClean="0">
              <a:solidFill>
                <a:srgbClr val="222222"/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b="1" dirty="0" smtClean="0">
                <a:solidFill>
                  <a:srgbClr val="222222"/>
                </a:solidFill>
              </a:rPr>
              <a:t>Modos de jogo: </a:t>
            </a:r>
            <a:r>
              <a:rPr lang="pt-BR" dirty="0" smtClean="0">
                <a:solidFill>
                  <a:srgbClr val="222222"/>
                </a:solidFill>
              </a:rPr>
              <a:t>singleplayer / multiplyer</a:t>
            </a:r>
          </a:p>
          <a:p>
            <a:pPr marL="285750" indent="-285750">
              <a:lnSpc>
                <a:spcPct val="100000"/>
              </a:lnSpc>
            </a:pPr>
            <a:endParaRPr lang="pt-BR" dirty="0" smtClean="0">
              <a:solidFill>
                <a:srgbClr val="222222"/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b="1" dirty="0" smtClean="0">
                <a:solidFill>
                  <a:srgbClr val="222222"/>
                </a:solidFill>
              </a:rPr>
              <a:t>Itens </a:t>
            </a:r>
            <a:r>
              <a:rPr lang="pt-BR" b="1" dirty="0">
                <a:solidFill>
                  <a:srgbClr val="222222"/>
                </a:solidFill>
              </a:rPr>
              <a:t>de </a:t>
            </a:r>
            <a:r>
              <a:rPr lang="pt-BR" b="1" dirty="0" smtClean="0">
                <a:solidFill>
                  <a:srgbClr val="222222"/>
                </a:solidFill>
              </a:rPr>
              <a:t>jogo: </a:t>
            </a:r>
            <a:r>
              <a:rPr lang="pt-BR" dirty="0" smtClean="0">
                <a:solidFill>
                  <a:srgbClr val="222222"/>
                </a:solidFill>
              </a:rPr>
              <a:t>são elementos do jogo como skins, estrelas, armas, armaduras, munições, etc.</a:t>
            </a:r>
          </a:p>
          <a:p>
            <a:pPr marL="285750" indent="-285750">
              <a:lnSpc>
                <a:spcPct val="100000"/>
              </a:lnSpc>
            </a:pPr>
            <a:endParaRPr lang="pt-BR" dirty="0">
              <a:solidFill>
                <a:srgbClr val="222222"/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b="1" dirty="0">
                <a:solidFill>
                  <a:srgbClr val="222222"/>
                </a:solidFill>
              </a:rPr>
              <a:t>Gameplay: </a:t>
            </a:r>
            <a:r>
              <a:rPr lang="pt-BR" dirty="0"/>
              <a:t>a junção de todas as experiências de um jogador durante a sua interação com os sistemas de um um jogo.  </a:t>
            </a:r>
          </a:p>
          <a:p>
            <a:pPr marL="0" indent="0">
              <a:lnSpc>
                <a:spcPct val="100000"/>
              </a:lnSpc>
              <a:buNone/>
            </a:pPr>
            <a:endParaRPr lang="pt-BR" dirty="0" smtClean="0">
              <a:solidFill>
                <a:srgbClr val="22222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pt-BR" b="1" dirty="0" smtClean="0">
              <a:solidFill>
                <a:srgbClr val="22222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pt-BR" b="1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23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rgbClr val="222222"/>
                </a:solidFill>
              </a:rPr>
              <a:t>Conceitos Básicos </a:t>
            </a:r>
            <a:endParaRPr b="1" dirty="0">
              <a:solidFill>
                <a:srgbClr val="222222"/>
              </a:solidFill>
            </a:endParaRPr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solidFill>
                <a:srgbClr val="222222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02700" cy="3577800"/>
          </a:xfrm>
          <a:prstGeom prst="rect">
            <a:avLst/>
          </a:prstGeom>
          <a:noFill/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solidFill>
                <a:srgbClr val="222222"/>
              </a:solidFill>
            </a:endParaRPr>
          </a:p>
          <a:p>
            <a:pPr marL="285750" indent="-285750">
              <a:lnSpc>
                <a:spcPct val="100000"/>
              </a:lnSpc>
            </a:pPr>
            <a:r>
              <a:rPr lang="pt-BR" b="1" dirty="0" smtClean="0">
                <a:solidFill>
                  <a:schemeClr val="tx1"/>
                </a:solidFill>
              </a:rPr>
              <a:t>Mecânica </a:t>
            </a:r>
            <a:r>
              <a:rPr lang="pt-BR" b="1" dirty="0">
                <a:solidFill>
                  <a:schemeClr val="tx1"/>
                </a:solidFill>
              </a:rPr>
              <a:t>do </a:t>
            </a:r>
            <a:r>
              <a:rPr lang="pt-BR" b="1" dirty="0" smtClean="0">
                <a:solidFill>
                  <a:schemeClr val="tx1"/>
                </a:solidFill>
              </a:rPr>
              <a:t>jogo: </a:t>
            </a:r>
            <a:r>
              <a:rPr lang="pt-BR" dirty="0"/>
              <a:t> componentes escolhidos para explorar motivações, interesses e desejos dos jogadores. </a:t>
            </a:r>
            <a:endParaRPr lang="pt-BR" dirty="0" smtClean="0"/>
          </a:p>
          <a:p>
            <a:pPr marL="0" indent="0">
              <a:lnSpc>
                <a:spcPct val="100000"/>
              </a:lnSpc>
              <a:buNone/>
            </a:pPr>
            <a:endParaRPr lang="pt-BR" b="1" dirty="0">
              <a:solidFill>
                <a:srgbClr val="22222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pt-BR" b="1" dirty="0" smtClean="0">
              <a:solidFill>
                <a:srgbClr val="22222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pt-BR" b="1" dirty="0" smtClean="0">
              <a:solidFill>
                <a:srgbClr val="22222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pt-BR" b="1" dirty="0">
              <a:solidFill>
                <a:srgbClr val="22222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69044"/>
              </p:ext>
            </p:extLst>
          </p:nvPr>
        </p:nvGraphicFramePr>
        <p:xfrm>
          <a:off x="311150" y="2467675"/>
          <a:ext cx="8521700" cy="1828800"/>
        </p:xfrm>
        <a:graphic>
          <a:graphicData uri="http://schemas.openxmlformats.org/drawingml/2006/table">
            <a:tbl>
              <a:tblPr/>
              <a:tblGrid>
                <a:gridCol w="4260850"/>
                <a:gridCol w="426085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pt-BR" b="1" dirty="0">
                          <a:effectLst/>
                          <a:latin typeface="inherit"/>
                        </a:rPr>
                        <a:t>O que os jogadores querem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b="1" dirty="0">
                          <a:effectLst/>
                          <a:latin typeface="inherit"/>
                        </a:rPr>
                        <a:t>Mecânica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  <a:latin typeface="inherit"/>
                        </a:rPr>
                        <a:t>Recompensas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  <a:latin typeface="inherit"/>
                        </a:rPr>
                        <a:t>Pontos, medalhas, prêmios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  <a:latin typeface="inherit"/>
                        </a:rPr>
                        <a:t>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  <a:latin typeface="inherit"/>
                        </a:rPr>
                        <a:t>Níveis, rankings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  <a:latin typeface="inherit"/>
                        </a:rPr>
                        <a:t>Realizações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  <a:latin typeface="inherit"/>
                        </a:rPr>
                        <a:t>Desafios, </a:t>
                      </a:r>
                      <a:r>
                        <a:rPr lang="pt-BR" i="1">
                          <a:effectLst/>
                          <a:latin typeface="inherit"/>
                        </a:rPr>
                        <a:t>puzzles</a:t>
                      </a:r>
                      <a:endParaRPr lang="pt-BR">
                        <a:effectLst/>
                        <a:latin typeface="inheri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  <a:latin typeface="inherit"/>
                        </a:rPr>
                        <a:t>Auto-expressão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  <a:latin typeface="inherit"/>
                        </a:rPr>
                        <a:t>Criação, customização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t-BR">
                          <a:effectLst/>
                          <a:latin typeface="inherit"/>
                        </a:rPr>
                        <a:t>Altruísmo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dirty="0">
                          <a:effectLst/>
                          <a:latin typeface="inherit"/>
                        </a:rPr>
                        <a:t>Compartilhar, presentear, coordenar um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2299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880</Words>
  <Application>Microsoft Office PowerPoint</Application>
  <PresentationFormat>On-screen Show (16:9)</PresentationFormat>
  <Paragraphs>188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inherit</vt:lpstr>
      <vt:lpstr>Arial</vt:lpstr>
      <vt:lpstr>Bungee Shade</vt:lpstr>
      <vt:lpstr>Arial Rounded MT Bold</vt:lpstr>
      <vt:lpstr>Verdana</vt:lpstr>
      <vt:lpstr>Simple Light</vt:lpstr>
      <vt:lpstr>PowerPoint Presentation</vt:lpstr>
      <vt:lpstr>Game Design Document</vt:lpstr>
      <vt:lpstr>Conteúdo de um GDD </vt:lpstr>
      <vt:lpstr>Conteúdo de um GDD </vt:lpstr>
      <vt:lpstr>Conteúdo de um GDD </vt:lpstr>
      <vt:lpstr>Conteúdo de um GDD </vt:lpstr>
      <vt:lpstr>Conteúdo de um GDD </vt:lpstr>
      <vt:lpstr>Conceitos Básicos  </vt:lpstr>
      <vt:lpstr>Conceitos Básicos  </vt:lpstr>
      <vt:lpstr>PowerPoint Presentation</vt:lpstr>
      <vt:lpstr>PowerPoint Presentation</vt:lpstr>
      <vt:lpstr>CONCEPÇÃO - construindo seu Jogo </vt:lpstr>
      <vt:lpstr>CONCEPÇÃO - construindo GDD do Jogo </vt:lpstr>
      <vt:lpstr>CONCEPÇÃO - construindo seu Jogo </vt:lpstr>
      <vt:lpstr>CONCEPÇÃO - construindo seu Jogo </vt:lpstr>
      <vt:lpstr>CONCEPÇÃO - construindo seu Jogo </vt:lpstr>
      <vt:lpstr>CONCEPÇÃO - construindo seu Jogo </vt:lpstr>
      <vt:lpstr>CONCEPÇÃO - construindo seu Jogo </vt:lpstr>
      <vt:lpstr>CONCEPÇÃO - construindo seu Jogo </vt:lpstr>
      <vt:lpstr>PowerPoint Presentation</vt:lpstr>
      <vt:lpstr>DEFINIÇÃO</vt:lpstr>
      <vt:lpstr>ORIGEM</vt:lpstr>
      <vt:lpstr>ORIGEM</vt:lpstr>
      <vt:lpstr>EXEMPLO</vt:lpstr>
      <vt:lpstr>EXEMPLO</vt:lpstr>
      <vt:lpstr>EXEMPLO</vt:lpstr>
      <vt:lpstr>EXEMPLO</vt:lpstr>
      <vt:lpstr>EXEMPLO</vt:lpstr>
      <vt:lpstr>GDD – o que construir ?? </vt:lpstr>
      <vt:lpstr>PowerPoint Presentation</vt:lpstr>
      <vt:lpstr>Fontes..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Eveline Sá</dc:creator>
  <cp:lastModifiedBy>Eveline Sá</cp:lastModifiedBy>
  <cp:revision>19</cp:revision>
  <dcterms:modified xsi:type="dcterms:W3CDTF">2018-08-25T21:51:18Z</dcterms:modified>
</cp:coreProperties>
</file>