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handoutMasterIdLst>
    <p:handoutMasterId r:id="rId8"/>
  </p:handoutMasterIdLst>
  <p:sldIdLst>
    <p:sldId id="271" r:id="rId2"/>
    <p:sldId id="298" r:id="rId3"/>
    <p:sldId id="277" r:id="rId4"/>
    <p:sldId id="279" r:id="rId5"/>
    <p:sldId id="281" r:id="rId6"/>
  </p:sldIdLst>
  <p:sldSz cx="9144000" cy="5143500" type="screen16x9"/>
  <p:notesSz cx="9144000" cy="6858000"/>
  <p:embeddedFontLst>
    <p:embeddedFont>
      <p:font typeface="Bungee Shade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5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0CEBD-362C-4B0C-A7E7-717FF348E956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7B463-CC81-4774-9638-41EABEC625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035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70667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046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593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573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80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31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-1377518" y="1970405"/>
            <a:ext cx="8714700" cy="10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dirty="0">
                <a:latin typeface="Bungee Shade"/>
                <a:ea typeface="Bungee Shade"/>
                <a:cs typeface="Bungee Shade"/>
                <a:sym typeface="Bungee Shade"/>
              </a:rPr>
              <a:t> </a:t>
            </a:r>
            <a:r>
              <a:rPr lang="pt-BR" sz="4800" b="1" dirty="0" smtClean="0">
                <a:latin typeface="Bungee Shade"/>
                <a:ea typeface="Bungee Shade"/>
                <a:cs typeface="Bungee Shade"/>
                <a:sym typeface="Bungee Shade"/>
              </a:rPr>
              <a:t>GDD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i="1" dirty="0" smtClean="0"/>
              <a:t>Por </a:t>
            </a:r>
            <a:r>
              <a:rPr lang="pt-BR" sz="4800" b="1" i="1" dirty="0"/>
              <a:t>onde começar?</a:t>
            </a:r>
            <a:endParaRPr sz="4800" b="1" i="1" dirty="0"/>
          </a:p>
        </p:txBody>
      </p:sp>
      <p:pic>
        <p:nvPicPr>
          <p:cNvPr id="4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3462" y="917829"/>
            <a:ext cx="2796750" cy="367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222222"/>
                </a:solidFill>
              </a:rPr>
              <a:t>CONCEPÇÃO - construindo seu Jogo </a:t>
            </a:r>
            <a:endParaRPr b="1" dirty="0">
              <a:solidFill>
                <a:srgbClr val="222222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96224" y="1291712"/>
            <a:ext cx="4360192" cy="3577800"/>
          </a:xfrm>
          <a:prstGeom prst="rect">
            <a:avLst/>
          </a:prstGeom>
          <a:noFill/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BR" b="1" dirty="0" smtClean="0"/>
              <a:t>Nome do Jogo </a:t>
            </a:r>
            <a:endParaRPr lang="pt-BR" b="1" dirty="0"/>
          </a:p>
          <a:p>
            <a:pPr>
              <a:buFontTx/>
              <a:buChar char="-"/>
            </a:pPr>
            <a:r>
              <a:rPr lang="pt-BR" dirty="0" smtClean="0"/>
              <a:t>Autores</a:t>
            </a:r>
          </a:p>
          <a:p>
            <a:pPr marL="114300" indent="0">
              <a:buNone/>
            </a:pPr>
            <a:r>
              <a:rPr lang="pt-BR" b="1" dirty="0" smtClean="0"/>
              <a:t>Gênero </a:t>
            </a:r>
          </a:p>
          <a:p>
            <a:pPr marL="114300" indent="0">
              <a:buNone/>
            </a:pPr>
            <a:r>
              <a:rPr lang="pt-BR" dirty="0" smtClean="0"/>
              <a:t>- plataforma</a:t>
            </a:r>
            <a:endParaRPr lang="pt-BR" dirty="0"/>
          </a:p>
          <a:p>
            <a:pPr marL="114300" indent="0">
              <a:buNone/>
            </a:pPr>
            <a:r>
              <a:rPr lang="pt-BR" b="1" dirty="0" smtClean="0"/>
              <a:t>Público Alvo </a:t>
            </a:r>
          </a:p>
          <a:p>
            <a:pPr marL="114300" indent="0">
              <a:buNone/>
            </a:pPr>
            <a:r>
              <a:rPr lang="pt-BR" dirty="0" smtClean="0"/>
              <a:t>- Faixa etária</a:t>
            </a:r>
            <a:endParaRPr lang="pt-BR" b="1" dirty="0" smtClean="0"/>
          </a:p>
          <a:p>
            <a:pPr marL="114300" indent="0">
              <a:buNone/>
            </a:pPr>
            <a:r>
              <a:rPr lang="pt-BR" b="1" dirty="0" smtClean="0"/>
              <a:t>Objetivos</a:t>
            </a:r>
          </a:p>
          <a:p>
            <a:pPr marL="114300" indent="0">
              <a:buNone/>
            </a:pPr>
            <a:r>
              <a:rPr lang="pt-BR" dirty="0" smtClean="0"/>
              <a:t>-  </a:t>
            </a:r>
            <a:r>
              <a:rPr lang="pt-BR" sz="1600" dirty="0" smtClean="0"/>
              <a:t>O </a:t>
            </a:r>
            <a:r>
              <a:rPr lang="pt-BR" sz="1600" dirty="0"/>
              <a:t>que o jogador precisará fazer para vencer o jogo, qual é o objetivo, o que o jogador deve evitar, como ele perde pontos;</a:t>
            </a:r>
            <a:endParaRPr lang="pt-BR" sz="1600" dirty="0"/>
          </a:p>
          <a:p>
            <a:pPr>
              <a:buFontTx/>
              <a:buChar char="-"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>
              <a:solidFill>
                <a:srgbClr val="222222"/>
              </a:solidFill>
            </a:endParaRPr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4628846" y="1302180"/>
            <a:ext cx="4360192" cy="3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pt-BR" sz="1600" b="1" dirty="0" smtClean="0"/>
              <a:t>Objetivos (cont)</a:t>
            </a:r>
          </a:p>
          <a:p>
            <a:pPr>
              <a:buFontTx/>
              <a:buChar char="-"/>
            </a:pPr>
            <a:r>
              <a:rPr lang="pt-BR" sz="1600" dirty="0" smtClean="0"/>
              <a:t>Como acontece o gameover, em geral, condições para sucesso/fracasso;</a:t>
            </a:r>
          </a:p>
          <a:p>
            <a:pPr>
              <a:buFontTx/>
              <a:buChar char="-"/>
            </a:pPr>
            <a:r>
              <a:rPr lang="pt-BR" sz="1600" dirty="0" smtClean="0"/>
              <a:t>Incluir aqui ainda possíveis mensagens, imagens, ou quaisquer informações que o jogador pode receber caso ganhe/perca;</a:t>
            </a:r>
          </a:p>
          <a:p>
            <a:pPr marL="114300" indent="0">
              <a:buFont typeface="Arial"/>
              <a:buNone/>
            </a:pPr>
            <a:r>
              <a:rPr lang="pt-BR" sz="1600" dirty="0" smtClean="0"/>
              <a:t>-  A forma como estes recursos são distribuídos pelo jogo, deve apresentar uma dificuldade crescente, porém, sempre devem aparecer recursos novos e objetivos novos, de modo a tornar o jogo interessante.</a:t>
            </a:r>
          </a:p>
          <a:p>
            <a:pPr>
              <a:buFontTx/>
              <a:buChar char="-"/>
            </a:pPr>
            <a:endParaRPr lang="pt-BR" sz="1600" dirty="0" smtClean="0"/>
          </a:p>
          <a:p>
            <a:pPr marL="114300" indent="0">
              <a:buFont typeface="Arial"/>
              <a:buNone/>
            </a:pPr>
            <a:r>
              <a:rPr lang="pt-BR" sz="1600" dirty="0" smtClean="0"/>
              <a:t/>
            </a:r>
            <a:br>
              <a:rPr lang="pt-BR" sz="1600" dirty="0" smtClean="0"/>
            </a:br>
            <a:endParaRPr lang="pt-BR" sz="16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97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222222"/>
                </a:solidFill>
              </a:rPr>
              <a:t>CONCEPÇÃO - construindo seu Jogo </a:t>
            </a:r>
            <a:endParaRPr b="1" dirty="0">
              <a:solidFill>
                <a:srgbClr val="222222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21557" cy="3577800"/>
          </a:xfrm>
          <a:prstGeom prst="rect">
            <a:avLst/>
          </a:prstGeom>
          <a:noFill/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b="1" dirty="0" smtClean="0"/>
              <a:t>Gameplay</a:t>
            </a:r>
            <a:endParaRPr lang="pt-BR" b="1" dirty="0"/>
          </a:p>
          <a:p>
            <a:pPr marL="0" indent="0">
              <a:lnSpc>
                <a:spcPct val="100000"/>
              </a:lnSpc>
              <a:buNone/>
            </a:pPr>
            <a:r>
              <a:rPr lang="pt-BR" b="1" dirty="0"/>
              <a:t/>
            </a:r>
            <a:br>
              <a:rPr lang="pt-BR" b="1" dirty="0"/>
            </a:br>
            <a:r>
              <a:rPr lang="pt-BR" dirty="0"/>
              <a:t>– Como funciona o sistema de recompensas? Pontos, dinheiro, experiência, itens colecionáveis, armas, poderes? Quais os benefícios que o jogador tem com cada um desses itens? </a:t>
            </a:r>
            <a:endParaRPr lang="pt-BR" dirty="0">
              <a:solidFill>
                <a:srgbClr val="222222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pt-BR" dirty="0" smtClean="0"/>
              <a:t>– </a:t>
            </a:r>
            <a:r>
              <a:rPr lang="pt-BR" dirty="0"/>
              <a:t>Qual é a condição de vitória? Salvar o universo? Matar todos os</a:t>
            </a:r>
            <a:br>
              <a:rPr lang="pt-BR" dirty="0"/>
            </a:br>
            <a:r>
              <a:rPr lang="pt-BR" dirty="0"/>
              <a:t>inimigos? Coletar 100 estrelas? Todas as alternativas acima</a:t>
            </a:r>
            <a:r>
              <a:rPr lang="pt-BR" dirty="0" smtClean="0"/>
              <a:t>?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pt-BR" dirty="0" smtClean="0"/>
              <a:t>– </a:t>
            </a:r>
            <a:r>
              <a:rPr lang="pt-BR" dirty="0"/>
              <a:t>Qual é a condição de derrota? Perder 3 vidas? Ficar sem energia?</a:t>
            </a:r>
            <a:r>
              <a:rPr lang="pt-BR" dirty="0"/>
              <a:t> </a:t>
            </a:r>
            <a:br>
              <a:rPr lang="pt-BR" dirty="0"/>
            </a:br>
            <a:endParaRPr sz="1400" dirty="0">
              <a:solidFill>
                <a:srgbClr val="222222"/>
              </a:solidFill>
            </a:endParaRPr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4937488" y="1565700"/>
            <a:ext cx="4102281" cy="3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endParaRPr lang="pt-BR" dirty="0" smtClean="0"/>
          </a:p>
          <a:p>
            <a:pPr marL="114300" indent="0">
              <a:buFont typeface="Arial"/>
              <a:buNone/>
            </a:pPr>
            <a:r>
              <a:rPr lang="pt-BR" dirty="0" smtClean="0"/>
              <a:t>–  Como o jogador jogará?</a:t>
            </a:r>
          </a:p>
          <a:p>
            <a:pPr marL="114300" indent="0">
              <a:buFont typeface="Arial"/>
              <a:buNone/>
            </a:pPr>
            <a:r>
              <a:rPr lang="pt-BR" dirty="0" smtClean="0"/>
              <a:t>–  Menus disponíveis durante o jogo;</a:t>
            </a:r>
          </a:p>
          <a:p>
            <a:pPr marL="114300" indent="0">
              <a:buFont typeface="Arial"/>
              <a:buNone/>
            </a:pPr>
            <a:r>
              <a:rPr lang="pt-BR" dirty="0" smtClean="0"/>
              <a:t>–  Descrição de cada tecla usada para executar ações.</a:t>
            </a:r>
          </a:p>
          <a:p>
            <a:pPr marL="114300" indent="0">
              <a:buFont typeface="Arial"/>
              <a:buNone/>
            </a:pPr>
            <a:r>
              <a:rPr lang="pt-BR" dirty="0" smtClean="0"/>
              <a:t>–  Descrição de demais elementos gráficos/sonoros que influenciam na jogabilidade, de forma a torná-la mais interessante.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459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26284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222222"/>
                </a:solidFill>
              </a:rPr>
              <a:t>CONCEPÇÃO - construindo seu Jogo </a:t>
            </a:r>
            <a:endParaRPr b="1" dirty="0">
              <a:solidFill>
                <a:srgbClr val="222222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69827" y="1200621"/>
            <a:ext cx="4029779" cy="3577800"/>
          </a:xfrm>
          <a:prstGeom prst="rect">
            <a:avLst/>
          </a:prstGeom>
          <a:noFill/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pt-BR" b="1" dirty="0" smtClean="0"/>
              <a:t>Controles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pt-BR" dirty="0" smtClean="0"/>
              <a:t>– </a:t>
            </a:r>
            <a:r>
              <a:rPr lang="pt-BR" dirty="0"/>
              <a:t>Como o jogador controla o personagem principal?</a:t>
            </a:r>
            <a:br>
              <a:rPr lang="pt-BR" dirty="0"/>
            </a:br>
            <a:r>
              <a:rPr lang="pt-BR" dirty="0"/>
              <a:t>– Utilize uma imagem de um joystick ou teclado para ilustrar todos</a:t>
            </a:r>
            <a:br>
              <a:rPr lang="pt-BR" dirty="0"/>
            </a:br>
            <a:r>
              <a:rPr lang="pt-BR" dirty="0"/>
              <a:t>os comandos </a:t>
            </a:r>
            <a:r>
              <a:rPr lang="pt-BR" dirty="0" smtClean="0"/>
              <a:t>disponíveis </a:t>
            </a:r>
          </a:p>
          <a:p>
            <a:pPr marL="0" lvl="0" indent="0">
              <a:lnSpc>
                <a:spcPct val="100000"/>
              </a:lnSpc>
              <a:buNone/>
            </a:pPr>
            <a:endParaRPr lang="pt-BR" dirty="0"/>
          </a:p>
          <a:p>
            <a:pPr marL="0" lvl="0" indent="0">
              <a:lnSpc>
                <a:spcPct val="100000"/>
              </a:lnSpc>
              <a:buNone/>
            </a:pPr>
            <a:r>
              <a:rPr lang="pt-BR" b="1" dirty="0" smtClean="0"/>
              <a:t>Universo </a:t>
            </a:r>
            <a:r>
              <a:rPr lang="pt-BR" b="1" dirty="0"/>
              <a:t>do Jogo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pt-BR" dirty="0" smtClean="0"/>
              <a:t>– </a:t>
            </a:r>
            <a:r>
              <a:rPr lang="pt-BR" dirty="0"/>
              <a:t>Descrição e ilustração dos cenários do jogo;</a:t>
            </a:r>
            <a:br>
              <a:rPr lang="pt-BR" dirty="0"/>
            </a:br>
            <a:r>
              <a:rPr lang="pt-BR" dirty="0"/>
              <a:t>– Como as fases do jogo estão conectadas? (se houver fases)</a:t>
            </a:r>
            <a:br>
              <a:rPr lang="pt-BR" dirty="0"/>
            </a:br>
            <a:r>
              <a:rPr lang="pt-BR" dirty="0"/>
              <a:t>– Que tipo de musica deve ser usada em cada fase</a:t>
            </a:r>
            <a:r>
              <a:rPr lang="pt-BR" dirty="0" smtClean="0"/>
              <a:t>?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pt-BR" dirty="0"/>
          </a:p>
          <a:p>
            <a:pPr marL="0" lvl="0" indent="0">
              <a:lnSpc>
                <a:spcPct val="100000"/>
              </a:lnSpc>
              <a:buNone/>
            </a:pPr>
            <a:r>
              <a:rPr lang="pt-BR" dirty="0" smtClean="0"/>
              <a:t> </a:t>
            </a:r>
            <a:endParaRPr lang="pt-BR" dirty="0"/>
          </a:p>
          <a:p>
            <a:pPr marL="0" lvl="0" indent="0">
              <a:lnSpc>
                <a:spcPct val="100000"/>
              </a:lnSpc>
              <a:buNone/>
            </a:pPr>
            <a:r>
              <a:rPr lang="pt-BR" dirty="0"/>
              <a:t/>
            </a:r>
            <a:br>
              <a:rPr lang="pt-BR" dirty="0"/>
            </a:br>
            <a:endParaRPr sz="1400" dirty="0">
              <a:solidFill>
                <a:srgbClr val="222222"/>
              </a:solidFill>
            </a:endParaRPr>
          </a:p>
        </p:txBody>
      </p:sp>
      <p:sp>
        <p:nvSpPr>
          <p:cNvPr id="6" name="Shape 92"/>
          <p:cNvSpPr txBox="1">
            <a:spLocks/>
          </p:cNvSpPr>
          <p:nvPr/>
        </p:nvSpPr>
        <p:spPr>
          <a:xfrm>
            <a:off x="4399606" y="1314634"/>
            <a:ext cx="4198828" cy="3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pt-BR" b="1" smtClean="0"/>
              <a:t>Personagens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pt-BR" b="1" smtClean="0"/>
              <a:t/>
            </a:r>
            <a:br>
              <a:rPr lang="pt-BR" b="1" smtClean="0"/>
            </a:br>
            <a:r>
              <a:rPr lang="pt-BR" smtClean="0"/>
              <a:t>– Descrição das características dos personagens principais (nome, idade, tipo...);</a:t>
            </a:r>
            <a:br>
              <a:rPr lang="pt-BR" smtClean="0"/>
            </a:br>
            <a:r>
              <a:rPr lang="pt-BR" smtClean="0"/>
              <a:t>– Habilidades características de cada personagem (poderes especiais, golpes especiais, armas...);</a:t>
            </a:r>
            <a:br>
              <a:rPr lang="pt-BR" smtClean="0"/>
            </a:br>
            <a:r>
              <a:rPr lang="pt-BR" smtClean="0"/>
              <a:t>– Ilustração visual dos personagens;</a:t>
            </a:r>
            <a:br>
              <a:rPr lang="pt-BR" smtClean="0"/>
            </a:br>
            <a:r>
              <a:rPr lang="pt-BR" smtClean="0"/>
              <a:t>– Ações que os personagens pode executar (andar, correr, pular, pulo duplo, escalar, voar, nadar...); </a:t>
            </a:r>
            <a:br>
              <a:rPr lang="pt-BR" smtClean="0"/>
            </a:br>
            <a:endParaRPr lang="pt-BR" sz="14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53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222222"/>
                </a:solidFill>
              </a:rPr>
              <a:t>CONCEPÇÃO - construindo seu Jogo </a:t>
            </a:r>
            <a:endParaRPr b="1" dirty="0">
              <a:solidFill>
                <a:srgbClr val="222222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90391" cy="3577800"/>
          </a:xfrm>
          <a:prstGeom prst="rect">
            <a:avLst/>
          </a:prstGeom>
          <a:noFill/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pt-BR" b="1" dirty="0" smtClean="0"/>
              <a:t>Inimigos</a:t>
            </a:r>
            <a:r>
              <a:rPr lang="pt-BR" b="1" dirty="0"/>
              <a:t/>
            </a:r>
            <a:br>
              <a:rPr lang="pt-BR" b="1" dirty="0"/>
            </a:br>
            <a:endParaRPr lang="pt-BR" b="1" dirty="0" smtClean="0"/>
          </a:p>
          <a:p>
            <a:pPr marL="0" lvl="0" indent="0">
              <a:lnSpc>
                <a:spcPct val="100000"/>
              </a:lnSpc>
              <a:buNone/>
            </a:pPr>
            <a:r>
              <a:rPr lang="pt-BR" dirty="0" smtClean="0"/>
              <a:t>– </a:t>
            </a:r>
            <a:r>
              <a:rPr lang="pt-BR" dirty="0"/>
              <a:t>Como o jogado supera cada inimigo?</a:t>
            </a:r>
            <a:br>
              <a:rPr lang="pt-BR" dirty="0"/>
            </a:br>
            <a:r>
              <a:rPr lang="pt-BR" dirty="0"/>
              <a:t>– O que o jogador ganha ao derrotar cada inimigo?</a:t>
            </a:r>
            <a:br>
              <a:rPr lang="pt-BR" dirty="0"/>
            </a:br>
            <a:r>
              <a:rPr lang="pt-BR" dirty="0"/>
              <a:t>– Qual o comportamento e habilidades de cada inimigo?</a:t>
            </a:r>
            <a:r>
              <a:rPr lang="pt-BR" dirty="0"/>
              <a:t> </a:t>
            </a:r>
            <a:endParaRPr lang="pt-BR" dirty="0" smtClean="0"/>
          </a:p>
          <a:p>
            <a:pPr marL="0" lvl="0" indent="0">
              <a:lnSpc>
                <a:spcPct val="100000"/>
              </a:lnSpc>
              <a:buNone/>
            </a:pPr>
            <a:endParaRPr lang="pt-BR" dirty="0"/>
          </a:p>
          <a:p>
            <a:pPr marL="0" lvl="0" indent="0">
              <a:lnSpc>
                <a:spcPct val="100000"/>
              </a:lnSpc>
              <a:buNone/>
            </a:pPr>
            <a:r>
              <a:rPr lang="pt-BR" b="1" dirty="0" smtClean="0"/>
              <a:t>Interface</a:t>
            </a:r>
            <a:endParaRPr lang="pt-BR" b="1" dirty="0"/>
          </a:p>
          <a:p>
            <a:pPr marL="0" lvl="0" indent="0">
              <a:lnSpc>
                <a:spcPct val="100000"/>
              </a:lnSpc>
              <a:buNone/>
            </a:pPr>
            <a:r>
              <a:rPr lang="pt-BR" b="1" dirty="0"/>
              <a:t/>
            </a:r>
            <a:br>
              <a:rPr lang="pt-BR" b="1" dirty="0"/>
            </a:br>
            <a:r>
              <a:rPr lang="pt-BR" dirty="0"/>
              <a:t>– Design e ilustração das interfaces do jogo: tela inicial, menu de</a:t>
            </a:r>
            <a:br>
              <a:rPr lang="pt-BR" dirty="0"/>
            </a:br>
            <a:r>
              <a:rPr lang="pt-BR" dirty="0"/>
              <a:t>opções, tela de pause, menu de itens, tela de loading, etc...</a:t>
            </a:r>
            <a:br>
              <a:rPr lang="pt-BR" dirty="0"/>
            </a:br>
            <a:endParaRPr sz="1400" dirty="0">
              <a:solidFill>
                <a:srgbClr val="22222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855" y="1824292"/>
            <a:ext cx="2139057" cy="213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771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193</Words>
  <Application>Microsoft Office PowerPoint</Application>
  <PresentationFormat>On-screen Show (16:9)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Bungee Shade</vt:lpstr>
      <vt:lpstr>Simple Light</vt:lpstr>
      <vt:lpstr>PowerPoint Presentation</vt:lpstr>
      <vt:lpstr>CONCEPÇÃO - construindo seu Jogo </vt:lpstr>
      <vt:lpstr>CONCEPÇÃO - construindo seu Jogo </vt:lpstr>
      <vt:lpstr>CONCEPÇÃO - construindo seu Jogo </vt:lpstr>
      <vt:lpstr>CONCEPÇÃO - construindo seu Jogo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Eveline Sá</dc:creator>
  <cp:lastModifiedBy>Eveline Sá</cp:lastModifiedBy>
  <cp:revision>24</cp:revision>
  <cp:lastPrinted>2018-06-16T12:30:46Z</cp:lastPrinted>
  <dcterms:modified xsi:type="dcterms:W3CDTF">2018-06-16T12:31:14Z</dcterms:modified>
</cp:coreProperties>
</file>