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6" r:id="rId4"/>
    <p:sldId id="280" r:id="rId5"/>
    <p:sldId id="274" r:id="rId6"/>
    <p:sldId id="277" r:id="rId7"/>
    <p:sldId id="278" r:id="rId8"/>
    <p:sldId id="279" r:id="rId9"/>
    <p:sldId id="275" r:id="rId10"/>
    <p:sldId id="281" r:id="rId11"/>
    <p:sldId id="282" r:id="rId12"/>
    <p:sldId id="283" r:id="rId13"/>
    <p:sldId id="284" r:id="rId14"/>
    <p:sldId id="285" r:id="rId15"/>
    <p:sldId id="286" r:id="rId16"/>
    <p:sldId id="258" r:id="rId17"/>
    <p:sldId id="268" r:id="rId18"/>
    <p:sldId id="260" r:id="rId19"/>
    <p:sldId id="269" r:id="rId20"/>
    <p:sldId id="270" r:id="rId21"/>
    <p:sldId id="271" r:id="rId22"/>
    <p:sldId id="272" r:id="rId23"/>
    <p:sldId id="273" r:id="rId24"/>
    <p:sldId id="259" r:id="rId25"/>
  </p:sldIdLst>
  <p:sldSz cx="12192000" cy="6858000"/>
  <p:notesSz cx="6799263" cy="9929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6AE"/>
    <a:srgbClr val="F9B52F"/>
    <a:srgbClr val="D04925"/>
    <a:srgbClr val="EA5E45"/>
    <a:srgbClr val="FEFEFE"/>
    <a:srgbClr val="0F265C"/>
    <a:srgbClr val="30A7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807" autoAdjust="0"/>
  </p:normalViewPr>
  <p:slideViewPr>
    <p:cSldViewPr snapToGrid="0">
      <p:cViewPr varScale="1">
        <p:scale>
          <a:sx n="72" d="100"/>
          <a:sy n="72" d="100"/>
        </p:scale>
        <p:origin x="12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2146C3-DB90-E2FF-FB1F-F1EA96DE06D8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3766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7F70E8-9C3E-1A3F-FF6D-8FDC9FEE4D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06836" y="2826916"/>
            <a:ext cx="7399602" cy="1650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="1" cap="all" baseline="0">
                <a:solidFill>
                  <a:schemeClr val="bg1"/>
                </a:solidFill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</a:lstStyle>
          <a:p>
            <a:r>
              <a:rPr lang="fr-FR" dirty="0"/>
              <a:t>TITRE DE</a:t>
            </a:r>
            <a:br>
              <a:rPr lang="fr-FR" dirty="0"/>
            </a:br>
            <a:r>
              <a:rPr lang="fr-FR" dirty="0"/>
              <a:t>LA PRÉSENTATION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B4C8E96-0BB1-DDCB-FCD0-1608324E263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06836" y="4485081"/>
            <a:ext cx="7172325" cy="3550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 b="1">
                <a:solidFill>
                  <a:srgbClr val="F9B52F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Lieu ou type de présentation</a:t>
            </a:r>
            <a:endParaRPr lang="en-US" dirty="0"/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F037DB9-A46D-E17B-D31B-3F878B86415D}"/>
              </a:ext>
            </a:extLst>
          </p:cNvPr>
          <p:cNvCxnSpPr>
            <a:cxnSpLocks/>
          </p:cNvCxnSpPr>
          <p:nvPr userDrawn="1"/>
        </p:nvCxnSpPr>
        <p:spPr>
          <a:xfrm>
            <a:off x="4100763" y="2508583"/>
            <a:ext cx="2869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14EF15C5-D832-63F1-5D06-BDF4AA5C91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6836" y="1867392"/>
            <a:ext cx="3180027" cy="43911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rgbClr val="FEFEF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CD327BD5-C57C-FF09-1840-03E0245169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80026" y="-494683"/>
            <a:ext cx="6174023" cy="7072192"/>
          </a:xfrm>
          <a:prstGeom prst="rect">
            <a:avLst/>
          </a:prstGeom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48A26EA5-150B-2209-616B-7C42DFE90C4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72515" y="900619"/>
            <a:ext cx="1647826" cy="131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6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9812AE3-54AB-482E-9A6E-8EC541BE11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90604" y="2526898"/>
            <a:ext cx="7229846" cy="180420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="1" u="none" cap="all" baseline="0">
                <a:solidFill>
                  <a:srgbClr val="3766AE"/>
                </a:solidFill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</a:lstStyle>
          <a:p>
            <a:r>
              <a:rPr lang="fr-FR" dirty="0"/>
              <a:t>TITRE DE</a:t>
            </a:r>
            <a:br>
              <a:rPr lang="fr-FR" dirty="0"/>
            </a:br>
            <a:r>
              <a:rPr lang="fr-FR" dirty="0"/>
              <a:t>LA SECTION</a:t>
            </a:r>
            <a:endParaRPr lang="en-US" dirty="0"/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3F4E11DA-4E7C-E4EF-73EA-5DF47CB710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162390" y="-494683"/>
            <a:ext cx="6149049" cy="7059758"/>
          </a:xfrm>
          <a:prstGeom prst="rect">
            <a:avLst/>
          </a:prstGeom>
        </p:spPr>
      </p:pic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CE0503C7-16D2-00E7-8659-5F72FB5C08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6498" y="1157568"/>
            <a:ext cx="909191" cy="863737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6600" b="1">
                <a:solidFill>
                  <a:schemeClr val="bg1"/>
                </a:solidFill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</a:lstStyle>
          <a:p>
            <a:pPr lvl="0"/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0352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AE6CF1C-258F-6FFB-73FD-F198B205D0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8096" y="917264"/>
            <a:ext cx="5869794" cy="55258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cap="none" baseline="0">
                <a:solidFill>
                  <a:srgbClr val="EA5E45"/>
                </a:solidFill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  <a:lvl2pPr marL="457200" indent="0">
              <a:buNone/>
              <a:defRPr sz="1600" b="1">
                <a:solidFill>
                  <a:srgbClr val="3766AE"/>
                </a:solidFill>
                <a:latin typeface="+mj-lt"/>
                <a:cs typeface="Arial" panose="020B0604020202020204" pitchFamily="34" charset="0"/>
              </a:defRPr>
            </a:lvl2pPr>
            <a:lvl3pPr marL="1143000" indent="-228600">
              <a:buClr>
                <a:srgbClr val="D04925"/>
              </a:buClr>
              <a:buSzPct val="90000"/>
              <a:buFont typeface="Arial" panose="020B0604020202020204" pitchFamily="34" charset="0"/>
              <a:buChar char="●"/>
              <a:defRPr sz="1400" b="0">
                <a:latin typeface="+mj-lt"/>
                <a:cs typeface="Arial" panose="020B0604020202020204" pitchFamily="34" charset="0"/>
              </a:defRPr>
            </a:lvl3pPr>
            <a:lvl4pPr>
              <a:buClr>
                <a:srgbClr val="3766AE"/>
              </a:buClr>
              <a:buSzPct val="90000"/>
              <a:defRPr sz="1300">
                <a:latin typeface="+mj-lt"/>
              </a:defRPr>
            </a:lvl4pPr>
          </a:lstStyle>
          <a:p>
            <a:pPr lvl="0"/>
            <a:r>
              <a:rPr lang="fr-FR" dirty="0"/>
              <a:t>Titre ou texte de niveau 1</a:t>
            </a:r>
          </a:p>
          <a:p>
            <a:pPr lvl="1"/>
            <a:r>
              <a:rPr lang="fr-FR" dirty="0"/>
              <a:t>Texte de niveau 2, texte courant</a:t>
            </a:r>
          </a:p>
          <a:p>
            <a:pPr lvl="2"/>
            <a:r>
              <a:rPr lang="fr-FR" dirty="0"/>
              <a:t>Liste à puce, texte de niveau 3</a:t>
            </a:r>
          </a:p>
          <a:p>
            <a:pPr lvl="3"/>
            <a:r>
              <a:rPr lang="fr-FR" dirty="0"/>
              <a:t>Liste à puce 2, texte de niveau 4</a:t>
            </a:r>
          </a:p>
          <a:p>
            <a:pPr lvl="2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5C0869-61A6-E16A-6064-D2F07EEBB284}"/>
              </a:ext>
            </a:extLst>
          </p:cNvPr>
          <p:cNvSpPr/>
          <p:nvPr userDrawn="1"/>
        </p:nvSpPr>
        <p:spPr>
          <a:xfrm>
            <a:off x="-1" y="248653"/>
            <a:ext cx="264695" cy="6209407"/>
          </a:xfrm>
          <a:prstGeom prst="rect">
            <a:avLst/>
          </a:prstGeom>
          <a:solidFill>
            <a:srgbClr val="3766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4D0BD72-41E1-8729-1004-FD3A8CC4FA6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18096" y="170742"/>
            <a:ext cx="5869794" cy="3734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+mj-lt"/>
              <a:buNone/>
              <a:defRPr sz="2400" b="0" cap="all" baseline="0">
                <a:solidFill>
                  <a:srgbClr val="3766AE"/>
                </a:solidFill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  <a:lvl2pPr marL="457200" indent="0">
              <a:buNone/>
              <a:defRPr sz="1600">
                <a:solidFill>
                  <a:srgbClr val="30A7E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04925"/>
              </a:buClr>
              <a:buSzPct val="90000"/>
              <a:buFont typeface="Arial" panose="020B0604020202020204" pitchFamily="34" charset="0"/>
              <a:buChar char="●"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fr-FR" dirty="0"/>
              <a:t>TITRE DE LA SECTION</a:t>
            </a:r>
          </a:p>
        </p:txBody>
      </p:sp>
      <p:sp>
        <p:nvSpPr>
          <p:cNvPr id="21" name="Espace réservé pour une image  20">
            <a:extLst>
              <a:ext uri="{FF2B5EF4-FFF2-40B4-BE49-F238E27FC236}">
                <a16:creationId xmlns:a16="http://schemas.microsoft.com/office/drawing/2014/main" id="{4D36A693-F1ED-59D8-AAC7-C454FCDDA0A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986338" y="917265"/>
            <a:ext cx="4721034" cy="5525808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4B93DDA-8FA3-B013-B96D-D43F64FB3C4E}"/>
              </a:ext>
            </a:extLst>
          </p:cNvPr>
          <p:cNvSpPr/>
          <p:nvPr userDrawn="1"/>
        </p:nvSpPr>
        <p:spPr>
          <a:xfrm>
            <a:off x="11773419" y="6458060"/>
            <a:ext cx="345556" cy="345554"/>
          </a:xfrm>
          <a:prstGeom prst="ellipse">
            <a:avLst/>
          </a:prstGeom>
          <a:solidFill>
            <a:srgbClr val="EA5E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4C0754E8-B577-767D-0C40-37E93E1C6697}"/>
              </a:ext>
            </a:extLst>
          </p:cNvPr>
          <p:cNvSpPr txBox="1">
            <a:spLocks/>
          </p:cNvSpPr>
          <p:nvPr userDrawn="1"/>
        </p:nvSpPr>
        <p:spPr>
          <a:xfrm>
            <a:off x="11750633" y="6443073"/>
            <a:ext cx="386363" cy="332545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5pPr>
            <a:lvl6pPr marL="2286000" algn="l" defTabSz="914400" rtl="0" eaLnBrk="1" latinLnBrk="0" hangingPunct="1"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6pPr>
            <a:lvl7pPr marL="2743200" algn="l" defTabSz="914400" rtl="0" eaLnBrk="1" latinLnBrk="0" hangingPunct="1"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7pPr>
            <a:lvl8pPr marL="3200400" algn="l" defTabSz="914400" rtl="0" eaLnBrk="1" latinLnBrk="0" hangingPunct="1"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8pPr>
            <a:lvl9pPr marL="3657600" algn="l" defTabSz="914400" rtl="0" eaLnBrk="1" latinLnBrk="0" hangingPunct="1"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fld id="{6EF4E434-3FD7-435B-AD92-AA66DD4D5138}" type="slidenum">
              <a:rPr lang="fr-FR" sz="1100" b="1" baseline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pPr algn="ctr">
                <a:lnSpc>
                  <a:spcPct val="150000"/>
                </a:lnSpc>
              </a:pPr>
              <a:t>‹N°›</a:t>
            </a:fld>
            <a:endParaRPr lang="fr-FR" sz="1100" b="1" baseline="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57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AE6CF1C-258F-6FFB-73FD-F198B205D0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8096" y="917264"/>
            <a:ext cx="5335004" cy="55258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cap="none" baseline="0">
                <a:solidFill>
                  <a:srgbClr val="EA5E45"/>
                </a:solidFill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  <a:lvl2pPr marL="457200" indent="0">
              <a:buNone/>
              <a:defRPr sz="1600" b="1">
                <a:solidFill>
                  <a:srgbClr val="3766AE"/>
                </a:solidFill>
                <a:latin typeface="+mj-lt"/>
                <a:cs typeface="Arial" panose="020B0604020202020204" pitchFamily="34" charset="0"/>
              </a:defRPr>
            </a:lvl2pPr>
            <a:lvl3pPr marL="1143000" indent="-228600">
              <a:buClr>
                <a:srgbClr val="D04925"/>
              </a:buClr>
              <a:buSzPct val="90000"/>
              <a:buFont typeface="Arial" panose="020B0604020202020204" pitchFamily="34" charset="0"/>
              <a:buChar char="●"/>
              <a:defRPr sz="1400" b="0">
                <a:latin typeface="+mj-lt"/>
                <a:cs typeface="Arial" panose="020B0604020202020204" pitchFamily="34" charset="0"/>
              </a:defRPr>
            </a:lvl3pPr>
            <a:lvl4pPr>
              <a:buClr>
                <a:srgbClr val="3766AE"/>
              </a:buClr>
              <a:buSzPct val="90000"/>
              <a:defRPr sz="1300">
                <a:latin typeface="+mj-lt"/>
              </a:defRPr>
            </a:lvl4pPr>
          </a:lstStyle>
          <a:p>
            <a:pPr lvl="0"/>
            <a:r>
              <a:rPr lang="fr-FR" dirty="0"/>
              <a:t>Titre ou texte de niveau 1</a:t>
            </a:r>
          </a:p>
          <a:p>
            <a:pPr lvl="1"/>
            <a:r>
              <a:rPr lang="fr-FR" dirty="0"/>
              <a:t>Texte de niveau 2, texte courant</a:t>
            </a:r>
          </a:p>
          <a:p>
            <a:pPr lvl="2"/>
            <a:r>
              <a:rPr lang="fr-FR" dirty="0"/>
              <a:t>Liste à puce, texte de niveau 3</a:t>
            </a:r>
          </a:p>
          <a:p>
            <a:pPr lvl="3"/>
            <a:r>
              <a:rPr lang="fr-FR" dirty="0"/>
              <a:t>Liste à puce 2, texte de niveau 4</a:t>
            </a:r>
          </a:p>
          <a:p>
            <a:pPr lvl="2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5C0869-61A6-E16A-6064-D2F07EEBB284}"/>
              </a:ext>
            </a:extLst>
          </p:cNvPr>
          <p:cNvSpPr/>
          <p:nvPr userDrawn="1"/>
        </p:nvSpPr>
        <p:spPr>
          <a:xfrm>
            <a:off x="-1" y="248653"/>
            <a:ext cx="264695" cy="6209407"/>
          </a:xfrm>
          <a:prstGeom prst="rect">
            <a:avLst/>
          </a:prstGeom>
          <a:solidFill>
            <a:srgbClr val="3766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4D0BD72-41E1-8729-1004-FD3A8CC4FA6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18096" y="170742"/>
            <a:ext cx="5869794" cy="3734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+mj-lt"/>
              <a:buNone/>
              <a:defRPr sz="2400" b="0" cap="all" baseline="0">
                <a:solidFill>
                  <a:srgbClr val="3766AE"/>
                </a:solidFill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  <a:lvl2pPr marL="457200" indent="0">
              <a:buNone/>
              <a:defRPr sz="1600">
                <a:solidFill>
                  <a:srgbClr val="30A7E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04925"/>
              </a:buClr>
              <a:buSzPct val="90000"/>
              <a:buFont typeface="Arial" panose="020B0604020202020204" pitchFamily="34" charset="0"/>
              <a:buChar char="●"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fr-FR" dirty="0"/>
              <a:t>TITRE DE LA SECTION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4B93DDA-8FA3-B013-B96D-D43F64FB3C4E}"/>
              </a:ext>
            </a:extLst>
          </p:cNvPr>
          <p:cNvSpPr/>
          <p:nvPr userDrawn="1"/>
        </p:nvSpPr>
        <p:spPr>
          <a:xfrm>
            <a:off x="11773419" y="6458060"/>
            <a:ext cx="345556" cy="345554"/>
          </a:xfrm>
          <a:prstGeom prst="ellipse">
            <a:avLst/>
          </a:prstGeom>
          <a:solidFill>
            <a:srgbClr val="EA5E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4C0754E8-B577-767D-0C40-37E93E1C6697}"/>
              </a:ext>
            </a:extLst>
          </p:cNvPr>
          <p:cNvSpPr txBox="1">
            <a:spLocks/>
          </p:cNvSpPr>
          <p:nvPr userDrawn="1"/>
        </p:nvSpPr>
        <p:spPr>
          <a:xfrm>
            <a:off x="11750633" y="6443073"/>
            <a:ext cx="386363" cy="332545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5pPr>
            <a:lvl6pPr marL="2286000" algn="l" defTabSz="914400" rtl="0" eaLnBrk="1" latinLnBrk="0" hangingPunct="1"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6pPr>
            <a:lvl7pPr marL="2743200" algn="l" defTabSz="914400" rtl="0" eaLnBrk="1" latinLnBrk="0" hangingPunct="1"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7pPr>
            <a:lvl8pPr marL="3200400" algn="l" defTabSz="914400" rtl="0" eaLnBrk="1" latinLnBrk="0" hangingPunct="1"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8pPr>
            <a:lvl9pPr marL="3657600" algn="l" defTabSz="914400" rtl="0" eaLnBrk="1" latinLnBrk="0" hangingPunct="1"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fld id="{6EF4E434-3FD7-435B-AD92-AA66DD4D5138}" type="slidenum">
              <a:rPr lang="fr-FR" sz="1100" b="1" baseline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pPr algn="ctr">
                <a:lnSpc>
                  <a:spcPct val="150000"/>
                </a:lnSpc>
              </a:pPr>
              <a:t>‹N°›</a:t>
            </a:fld>
            <a:endParaRPr lang="fr-FR" sz="1100" b="1" baseline="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A662F-3851-1F27-17C5-26211B401995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372368" y="917264"/>
            <a:ext cx="5335004" cy="55258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cap="none" baseline="0">
                <a:solidFill>
                  <a:srgbClr val="EA5E45"/>
                </a:solidFill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  <a:lvl2pPr marL="457200" indent="0">
              <a:buNone/>
              <a:defRPr sz="1600" b="1">
                <a:solidFill>
                  <a:srgbClr val="3766AE"/>
                </a:solidFill>
                <a:latin typeface="+mj-lt"/>
                <a:cs typeface="Arial" panose="020B0604020202020204" pitchFamily="34" charset="0"/>
              </a:defRPr>
            </a:lvl2pPr>
            <a:lvl3pPr marL="1143000" indent="-228600">
              <a:buClr>
                <a:srgbClr val="D04925"/>
              </a:buClr>
              <a:buSzPct val="90000"/>
              <a:buFont typeface="Arial" panose="020B0604020202020204" pitchFamily="34" charset="0"/>
              <a:buChar char="●"/>
              <a:defRPr sz="1400" b="0">
                <a:latin typeface="+mj-lt"/>
                <a:cs typeface="Arial" panose="020B0604020202020204" pitchFamily="34" charset="0"/>
              </a:defRPr>
            </a:lvl3pPr>
            <a:lvl4pPr>
              <a:buClr>
                <a:srgbClr val="3766AE"/>
              </a:buClr>
              <a:buSzPct val="90000"/>
              <a:defRPr sz="1300">
                <a:latin typeface="+mj-lt"/>
              </a:defRPr>
            </a:lvl4pPr>
          </a:lstStyle>
          <a:p>
            <a:pPr lvl="0"/>
            <a:r>
              <a:rPr lang="fr-FR" dirty="0"/>
              <a:t>Titre ou texte de niveau 1</a:t>
            </a:r>
          </a:p>
          <a:p>
            <a:pPr lvl="1"/>
            <a:r>
              <a:rPr lang="fr-FR" dirty="0"/>
              <a:t>Texte de niveau 2, texte courant</a:t>
            </a:r>
          </a:p>
          <a:p>
            <a:pPr lvl="2"/>
            <a:r>
              <a:rPr lang="fr-FR" dirty="0"/>
              <a:t>Liste à puce, texte de niveau 3</a:t>
            </a:r>
          </a:p>
          <a:p>
            <a:pPr lvl="3"/>
            <a:r>
              <a:rPr lang="fr-FR" dirty="0"/>
              <a:t>Liste à puce 2, texte de niveau 4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452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5C0869-61A6-E16A-6064-D2F07EEBB284}"/>
              </a:ext>
            </a:extLst>
          </p:cNvPr>
          <p:cNvSpPr/>
          <p:nvPr userDrawn="1"/>
        </p:nvSpPr>
        <p:spPr>
          <a:xfrm>
            <a:off x="-1" y="248653"/>
            <a:ext cx="264695" cy="6209407"/>
          </a:xfrm>
          <a:prstGeom prst="rect">
            <a:avLst/>
          </a:prstGeom>
          <a:solidFill>
            <a:srgbClr val="3766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4D0BD72-41E1-8729-1004-FD3A8CC4FA6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18096" y="170742"/>
            <a:ext cx="5869794" cy="3734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+mj-lt"/>
              <a:buNone/>
              <a:defRPr sz="2400" b="0" cap="all" baseline="0">
                <a:solidFill>
                  <a:srgbClr val="3766AE"/>
                </a:solidFill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  <a:lvl2pPr marL="457200" indent="0">
              <a:buNone/>
              <a:defRPr sz="1600">
                <a:solidFill>
                  <a:srgbClr val="30A7E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04925"/>
              </a:buClr>
              <a:buSzPct val="90000"/>
              <a:buFont typeface="Arial" panose="020B0604020202020204" pitchFamily="34" charset="0"/>
              <a:buChar char="●"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fr-FR" dirty="0"/>
              <a:t>TITRE DE LA SECTION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4B93DDA-8FA3-B013-B96D-D43F64FB3C4E}"/>
              </a:ext>
            </a:extLst>
          </p:cNvPr>
          <p:cNvSpPr/>
          <p:nvPr userDrawn="1"/>
        </p:nvSpPr>
        <p:spPr>
          <a:xfrm>
            <a:off x="11773419" y="6458060"/>
            <a:ext cx="345556" cy="345554"/>
          </a:xfrm>
          <a:prstGeom prst="ellipse">
            <a:avLst/>
          </a:prstGeom>
          <a:solidFill>
            <a:srgbClr val="EA5E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4C0754E8-B577-767D-0C40-37E93E1C6697}"/>
              </a:ext>
            </a:extLst>
          </p:cNvPr>
          <p:cNvSpPr txBox="1">
            <a:spLocks/>
          </p:cNvSpPr>
          <p:nvPr userDrawn="1"/>
        </p:nvSpPr>
        <p:spPr>
          <a:xfrm>
            <a:off x="11750633" y="6443073"/>
            <a:ext cx="386363" cy="332545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5pPr>
            <a:lvl6pPr marL="2286000" algn="l" defTabSz="914400" rtl="0" eaLnBrk="1" latinLnBrk="0" hangingPunct="1"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6pPr>
            <a:lvl7pPr marL="2743200" algn="l" defTabSz="914400" rtl="0" eaLnBrk="1" latinLnBrk="0" hangingPunct="1"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7pPr>
            <a:lvl8pPr marL="3200400" algn="l" defTabSz="914400" rtl="0" eaLnBrk="1" latinLnBrk="0" hangingPunct="1"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8pPr>
            <a:lvl9pPr marL="3657600" algn="l" defTabSz="914400" rtl="0" eaLnBrk="1" latinLnBrk="0" hangingPunct="1"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fld id="{6EF4E434-3FD7-435B-AD92-AA66DD4D5138}" type="slidenum">
              <a:rPr lang="fr-FR" sz="1100" b="1" baseline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pPr algn="ctr">
                <a:lnSpc>
                  <a:spcPct val="150000"/>
                </a:lnSpc>
              </a:pPr>
              <a:t>‹N°›</a:t>
            </a:fld>
            <a:endParaRPr lang="fr-FR" sz="1100" b="1" baseline="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Espace réservé pour une image  20">
            <a:extLst>
              <a:ext uri="{FF2B5EF4-FFF2-40B4-BE49-F238E27FC236}">
                <a16:creationId xmlns:a16="http://schemas.microsoft.com/office/drawing/2014/main" id="{F18EB0D4-53E2-911B-2B68-F10871B214D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72368" y="917264"/>
            <a:ext cx="5335004" cy="5525808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6" name="Espace réservé pour une image  20">
            <a:extLst>
              <a:ext uri="{FF2B5EF4-FFF2-40B4-BE49-F238E27FC236}">
                <a16:creationId xmlns:a16="http://schemas.microsoft.com/office/drawing/2014/main" id="{DF85B065-6B52-A912-F9CF-E9C4B8EC933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18096" y="917264"/>
            <a:ext cx="5335004" cy="5525808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fr-FR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2523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F2A1BE-7590-36CB-CC88-26ECDC17C3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8096" y="917264"/>
            <a:ext cx="11289276" cy="55258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cap="none" baseline="0">
                <a:solidFill>
                  <a:srgbClr val="EA5E45"/>
                </a:solidFill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  <a:lvl2pPr marL="457200" indent="0">
              <a:buNone/>
              <a:defRPr sz="1600" b="1">
                <a:solidFill>
                  <a:srgbClr val="3766AE"/>
                </a:solidFill>
                <a:latin typeface="+mj-lt"/>
                <a:cs typeface="Arial" panose="020B0604020202020204" pitchFamily="34" charset="0"/>
              </a:defRPr>
            </a:lvl2pPr>
            <a:lvl3pPr marL="1143000" indent="-228600">
              <a:buClr>
                <a:srgbClr val="D04925"/>
              </a:buClr>
              <a:buSzPct val="90000"/>
              <a:buFont typeface="Arial" panose="020B0604020202020204" pitchFamily="34" charset="0"/>
              <a:buChar char="●"/>
              <a:defRPr sz="1400" b="0">
                <a:latin typeface="+mj-lt"/>
                <a:cs typeface="Arial" panose="020B0604020202020204" pitchFamily="34" charset="0"/>
              </a:defRPr>
            </a:lvl3pPr>
            <a:lvl4pPr>
              <a:buClr>
                <a:srgbClr val="3766AE"/>
              </a:buClr>
              <a:buSzPct val="90000"/>
              <a:defRPr sz="1300">
                <a:latin typeface="+mj-lt"/>
              </a:defRPr>
            </a:lvl4pPr>
          </a:lstStyle>
          <a:p>
            <a:pPr lvl="0"/>
            <a:r>
              <a:rPr lang="fr-FR" dirty="0"/>
              <a:t>Titre ou texte de niveau 1</a:t>
            </a:r>
          </a:p>
          <a:p>
            <a:pPr lvl="1"/>
            <a:r>
              <a:rPr lang="fr-FR" dirty="0"/>
              <a:t>Texte de niveau 2, texte courant</a:t>
            </a:r>
          </a:p>
          <a:p>
            <a:pPr lvl="2"/>
            <a:r>
              <a:rPr lang="fr-FR" dirty="0"/>
              <a:t>Liste à puce, texte de niveau 3</a:t>
            </a:r>
          </a:p>
          <a:p>
            <a:pPr lvl="3"/>
            <a:r>
              <a:rPr lang="fr-FR" dirty="0"/>
              <a:t>Liste à puce 2, texte de niveau 4</a:t>
            </a:r>
          </a:p>
          <a:p>
            <a:pPr lvl="2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EA5D96-BA55-C86F-C1C6-EF97053DE885}"/>
              </a:ext>
            </a:extLst>
          </p:cNvPr>
          <p:cNvSpPr/>
          <p:nvPr userDrawn="1"/>
        </p:nvSpPr>
        <p:spPr>
          <a:xfrm>
            <a:off x="-1" y="248653"/>
            <a:ext cx="264695" cy="6209407"/>
          </a:xfrm>
          <a:prstGeom prst="rect">
            <a:avLst/>
          </a:prstGeom>
          <a:solidFill>
            <a:srgbClr val="3766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DBC42F-BC5D-398E-C73D-1FE6395B972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18096" y="170742"/>
            <a:ext cx="5869794" cy="3734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+mj-lt"/>
              <a:buNone/>
              <a:defRPr sz="2400" b="0" cap="all" baseline="0">
                <a:solidFill>
                  <a:srgbClr val="3766AE"/>
                </a:solidFill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  <a:lvl2pPr marL="457200" indent="0">
              <a:buNone/>
              <a:defRPr sz="1600">
                <a:solidFill>
                  <a:srgbClr val="30A7E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04925"/>
              </a:buClr>
              <a:buSzPct val="90000"/>
              <a:buFont typeface="Arial" panose="020B0604020202020204" pitchFamily="34" charset="0"/>
              <a:buChar char="●"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fr-FR" dirty="0"/>
              <a:t>TITRE DE LA SECTION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0AD6513-B1E3-E631-7FBE-F8BF86E32208}"/>
              </a:ext>
            </a:extLst>
          </p:cNvPr>
          <p:cNvSpPr/>
          <p:nvPr userDrawn="1"/>
        </p:nvSpPr>
        <p:spPr>
          <a:xfrm>
            <a:off x="11773419" y="6458060"/>
            <a:ext cx="345556" cy="345554"/>
          </a:xfrm>
          <a:prstGeom prst="ellipse">
            <a:avLst/>
          </a:prstGeom>
          <a:solidFill>
            <a:srgbClr val="EA5E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01420EC7-42EF-893A-495B-6CD12F95A48A}"/>
              </a:ext>
            </a:extLst>
          </p:cNvPr>
          <p:cNvSpPr txBox="1">
            <a:spLocks/>
          </p:cNvSpPr>
          <p:nvPr userDrawn="1"/>
        </p:nvSpPr>
        <p:spPr>
          <a:xfrm>
            <a:off x="11750633" y="6443073"/>
            <a:ext cx="386363" cy="332545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5pPr>
            <a:lvl6pPr marL="2286000" algn="l" defTabSz="914400" rtl="0" eaLnBrk="1" latinLnBrk="0" hangingPunct="1"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6pPr>
            <a:lvl7pPr marL="2743200" algn="l" defTabSz="914400" rtl="0" eaLnBrk="1" latinLnBrk="0" hangingPunct="1"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7pPr>
            <a:lvl8pPr marL="3200400" algn="l" defTabSz="914400" rtl="0" eaLnBrk="1" latinLnBrk="0" hangingPunct="1"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8pPr>
            <a:lvl9pPr marL="3657600" algn="l" defTabSz="914400" rtl="0" eaLnBrk="1" latinLnBrk="0" hangingPunct="1"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fld id="{6EF4E434-3FD7-435B-AD92-AA66DD4D5138}" type="slidenum">
              <a:rPr lang="fr-FR" sz="1100" b="1" baseline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pPr algn="ctr">
                <a:lnSpc>
                  <a:spcPct val="150000"/>
                </a:lnSpc>
              </a:pPr>
              <a:t>‹N°›</a:t>
            </a:fld>
            <a:endParaRPr lang="fr-FR" sz="1100" b="1" baseline="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09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5C0869-61A6-E16A-6064-D2F07EEBB284}"/>
              </a:ext>
            </a:extLst>
          </p:cNvPr>
          <p:cNvSpPr/>
          <p:nvPr userDrawn="1"/>
        </p:nvSpPr>
        <p:spPr>
          <a:xfrm>
            <a:off x="-1" y="248653"/>
            <a:ext cx="264695" cy="6209407"/>
          </a:xfrm>
          <a:prstGeom prst="rect">
            <a:avLst/>
          </a:prstGeom>
          <a:solidFill>
            <a:srgbClr val="3766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4D0BD72-41E1-8729-1004-FD3A8CC4FA6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18096" y="170742"/>
            <a:ext cx="5869794" cy="3734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+mj-lt"/>
              <a:buNone/>
              <a:defRPr sz="2400" b="0" cap="all" baseline="0">
                <a:solidFill>
                  <a:srgbClr val="3766AE"/>
                </a:solidFill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  <a:lvl2pPr marL="457200" indent="0">
              <a:buNone/>
              <a:defRPr sz="1600">
                <a:solidFill>
                  <a:srgbClr val="30A7E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04925"/>
              </a:buClr>
              <a:buSzPct val="90000"/>
              <a:buFont typeface="Arial" panose="020B0604020202020204" pitchFamily="34" charset="0"/>
              <a:buChar char="●"/>
              <a:defRPr sz="1400" b="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fr-FR" dirty="0"/>
              <a:t>TITRE DE LA SECTION</a:t>
            </a:r>
          </a:p>
        </p:txBody>
      </p:sp>
      <p:sp>
        <p:nvSpPr>
          <p:cNvPr id="21" name="Espace réservé pour une image  20">
            <a:extLst>
              <a:ext uri="{FF2B5EF4-FFF2-40B4-BE49-F238E27FC236}">
                <a16:creationId xmlns:a16="http://schemas.microsoft.com/office/drawing/2014/main" id="{4D36A693-F1ED-59D8-AAC7-C454FCDDA0A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18096" y="917265"/>
            <a:ext cx="11289276" cy="5525808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4B93DDA-8FA3-B013-B96D-D43F64FB3C4E}"/>
              </a:ext>
            </a:extLst>
          </p:cNvPr>
          <p:cNvSpPr/>
          <p:nvPr userDrawn="1"/>
        </p:nvSpPr>
        <p:spPr>
          <a:xfrm>
            <a:off x="11773419" y="6458060"/>
            <a:ext cx="345556" cy="345554"/>
          </a:xfrm>
          <a:prstGeom prst="ellipse">
            <a:avLst/>
          </a:prstGeom>
          <a:solidFill>
            <a:srgbClr val="EA5E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4C0754E8-B577-767D-0C40-37E93E1C6697}"/>
              </a:ext>
            </a:extLst>
          </p:cNvPr>
          <p:cNvSpPr txBox="1">
            <a:spLocks/>
          </p:cNvSpPr>
          <p:nvPr userDrawn="1"/>
        </p:nvSpPr>
        <p:spPr>
          <a:xfrm>
            <a:off x="11750633" y="6443073"/>
            <a:ext cx="386363" cy="332545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fr-F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5pPr>
            <a:lvl6pPr marL="2286000" algn="l" defTabSz="914400" rtl="0" eaLnBrk="1" latinLnBrk="0" hangingPunct="1"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6pPr>
            <a:lvl7pPr marL="2743200" algn="l" defTabSz="914400" rtl="0" eaLnBrk="1" latinLnBrk="0" hangingPunct="1"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7pPr>
            <a:lvl8pPr marL="3200400" algn="l" defTabSz="914400" rtl="0" eaLnBrk="1" latinLnBrk="0" hangingPunct="1"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8pPr>
            <a:lvl9pPr marL="3657600" algn="l" defTabSz="914400" rtl="0" eaLnBrk="1" latinLnBrk="0" hangingPunct="1">
              <a:defRPr sz="2200" b="1" kern="1200" baseline="30000">
                <a:solidFill>
                  <a:schemeClr val="tx1"/>
                </a:solidFill>
                <a:latin typeface="Trebuchet MS" pitchFamily="48" charset="0"/>
                <a:ea typeface="ヒラギノ角ゴ Pro W3" pitchFamily="1" charset="-128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fld id="{6EF4E434-3FD7-435B-AD92-AA66DD4D5138}" type="slidenum">
              <a:rPr lang="fr-FR" sz="1100" b="1" baseline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pPr algn="ctr">
                <a:lnSpc>
                  <a:spcPct val="150000"/>
                </a:lnSpc>
              </a:pPr>
              <a:t>‹N°›</a:t>
            </a:fld>
            <a:endParaRPr lang="fr-FR" sz="1100" b="1" baseline="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95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A5454A-6BFD-4FC9-5C8C-AF92835425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66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A014C39-100C-6529-479F-A9B157FC98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72973" y="2513743"/>
            <a:ext cx="7399602" cy="183051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</a:lstStyle>
          <a:p>
            <a:r>
              <a:rPr lang="fr-FR" dirty="0"/>
              <a:t>Merci pour</a:t>
            </a:r>
            <a:br>
              <a:rPr lang="fr-FR" dirty="0"/>
            </a:br>
            <a:r>
              <a:rPr lang="fr-FR" dirty="0"/>
              <a:t>votre attention</a:t>
            </a:r>
            <a:endParaRPr lang="en-US" dirty="0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891D8509-6389-CDCE-2E0D-A52AFA276F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2175" y="4180081"/>
            <a:ext cx="3629025" cy="4156959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F80905F5-33F0-B3DE-6790-95403EF458A4}"/>
              </a:ext>
            </a:extLst>
          </p:cNvPr>
          <p:cNvSpPr/>
          <p:nvPr userDrawn="1"/>
        </p:nvSpPr>
        <p:spPr>
          <a:xfrm>
            <a:off x="-390525" y="-695325"/>
            <a:ext cx="2676525" cy="26765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Graphique 11">
            <a:extLst>
              <a:ext uri="{FF2B5EF4-FFF2-40B4-BE49-F238E27FC236}">
                <a16:creationId xmlns:a16="http://schemas.microsoft.com/office/drawing/2014/main" id="{6C04484F-0C12-85B5-6073-282DB8F6355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14325" y="228600"/>
            <a:ext cx="1654968" cy="1323975"/>
          </a:xfrm>
          <a:prstGeom prst="rect">
            <a:avLst/>
          </a:prstGeom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A8ED21F-B22C-8488-F521-A755AD1EF8C0}"/>
              </a:ext>
            </a:extLst>
          </p:cNvPr>
          <p:cNvCxnSpPr/>
          <p:nvPr userDrawn="1"/>
        </p:nvCxnSpPr>
        <p:spPr>
          <a:xfrm>
            <a:off x="247650" y="5819775"/>
            <a:ext cx="827484" cy="0"/>
          </a:xfrm>
          <a:prstGeom prst="line">
            <a:avLst/>
          </a:prstGeom>
          <a:ln>
            <a:solidFill>
              <a:srgbClr val="EA5E4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D0126926-BCBB-7779-4866-44B4DFF01EBD}"/>
              </a:ext>
            </a:extLst>
          </p:cNvPr>
          <p:cNvSpPr txBox="1"/>
          <p:nvPr userDrawn="1"/>
        </p:nvSpPr>
        <p:spPr>
          <a:xfrm>
            <a:off x="173548" y="5925187"/>
            <a:ext cx="5851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DISPOSITIF D’APPUI À LA COORDINATION VAR OUEST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CFF74C2-F150-3381-11BD-96CADAADF82C}"/>
              </a:ext>
            </a:extLst>
          </p:cNvPr>
          <p:cNvSpPr txBox="1"/>
          <p:nvPr userDrawn="1"/>
        </p:nvSpPr>
        <p:spPr>
          <a:xfrm>
            <a:off x="173549" y="6260789"/>
            <a:ext cx="58510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050" b="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6 bis boulevard Châteaubriand </a:t>
            </a:r>
            <a:r>
              <a:rPr lang="fr-FR" sz="1050" b="0" dirty="0">
                <a:solidFill>
                  <a:srgbClr val="EA5E45"/>
                </a:solidFill>
                <a:latin typeface="Open Sans ExtraBold" pitchFamily="2" charset="0"/>
                <a:ea typeface="Open Sans ExtraBold" pitchFamily="2" charset="0"/>
                <a:cs typeface="Open Sans ExtraBold" pitchFamily="2" charset="0"/>
              </a:rPr>
              <a:t>–</a:t>
            </a:r>
            <a:r>
              <a:rPr lang="fr-FR" sz="1050" b="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83400 Hyères</a:t>
            </a:r>
            <a:br>
              <a:rPr lang="fr-FR" sz="1050" b="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</a:br>
            <a:r>
              <a:rPr lang="fr-FR" sz="1050" b="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04 94 35 32 01 </a:t>
            </a:r>
            <a:r>
              <a:rPr lang="fr-FR" sz="1050" b="0" dirty="0">
                <a:solidFill>
                  <a:srgbClr val="EA5E45"/>
                </a:solidFill>
                <a:latin typeface="Open Sans ExtraBold" pitchFamily="2" charset="0"/>
                <a:ea typeface="Open Sans ExtraBold" pitchFamily="2" charset="0"/>
                <a:cs typeface="Open Sans ExtraBold" pitchFamily="2" charset="0"/>
              </a:rPr>
              <a:t>–</a:t>
            </a:r>
            <a:r>
              <a:rPr lang="fr-FR" sz="1050" b="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www.dac-varouest.fr</a:t>
            </a:r>
          </a:p>
        </p:txBody>
      </p:sp>
    </p:spTree>
    <p:extLst>
      <p:ext uri="{BB962C8B-B14F-4D97-AF65-F5344CB8AC3E}">
        <p14:creationId xmlns:p14="http://schemas.microsoft.com/office/powerpoint/2010/main" val="406880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0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E6216D4-6417-5151-93F3-42DDA8DD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CA873C-17DB-E1C7-E5BD-9BA86D963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DD8CB7-6C05-A7BA-E8B5-645BDDB95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F54E2-5482-4274-ACAF-0E2132D49D8F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F9FCD1-0053-687A-DEEE-9F02417F8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843B16-63C1-D380-B29D-FAC96089E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99408-F1D7-4493-9462-4A365477D4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710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57" r:id="rId5"/>
    <p:sldLayoutId id="2147483654" r:id="rId6"/>
    <p:sldLayoutId id="2147483656" r:id="rId7"/>
    <p:sldLayoutId id="2147483653" r:id="rId8"/>
    <p:sldLayoutId id="214748365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f.fr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ameli.fr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AE30E-9352-2D74-A030-076EFBC96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836" y="2834244"/>
            <a:ext cx="7399602" cy="1650837"/>
          </a:xfrm>
        </p:spPr>
        <p:txBody>
          <a:bodyPr/>
          <a:lstStyle/>
          <a:p>
            <a:r>
              <a:rPr lang="fr-FR" sz="4000" dirty="0"/>
              <a:t>Agir pour les aidants</a:t>
            </a:r>
            <a:br>
              <a:rPr lang="fr-FR" sz="4000" dirty="0"/>
            </a:br>
            <a:r>
              <a:rPr lang="fr-FR" sz="4000" dirty="0"/>
              <a:t>Formalisation du parcours aidants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FF4C7C-BC57-5459-7888-1055AF8D1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6836" y="4560495"/>
            <a:ext cx="7172325" cy="355083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La Garde – Préparation de la journée du 6/10/2025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A1BB77-D5FE-64BA-2780-1976E072B9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26 juin 2025</a:t>
            </a:r>
          </a:p>
        </p:txBody>
      </p:sp>
    </p:spTree>
    <p:extLst>
      <p:ext uri="{BB962C8B-B14F-4D97-AF65-F5344CB8AC3E}">
        <p14:creationId xmlns:p14="http://schemas.microsoft.com/office/powerpoint/2010/main" val="116874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091D58-5A2E-BDF4-8411-60B3D4274D9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18096" y="170742"/>
            <a:ext cx="5869794" cy="373483"/>
          </a:xfrm>
        </p:spPr>
        <p:txBody>
          <a:bodyPr>
            <a:normAutofit/>
          </a:bodyPr>
          <a:lstStyle/>
          <a:p>
            <a:r>
              <a:rPr lang="fr-FR" sz="2000" dirty="0"/>
              <a:t>LES LIEUX D’ACCUEIL TEMPORAIRES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3D111C-C9A6-93FF-984D-408CC4A11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581" y="917265"/>
            <a:ext cx="7922305" cy="55258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1047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0F716DD-A93A-A248-DF7E-5FCC395EB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Relayage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Séjours de répit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1C9AE8-9E07-4E1B-D1D7-8793D0CA67C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fr-FR" dirty="0"/>
              <a:t>DISPOSITFS DE REPIT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C327A13-71C6-3CAA-E01A-38900B07B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56" y="3267407"/>
            <a:ext cx="3558848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7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0F716DD-A93A-A248-DF7E-5FCC395EB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pairs accompagnateurs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Les groupes de paroles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L’écoute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1C9AE8-9E07-4E1B-D1D7-8793D0CA67C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fr-FR" dirty="0"/>
              <a:t>LE SOUTIEN PSYCHOLOGIQUE</a:t>
            </a:r>
          </a:p>
        </p:txBody>
      </p:sp>
    </p:spTree>
    <p:extLst>
      <p:ext uri="{BB962C8B-B14F-4D97-AF65-F5344CB8AC3E}">
        <p14:creationId xmlns:p14="http://schemas.microsoft.com/office/powerpoint/2010/main" val="3888028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0F716DD-A93A-A248-DF7E-5FCC395EB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Journées départementales des aidants</a:t>
            </a:r>
          </a:p>
          <a:p>
            <a:endParaRPr lang="fr-FR" dirty="0"/>
          </a:p>
          <a:p>
            <a:r>
              <a:rPr lang="fr-FR" dirty="0"/>
              <a:t>Les formations</a:t>
            </a:r>
          </a:p>
          <a:p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RePairs</a:t>
            </a:r>
            <a:r>
              <a:rPr lang="fr-FR" dirty="0"/>
              <a:t> Aidants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1C9AE8-9E07-4E1B-D1D7-8793D0CA67C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fr-FR" dirty="0"/>
              <a:t>S’informer et se former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4DA8391-C5BE-63C8-3DDD-78EC9F09E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057" y="1608493"/>
            <a:ext cx="5349704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41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0F716DD-A93A-A248-DF7E-5FCC395E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095" y="1413163"/>
            <a:ext cx="7829978" cy="5048381"/>
          </a:xfrm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rgbClr val="3766AE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rPr>
              <a:t>L’utilisation de draps utiles : drap de rehaussement, drap de glisse pour un transfert d’un lit à un autre.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rgbClr val="3766AE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rPr>
              <a:t>Volt ou disque de transfert : Il facilite les transferts et permet une rotation assise plus simple en voiture.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rgbClr val="3766AE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rPr>
              <a:t>Coussin anti-glissement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rgbClr val="3766AE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rPr>
              <a:t>La planche de transfert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rgbClr val="3766AE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rPr>
              <a:t>Le guidon de transfert : Il facilite la rotation sur place d’une personne debout.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rgbClr val="3766AE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rPr>
              <a:t>Le siège de bain/douche : Il maintient la personne assise et évite tout risque de chute.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rgbClr val="3766AE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rPr>
              <a:t>Le lève personne : Il permet d’effectuer des transferts plus facilement.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rgbClr val="3766AE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rPr>
              <a:t>Le rehausseur de toilette : permet à la personne de s’assoir et de se relever plus facilement.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rgbClr val="3766AE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rPr>
              <a:t>La téléassistance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rgbClr val="3766AE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rPr>
              <a:t>Les chemins lumineux : Lumières qui s’allument au passage de la personne, pour la guider  jusqu’aux pièces stratégiques de la maison pendant la nuit et éviter </a:t>
            </a:r>
            <a:r>
              <a:rPr lang="fr-FR" sz="1400" dirty="0">
                <a:solidFill>
                  <a:srgbClr val="3766AE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rPr>
              <a:t>les chutes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1C9AE8-9E07-4E1B-D1D7-8793D0CA67C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fr-FR" dirty="0"/>
              <a:t>ASTUCES ENTRE AIDANTS</a:t>
            </a:r>
          </a:p>
        </p:txBody>
      </p:sp>
      <p:sp>
        <p:nvSpPr>
          <p:cNvPr id="3" name="Espace réservé du contenu 1">
            <a:extLst>
              <a:ext uri="{FF2B5EF4-FFF2-40B4-BE49-F238E27FC236}">
                <a16:creationId xmlns:a16="http://schemas.microsoft.com/office/drawing/2014/main" id="{25A68993-D2B1-5397-2D4C-2E04DD0C9FDC}"/>
              </a:ext>
            </a:extLst>
          </p:cNvPr>
          <p:cNvSpPr txBox="1">
            <a:spLocks/>
          </p:cNvSpPr>
          <p:nvPr/>
        </p:nvSpPr>
        <p:spPr>
          <a:xfrm>
            <a:off x="8654473" y="2047548"/>
            <a:ext cx="3119433" cy="2762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none" baseline="0">
                <a:solidFill>
                  <a:srgbClr val="EA5E45"/>
                </a:solidFill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3766AE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04925"/>
              </a:buClr>
              <a:buSzPct val="90000"/>
              <a:buFont typeface="Arial" panose="020B0604020202020204" pitchFamily="34" charset="0"/>
              <a:buChar char="●"/>
              <a:defRPr sz="1400" b="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66AE"/>
              </a:buClr>
              <a:buSzPct val="90000"/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400" dirty="0"/>
          </a:p>
          <a:p>
            <a:r>
              <a:rPr lang="fr-FR" sz="1400" i="1" dirty="0">
                <a:solidFill>
                  <a:srgbClr val="F9B52F"/>
                </a:solidFill>
                <a:latin typeface="+mn-lt"/>
              </a:rPr>
              <a:t>Si vous êtes éligible à la PCH, ces astuces peuvent faire l’objet d’une demande à la MDPH pour du petit matériel médical. </a:t>
            </a:r>
          </a:p>
          <a:p>
            <a:r>
              <a:rPr lang="fr-FR" sz="1400" i="1" dirty="0">
                <a:solidFill>
                  <a:srgbClr val="F9B52F"/>
                </a:solidFill>
                <a:latin typeface="+mn-lt"/>
              </a:rPr>
              <a:t>Certains peuvent aussi être pris en charge par la sécurité sociale et par la mutuelle sur prescription médicale</a:t>
            </a:r>
            <a:r>
              <a:rPr lang="fr-FR" sz="1400" b="0" i="1" dirty="0">
                <a:solidFill>
                  <a:srgbClr val="3766AE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0000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ADD41C2-A52E-1FE1-427C-1EFDE2A5E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998" y="917264"/>
            <a:ext cx="7701472" cy="5525808"/>
          </a:xfrm>
          <a:prstGeom prst="rect">
            <a:avLst/>
          </a:prstGeom>
          <a:noFill/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A96512-23E3-E913-7F20-4B3DC7BF7E5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18096" y="170742"/>
            <a:ext cx="5869794" cy="373483"/>
          </a:xfrm>
        </p:spPr>
        <p:txBody>
          <a:bodyPr>
            <a:normAutofit/>
          </a:bodyPr>
          <a:lstStyle/>
          <a:p>
            <a:r>
              <a:rPr lang="fr-FR" sz="2000"/>
              <a:t>La carte D’urgence de l’aidant</a:t>
            </a:r>
          </a:p>
        </p:txBody>
      </p:sp>
    </p:spTree>
    <p:extLst>
      <p:ext uri="{BB962C8B-B14F-4D97-AF65-F5344CB8AC3E}">
        <p14:creationId xmlns:p14="http://schemas.microsoft.com/office/powerpoint/2010/main" val="150917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96" y="1422400"/>
            <a:ext cx="11289276" cy="5020672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dirty="0" err="1">
                <a:solidFill>
                  <a:srgbClr val="3766AE"/>
                </a:solidFill>
                <a:latin typeface="+mn-lt"/>
              </a:rPr>
              <a:t>Repérer</a:t>
            </a:r>
            <a:r>
              <a:rPr dirty="0">
                <a:solidFill>
                  <a:srgbClr val="3766AE"/>
                </a:solidFill>
                <a:latin typeface="+mn-lt"/>
              </a:rPr>
              <a:t> et </a:t>
            </a:r>
            <a:r>
              <a:rPr dirty="0" err="1">
                <a:solidFill>
                  <a:srgbClr val="3766AE"/>
                </a:solidFill>
                <a:latin typeface="+mn-lt"/>
              </a:rPr>
              <a:t>reconnaître</a:t>
            </a:r>
            <a:r>
              <a:rPr dirty="0">
                <a:solidFill>
                  <a:srgbClr val="3766AE"/>
                </a:solidFill>
                <a:latin typeface="+mn-lt"/>
              </a:rPr>
              <a:t> les aidants</a:t>
            </a:r>
            <a:endParaRPr lang="fr-FR" dirty="0">
              <a:solidFill>
                <a:srgbClr val="3766AE"/>
              </a:solidFill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dirty="0" err="1">
                <a:solidFill>
                  <a:srgbClr val="3766AE"/>
                </a:solidFill>
                <a:latin typeface="+mn-lt"/>
              </a:rPr>
              <a:t>Prévenir</a:t>
            </a:r>
            <a:r>
              <a:rPr dirty="0">
                <a:solidFill>
                  <a:srgbClr val="3766AE"/>
                </a:solidFill>
                <a:latin typeface="+mn-lt"/>
              </a:rPr>
              <a:t> </a:t>
            </a:r>
            <a:r>
              <a:rPr dirty="0" err="1">
                <a:solidFill>
                  <a:srgbClr val="3766AE"/>
                </a:solidFill>
                <a:latin typeface="+mn-lt"/>
              </a:rPr>
              <a:t>l’épuisement</a:t>
            </a:r>
            <a:endParaRPr lang="fr-FR" dirty="0">
              <a:solidFill>
                <a:srgbClr val="3766AE"/>
              </a:solidFill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dirty="0" err="1">
                <a:solidFill>
                  <a:srgbClr val="3766AE"/>
                </a:solidFill>
                <a:latin typeface="+mn-lt"/>
              </a:rPr>
              <a:t>Améliorer</a:t>
            </a:r>
            <a:r>
              <a:rPr dirty="0">
                <a:solidFill>
                  <a:srgbClr val="3766AE"/>
                </a:solidFill>
                <a:latin typeface="+mn-lt"/>
              </a:rPr>
              <a:t> </a:t>
            </a:r>
            <a:r>
              <a:rPr dirty="0" err="1">
                <a:solidFill>
                  <a:srgbClr val="3766AE"/>
                </a:solidFill>
                <a:latin typeface="+mn-lt"/>
              </a:rPr>
              <a:t>l’accès</a:t>
            </a:r>
            <a:r>
              <a:rPr dirty="0">
                <a:solidFill>
                  <a:srgbClr val="3766AE"/>
                </a:solidFill>
                <a:latin typeface="+mn-lt"/>
              </a:rPr>
              <a:t> aux </a:t>
            </a:r>
            <a:r>
              <a:rPr dirty="0" err="1">
                <a:solidFill>
                  <a:srgbClr val="3766AE"/>
                </a:solidFill>
                <a:latin typeface="+mn-lt"/>
              </a:rPr>
              <a:t>ressources</a:t>
            </a:r>
            <a:endParaRPr dirty="0">
              <a:solidFill>
                <a:srgbClr val="3766AE"/>
              </a:solidFill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dirty="0" err="1">
                <a:solidFill>
                  <a:srgbClr val="3766AE"/>
                </a:solidFill>
                <a:latin typeface="+mn-lt"/>
              </a:rPr>
              <a:t>Renforcer</a:t>
            </a:r>
            <a:r>
              <a:rPr dirty="0">
                <a:solidFill>
                  <a:srgbClr val="3766AE"/>
                </a:solidFill>
                <a:latin typeface="+mn-lt"/>
              </a:rPr>
              <a:t> la coordination des </a:t>
            </a:r>
            <a:r>
              <a:rPr dirty="0" err="1">
                <a:solidFill>
                  <a:srgbClr val="3766AE"/>
                </a:solidFill>
                <a:latin typeface="+mn-lt"/>
              </a:rPr>
              <a:t>acteurs</a:t>
            </a:r>
            <a:r>
              <a:rPr dirty="0">
                <a:solidFill>
                  <a:srgbClr val="3766AE"/>
                </a:solidFill>
                <a:latin typeface="+mn-lt"/>
              </a:rPr>
              <a:t> du </a:t>
            </a:r>
            <a:r>
              <a:rPr dirty="0" err="1">
                <a:solidFill>
                  <a:srgbClr val="3766AE"/>
                </a:solidFill>
                <a:latin typeface="+mn-lt"/>
              </a:rPr>
              <a:t>territoire</a:t>
            </a:r>
            <a:endParaRPr dirty="0">
              <a:solidFill>
                <a:srgbClr val="3766AE"/>
              </a:solidFill>
              <a:latin typeface="+mn-lt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C45EAF-7E33-34A1-1A5E-EBF0BF48710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18096" y="414928"/>
            <a:ext cx="10453104" cy="373483"/>
          </a:xfrm>
        </p:spPr>
        <p:txBody>
          <a:bodyPr/>
          <a:lstStyle/>
          <a:p>
            <a:r>
              <a:rPr lang="fr-FR" dirty="0"/>
              <a:t>Objectifs de la formalisation du parcours des aidants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dirty="0">
                <a:solidFill>
                  <a:srgbClr val="3766AE"/>
                </a:solidFill>
              </a:rPr>
              <a:t>1. </a:t>
            </a:r>
            <a:r>
              <a:rPr dirty="0" err="1">
                <a:solidFill>
                  <a:srgbClr val="3766AE"/>
                </a:solidFill>
                <a:latin typeface="+mn-lt"/>
              </a:rPr>
              <a:t>Repérage</a:t>
            </a:r>
            <a:r>
              <a:rPr dirty="0">
                <a:solidFill>
                  <a:srgbClr val="3766AE"/>
                </a:solidFill>
                <a:latin typeface="+mn-lt"/>
              </a:rPr>
              <a:t> / identification</a:t>
            </a:r>
            <a:r>
              <a:rPr lang="fr-FR" dirty="0">
                <a:solidFill>
                  <a:srgbClr val="3766AE"/>
                </a:solidFill>
                <a:latin typeface="+mn-lt"/>
              </a:rPr>
              <a:t> des besoins</a:t>
            </a:r>
            <a:endParaRPr dirty="0">
              <a:solidFill>
                <a:srgbClr val="3766AE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dirty="0">
                <a:solidFill>
                  <a:srgbClr val="3766AE"/>
                </a:solidFill>
                <a:latin typeface="+mn-lt"/>
              </a:rPr>
              <a:t>2. </a:t>
            </a:r>
            <a:r>
              <a:rPr dirty="0" err="1">
                <a:solidFill>
                  <a:srgbClr val="3766AE"/>
                </a:solidFill>
                <a:latin typeface="+mn-lt"/>
              </a:rPr>
              <a:t>Évaluation</a:t>
            </a:r>
            <a:r>
              <a:rPr dirty="0">
                <a:solidFill>
                  <a:srgbClr val="3766AE"/>
                </a:solidFill>
                <a:latin typeface="+mn-lt"/>
              </a:rPr>
              <a:t> </a:t>
            </a:r>
            <a:r>
              <a:rPr dirty="0" err="1">
                <a:solidFill>
                  <a:srgbClr val="3766AE"/>
                </a:solidFill>
                <a:latin typeface="+mn-lt"/>
              </a:rPr>
              <a:t>globale</a:t>
            </a:r>
            <a:endParaRPr dirty="0">
              <a:solidFill>
                <a:srgbClr val="3766AE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dirty="0">
                <a:solidFill>
                  <a:srgbClr val="3766AE"/>
                </a:solidFill>
                <a:latin typeface="+mn-lt"/>
              </a:rPr>
              <a:t>3. Orientation et plan </a:t>
            </a:r>
            <a:r>
              <a:rPr dirty="0" err="1">
                <a:solidFill>
                  <a:srgbClr val="3766AE"/>
                </a:solidFill>
                <a:latin typeface="+mn-lt"/>
              </a:rPr>
              <a:t>d’accompagnement</a:t>
            </a:r>
            <a:endParaRPr dirty="0">
              <a:solidFill>
                <a:srgbClr val="3766AE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dirty="0">
                <a:solidFill>
                  <a:srgbClr val="3766AE"/>
                </a:solidFill>
                <a:latin typeface="+mn-lt"/>
              </a:rPr>
              <a:t>4. </a:t>
            </a:r>
            <a:r>
              <a:rPr dirty="0" err="1">
                <a:solidFill>
                  <a:srgbClr val="3766AE"/>
                </a:solidFill>
                <a:latin typeface="+mn-lt"/>
              </a:rPr>
              <a:t>Accès</a:t>
            </a:r>
            <a:r>
              <a:rPr dirty="0">
                <a:solidFill>
                  <a:srgbClr val="3766AE"/>
                </a:solidFill>
                <a:latin typeface="+mn-lt"/>
              </a:rPr>
              <a:t> au </a:t>
            </a:r>
            <a:r>
              <a:rPr dirty="0" err="1">
                <a:solidFill>
                  <a:srgbClr val="3766AE"/>
                </a:solidFill>
                <a:latin typeface="+mn-lt"/>
              </a:rPr>
              <a:t>répit</a:t>
            </a:r>
            <a:endParaRPr dirty="0">
              <a:solidFill>
                <a:srgbClr val="3766AE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dirty="0">
                <a:solidFill>
                  <a:srgbClr val="3766AE"/>
                </a:solidFill>
                <a:latin typeface="+mn-lt"/>
              </a:rPr>
              <a:t>5. </a:t>
            </a:r>
            <a:r>
              <a:rPr dirty="0" err="1">
                <a:solidFill>
                  <a:srgbClr val="3766AE"/>
                </a:solidFill>
                <a:latin typeface="+mn-lt"/>
              </a:rPr>
              <a:t>Suivi</a:t>
            </a:r>
            <a:r>
              <a:rPr dirty="0">
                <a:solidFill>
                  <a:srgbClr val="3766AE"/>
                </a:solidFill>
                <a:latin typeface="+mn-lt"/>
              </a:rPr>
              <a:t> et adaptation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0CEDF2-A039-74AA-3BDB-9D4AE0A97CC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18095" y="170742"/>
            <a:ext cx="8744377" cy="373483"/>
          </a:xfrm>
        </p:spPr>
        <p:txBody>
          <a:bodyPr/>
          <a:lstStyle/>
          <a:p>
            <a:r>
              <a:rPr lang="fr-FR" dirty="0"/>
              <a:t>ETAPES CLES DU PARCOURS DES AIDANTS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3766AE"/>
                </a:solidFill>
                <a:latin typeface="Open Sans "/>
              </a:rPr>
              <a:t>Fiches de </a:t>
            </a:r>
            <a:r>
              <a:rPr dirty="0" err="1">
                <a:solidFill>
                  <a:srgbClr val="3766AE"/>
                </a:solidFill>
                <a:latin typeface="Open Sans "/>
              </a:rPr>
              <a:t>repérage</a:t>
            </a:r>
            <a:endParaRPr dirty="0">
              <a:solidFill>
                <a:srgbClr val="3766AE"/>
              </a:solidFill>
              <a:latin typeface="Open Sans 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3766AE"/>
                </a:solidFill>
                <a:latin typeface="Open Sans "/>
              </a:rPr>
              <a:t>Grilles </a:t>
            </a:r>
            <a:r>
              <a:rPr dirty="0" err="1">
                <a:solidFill>
                  <a:srgbClr val="3766AE"/>
                </a:solidFill>
                <a:latin typeface="Open Sans "/>
              </a:rPr>
              <a:t>d’évaluation</a:t>
            </a:r>
            <a:r>
              <a:rPr dirty="0">
                <a:solidFill>
                  <a:srgbClr val="3766AE"/>
                </a:solidFill>
                <a:latin typeface="Open Sans "/>
              </a:rPr>
              <a:t> (</a:t>
            </a:r>
            <a:r>
              <a:rPr dirty="0" err="1">
                <a:solidFill>
                  <a:srgbClr val="3766AE"/>
                </a:solidFill>
                <a:latin typeface="Open Sans "/>
              </a:rPr>
              <a:t>Zarit</a:t>
            </a:r>
            <a:r>
              <a:rPr dirty="0">
                <a:solidFill>
                  <a:srgbClr val="3766AE"/>
                </a:solidFill>
                <a:latin typeface="Open Sans "/>
              </a:rPr>
              <a:t>, EPICES)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3766AE"/>
                </a:solidFill>
                <a:latin typeface="Open Sans "/>
              </a:rPr>
              <a:t>Plan </a:t>
            </a:r>
            <a:r>
              <a:rPr dirty="0" err="1">
                <a:solidFill>
                  <a:srgbClr val="3766AE"/>
                </a:solidFill>
                <a:latin typeface="Open Sans "/>
              </a:rPr>
              <a:t>personnalisé</a:t>
            </a:r>
            <a:r>
              <a:rPr dirty="0">
                <a:solidFill>
                  <a:srgbClr val="3766AE"/>
                </a:solidFill>
                <a:latin typeface="Open Sans "/>
              </a:rPr>
              <a:t> de </a:t>
            </a:r>
            <a:r>
              <a:rPr dirty="0" err="1">
                <a:solidFill>
                  <a:srgbClr val="3766AE"/>
                </a:solidFill>
                <a:latin typeface="Open Sans "/>
              </a:rPr>
              <a:t>soutien</a:t>
            </a:r>
            <a:endParaRPr dirty="0">
              <a:solidFill>
                <a:srgbClr val="3766AE"/>
              </a:solidFill>
              <a:latin typeface="Open Sans 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err="1">
                <a:solidFill>
                  <a:srgbClr val="3766AE"/>
                </a:solidFill>
                <a:latin typeface="Open Sans "/>
              </a:rPr>
              <a:t>Répertoire</a:t>
            </a:r>
            <a:r>
              <a:rPr dirty="0">
                <a:solidFill>
                  <a:srgbClr val="3766AE"/>
                </a:solidFill>
                <a:latin typeface="Open Sans "/>
              </a:rPr>
              <a:t> des </a:t>
            </a:r>
            <a:r>
              <a:rPr dirty="0" err="1">
                <a:solidFill>
                  <a:srgbClr val="3766AE"/>
                </a:solidFill>
                <a:latin typeface="Open Sans "/>
              </a:rPr>
              <a:t>ressources</a:t>
            </a:r>
            <a:r>
              <a:rPr dirty="0">
                <a:solidFill>
                  <a:srgbClr val="3766AE"/>
                </a:solidFill>
                <a:latin typeface="Open Sans "/>
              </a:rPr>
              <a:t> locales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err="1">
                <a:solidFill>
                  <a:srgbClr val="3766AE"/>
                </a:solidFill>
                <a:latin typeface="Open Sans "/>
              </a:rPr>
              <a:t>Réunions</a:t>
            </a:r>
            <a:r>
              <a:rPr dirty="0">
                <a:solidFill>
                  <a:srgbClr val="3766AE"/>
                </a:solidFill>
                <a:latin typeface="Open Sans "/>
              </a:rPr>
              <a:t> de coordination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DFBB62-2F82-927D-7D41-52A169E2DA0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18096" y="170742"/>
            <a:ext cx="10453104" cy="373483"/>
          </a:xfrm>
        </p:spPr>
        <p:txBody>
          <a:bodyPr/>
          <a:lstStyle/>
          <a:p>
            <a:r>
              <a:rPr lang="fr-FR" dirty="0"/>
              <a:t>OUTILS MOBILISES A CHAQUE ETAPE DU PARCOURS DES AIDANTS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96" y="1592806"/>
            <a:ext cx="11284377" cy="485026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dirty="0" err="1">
                <a:solidFill>
                  <a:srgbClr val="3766AE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rPr>
              <a:t>Plateformes</a:t>
            </a:r>
            <a:r>
              <a:rPr dirty="0">
                <a:solidFill>
                  <a:srgbClr val="3766AE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rPr>
              <a:t> de </a:t>
            </a:r>
            <a:r>
              <a:rPr dirty="0" err="1">
                <a:solidFill>
                  <a:srgbClr val="3766AE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rPr>
              <a:t>répit</a:t>
            </a:r>
            <a:r>
              <a:rPr dirty="0">
                <a:solidFill>
                  <a:srgbClr val="3766AE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fr-FR" dirty="0">
                <a:solidFill>
                  <a:srgbClr val="3766AE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rPr>
              <a:t>:  Fil d’argent</a:t>
            </a:r>
          </a:p>
          <a:p>
            <a:pPr>
              <a:lnSpc>
                <a:spcPct val="200000"/>
              </a:lnSpc>
            </a:pPr>
            <a:r>
              <a:rPr lang="fr-FR" dirty="0">
                <a:solidFill>
                  <a:srgbClr val="3766AE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rPr>
              <a:t>Les établissements sanitaires, sociaux et médico-sociaux</a:t>
            </a:r>
            <a:endParaRPr dirty="0">
              <a:solidFill>
                <a:srgbClr val="3766AE"/>
              </a:solidFill>
              <a:latin typeface="+mn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>
              <a:lnSpc>
                <a:spcPct val="200000"/>
              </a:lnSpc>
            </a:pPr>
            <a:r>
              <a:rPr dirty="0">
                <a:solidFill>
                  <a:srgbClr val="3766AE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rPr>
              <a:t>CLIC, CCAS, Conseil </a:t>
            </a:r>
            <a:r>
              <a:rPr dirty="0" err="1">
                <a:solidFill>
                  <a:srgbClr val="3766AE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rPr>
              <a:t>Départemental</a:t>
            </a:r>
            <a:endParaRPr dirty="0">
              <a:solidFill>
                <a:srgbClr val="3766AE"/>
              </a:solidFill>
              <a:latin typeface="+mn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>
              <a:lnSpc>
                <a:spcPct val="200000"/>
              </a:lnSpc>
            </a:pPr>
            <a:r>
              <a:rPr dirty="0">
                <a:solidFill>
                  <a:srgbClr val="3766AE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rPr>
              <a:t>Associations (France Alzheimer, UNAFAM…)</a:t>
            </a:r>
          </a:p>
          <a:p>
            <a:pPr>
              <a:lnSpc>
                <a:spcPct val="200000"/>
              </a:lnSpc>
            </a:pPr>
            <a:r>
              <a:rPr dirty="0">
                <a:solidFill>
                  <a:srgbClr val="3766AE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rPr>
              <a:t>SAAD / SSIAD / EHPAD / </a:t>
            </a:r>
            <a:r>
              <a:rPr dirty="0" err="1">
                <a:solidFill>
                  <a:srgbClr val="3766AE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rPr>
              <a:t>Accueil</a:t>
            </a:r>
            <a:r>
              <a:rPr dirty="0">
                <a:solidFill>
                  <a:srgbClr val="3766AE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rPr>
              <a:t> de jour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984515-3B2A-2EA0-B86D-FC4053084EE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18096" y="170742"/>
            <a:ext cx="9390922" cy="373483"/>
          </a:xfrm>
        </p:spPr>
        <p:txBody>
          <a:bodyPr/>
          <a:lstStyle/>
          <a:p>
            <a:r>
              <a:rPr lang="fr-FR" dirty="0"/>
              <a:t>Acteurs du parcours sur le territoire du var</a:t>
            </a:r>
          </a:p>
          <a:p>
            <a:r>
              <a:rPr lang="fr-FR" dirty="0" err="1"/>
              <a:t>Identifation</a:t>
            </a:r>
            <a:r>
              <a:rPr lang="fr-FR" dirty="0"/>
              <a:t> des ressources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0A763B-79DE-98A2-96DA-E85AE7D61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805" y="1592806"/>
            <a:ext cx="3314987" cy="400846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E790170-18B3-EDA8-0385-5033F4AAE7D3}"/>
              </a:ext>
            </a:extLst>
          </p:cNvPr>
          <p:cNvSpPr txBox="1"/>
          <p:nvPr/>
        </p:nvSpPr>
        <p:spPr>
          <a:xfrm>
            <a:off x="8072785" y="1087450"/>
            <a:ext cx="404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solidFill>
                  <a:srgbClr val="F9B5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Espaces d’échange pour les aidants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96" y="880319"/>
            <a:ext cx="11289276" cy="55258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dirty="0">
                <a:solidFill>
                  <a:srgbClr val="3766AE"/>
                </a:solidFill>
              </a:rPr>
              <a:t>Vieillissement de la population / Augmentation des situations de dépendance</a:t>
            </a:r>
          </a:p>
          <a:p>
            <a:pPr>
              <a:lnSpc>
                <a:spcPct val="150000"/>
              </a:lnSpc>
            </a:pPr>
            <a:r>
              <a:rPr dirty="0" err="1">
                <a:solidFill>
                  <a:srgbClr val="3766AE"/>
                </a:solidFill>
              </a:rPr>
              <a:t>Rôle</a:t>
            </a:r>
            <a:r>
              <a:rPr dirty="0">
                <a:solidFill>
                  <a:srgbClr val="3766AE"/>
                </a:solidFill>
              </a:rPr>
              <a:t> </a:t>
            </a:r>
            <a:r>
              <a:rPr dirty="0" err="1">
                <a:solidFill>
                  <a:srgbClr val="3766AE"/>
                </a:solidFill>
              </a:rPr>
              <a:t>fondamental</a:t>
            </a:r>
            <a:r>
              <a:rPr dirty="0">
                <a:solidFill>
                  <a:srgbClr val="3766AE"/>
                </a:solidFill>
              </a:rPr>
              <a:t> </a:t>
            </a:r>
            <a:r>
              <a:rPr dirty="0" err="1">
                <a:solidFill>
                  <a:srgbClr val="3766AE"/>
                </a:solidFill>
              </a:rPr>
              <a:t>mais</a:t>
            </a:r>
            <a:r>
              <a:rPr dirty="0">
                <a:solidFill>
                  <a:srgbClr val="3766AE"/>
                </a:solidFill>
              </a:rPr>
              <a:t> invisible des aidants</a:t>
            </a:r>
            <a:r>
              <a:rPr lang="fr-FR" dirty="0">
                <a:solidFill>
                  <a:srgbClr val="3766AE"/>
                </a:solidFill>
              </a:rPr>
              <a:t> reconnus par divers textes législatifs et réglementaires depuis 2015</a:t>
            </a:r>
            <a:endParaRPr dirty="0">
              <a:solidFill>
                <a:srgbClr val="3766AE"/>
              </a:solidFill>
            </a:endParaRPr>
          </a:p>
          <a:p>
            <a:pPr>
              <a:lnSpc>
                <a:spcPct val="150000"/>
              </a:lnSpc>
            </a:pPr>
            <a:r>
              <a:rPr dirty="0" err="1">
                <a:solidFill>
                  <a:srgbClr val="3766AE"/>
                </a:solidFill>
              </a:rPr>
              <a:t>Besoin</a:t>
            </a:r>
            <a:r>
              <a:rPr lang="fr-FR" dirty="0">
                <a:solidFill>
                  <a:srgbClr val="3766AE"/>
                </a:solidFill>
              </a:rPr>
              <a:t>s</a:t>
            </a:r>
            <a:r>
              <a:rPr dirty="0">
                <a:solidFill>
                  <a:srgbClr val="3766AE"/>
                </a:solidFill>
              </a:rPr>
              <a:t> de reconnaissance, de </a:t>
            </a:r>
            <a:r>
              <a:rPr dirty="0" err="1">
                <a:solidFill>
                  <a:srgbClr val="3766AE"/>
                </a:solidFill>
              </a:rPr>
              <a:t>répit</a:t>
            </a:r>
            <a:r>
              <a:rPr dirty="0">
                <a:solidFill>
                  <a:srgbClr val="3766AE"/>
                </a:solidFill>
              </a:rPr>
              <a:t> et </a:t>
            </a:r>
            <a:r>
              <a:rPr dirty="0" err="1">
                <a:solidFill>
                  <a:srgbClr val="3766AE"/>
                </a:solidFill>
              </a:rPr>
              <a:t>d’accompagnement</a:t>
            </a:r>
            <a:endParaRPr lang="fr-FR" dirty="0">
              <a:solidFill>
                <a:srgbClr val="3766AE"/>
              </a:solidFill>
            </a:endParaRP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rgbClr val="3766AE"/>
                </a:solidFill>
              </a:rPr>
              <a:t>Convergence des politiques locales : </a:t>
            </a:r>
            <a:r>
              <a:rPr lang="fr-FR" dirty="0">
                <a:solidFill>
                  <a:srgbClr val="F9B52F"/>
                </a:solidFill>
              </a:rPr>
              <a:t>convention ARS/CD/MDPH/DAC</a:t>
            </a:r>
          </a:p>
          <a:p>
            <a:pPr>
              <a:lnSpc>
                <a:spcPct val="150000"/>
              </a:lnSpc>
            </a:pPr>
            <a:r>
              <a:rPr dirty="0">
                <a:solidFill>
                  <a:srgbClr val="3766AE"/>
                </a:solidFill>
              </a:rPr>
              <a:t>Objectif : structurer un </a:t>
            </a:r>
            <a:r>
              <a:rPr dirty="0" err="1">
                <a:solidFill>
                  <a:srgbClr val="3766AE"/>
                </a:solidFill>
              </a:rPr>
              <a:t>parcours</a:t>
            </a:r>
            <a:r>
              <a:rPr dirty="0">
                <a:solidFill>
                  <a:srgbClr val="3766AE"/>
                </a:solidFill>
              </a:rPr>
              <a:t> </a:t>
            </a:r>
            <a:r>
              <a:rPr dirty="0" err="1">
                <a:solidFill>
                  <a:srgbClr val="3766AE"/>
                </a:solidFill>
              </a:rPr>
              <a:t>lisible</a:t>
            </a:r>
            <a:r>
              <a:rPr dirty="0">
                <a:solidFill>
                  <a:srgbClr val="3766AE"/>
                </a:solidFill>
              </a:rPr>
              <a:t>, </a:t>
            </a:r>
            <a:r>
              <a:rPr dirty="0" err="1">
                <a:solidFill>
                  <a:srgbClr val="3766AE"/>
                </a:solidFill>
              </a:rPr>
              <a:t>fluide</a:t>
            </a:r>
            <a:r>
              <a:rPr dirty="0">
                <a:solidFill>
                  <a:srgbClr val="3766AE"/>
                </a:solidFill>
              </a:rPr>
              <a:t> et </a:t>
            </a:r>
            <a:r>
              <a:rPr dirty="0" err="1">
                <a:solidFill>
                  <a:srgbClr val="3766AE"/>
                </a:solidFill>
              </a:rPr>
              <a:t>coordonné</a:t>
            </a:r>
            <a:endParaRPr dirty="0">
              <a:solidFill>
                <a:srgbClr val="3766AE"/>
              </a:solidFill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99BFB8-F7C4-F524-3C15-5A4B2D52CA9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fr-FR" dirty="0"/>
              <a:t>CONTEXTE ET ENJEUX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dirty="0" err="1">
                <a:solidFill>
                  <a:srgbClr val="3766AE"/>
                </a:solidFill>
                <a:latin typeface="+mj-lt"/>
              </a:rPr>
              <a:t>Accueil</a:t>
            </a:r>
            <a:r>
              <a:rPr dirty="0">
                <a:solidFill>
                  <a:srgbClr val="3766AE"/>
                </a:solidFill>
                <a:latin typeface="+mj-lt"/>
              </a:rPr>
              <a:t> </a:t>
            </a:r>
            <a:r>
              <a:rPr dirty="0" err="1">
                <a:solidFill>
                  <a:srgbClr val="3766AE"/>
                </a:solidFill>
                <a:latin typeface="+mj-lt"/>
              </a:rPr>
              <a:t>temporaire</a:t>
            </a:r>
            <a:r>
              <a:rPr dirty="0">
                <a:solidFill>
                  <a:srgbClr val="3766AE"/>
                </a:solidFill>
                <a:latin typeface="+mj-lt"/>
              </a:rPr>
              <a:t> / </a:t>
            </a:r>
            <a:r>
              <a:rPr dirty="0" err="1">
                <a:solidFill>
                  <a:srgbClr val="3766AE"/>
                </a:solidFill>
                <a:latin typeface="+mj-lt"/>
              </a:rPr>
              <a:t>accueil</a:t>
            </a:r>
            <a:r>
              <a:rPr dirty="0">
                <a:solidFill>
                  <a:srgbClr val="3766AE"/>
                </a:solidFill>
                <a:latin typeface="+mj-lt"/>
              </a:rPr>
              <a:t> de jour</a:t>
            </a:r>
          </a:p>
          <a:p>
            <a:pPr>
              <a:lnSpc>
                <a:spcPct val="200000"/>
              </a:lnSpc>
            </a:pPr>
            <a:r>
              <a:rPr dirty="0" err="1">
                <a:solidFill>
                  <a:srgbClr val="3766AE"/>
                </a:solidFill>
                <a:latin typeface="+mj-lt"/>
              </a:rPr>
              <a:t>Séjours</a:t>
            </a:r>
            <a:r>
              <a:rPr dirty="0">
                <a:solidFill>
                  <a:srgbClr val="3766AE"/>
                </a:solidFill>
                <a:latin typeface="+mj-lt"/>
              </a:rPr>
              <a:t> aidants-</a:t>
            </a:r>
            <a:r>
              <a:rPr dirty="0" err="1">
                <a:solidFill>
                  <a:srgbClr val="3766AE"/>
                </a:solidFill>
                <a:latin typeface="+mj-lt"/>
              </a:rPr>
              <a:t>aidés</a:t>
            </a:r>
            <a:endParaRPr dirty="0">
              <a:solidFill>
                <a:srgbClr val="3766AE"/>
              </a:solidFill>
              <a:latin typeface="+mj-lt"/>
            </a:endParaRPr>
          </a:p>
          <a:p>
            <a:pPr>
              <a:lnSpc>
                <a:spcPct val="200000"/>
              </a:lnSpc>
            </a:pPr>
            <a:r>
              <a:rPr dirty="0">
                <a:solidFill>
                  <a:srgbClr val="3766AE"/>
                </a:solidFill>
                <a:latin typeface="+mj-lt"/>
              </a:rPr>
              <a:t>Ateliers bien-</a:t>
            </a:r>
            <a:r>
              <a:rPr dirty="0" err="1">
                <a:solidFill>
                  <a:srgbClr val="3766AE"/>
                </a:solidFill>
                <a:latin typeface="+mj-lt"/>
              </a:rPr>
              <a:t>être</a:t>
            </a:r>
            <a:r>
              <a:rPr dirty="0">
                <a:solidFill>
                  <a:srgbClr val="3766AE"/>
                </a:solidFill>
                <a:latin typeface="+mj-lt"/>
              </a:rPr>
              <a:t> / </a:t>
            </a:r>
            <a:r>
              <a:rPr dirty="0" err="1">
                <a:solidFill>
                  <a:srgbClr val="3766AE"/>
                </a:solidFill>
                <a:latin typeface="+mj-lt"/>
              </a:rPr>
              <a:t>groupes</a:t>
            </a:r>
            <a:r>
              <a:rPr dirty="0">
                <a:solidFill>
                  <a:srgbClr val="3766AE"/>
                </a:solidFill>
                <a:latin typeface="+mj-lt"/>
              </a:rPr>
              <a:t> de parole</a:t>
            </a:r>
          </a:p>
          <a:p>
            <a:pPr>
              <a:lnSpc>
                <a:spcPct val="200000"/>
              </a:lnSpc>
            </a:pPr>
            <a:r>
              <a:rPr dirty="0" err="1">
                <a:solidFill>
                  <a:srgbClr val="3766AE"/>
                </a:solidFill>
                <a:latin typeface="+mj-lt"/>
              </a:rPr>
              <a:t>Baluchonnage</a:t>
            </a:r>
            <a:endParaRPr dirty="0">
              <a:solidFill>
                <a:srgbClr val="3766AE"/>
              </a:solidFill>
              <a:latin typeface="+mj-lt"/>
            </a:endParaRPr>
          </a:p>
          <a:p>
            <a:pPr>
              <a:lnSpc>
                <a:spcPct val="200000"/>
              </a:lnSpc>
            </a:pPr>
            <a:r>
              <a:rPr dirty="0">
                <a:solidFill>
                  <a:srgbClr val="3766AE"/>
                </a:solidFill>
                <a:latin typeface="+mj-lt"/>
              </a:rPr>
              <a:t>Café des aidants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C0863E-9E2A-3CC5-1C40-5D4AFC1BA04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fr-FR" dirty="0"/>
              <a:t>EXEMPLES DE DISPOSITIFS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362" y="967067"/>
            <a:ext cx="11289276" cy="552580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dirty="0">
                <a:solidFill>
                  <a:srgbClr val="3766AE"/>
                </a:solidFill>
                <a:latin typeface="+mn-lt"/>
              </a:rPr>
              <a:t>Dossier </a:t>
            </a:r>
            <a:r>
              <a:rPr dirty="0" err="1">
                <a:solidFill>
                  <a:srgbClr val="3766AE"/>
                </a:solidFill>
                <a:latin typeface="+mn-lt"/>
              </a:rPr>
              <a:t>partagé</a:t>
            </a:r>
            <a:r>
              <a:rPr dirty="0">
                <a:solidFill>
                  <a:srgbClr val="3766AE"/>
                </a:solidFill>
                <a:latin typeface="+mn-lt"/>
              </a:rPr>
              <a:t> / </a:t>
            </a:r>
            <a:r>
              <a:rPr dirty="0" err="1">
                <a:solidFill>
                  <a:srgbClr val="3766AE"/>
                </a:solidFill>
                <a:latin typeface="+mn-lt"/>
              </a:rPr>
              <a:t>synthèse</a:t>
            </a:r>
            <a:r>
              <a:rPr dirty="0">
                <a:solidFill>
                  <a:srgbClr val="3766AE"/>
                </a:solidFill>
                <a:latin typeface="+mn-lt"/>
              </a:rPr>
              <a:t> </a:t>
            </a:r>
            <a:r>
              <a:rPr dirty="0" err="1">
                <a:solidFill>
                  <a:srgbClr val="3766AE"/>
                </a:solidFill>
                <a:latin typeface="+mn-lt"/>
              </a:rPr>
              <a:t>régulière</a:t>
            </a:r>
            <a:endParaRPr dirty="0">
              <a:solidFill>
                <a:srgbClr val="3766AE"/>
              </a:solidFill>
              <a:latin typeface="+mn-lt"/>
            </a:endParaRPr>
          </a:p>
          <a:p>
            <a:pPr>
              <a:lnSpc>
                <a:spcPct val="200000"/>
              </a:lnSpc>
            </a:pPr>
            <a:r>
              <a:rPr dirty="0">
                <a:solidFill>
                  <a:srgbClr val="3766AE"/>
                </a:solidFill>
                <a:latin typeface="+mn-lt"/>
              </a:rPr>
              <a:t>Réunion </a:t>
            </a:r>
            <a:r>
              <a:rPr dirty="0" err="1">
                <a:solidFill>
                  <a:srgbClr val="3766AE"/>
                </a:solidFill>
                <a:latin typeface="+mn-lt"/>
              </a:rPr>
              <a:t>d’acteurs</a:t>
            </a:r>
            <a:endParaRPr dirty="0">
              <a:solidFill>
                <a:srgbClr val="3766AE"/>
              </a:solidFill>
              <a:latin typeface="+mn-lt"/>
            </a:endParaRPr>
          </a:p>
          <a:p>
            <a:pPr>
              <a:lnSpc>
                <a:spcPct val="200000"/>
              </a:lnSpc>
            </a:pPr>
            <a:r>
              <a:rPr dirty="0" err="1">
                <a:solidFill>
                  <a:srgbClr val="3766AE"/>
                </a:solidFill>
                <a:latin typeface="+mn-lt"/>
              </a:rPr>
              <a:t>Indicateurs</a:t>
            </a:r>
            <a:r>
              <a:rPr dirty="0">
                <a:solidFill>
                  <a:srgbClr val="3766AE"/>
                </a:solidFill>
                <a:latin typeface="+mn-lt"/>
              </a:rPr>
              <a:t> de </a:t>
            </a:r>
            <a:r>
              <a:rPr dirty="0" err="1">
                <a:solidFill>
                  <a:srgbClr val="3766AE"/>
                </a:solidFill>
                <a:latin typeface="+mn-lt"/>
              </a:rPr>
              <a:t>suivi</a:t>
            </a:r>
            <a:r>
              <a:rPr dirty="0">
                <a:solidFill>
                  <a:srgbClr val="3766AE"/>
                </a:solidFill>
                <a:latin typeface="+mn-lt"/>
              </a:rPr>
              <a:t> (</a:t>
            </a:r>
            <a:r>
              <a:rPr dirty="0" err="1">
                <a:solidFill>
                  <a:srgbClr val="3766AE"/>
                </a:solidFill>
                <a:latin typeface="+mn-lt"/>
              </a:rPr>
              <a:t>épuisement</a:t>
            </a:r>
            <a:r>
              <a:rPr dirty="0">
                <a:solidFill>
                  <a:srgbClr val="3766AE"/>
                </a:solidFill>
                <a:latin typeface="+mn-lt"/>
              </a:rPr>
              <a:t>, satisfaction…)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ADBEE3-2415-A355-3BAA-6D076452582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fr-FR" dirty="0"/>
              <a:t>Suivi et coordination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724" y="917264"/>
            <a:ext cx="11289276" cy="552580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dirty="0">
                <a:solidFill>
                  <a:srgbClr val="3766AE"/>
                </a:solidFill>
                <a:latin typeface="+mj-lt"/>
              </a:rPr>
              <a:t>Forces : </a:t>
            </a:r>
            <a:r>
              <a:rPr dirty="0" err="1">
                <a:solidFill>
                  <a:srgbClr val="3766AE"/>
                </a:solidFill>
                <a:latin typeface="+mj-lt"/>
              </a:rPr>
              <a:t>diversité</a:t>
            </a:r>
            <a:r>
              <a:rPr dirty="0">
                <a:solidFill>
                  <a:srgbClr val="3766AE"/>
                </a:solidFill>
                <a:latin typeface="+mj-lt"/>
              </a:rPr>
              <a:t> des </a:t>
            </a:r>
            <a:r>
              <a:rPr dirty="0" err="1">
                <a:solidFill>
                  <a:srgbClr val="3766AE"/>
                </a:solidFill>
                <a:latin typeface="+mj-lt"/>
              </a:rPr>
              <a:t>partenaires</a:t>
            </a:r>
            <a:r>
              <a:rPr dirty="0">
                <a:solidFill>
                  <a:srgbClr val="3766AE"/>
                </a:solidFill>
                <a:latin typeface="+mj-lt"/>
              </a:rPr>
              <a:t>, </a:t>
            </a:r>
            <a:r>
              <a:rPr dirty="0" err="1">
                <a:solidFill>
                  <a:srgbClr val="3766AE"/>
                </a:solidFill>
                <a:latin typeface="+mj-lt"/>
              </a:rPr>
              <a:t>dynamisme</a:t>
            </a:r>
            <a:r>
              <a:rPr dirty="0">
                <a:solidFill>
                  <a:srgbClr val="3766AE"/>
                </a:solidFill>
                <a:latin typeface="+mj-lt"/>
              </a:rPr>
              <a:t> </a:t>
            </a:r>
            <a:r>
              <a:rPr dirty="0" err="1">
                <a:solidFill>
                  <a:srgbClr val="3766AE"/>
                </a:solidFill>
                <a:latin typeface="+mj-lt"/>
              </a:rPr>
              <a:t>associatif</a:t>
            </a:r>
            <a:endParaRPr dirty="0">
              <a:solidFill>
                <a:srgbClr val="3766AE"/>
              </a:solidFill>
              <a:latin typeface="+mj-lt"/>
            </a:endParaRPr>
          </a:p>
          <a:p>
            <a:pPr>
              <a:lnSpc>
                <a:spcPct val="200000"/>
              </a:lnSpc>
            </a:pPr>
            <a:r>
              <a:rPr dirty="0" err="1">
                <a:solidFill>
                  <a:srgbClr val="3766AE"/>
                </a:solidFill>
                <a:latin typeface="+mj-lt"/>
              </a:rPr>
              <a:t>Freins</a:t>
            </a:r>
            <a:r>
              <a:rPr dirty="0">
                <a:solidFill>
                  <a:srgbClr val="3766AE"/>
                </a:solidFill>
                <a:latin typeface="+mj-lt"/>
              </a:rPr>
              <a:t> : </a:t>
            </a:r>
            <a:r>
              <a:rPr dirty="0" err="1">
                <a:solidFill>
                  <a:srgbClr val="3766AE"/>
                </a:solidFill>
                <a:latin typeface="+mj-lt"/>
              </a:rPr>
              <a:t>méconnaissance</a:t>
            </a:r>
            <a:r>
              <a:rPr dirty="0">
                <a:solidFill>
                  <a:srgbClr val="3766AE"/>
                </a:solidFill>
                <a:latin typeface="+mj-lt"/>
              </a:rPr>
              <a:t> des </a:t>
            </a:r>
            <a:r>
              <a:rPr dirty="0" err="1">
                <a:solidFill>
                  <a:srgbClr val="3766AE"/>
                </a:solidFill>
                <a:latin typeface="+mj-lt"/>
              </a:rPr>
              <a:t>dispositifs</a:t>
            </a:r>
            <a:r>
              <a:rPr dirty="0">
                <a:solidFill>
                  <a:srgbClr val="3766AE"/>
                </a:solidFill>
                <a:latin typeface="+mj-lt"/>
              </a:rPr>
              <a:t>, fragmentation</a:t>
            </a:r>
          </a:p>
          <a:p>
            <a:pPr>
              <a:lnSpc>
                <a:spcPct val="200000"/>
              </a:lnSpc>
            </a:pPr>
            <a:r>
              <a:rPr dirty="0">
                <a:solidFill>
                  <a:srgbClr val="3766AE"/>
                </a:solidFill>
                <a:latin typeface="+mj-lt"/>
              </a:rPr>
              <a:t>Propositions : </a:t>
            </a:r>
            <a:r>
              <a:rPr dirty="0" err="1">
                <a:solidFill>
                  <a:srgbClr val="3766AE"/>
                </a:solidFill>
                <a:latin typeface="+mj-lt"/>
              </a:rPr>
              <a:t>sensibilisation</a:t>
            </a:r>
            <a:r>
              <a:rPr dirty="0">
                <a:solidFill>
                  <a:srgbClr val="3766AE"/>
                </a:solidFill>
                <a:latin typeface="+mj-lt"/>
              </a:rPr>
              <a:t>, </a:t>
            </a:r>
            <a:r>
              <a:rPr dirty="0" err="1">
                <a:solidFill>
                  <a:srgbClr val="3766AE"/>
                </a:solidFill>
                <a:latin typeface="+mj-lt"/>
              </a:rPr>
              <a:t>outils</a:t>
            </a:r>
            <a:r>
              <a:rPr dirty="0">
                <a:solidFill>
                  <a:srgbClr val="3766AE"/>
                </a:solidFill>
                <a:latin typeface="+mj-lt"/>
              </a:rPr>
              <a:t> </a:t>
            </a:r>
            <a:r>
              <a:rPr dirty="0" err="1">
                <a:solidFill>
                  <a:srgbClr val="3766AE"/>
                </a:solidFill>
                <a:latin typeface="+mj-lt"/>
              </a:rPr>
              <a:t>numériques</a:t>
            </a:r>
            <a:r>
              <a:rPr dirty="0">
                <a:solidFill>
                  <a:srgbClr val="3766AE"/>
                </a:solidFill>
                <a:latin typeface="+mj-lt"/>
              </a:rPr>
              <a:t> </a:t>
            </a:r>
            <a:r>
              <a:rPr dirty="0" err="1">
                <a:solidFill>
                  <a:srgbClr val="3766AE"/>
                </a:solidFill>
                <a:latin typeface="+mj-lt"/>
              </a:rPr>
              <a:t>partagés</a:t>
            </a:r>
            <a:r>
              <a:rPr dirty="0">
                <a:solidFill>
                  <a:srgbClr val="3766AE"/>
                </a:solidFill>
                <a:latin typeface="+mj-lt"/>
              </a:rPr>
              <a:t>, </a:t>
            </a:r>
            <a:r>
              <a:rPr dirty="0" err="1">
                <a:solidFill>
                  <a:srgbClr val="3766AE"/>
                </a:solidFill>
                <a:latin typeface="+mj-lt"/>
              </a:rPr>
              <a:t>mutualisation</a:t>
            </a:r>
            <a:r>
              <a:rPr dirty="0">
                <a:solidFill>
                  <a:srgbClr val="3766AE"/>
                </a:solidFill>
                <a:latin typeface="+mj-lt"/>
              </a:rPr>
              <a:t> de </a:t>
            </a:r>
            <a:r>
              <a:rPr dirty="0" err="1">
                <a:solidFill>
                  <a:srgbClr val="3766AE"/>
                </a:solidFill>
                <a:latin typeface="+mj-lt"/>
              </a:rPr>
              <a:t>ressources</a:t>
            </a:r>
            <a:endParaRPr dirty="0">
              <a:solidFill>
                <a:srgbClr val="3766AE"/>
              </a:solidFill>
              <a:latin typeface="+mj-lt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15281A-67C4-7354-AEBE-8BECD5CD17D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18096" y="170742"/>
            <a:ext cx="9344740" cy="373483"/>
          </a:xfrm>
        </p:spPr>
        <p:txBody>
          <a:bodyPr/>
          <a:lstStyle/>
          <a:p>
            <a:r>
              <a:rPr lang="fr-FR" dirty="0"/>
              <a:t>POINTS FORTS ET AXES D’AMELIORATION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dirty="0" err="1">
                <a:solidFill>
                  <a:srgbClr val="3766AE"/>
                </a:solidFill>
                <a:latin typeface="+mn-lt"/>
              </a:rPr>
              <a:t>Valoriser</a:t>
            </a:r>
            <a:r>
              <a:rPr dirty="0">
                <a:solidFill>
                  <a:srgbClr val="3766AE"/>
                </a:solidFill>
                <a:latin typeface="+mn-lt"/>
              </a:rPr>
              <a:t> le </a:t>
            </a:r>
            <a:r>
              <a:rPr dirty="0" err="1">
                <a:solidFill>
                  <a:srgbClr val="3766AE"/>
                </a:solidFill>
                <a:latin typeface="+mn-lt"/>
              </a:rPr>
              <a:t>rôle</a:t>
            </a:r>
            <a:r>
              <a:rPr dirty="0">
                <a:solidFill>
                  <a:srgbClr val="3766AE"/>
                </a:solidFill>
                <a:latin typeface="+mn-lt"/>
              </a:rPr>
              <a:t> des aidants</a:t>
            </a:r>
          </a:p>
          <a:p>
            <a:pPr>
              <a:lnSpc>
                <a:spcPct val="200000"/>
              </a:lnSpc>
            </a:pPr>
            <a:r>
              <a:rPr dirty="0" err="1">
                <a:solidFill>
                  <a:srgbClr val="3766AE"/>
                </a:solidFill>
                <a:latin typeface="+mn-lt"/>
              </a:rPr>
              <a:t>Créer</a:t>
            </a:r>
            <a:r>
              <a:rPr dirty="0">
                <a:solidFill>
                  <a:srgbClr val="3766AE"/>
                </a:solidFill>
                <a:latin typeface="+mn-lt"/>
              </a:rPr>
              <a:t> </a:t>
            </a:r>
            <a:r>
              <a:rPr dirty="0" err="1">
                <a:solidFill>
                  <a:srgbClr val="3766AE"/>
                </a:solidFill>
                <a:latin typeface="+mn-lt"/>
              </a:rPr>
              <a:t>une</a:t>
            </a:r>
            <a:r>
              <a:rPr dirty="0">
                <a:solidFill>
                  <a:srgbClr val="3766AE"/>
                </a:solidFill>
                <a:latin typeface="+mn-lt"/>
              </a:rPr>
              <a:t> culture commune </a:t>
            </a:r>
            <a:r>
              <a:rPr dirty="0" err="1">
                <a:solidFill>
                  <a:srgbClr val="3766AE"/>
                </a:solidFill>
                <a:latin typeface="+mn-lt"/>
              </a:rPr>
              <a:t>d’accompagnement</a:t>
            </a:r>
            <a:r>
              <a:rPr lang="fr-FR" dirty="0">
                <a:solidFill>
                  <a:srgbClr val="3766AE"/>
                </a:solidFill>
                <a:latin typeface="+mn-lt"/>
              </a:rPr>
              <a:t> </a:t>
            </a:r>
            <a:endParaRPr dirty="0">
              <a:solidFill>
                <a:srgbClr val="3766AE"/>
              </a:solidFill>
              <a:latin typeface="+mn-lt"/>
            </a:endParaRPr>
          </a:p>
          <a:p>
            <a:pPr>
              <a:lnSpc>
                <a:spcPct val="200000"/>
              </a:lnSpc>
            </a:pPr>
            <a:r>
              <a:rPr dirty="0" err="1">
                <a:solidFill>
                  <a:srgbClr val="3766AE"/>
                </a:solidFill>
                <a:latin typeface="+mn-lt"/>
              </a:rPr>
              <a:t>Renforcer</a:t>
            </a:r>
            <a:r>
              <a:rPr dirty="0">
                <a:solidFill>
                  <a:srgbClr val="3766AE"/>
                </a:solidFill>
                <a:latin typeface="+mn-lt"/>
              </a:rPr>
              <a:t> le travail </a:t>
            </a:r>
            <a:r>
              <a:rPr dirty="0" err="1">
                <a:solidFill>
                  <a:srgbClr val="3766AE"/>
                </a:solidFill>
                <a:latin typeface="+mn-lt"/>
              </a:rPr>
              <a:t>en</a:t>
            </a:r>
            <a:r>
              <a:rPr dirty="0">
                <a:solidFill>
                  <a:srgbClr val="3766AE"/>
                </a:solidFill>
                <a:latin typeface="+mn-lt"/>
              </a:rPr>
              <a:t> </a:t>
            </a:r>
            <a:r>
              <a:rPr dirty="0" err="1">
                <a:solidFill>
                  <a:srgbClr val="3766AE"/>
                </a:solidFill>
                <a:latin typeface="+mn-lt"/>
              </a:rPr>
              <a:t>réseau</a:t>
            </a:r>
            <a:endParaRPr lang="fr-FR" dirty="0">
              <a:solidFill>
                <a:srgbClr val="3766AE"/>
              </a:solidFill>
              <a:latin typeface="+mn-lt"/>
            </a:endParaRPr>
          </a:p>
          <a:p>
            <a:pPr>
              <a:lnSpc>
                <a:spcPct val="200000"/>
              </a:lnSpc>
            </a:pPr>
            <a:r>
              <a:rPr lang="fr-FR" dirty="0">
                <a:solidFill>
                  <a:srgbClr val="3766AE"/>
                </a:solidFill>
                <a:highlight>
                  <a:srgbClr val="FFFF00"/>
                </a:highlight>
                <a:latin typeface="+mn-lt"/>
              </a:rPr>
              <a:t>DAC PROPOSE UNE Charte de coordination locale ?</a:t>
            </a:r>
          </a:p>
          <a:p>
            <a:pPr>
              <a:lnSpc>
                <a:spcPct val="200000"/>
              </a:lnSpc>
            </a:pPr>
            <a:endParaRPr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E33EC4-6056-9694-6E7D-128D43BC09A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fr-FR" dirty="0"/>
              <a:t>Conclusion… Action 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757D37-638F-3071-3446-4889757B13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79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D733008-BFA0-20D7-B4EF-263A4DCA2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6298" y="1585516"/>
            <a:ext cx="6043184" cy="3406435"/>
          </a:xfr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DE64A4-56AE-30E7-51D8-ABA3A8DF95B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fr-FR" dirty="0"/>
              <a:t>DE QUOI SOUFFRENT LES AIDANTS</a:t>
            </a:r>
          </a:p>
        </p:txBody>
      </p:sp>
    </p:spTree>
    <p:extLst>
      <p:ext uri="{BB962C8B-B14F-4D97-AF65-F5344CB8AC3E}">
        <p14:creationId xmlns:p14="http://schemas.microsoft.com/office/powerpoint/2010/main" val="241984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6862A23-F501-6C2A-7FBA-23679C41B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095" y="1524000"/>
            <a:ext cx="6047358" cy="5163258"/>
          </a:xfrm>
        </p:spPr>
        <p:txBody>
          <a:bodyPr>
            <a:normAutofit/>
          </a:bodyPr>
          <a:lstStyle/>
          <a:p>
            <a:pPr algn="just"/>
            <a:r>
              <a:rPr lang="fr-FR" sz="1200" dirty="0">
                <a:solidFill>
                  <a:srgbClr val="D04925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rPr>
              <a:t>1 - Rompre l’isolement des proches aidants et les soutenir dans leur rôle</a:t>
            </a:r>
          </a:p>
          <a:p>
            <a:pPr algn="just"/>
            <a:r>
              <a:rPr lang="fr-FR" sz="1200" b="0" dirty="0">
                <a:solidFill>
                  <a:srgbClr val="3766AE"/>
                </a:solidFill>
                <a:latin typeface="+mn-lt"/>
              </a:rPr>
              <a:t>1/2/3 : Mise en place d’un numéro téléphonique national, création d’une plateforme numérique « Je réponds aux aidants », création de réseau de lieux d’accueil.</a:t>
            </a:r>
          </a:p>
          <a:p>
            <a:pPr algn="just"/>
            <a:r>
              <a:rPr lang="fr-FR" sz="1200" b="0" dirty="0">
                <a:solidFill>
                  <a:srgbClr val="3766AE"/>
                </a:solidFill>
                <a:latin typeface="+mn-lt"/>
              </a:rPr>
              <a:t>4 : Diversification et déploiement des offres d’accompagnement par des professionnels et des pairs dans tous les territoires : soutien psychologique, sensibilisation et formations</a:t>
            </a:r>
          </a:p>
          <a:p>
            <a:pPr algn="just"/>
            <a:endParaRPr lang="fr-FR" sz="1200" b="0" dirty="0">
              <a:solidFill>
                <a:srgbClr val="3766AE"/>
              </a:solidFill>
              <a:latin typeface="+mn-lt"/>
            </a:endParaRPr>
          </a:p>
          <a:p>
            <a:pPr algn="just"/>
            <a:r>
              <a:rPr lang="fr-FR" sz="1200" dirty="0">
                <a:solidFill>
                  <a:srgbClr val="D04925"/>
                </a:solidFill>
                <a:latin typeface="+mn-lt"/>
              </a:rPr>
              <a:t>2 - Ouvrir de nouveaux droits sociaux aux proches aidants et faciliter leurs démarches administratives</a:t>
            </a:r>
          </a:p>
          <a:p>
            <a:pPr algn="just"/>
            <a:r>
              <a:rPr lang="fr-FR" sz="1200" b="0" dirty="0">
                <a:solidFill>
                  <a:srgbClr val="3766AE"/>
                </a:solidFill>
                <a:latin typeface="+mn-lt"/>
              </a:rPr>
              <a:t>6/7/8 : Congé de proche aidant </a:t>
            </a:r>
          </a:p>
          <a:p>
            <a:pPr algn="just"/>
            <a:endParaRPr lang="fr-FR" sz="1200" dirty="0">
              <a:solidFill>
                <a:srgbClr val="3766AE"/>
              </a:solidFill>
              <a:latin typeface="+mn-lt"/>
            </a:endParaRPr>
          </a:p>
          <a:p>
            <a:pPr algn="just"/>
            <a:r>
              <a:rPr lang="fr-FR" sz="1200" dirty="0">
                <a:solidFill>
                  <a:srgbClr val="D04925"/>
                </a:solidFill>
                <a:latin typeface="+mn-lt"/>
              </a:rPr>
              <a:t>3 - Permettre aux aidants de concilier vie personnelle et vie professionnelle</a:t>
            </a:r>
          </a:p>
          <a:p>
            <a:pPr algn="just"/>
            <a:r>
              <a:rPr lang="fr-FR" sz="1200" b="0" dirty="0">
                <a:solidFill>
                  <a:srgbClr val="3766AE"/>
                </a:solidFill>
                <a:latin typeface="+mn-lt"/>
              </a:rPr>
              <a:t>9 : Assouplissement du congé de présence parentale et de l’allocation journalière de présence parentale, qui pourront être pris de façon fractionnée, par demi-journées dès début 2020.</a:t>
            </a:r>
          </a:p>
          <a:p>
            <a:pPr algn="just"/>
            <a:r>
              <a:rPr lang="fr-FR" sz="1200" b="0" dirty="0">
                <a:solidFill>
                  <a:srgbClr val="3766AE"/>
                </a:solidFill>
                <a:latin typeface="+mn-lt"/>
              </a:rPr>
              <a:t>10 : Facilitation des parcours professionnels des aidants qui ont dû cesser longtemps leur travail pour aider un proche avec un système de reconnaissance de l’expérience acquise(2021)</a:t>
            </a:r>
          </a:p>
          <a:p>
            <a:pPr algn="just"/>
            <a:r>
              <a:rPr lang="fr-FR" sz="1200" b="0" dirty="0">
                <a:solidFill>
                  <a:srgbClr val="3766AE"/>
                </a:solidFill>
                <a:latin typeface="+mn-lt"/>
              </a:rPr>
              <a:t>11 : Soutien aux proches aidants dans les entreprises (négociation obligatoire)</a:t>
            </a:r>
          </a:p>
          <a:p>
            <a:pPr algn="just"/>
            <a:endParaRPr lang="fr-FR" sz="1200" dirty="0">
              <a:solidFill>
                <a:srgbClr val="3766AE"/>
              </a:solidFill>
              <a:latin typeface="+mn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D17F54-AB01-96E2-6DDB-A4DFC4F2C43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18095" y="170742"/>
            <a:ext cx="11192013" cy="373483"/>
          </a:xfrm>
        </p:spPr>
        <p:txBody>
          <a:bodyPr/>
          <a:lstStyle/>
          <a:p>
            <a:r>
              <a:rPr lang="fr-FR" dirty="0"/>
              <a:t>FOCUS SUR LA STRATEGIE « AGIR POUR LES AIDANTS – 2020</a:t>
            </a:r>
          </a:p>
          <a:p>
            <a:pPr algn="ctr"/>
            <a:r>
              <a:rPr lang="fr-FR" sz="2000" dirty="0"/>
              <a:t>6 PRIORITES – 17 MESURES</a:t>
            </a:r>
          </a:p>
        </p:txBody>
      </p:sp>
      <p:sp>
        <p:nvSpPr>
          <p:cNvPr id="4" name="Espace réservé du contenu 1">
            <a:extLst>
              <a:ext uri="{FF2B5EF4-FFF2-40B4-BE49-F238E27FC236}">
                <a16:creationId xmlns:a16="http://schemas.microsoft.com/office/drawing/2014/main" id="{4B54606A-5E6D-3535-A6F1-8396FCF11797}"/>
              </a:ext>
            </a:extLst>
          </p:cNvPr>
          <p:cNvSpPr txBox="1">
            <a:spLocks/>
          </p:cNvSpPr>
          <p:nvPr/>
        </p:nvSpPr>
        <p:spPr>
          <a:xfrm>
            <a:off x="6705600" y="1524000"/>
            <a:ext cx="5361710" cy="5163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none" baseline="0">
                <a:solidFill>
                  <a:srgbClr val="EA5E45"/>
                </a:solidFill>
                <a:latin typeface="Open Sans ExtraBold" pitchFamily="2" charset="0"/>
                <a:ea typeface="Open Sans ExtraBold" pitchFamily="2" charset="0"/>
                <a:cs typeface="Open Sans ExtraBold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rgbClr val="3766AE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04925"/>
              </a:buClr>
              <a:buSzPct val="90000"/>
              <a:buFont typeface="Arial" panose="020B0604020202020204" pitchFamily="34" charset="0"/>
              <a:buChar char="●"/>
              <a:defRPr sz="1400" b="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66AE"/>
              </a:buClr>
              <a:buSzPct val="90000"/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1200" dirty="0">
                <a:solidFill>
                  <a:srgbClr val="D04925"/>
                </a:solidFill>
                <a:latin typeface="+mn-lt"/>
              </a:rPr>
              <a:t>4 - Accroître et diversifier les solutions de répit</a:t>
            </a:r>
          </a:p>
          <a:p>
            <a:pPr algn="just"/>
            <a:r>
              <a:rPr lang="fr-FR" sz="1200" b="0" dirty="0">
                <a:solidFill>
                  <a:srgbClr val="3766AE"/>
                </a:solidFill>
                <a:latin typeface="+mn-lt"/>
              </a:rPr>
              <a:t>12: Lancement d’un plan national de renforcement et de diversification des solutions de répit (relayage, accueil en plateforme de répit, l’accueil temporaire)</a:t>
            </a:r>
          </a:p>
          <a:p>
            <a:pPr algn="just"/>
            <a:endParaRPr lang="fr-FR" sz="1200" dirty="0">
              <a:solidFill>
                <a:srgbClr val="3766AE"/>
              </a:solidFill>
              <a:latin typeface="+mn-lt"/>
            </a:endParaRPr>
          </a:p>
          <a:p>
            <a:pPr algn="just"/>
            <a:r>
              <a:rPr lang="fr-FR" sz="1200" dirty="0">
                <a:solidFill>
                  <a:srgbClr val="D04925"/>
                </a:solidFill>
                <a:latin typeface="+mn-lt"/>
              </a:rPr>
              <a:t>5 - Agir pour la santé des proches aidants</a:t>
            </a:r>
          </a:p>
          <a:p>
            <a:pPr algn="just"/>
            <a:r>
              <a:rPr lang="fr-FR" sz="1200" b="0" dirty="0">
                <a:solidFill>
                  <a:srgbClr val="3766AE"/>
                </a:solidFill>
                <a:latin typeface="+mn-lt"/>
              </a:rPr>
              <a:t>13 : Compréhension des risques qui pèsent sur la santé des proches aidants (enquête)</a:t>
            </a:r>
          </a:p>
          <a:p>
            <a:pPr algn="just"/>
            <a:r>
              <a:rPr lang="fr-FR" sz="1200" b="0" dirty="0">
                <a:solidFill>
                  <a:srgbClr val="3766AE"/>
                </a:solidFill>
                <a:latin typeface="+mn-lt"/>
              </a:rPr>
              <a:t>14 : Instauration d’un « réflexe proches aidants » chez les professionnels</a:t>
            </a:r>
          </a:p>
          <a:p>
            <a:pPr algn="just"/>
            <a:r>
              <a:rPr lang="fr-FR" sz="1200" b="0" dirty="0">
                <a:solidFill>
                  <a:srgbClr val="3766AE"/>
                </a:solidFill>
                <a:latin typeface="+mn-lt"/>
              </a:rPr>
              <a:t>15 : Identification du rôle de proche aidant dans le dossier médical partagé</a:t>
            </a:r>
          </a:p>
          <a:p>
            <a:pPr algn="just"/>
            <a:endParaRPr lang="fr-FR" sz="1200" dirty="0">
              <a:solidFill>
                <a:srgbClr val="3766AE"/>
              </a:solidFill>
              <a:latin typeface="+mn-lt"/>
            </a:endParaRPr>
          </a:p>
          <a:p>
            <a:pPr algn="just"/>
            <a:r>
              <a:rPr lang="fr-FR" sz="1200" dirty="0">
                <a:solidFill>
                  <a:srgbClr val="D04925"/>
                </a:solidFill>
                <a:latin typeface="+mn-lt"/>
              </a:rPr>
              <a:t>6 - Épauler les jeunes aidants</a:t>
            </a:r>
          </a:p>
          <a:p>
            <a:pPr algn="just"/>
            <a:r>
              <a:rPr lang="fr-FR" sz="1200" b="0" dirty="0">
                <a:solidFill>
                  <a:srgbClr val="3766AE"/>
                </a:solidFill>
                <a:latin typeface="+mn-lt"/>
              </a:rPr>
              <a:t>16 : Sensibilisation des personnels de l’Éducation nationale,</a:t>
            </a:r>
          </a:p>
          <a:p>
            <a:pPr algn="just"/>
            <a:r>
              <a:rPr lang="fr-FR" sz="1200" b="0" dirty="0">
                <a:solidFill>
                  <a:srgbClr val="3766AE"/>
                </a:solidFill>
                <a:latin typeface="+mn-lt"/>
              </a:rPr>
              <a:t>17 : Aménagement des rythmes d’étude</a:t>
            </a:r>
          </a:p>
          <a:p>
            <a:pPr algn="just"/>
            <a:endParaRPr lang="fr-FR" sz="1200" dirty="0">
              <a:solidFill>
                <a:srgbClr val="3766A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231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919D411-BCBB-DB87-24D3-639CF1FDD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Définition : </a:t>
            </a:r>
            <a:r>
              <a:rPr lang="fr-FR" sz="1400" dirty="0">
                <a:solidFill>
                  <a:srgbClr val="3766AE"/>
                </a:solidFill>
              </a:rPr>
              <a:t>L’aidant familial est « la personne non professionnelle qui vient en aide à titre principal, pour partie ou totalement, à une personne dépendante de son entourage, pour les activités de la vie quotidienne. Cette aide régulière peut être prodiguée de façon permanente ou non et peut prendre plusieurs formes, notamment : nursing, soins, accompagnement à l’éducation et à la vie sociale, démarches administratives, coordination, vigilance permanente, soutien psychologique, communication, activités domestiques… » </a:t>
            </a:r>
          </a:p>
          <a:p>
            <a:r>
              <a:rPr lang="fr-FR" sz="1100" dirty="0"/>
              <a:t>Source : </a:t>
            </a:r>
            <a:r>
              <a:rPr lang="fr-FR" sz="1050" dirty="0"/>
              <a:t>Charte Européenne de l’Aidant familial (COFACE-Handicap créée en 2018)</a:t>
            </a:r>
            <a:endParaRPr lang="fr-FR" sz="1100" dirty="0"/>
          </a:p>
          <a:p>
            <a:endParaRPr lang="fr-FR" sz="1100" dirty="0"/>
          </a:p>
          <a:p>
            <a:endParaRPr lang="fr-FR" sz="1100" dirty="0"/>
          </a:p>
          <a:p>
            <a:r>
              <a:rPr lang="fr-FR" dirty="0"/>
              <a:t>Les droits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3766AE"/>
                </a:solidFill>
              </a:rPr>
              <a:t>Aménagement du temps de travail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3766AE"/>
                </a:solidFill>
              </a:rPr>
              <a:t>Les congés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3766AE"/>
                </a:solidFill>
              </a:rPr>
              <a:t>Les solutions liées à la perte de revenu : rémunération, dédommagements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3766AE"/>
                </a:solidFill>
              </a:rPr>
              <a:t>L’assurance vieillesse et la retraite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83F0E8-F0C8-64DC-F86C-E5C450E8479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fr-FR" dirty="0"/>
              <a:t>LES DROITS DE L’AIDANT PROCHE</a:t>
            </a:r>
          </a:p>
        </p:txBody>
      </p:sp>
    </p:spTree>
    <p:extLst>
      <p:ext uri="{BB962C8B-B14F-4D97-AF65-F5344CB8AC3E}">
        <p14:creationId xmlns:p14="http://schemas.microsoft.com/office/powerpoint/2010/main" val="96447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89DC48F-F081-0EA5-FCF4-B4A198C2F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5458" y="1713821"/>
            <a:ext cx="5121084" cy="4359018"/>
          </a:xfr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C3C59E-56B9-34D2-A245-C509E4CCFCE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18095" y="170742"/>
            <a:ext cx="9086123" cy="373483"/>
          </a:xfrm>
        </p:spPr>
        <p:txBody>
          <a:bodyPr/>
          <a:lstStyle/>
          <a:p>
            <a:r>
              <a:rPr lang="fr-FR" dirty="0"/>
              <a:t>LES DROITS - Aménagement du temps de travail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FD295C7-2C3F-BAFB-9754-082ED8573797}"/>
              </a:ext>
            </a:extLst>
          </p:cNvPr>
          <p:cNvSpPr txBox="1"/>
          <p:nvPr/>
        </p:nvSpPr>
        <p:spPr>
          <a:xfrm>
            <a:off x="729673" y="785161"/>
            <a:ext cx="5975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solidFill>
                  <a:srgbClr val="30A7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 initiatives personnelles approuvées par l’employeur</a:t>
            </a:r>
          </a:p>
          <a:p>
            <a:pPr algn="l"/>
            <a:endParaRPr lang="fr-FR" sz="1600" dirty="0">
              <a:solidFill>
                <a:srgbClr val="30A7E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24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3C13F26-C7E1-5E35-B027-C510384C2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822" y="917264"/>
            <a:ext cx="4779823" cy="5525808"/>
          </a:xfrm>
          <a:prstGeom prst="rect">
            <a:avLst/>
          </a:prstGeom>
          <a:noFill/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A9550-A9E9-52BF-63C6-47B7B32EBAC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18096" y="170742"/>
            <a:ext cx="5869794" cy="373483"/>
          </a:xfrm>
        </p:spPr>
        <p:txBody>
          <a:bodyPr>
            <a:normAutofit fontScale="92500"/>
          </a:bodyPr>
          <a:lstStyle/>
          <a:p>
            <a:r>
              <a:rPr lang="fr-FR" sz="2000" dirty="0"/>
              <a:t>LES DROITS - LES CONGES : 3 TYPES DE CONGE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EA69E04-B5BA-D8F0-4CDD-E60CEAA89175}"/>
              </a:ext>
            </a:extLst>
          </p:cNvPr>
          <p:cNvSpPr txBox="1"/>
          <p:nvPr/>
        </p:nvSpPr>
        <p:spPr>
          <a:xfrm>
            <a:off x="9035701" y="5119633"/>
            <a:ext cx="2733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dirty="0">
                <a:solidFill>
                  <a:srgbClr val="F9B5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Sites utiles </a:t>
            </a:r>
            <a:r>
              <a:rPr lang="fr-FR" sz="1600" dirty="0">
                <a:solidFill>
                  <a:srgbClr val="30A7E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r>
              <a:rPr lang="fr-FR" sz="1600" dirty="0">
                <a:solidFill>
                  <a:srgbClr val="30A7E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www.caf.fr</a:t>
            </a:r>
            <a:endParaRPr lang="fr-FR" sz="1600" dirty="0">
              <a:solidFill>
                <a:srgbClr val="30A7E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fr-FR" sz="1600" dirty="0">
                <a:solidFill>
                  <a:srgbClr val="30A7E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www.ameli.fr</a:t>
            </a:r>
            <a:endParaRPr lang="fr-FR" sz="1600" dirty="0">
              <a:solidFill>
                <a:srgbClr val="30A7E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600" dirty="0">
              <a:solidFill>
                <a:srgbClr val="30A7E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fr-FR" sz="1600" dirty="0">
              <a:solidFill>
                <a:srgbClr val="30A7E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37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50CFFE9-BE8A-7CF3-683B-53D0B773C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rgbClr val="D04925"/>
                </a:solidFill>
              </a:rPr>
              <a:t>Rémunération : 3 situations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	</a:t>
            </a:r>
            <a:r>
              <a:rPr lang="fr-FR" dirty="0">
                <a:solidFill>
                  <a:srgbClr val="3766AE"/>
                </a:solidFill>
              </a:rPr>
              <a:t>La personne aidée perçoit la PCH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3766AE"/>
                </a:solidFill>
              </a:rPr>
              <a:t>	La personne aidée perçoit l’APA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3766AE"/>
                </a:solidFill>
              </a:rPr>
              <a:t>	La personne aidée ne perçoit aucune aide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>
                <a:solidFill>
                  <a:srgbClr val="D04925"/>
                </a:solidFill>
              </a:rPr>
              <a:t>Dédommagements s’il n’est pas possible de rémunérer son aidant familial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>
                <a:solidFill>
                  <a:srgbClr val="D04925"/>
                </a:solidFill>
              </a:rPr>
              <a:t>Assurance vieillesse et la retraite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Si  aidant d’un enfant en situation de handicap dont incapacité permanente ≥ 80%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Si aidant d’un adulte en situation de handicap dont incapacité permanente ≥ 80%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dirty="0">
              <a:solidFill>
                <a:srgbClr val="D04925"/>
              </a:solidFill>
            </a:endParaRPr>
          </a:p>
          <a:p>
            <a:endParaRPr lang="fr-FR" dirty="0">
              <a:solidFill>
                <a:srgbClr val="D04925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77FDAF-9155-138A-D362-DA9D24F107C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18095" y="170742"/>
            <a:ext cx="9751141" cy="373483"/>
          </a:xfrm>
        </p:spPr>
        <p:txBody>
          <a:bodyPr/>
          <a:lstStyle/>
          <a:p>
            <a:r>
              <a:rPr lang="fr-FR" dirty="0"/>
              <a:t>LES DROITS - LES SOLUTIONS A LA PERTE DE REVENU</a:t>
            </a:r>
          </a:p>
        </p:txBody>
      </p:sp>
    </p:spTree>
    <p:extLst>
      <p:ext uri="{BB962C8B-B14F-4D97-AF65-F5344CB8AC3E}">
        <p14:creationId xmlns:p14="http://schemas.microsoft.com/office/powerpoint/2010/main" val="22427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0B754CD-D3B4-8142-2AF6-097FB67F2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096" y="917264"/>
            <a:ext cx="5289368" cy="5525808"/>
          </a:xfrm>
        </p:spPr>
        <p:txBody>
          <a:bodyPr/>
          <a:lstStyle/>
          <a:p>
            <a:r>
              <a:rPr lang="fr-FR" dirty="0">
                <a:solidFill>
                  <a:srgbClr val="D04925"/>
                </a:solidFill>
              </a:rPr>
              <a:t>Les moyens de prévention de la fatigue chez l’aidant</a:t>
            </a:r>
          </a:p>
          <a:p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3766AE"/>
                </a:solidFill>
              </a:rPr>
              <a:t>Les lieux d’accueil temporaires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3766AE"/>
                </a:solidFill>
              </a:rPr>
              <a:t>Des dispositifs de répit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3766AE"/>
                </a:solidFill>
              </a:rPr>
              <a:t>Le soutien psychologique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3766AE"/>
                </a:solidFill>
              </a:rPr>
              <a:t>S’informer et se former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rgbClr val="3766AE"/>
                </a:solidFill>
              </a:rPr>
              <a:t>Les conseils et astuces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Prévenir les maux de dos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Astuce entre Aidants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dirty="0"/>
              <a:t>La carte d’urgence de l’Aidant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787AE7-95B9-5AC6-07D9-32C1BE18ECF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18096" y="170742"/>
            <a:ext cx="8060886" cy="373483"/>
          </a:xfrm>
        </p:spPr>
        <p:txBody>
          <a:bodyPr/>
          <a:lstStyle/>
          <a:p>
            <a:r>
              <a:rPr lang="fr-FR" dirty="0"/>
              <a:t>Les solutions et dispositions pour l’aidant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D9DFCF-B5FC-31ED-EBD5-CF3B4D57D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26645"/>
            <a:ext cx="5692633" cy="56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286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600" dirty="0" smtClean="0">
            <a:solidFill>
              <a:srgbClr val="30A7E0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AC - Présentation Powerpoint - Var Ouest" id="{AADAC042-F49C-41CA-8F2A-7E91AAB36952}" vid="{BAC78594-722E-49C2-A2ED-B5D47B218D5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DAC VAR OUEST - Présentation Powerpoint</Template>
  <TotalTime>100</TotalTime>
  <Words>1138</Words>
  <Application>Microsoft Office PowerPoint</Application>
  <PresentationFormat>Grand écran</PresentationFormat>
  <Paragraphs>153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Open Sans</vt:lpstr>
      <vt:lpstr>Open Sans </vt:lpstr>
      <vt:lpstr>Open Sans ExtraBold</vt:lpstr>
      <vt:lpstr>Thème Office</vt:lpstr>
      <vt:lpstr>Agir pour les aidants Formalisation du parcours aidants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Annie GENOVA</dc:creator>
  <cp:lastModifiedBy>VILLEGAS Alexia</cp:lastModifiedBy>
  <cp:revision>6</cp:revision>
  <cp:lastPrinted>2025-05-21T08:41:16Z</cp:lastPrinted>
  <dcterms:created xsi:type="dcterms:W3CDTF">2025-04-10T11:55:22Z</dcterms:created>
  <dcterms:modified xsi:type="dcterms:W3CDTF">2025-06-11T07:16:53Z</dcterms:modified>
</cp:coreProperties>
</file>