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58" r:id="rId9"/>
    <p:sldId id="259" r:id="rId10"/>
    <p:sldId id="260" r:id="rId11"/>
    <p:sldId id="261" r:id="rId12"/>
    <p:sldId id="262" r:id="rId13"/>
    <p:sldId id="277" r:id="rId14"/>
    <p:sldId id="263" r:id="rId15"/>
    <p:sldId id="264" r:id="rId16"/>
    <p:sldId id="265" r:id="rId17"/>
    <p:sldId id="278" r:id="rId18"/>
    <p:sldId id="266" r:id="rId19"/>
    <p:sldId id="267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4BA87E-72B5-4E0A-9DD5-4E190F436BB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38BEF98-077C-462F-AE87-A18BAE1023B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15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A87E-72B5-4E0A-9DD5-4E190F436BB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EF98-077C-462F-AE87-A18BAE102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69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A87E-72B5-4E0A-9DD5-4E190F436BB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EF98-077C-462F-AE87-A18BAE102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30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A87E-72B5-4E0A-9DD5-4E190F436BB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EF98-077C-462F-AE87-A18BAE102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80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A87E-72B5-4E0A-9DD5-4E190F436BB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EF98-077C-462F-AE87-A18BAE1023B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4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A87E-72B5-4E0A-9DD5-4E190F436BB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EF98-077C-462F-AE87-A18BAE102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00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A87E-72B5-4E0A-9DD5-4E190F436BB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EF98-077C-462F-AE87-A18BAE102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89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A87E-72B5-4E0A-9DD5-4E190F436BB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EF98-077C-462F-AE87-A18BAE102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78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A87E-72B5-4E0A-9DD5-4E190F436BB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EF98-077C-462F-AE87-A18BAE102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46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A87E-72B5-4E0A-9DD5-4E190F436BB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EF98-077C-462F-AE87-A18BAE102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67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A87E-72B5-4E0A-9DD5-4E190F436BB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EF98-077C-462F-AE87-A18BAE102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89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A4BA87E-72B5-4E0A-9DD5-4E190F436BB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38BEF98-077C-462F-AE87-A18BAE102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5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D68E2-3F01-AAE1-0917-8754917BC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Splay-tree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3417C2-818C-9A55-0152-8D5098B97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Ис-142 Наумов Алексей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34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D38EEE5-C601-67BA-15BC-4159CBDAB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42109"/>
            <a:ext cx="9872871" cy="5153891"/>
          </a:xfrm>
        </p:spPr>
        <p:txBody>
          <a:bodyPr/>
          <a:lstStyle/>
          <a:p>
            <a:pPr fontAlgn="auto">
              <a:spcBef>
                <a:spcPts val="2400"/>
              </a:spcBef>
            </a:pPr>
            <a:r>
              <a:rPr lang="ru-RU" sz="1800" b="1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3. У </a:t>
            </a:r>
            <a:r>
              <a:rPr lang="ru-RU" sz="1800" b="1" i="1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узла есть и родитель, и прародитель</a:t>
            </a:r>
            <a:r>
              <a:rPr lang="ru-RU" sz="1800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. Возможны следующие варианты:</a:t>
            </a:r>
            <a:endParaRPr lang="ru-RU" sz="1800" kern="150" dirty="0">
              <a:effectLst/>
              <a:latin typeface="Liberation Serif"/>
              <a:ea typeface="Source Han Sans CN Regular"/>
              <a:cs typeface="Lohit Devanagari"/>
            </a:endParaRPr>
          </a:p>
          <a:p>
            <a:pPr fontAlgn="auto">
              <a:spcBef>
                <a:spcPts val="1800"/>
              </a:spcBef>
            </a:pPr>
            <a:r>
              <a:rPr lang="ru-RU" sz="1800" b="1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а) </a:t>
            </a:r>
            <a:r>
              <a:rPr lang="ru-RU" sz="1800" b="1" kern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Zig-Zig</a:t>
            </a:r>
            <a:r>
              <a:rPr lang="ru-RU" sz="1800" b="1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 и </a:t>
            </a:r>
            <a:r>
              <a:rPr lang="ru-RU" sz="1800" b="1" kern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Zag-Zag</a:t>
            </a:r>
            <a:r>
              <a:rPr lang="ru-RU" sz="1800" b="1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.</a:t>
            </a:r>
            <a:r>
              <a:rPr lang="ru-RU" sz="1800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 Узел является левым потомком родительского элемента, и родитель также является левым потомком прародителя (два разворота вправо) ИЛИ узел является правым потомком своего родительского элемента, и родитель также является правым потомком своего прародитель (два разворота влево).</a:t>
            </a:r>
            <a:endParaRPr lang="ru-RU" sz="1800" kern="150" dirty="0">
              <a:effectLst/>
              <a:latin typeface="Liberation Serif"/>
              <a:ea typeface="Source Han Sans CN Regular"/>
              <a:cs typeface="Lohit Devanagari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83DE00-E6D0-31FC-3CFB-81BC6208CC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35927" y="2660736"/>
            <a:ext cx="6332220" cy="3827145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42154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F82653A-3258-1BEC-CF13-8570043AB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11200"/>
            <a:ext cx="9872871" cy="5384800"/>
          </a:xfrm>
        </p:spPr>
        <p:txBody>
          <a:bodyPr/>
          <a:lstStyle/>
          <a:p>
            <a:pPr indent="356870" algn="just">
              <a:lnSpc>
                <a:spcPct val="150000"/>
              </a:lnSpc>
            </a:pPr>
            <a:r>
              <a:rPr lang="ru-RU" sz="1800" b="1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б</a:t>
            </a:r>
            <a:r>
              <a:rPr lang="en-US" sz="1800" b="1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) Zig-Zag </a:t>
            </a:r>
            <a:r>
              <a:rPr lang="ru-RU" sz="1800" b="1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и</a:t>
            </a:r>
            <a:r>
              <a:rPr lang="en-US" sz="1800" b="1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 Zag-Zig.</a:t>
            </a:r>
            <a:r>
              <a:rPr lang="en-US" sz="1800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 </a:t>
            </a:r>
            <a:r>
              <a:rPr lang="ru-RU" sz="1800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Узел является левым потомком по отношению к родительскому элементу, а родитель является правым потомком прародителя (разворот влево с последующим разворотом вправо) ИЛИ узел является правым потомком своего родительского элемента, а родитель является левым потомком прародителя (разворот вправо с последующим разворотом влево).</a:t>
            </a:r>
            <a:endParaRPr lang="en-US" sz="1800" kern="150" dirty="0">
              <a:solidFill>
                <a:srgbClr val="111111"/>
              </a:solidFill>
              <a:effectLst/>
              <a:latin typeface="Arial" panose="020B0604020202020204" pitchFamily="34" charset="0"/>
              <a:ea typeface="Source Han Sans CN Regular"/>
              <a:cs typeface="Lohit Devanagari"/>
            </a:endParaRPr>
          </a:p>
          <a:p>
            <a:pPr indent="356870" algn="just">
              <a:lnSpc>
                <a:spcPct val="150000"/>
              </a:lnSpc>
            </a:pPr>
            <a:endParaRPr lang="ru-RU" sz="1800" kern="150" dirty="0">
              <a:effectLst/>
              <a:latin typeface="Liberation Serif"/>
              <a:ea typeface="Source Han Sans CN Regular"/>
              <a:cs typeface="Lohit Devanagari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21A0C5-D3D5-F874-F115-4A016F2A9BE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37526" y="3067396"/>
            <a:ext cx="6332220" cy="338328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76619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92BF58E-EFDD-FFC4-2384-6B0D8A4D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Важно отметить, что операция поиска или разворота (</a:t>
            </a:r>
            <a:r>
              <a:rPr lang="ru-RU" sz="1800" kern="15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splay</a:t>
            </a:r>
            <a:r>
              <a:rPr lang="ru-RU" sz="1800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) не только переносит найденный ключ в корень, но также уравновешивает дерево.</a:t>
            </a:r>
            <a:r>
              <a:rPr lang="en-US" sz="1800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 </a:t>
            </a:r>
            <a:r>
              <a:rPr lang="ru-RU" sz="1800" kern="150" dirty="0">
                <a:solidFill>
                  <a:srgbClr val="111111"/>
                </a:solidFill>
                <a:latin typeface="Arial" panose="020B0604020202020204" pitchFamily="34" charset="0"/>
                <a:ea typeface="Source Han Sans CN Regular"/>
                <a:cs typeface="Lohit Devanagari"/>
              </a:rPr>
              <a:t>Как на предыдущем слайде.</a:t>
            </a:r>
            <a:endParaRPr lang="ru-RU" sz="1800" kern="150" dirty="0">
              <a:effectLst/>
              <a:latin typeface="Liberation Serif"/>
              <a:ea typeface="Source Han Sans CN Regular"/>
              <a:cs typeface="Lohit Devanagari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3915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D95C6-6068-06F3-42BF-CE4CB55A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kern="150" dirty="0">
                <a:solidFill>
                  <a:srgbClr val="111111"/>
                </a:solidFill>
                <a:effectLst/>
                <a:ea typeface="Source Han Sans CN Regular"/>
                <a:cs typeface="Lohit Devanagari"/>
              </a:rPr>
              <a:t>Операция вставки</a:t>
            </a:r>
            <a:endParaRPr lang="ru-R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057A024-AD96-54A9-A9A7-5220954578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931" y="2057400"/>
            <a:ext cx="5384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51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B6CEFE6-EA36-C216-1F08-DDF60957E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74255"/>
            <a:ext cx="9872871" cy="5421745"/>
          </a:xfrm>
        </p:spPr>
        <p:txBody>
          <a:bodyPr/>
          <a:lstStyle/>
          <a:p>
            <a:pPr marL="228600" indent="221615"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ru-RU" sz="1800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Операция вставки аналогична вставке в бинарное дерево поиска с несколькими дополнительными шагами, цель которых убедиться, что вновь вставленный ключ становится новым корнем.</a:t>
            </a:r>
            <a:endParaRPr lang="ru-RU" sz="1800" kern="150" dirty="0">
              <a:effectLst/>
              <a:latin typeface="Liberation Serif"/>
              <a:ea typeface="Source Han Sans CN Regular"/>
              <a:cs typeface="Lohit Devanagari"/>
            </a:endParaRPr>
          </a:p>
          <a:p>
            <a:pPr>
              <a:spcBef>
                <a:spcPts val="1800"/>
              </a:spcBef>
              <a:spcAft>
                <a:spcPts val="500"/>
              </a:spcAft>
            </a:pPr>
            <a:r>
              <a:rPr lang="ru-RU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Ниже приведены различные случаи при вставке ключа k в </a:t>
            </a:r>
            <a:r>
              <a:rPr lang="ru-RU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Splay</a:t>
            </a:r>
            <a:r>
              <a:rPr lang="ru-RU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-дерево: </a:t>
            </a:r>
          </a:p>
          <a:p>
            <a:pPr>
              <a:spcBef>
                <a:spcPts val="1800"/>
              </a:spcBef>
              <a:spcAft>
                <a:spcPts val="500"/>
              </a:spcAft>
            </a:pPr>
            <a:r>
              <a:rPr lang="ru-RU" sz="1800" b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1)</a:t>
            </a:r>
            <a:r>
              <a:rPr lang="ru-RU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Корень равен NULL: мы просто создаем новый узел и возвращаем его как корневой.</a:t>
            </a:r>
          </a:p>
          <a:p>
            <a:pPr>
              <a:spcBef>
                <a:spcPts val="1800"/>
              </a:spcBef>
              <a:spcAft>
                <a:spcPts val="500"/>
              </a:spcAft>
            </a:pPr>
            <a:r>
              <a:rPr lang="ru-RU" sz="1800" b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2) </a:t>
            </a:r>
            <a:r>
              <a:rPr lang="ru-RU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Выполняем операцию </a:t>
            </a:r>
            <a:r>
              <a:rPr lang="ru-RU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Splay</a:t>
            </a:r>
            <a:r>
              <a:rPr lang="ru-RU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над заданный ключом k. Если k уже присутствует, он становится новым корнем. Если он отсутствует, то новым корневым узлом становится последний узел-лист, к которому был осуществлен доступ.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5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980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3FE3EA5-E14C-3004-3427-1A4092EC5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57382"/>
            <a:ext cx="9872871" cy="533861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500"/>
              </a:spcAft>
            </a:pPr>
            <a:r>
              <a:rPr lang="ru-RU" sz="1800" b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3)</a:t>
            </a:r>
            <a:r>
              <a:rPr lang="ru-RU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Если новый корневой ключ такой же, как k, ничего не делаем, поскольку k уже существует.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500"/>
              </a:spcAft>
            </a:pPr>
            <a:r>
              <a:rPr lang="ru-RU" sz="1800" b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4) </a:t>
            </a:r>
            <a:r>
              <a:rPr lang="ru-RU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 противном случае выделяем память для нового узла и сравниваем корневой ключ с k.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500"/>
              </a:spcAft>
            </a:pPr>
            <a:r>
              <a:rPr lang="ru-RU" sz="1800" b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4.a)</a:t>
            </a:r>
            <a:r>
              <a:rPr lang="ru-RU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Если k меньше корневого ключа, делаем корень правым дочерним элементом нового узла, копируем левый дочерний элемент корня в качестве левого дочернего элемента нового узла и делаем левый дочерний элемент корня равным NULL.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500"/>
              </a:spcAft>
            </a:pPr>
            <a:r>
              <a:rPr lang="ru-RU" sz="1800" b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4.b)</a:t>
            </a:r>
            <a:r>
              <a:rPr lang="ru-RU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Если k больше корневого ключа, делаем корень левым дочерним элементом нового узла, копируем правый дочерний элемент корня в качестве правого дочернего элемента нового узла и делаем правый дочерний элемента корня равным NULL.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500"/>
              </a:spcAft>
            </a:pPr>
            <a:r>
              <a:rPr lang="ru-RU" sz="1800" b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5)</a:t>
            </a:r>
            <a:r>
              <a:rPr lang="ru-RU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Возвращаем новый узел в качестве нового корня дерева.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78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0914FE4B-7618-6C12-F6A2-2B5F6C1B9A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653" y="1613687"/>
            <a:ext cx="6904693" cy="2876956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27D8D-E0F0-79F1-0688-5BCF2AE3A680}"/>
              </a:ext>
            </a:extLst>
          </p:cNvPr>
          <p:cNvSpPr txBox="1"/>
          <p:nvPr/>
        </p:nvSpPr>
        <p:spPr>
          <a:xfrm>
            <a:off x="4460776" y="4167476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Вставка ключа 4 в </a:t>
            </a:r>
            <a:r>
              <a:rPr lang="en-US" sz="1800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splay tree</a:t>
            </a:r>
            <a:r>
              <a:rPr lang="ru-RU" sz="1800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.</a:t>
            </a:r>
            <a:endParaRPr lang="ru-RU" sz="1800" kern="150" dirty="0">
              <a:effectLst/>
              <a:latin typeface="Liberation Serif"/>
              <a:ea typeface="Source Han Sans CN Regular"/>
              <a:cs typeface="Lohit Devanagari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941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6863F-C226-0D81-600B-27FB6FF0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Операция удаления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0DE5D91-F21E-12F2-9F91-F577EA1A4D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31" y="2057400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0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1C1EDB-5076-91E2-DB65-792D20C8C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Arial" panose="020B0604020202020204" pitchFamily="34" charset="0"/>
                <a:ea typeface="Source Han Sans CN Regular"/>
              </a:rPr>
              <a:t>Чтобы удалить вершину из дерева, нужно найти ее и переместить в корень, используя операцию </a:t>
            </a:r>
            <a:r>
              <a:rPr lang="ru-RU" sz="1800" dirty="0" err="1">
                <a:effectLst/>
                <a:latin typeface="Arial" panose="020B0604020202020204" pitchFamily="34" charset="0"/>
                <a:ea typeface="Source Han Sans CN Regular"/>
              </a:rPr>
              <a:t>splay</a:t>
            </a:r>
            <a:r>
              <a:rPr lang="ru-RU" sz="1800" dirty="0">
                <a:effectLst/>
                <a:latin typeface="Arial" panose="020B0604020202020204" pitchFamily="34" charset="0"/>
                <a:ea typeface="Source Han Sans CN Regular"/>
              </a:rPr>
              <a:t>. После удаления корня необходимо соединить его левое и правое поддеревья в корректное </a:t>
            </a:r>
            <a:r>
              <a:rPr lang="ru-RU" sz="1800" dirty="0" err="1">
                <a:effectLst/>
                <a:latin typeface="Arial" panose="020B0604020202020204" pitchFamily="34" charset="0"/>
                <a:ea typeface="Source Han Sans CN Regular"/>
              </a:rPr>
              <a:t>splay</a:t>
            </a:r>
            <a:r>
              <a:rPr lang="ru-RU" sz="1800" dirty="0">
                <a:effectLst/>
                <a:latin typeface="Arial" panose="020B0604020202020204" pitchFamily="34" charset="0"/>
                <a:ea typeface="Source Han Sans CN Regular"/>
              </a:rPr>
              <a:t>-дерево. Если левого поддерева нет, корнем становится корень правого поддерева, иначе в левом поддереве ищется вершина с наибольшим ключом (для этого достаточно совершить спуск по дереву из корня, каждый раз спускаясь в правого потомка, пока он есть) и перемещается в его корень с помощью </a:t>
            </a:r>
            <a:r>
              <a:rPr lang="ru-RU" sz="1800" dirty="0" err="1">
                <a:effectLst/>
                <a:latin typeface="Arial" panose="020B0604020202020204" pitchFamily="34" charset="0"/>
                <a:ea typeface="Source Han Sans CN Regular"/>
              </a:rPr>
              <a:t>splay</a:t>
            </a:r>
            <a:r>
              <a:rPr lang="ru-RU" sz="1800" dirty="0">
                <a:effectLst/>
                <a:latin typeface="Arial" panose="020B0604020202020204" pitchFamily="34" charset="0"/>
                <a:ea typeface="Source Han Sans CN Regular"/>
              </a:rPr>
              <a:t>. После этого у корня левого поддерева не будет правого потомка, поэтому на его место можно будет подвесить правое поддерево, таким образом соединив их.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4075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F382632-D8D4-B734-E777-9CBAFB5E2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46545"/>
            <a:ext cx="9872871" cy="5449455"/>
          </a:xfrm>
        </p:spPr>
        <p:txBody>
          <a:bodyPr/>
          <a:lstStyle/>
          <a:p>
            <a:r>
              <a:rPr lang="ru-RU" sz="1800" kern="150" dirty="0"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Ниже представлен пример удаления ключа 5 из скошенного дерева. Сначала находится положение ключа в дереве, после чего выполняется </a:t>
            </a:r>
            <a:r>
              <a:rPr lang="ru-RU" sz="1800" kern="150" dirty="0" err="1"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splay</a:t>
            </a:r>
            <a:r>
              <a:rPr lang="ru-RU" sz="1800" kern="150" dirty="0"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 от него, делая удаляемую вершину корнем. Корень удаляется, в левом поддереве ищется вершина с наибольшим ключом (4), совершается </a:t>
            </a:r>
            <a:r>
              <a:rPr lang="ru-RU" sz="1800" kern="150" dirty="0" err="1"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splay</a:t>
            </a:r>
            <a:r>
              <a:rPr lang="ru-RU" sz="1800" kern="150" dirty="0"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 от нее, после чего она становится корнем левого поддерева, у которого нет правого потомка, так как в этом поддереве нет вершин с ключами больше. После этого правое поддерево подвешивается к корню левого.</a:t>
            </a:r>
            <a:endParaRPr lang="ru-RU" sz="1800" kern="150" dirty="0">
              <a:effectLst/>
              <a:latin typeface="Liberation Serif"/>
              <a:ea typeface="Source Han Sans CN Regular"/>
              <a:cs typeface="Lohit Devanagari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7CA3C3-C0BF-5C5E-F062-85315CBA14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3777" y="2715492"/>
            <a:ext cx="7024446" cy="301420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69791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39EC833-577B-0407-43DF-46901E39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717964"/>
            <a:ext cx="3770744" cy="4156363"/>
          </a:xfrm>
        </p:spPr>
        <p:txBody>
          <a:bodyPr/>
          <a:lstStyle/>
          <a:p>
            <a:r>
              <a:rPr lang="ru-RU" sz="2400" kern="0" dirty="0" err="1">
                <a:solidFill>
                  <a:srgbClr val="24292F"/>
                </a:solidFill>
                <a:effectLst/>
                <a:ea typeface="Times New Roman" panose="02020603050405020304" pitchFamily="18" charset="0"/>
                <a:cs typeface="Lohit Devanagari"/>
              </a:rPr>
              <a:t>Splay</a:t>
            </a:r>
            <a:r>
              <a:rPr lang="ru-RU" sz="2400" kern="0" dirty="0">
                <a:solidFill>
                  <a:srgbClr val="24292F"/>
                </a:solidFill>
                <a:effectLst/>
                <a:ea typeface="Times New Roman" panose="02020603050405020304" pitchFamily="18" charset="0"/>
                <a:cs typeface="Lohit Devanagari"/>
              </a:rPr>
              <a:t> </a:t>
            </a:r>
            <a:r>
              <a:rPr lang="ru-RU" sz="2400" kern="0" dirty="0" err="1">
                <a:solidFill>
                  <a:srgbClr val="24292F"/>
                </a:solidFill>
                <a:effectLst/>
                <a:ea typeface="Times New Roman" panose="02020603050405020304" pitchFamily="18" charset="0"/>
                <a:cs typeface="Lohit Devanagari"/>
              </a:rPr>
              <a:t>Tree</a:t>
            </a:r>
            <a:r>
              <a:rPr lang="ru-RU" sz="2400" kern="0" dirty="0">
                <a:solidFill>
                  <a:srgbClr val="24292F"/>
                </a:solidFill>
                <a:effectLst/>
                <a:ea typeface="Times New Roman" panose="02020603050405020304" pitchFamily="18" charset="0"/>
                <a:cs typeface="Lohit Devanagari"/>
              </a:rPr>
              <a:t> — это самобалансирующееся бинарное дерево поиска. При любом обращении дерево меняет свою структуру!</a:t>
            </a:r>
            <a:endParaRPr lang="ru-RU" sz="2400" kern="150" dirty="0">
              <a:solidFill>
                <a:srgbClr val="24292F"/>
              </a:solidFill>
              <a:effectLst/>
              <a:ea typeface="Source Han Sans CN Regular"/>
              <a:cs typeface="Lohit Devanagari"/>
            </a:endParaRPr>
          </a:p>
          <a:p>
            <a:pPr marL="4572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8195AF-D8C0-64D3-37E5-8274155A892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516072" y="2362199"/>
            <a:ext cx="6059029" cy="1433946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995152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7463A-2907-ED05-6984-F9ADCD6D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CD1B83-B372-6D0C-1A36-12ABF72AC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356870" algn="just">
              <a:lnSpc>
                <a:spcPct val="150000"/>
              </a:lnSpc>
            </a:pPr>
            <a:r>
              <a:rPr lang="ru-RU" sz="1800" kern="150" dirty="0"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Доказано, что выбор между </a:t>
            </a:r>
            <a:r>
              <a:rPr lang="ru-RU" sz="1800" kern="150" dirty="0" err="1"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zig</a:t>
            </a:r>
            <a:r>
              <a:rPr lang="ru-RU" sz="1800" kern="150" dirty="0"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, </a:t>
            </a:r>
            <a:r>
              <a:rPr lang="ru-RU" sz="1800" kern="150" dirty="0" err="1"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zig-zig</a:t>
            </a:r>
            <a:r>
              <a:rPr lang="ru-RU" sz="1800" kern="150" dirty="0"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 и </a:t>
            </a:r>
            <a:r>
              <a:rPr lang="ru-RU" sz="1800" kern="150" dirty="0" err="1"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zig-zag</a:t>
            </a:r>
            <a:r>
              <a:rPr lang="ru-RU" sz="1800" kern="150" dirty="0"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 во время </a:t>
            </a:r>
            <a:r>
              <a:rPr lang="ru-RU" sz="1800" kern="150" dirty="0" err="1"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splay</a:t>
            </a:r>
            <a:r>
              <a:rPr lang="ru-RU" sz="1800" kern="150" dirty="0"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 по описанным выше принципам, позволяет осуществлять поиск вставку и удаление ключей в структуре за O(</a:t>
            </a:r>
            <a:r>
              <a:rPr lang="ru-RU" sz="1800" kern="150" dirty="0" err="1"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logn</a:t>
            </a:r>
            <a:r>
              <a:rPr lang="ru-RU" sz="1800" kern="150" dirty="0"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).</a:t>
            </a:r>
            <a:endParaRPr lang="ru-RU" sz="1800" kern="150" dirty="0">
              <a:effectLst/>
              <a:latin typeface="Liberation Serif"/>
              <a:ea typeface="Source Han Sans CN Regular"/>
              <a:cs typeface="Lohit Devanagari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kern="15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Splay</a:t>
            </a:r>
            <a:r>
              <a:rPr lang="ru-RU" sz="1800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-деревья обладают отличным свойством локальности. Часто используемые элементы легко найти. Редкие элементы не мешаются при поиске.</a:t>
            </a:r>
            <a:endParaRPr lang="ru-RU" sz="1800" kern="150" dirty="0">
              <a:latin typeface="Arial" panose="020B0604020202020204" pitchFamily="34" charset="0"/>
              <a:ea typeface="Source Han Sans CN Regular"/>
              <a:cs typeface="Lohit Devanagari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Все операции со </a:t>
            </a:r>
            <a:r>
              <a:rPr lang="ru-RU" sz="1800" kern="15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splay</a:t>
            </a:r>
            <a:r>
              <a:rPr lang="ru-RU" sz="1800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-деревом в среднем занимают время порядка O(</a:t>
            </a:r>
            <a:r>
              <a:rPr lang="ru-RU" sz="1800" kern="15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logn</a:t>
            </a:r>
            <a:r>
              <a:rPr lang="ru-RU" sz="1800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). Можно строго доказать, что </a:t>
            </a:r>
            <a:r>
              <a:rPr lang="ru-RU" sz="1800" kern="15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Splay</a:t>
            </a:r>
            <a:r>
              <a:rPr lang="ru-RU" sz="1800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-деревья работают в среднем за время порядка O(</a:t>
            </a:r>
            <a:r>
              <a:rPr lang="ru-RU" sz="1800" kern="15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logn</a:t>
            </a:r>
            <a:r>
              <a:rPr lang="ru-RU" sz="1800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) на операцию при любой последовательности операций (при условии, что мы начинаем с пустого дерева).</a:t>
            </a:r>
            <a:endParaRPr lang="ru-RU" sz="1800" kern="150" dirty="0">
              <a:latin typeface="Arial" panose="020B0604020202020204" pitchFamily="34" charset="0"/>
              <a:ea typeface="Source Han Sans CN Regular"/>
              <a:cs typeface="Lohit Devanagari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В отличие от 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АВЛ-дерева</a:t>
            </a:r>
            <a:r>
              <a:rPr lang="ru-RU" sz="1800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, </a:t>
            </a:r>
            <a:r>
              <a:rPr lang="ru-RU" sz="1800" kern="15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splay</a:t>
            </a:r>
            <a:r>
              <a:rPr lang="ru-RU" sz="1800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-дерево может изменяться даже при выполнении операций чтения, таких как поиск.</a:t>
            </a:r>
            <a:endParaRPr lang="ru-RU" sz="1800" kern="150" dirty="0">
              <a:effectLst/>
              <a:latin typeface="Symbol" panose="05050102010706020507" pitchFamily="18" charset="2"/>
              <a:ea typeface="Source Han Sans CN Regular"/>
              <a:cs typeface="Lohit Devanagari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713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A56E1-4910-277E-8118-D443F65C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kern="150" dirty="0">
                <a:effectLst/>
                <a:ea typeface="Source Han Sans CN Regular"/>
                <a:cs typeface="Lohit Devanagari"/>
              </a:rPr>
              <a:t>Применение:</a:t>
            </a:r>
            <a:endParaRPr lang="ru-RU" sz="66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8D4A5F-E614-B833-F744-E95E75447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56870" algn="just">
              <a:lnSpc>
                <a:spcPct val="150000"/>
              </a:lnSpc>
            </a:pPr>
            <a:r>
              <a:rPr lang="ru-RU" sz="1800" kern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Splay</a:t>
            </a:r>
            <a:r>
              <a:rPr lang="ru-RU" sz="1800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-деревья стали наиболее широко используемой базовой структурой данных, изобретенной за последние 30 лет, потому что они являются самым быстрым типом сбалансированного дерева поиска для огромного множества приложений.</a:t>
            </a:r>
            <a:endParaRPr lang="ru-RU" sz="1800" kern="150" dirty="0">
              <a:effectLst/>
              <a:latin typeface="Liberation Serif"/>
              <a:ea typeface="Source Han Sans CN Regular"/>
              <a:cs typeface="Lohit Devanagari"/>
            </a:endParaRPr>
          </a:p>
          <a:p>
            <a:pPr indent="356870" algn="just">
              <a:lnSpc>
                <a:spcPct val="150000"/>
              </a:lnSpc>
            </a:pPr>
            <a:r>
              <a:rPr lang="ru-RU" sz="1800" kern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Splay</a:t>
            </a:r>
            <a:r>
              <a:rPr lang="ru-RU" sz="1800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-деревья используются в Windows NT (в виртуальной памяти, сети и коде файловой системы), компиляторе </a:t>
            </a:r>
            <a:r>
              <a:rPr lang="ru-RU" sz="1800" kern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gcc</a:t>
            </a:r>
            <a:r>
              <a:rPr lang="ru-RU" sz="1800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 и библиотеке GNU C++, редакторе строк </a:t>
            </a:r>
            <a:r>
              <a:rPr lang="ru-RU" sz="1800" kern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sed</a:t>
            </a:r>
            <a:r>
              <a:rPr lang="ru-RU" sz="1800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, сетевых маршрутизаторах </a:t>
            </a:r>
            <a:r>
              <a:rPr lang="ru-RU" sz="1800" kern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Fore</a:t>
            </a:r>
            <a:r>
              <a:rPr lang="ru-RU" sz="1800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 Systems, наиболее популярной реализации Unix </a:t>
            </a:r>
            <a:r>
              <a:rPr lang="ru-RU" sz="1800" kern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malloc</a:t>
            </a:r>
            <a:r>
              <a:rPr lang="ru-RU" sz="1800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, загружаемых модулях ядра Linux и во многих других программах </a:t>
            </a:r>
            <a:endParaRPr lang="ru-RU" sz="1800" kern="150" dirty="0">
              <a:effectLst/>
              <a:latin typeface="Liberation Serif"/>
              <a:ea typeface="Source Han Sans CN Regular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4148226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A5C9E-FB45-A8C6-9D90-BB46612A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effectLst/>
                <a:ea typeface="Source Han Sans CN Regular"/>
              </a:rPr>
              <a:t>Асимптотическая сложность операций </a:t>
            </a:r>
            <a:endParaRPr lang="ru-RU" sz="66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67E8131-7731-02EE-9099-1D18D475B2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275302"/>
              </p:ext>
            </p:extLst>
          </p:nvPr>
        </p:nvGraphicFramePr>
        <p:xfrm>
          <a:off x="2719099" y="1960071"/>
          <a:ext cx="6720466" cy="2130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9706">
                  <a:extLst>
                    <a:ext uri="{9D8B030D-6E8A-4147-A177-3AD203B41FA5}">
                      <a16:colId xmlns:a16="http://schemas.microsoft.com/office/drawing/2014/main" val="3570443258"/>
                    </a:ext>
                  </a:extLst>
                </a:gridCol>
                <a:gridCol w="2240380">
                  <a:extLst>
                    <a:ext uri="{9D8B030D-6E8A-4147-A177-3AD203B41FA5}">
                      <a16:colId xmlns:a16="http://schemas.microsoft.com/office/drawing/2014/main" val="3451264057"/>
                    </a:ext>
                  </a:extLst>
                </a:gridCol>
                <a:gridCol w="2240380">
                  <a:extLst>
                    <a:ext uri="{9D8B030D-6E8A-4147-A177-3AD203B41FA5}">
                      <a16:colId xmlns:a16="http://schemas.microsoft.com/office/drawing/2014/main" val="1353676102"/>
                    </a:ext>
                  </a:extLst>
                </a:gridCol>
              </a:tblGrid>
              <a:tr h="588879">
                <a:tc>
                  <a:txBody>
                    <a:bodyPr/>
                    <a:lstStyle/>
                    <a:p>
                      <a:pPr indent="356870" algn="just">
                        <a:lnSpc>
                          <a:spcPct val="150000"/>
                        </a:lnSpc>
                      </a:pPr>
                      <a:r>
                        <a:rPr lang="ru-RU" sz="1600" kern="150">
                          <a:effectLst/>
                        </a:rPr>
                        <a:t> </a:t>
                      </a:r>
                      <a:endParaRPr lang="ru-RU" sz="1400" kern="1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50">
                          <a:effectLst/>
                        </a:rPr>
                        <a:t>В среднем</a:t>
                      </a:r>
                      <a:endParaRPr lang="ru-RU" sz="1200" kern="150">
                        <a:effectLst/>
                      </a:endParaRPr>
                    </a:p>
                    <a:p>
                      <a:pPr indent="356870" algn="ctr">
                        <a:lnSpc>
                          <a:spcPct val="150000"/>
                        </a:lnSpc>
                      </a:pPr>
                      <a:r>
                        <a:rPr lang="ru-RU" sz="1400" kern="150">
                          <a:effectLst/>
                        </a:rPr>
                        <a:t> </a:t>
                      </a:r>
                      <a:endParaRPr lang="ru-RU" sz="1400" kern="1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50">
                          <a:effectLst/>
                        </a:rPr>
                        <a:t>В худшем случае</a:t>
                      </a:r>
                      <a:endParaRPr lang="ru-RU" sz="1200" kern="1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740950"/>
                  </a:ext>
                </a:extLst>
              </a:tr>
              <a:tr h="385344">
                <a:tc>
                  <a:txBody>
                    <a:bodyPr/>
                    <a:lstStyle/>
                    <a:p>
                      <a:pPr indent="356870" algn="just">
                        <a:lnSpc>
                          <a:spcPct val="150000"/>
                        </a:lnSpc>
                      </a:pPr>
                      <a:r>
                        <a:rPr lang="ru-RU" sz="1600" kern="150">
                          <a:effectLst/>
                        </a:rPr>
                        <a:t>Расход памяти</a:t>
                      </a:r>
                      <a:endParaRPr lang="ru-RU" sz="1400" kern="1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6870" algn="ctr">
                        <a:lnSpc>
                          <a:spcPct val="150000"/>
                        </a:lnSpc>
                      </a:pPr>
                      <a:r>
                        <a:rPr lang="en-US" sz="1600" kern="150">
                          <a:effectLst/>
                        </a:rPr>
                        <a:t>O(n)</a:t>
                      </a:r>
                      <a:endParaRPr lang="ru-RU" sz="1400" kern="1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6870" algn="ctr">
                        <a:lnSpc>
                          <a:spcPct val="150000"/>
                        </a:lnSpc>
                      </a:pPr>
                      <a:r>
                        <a:rPr lang="en-US" sz="1600" kern="150">
                          <a:effectLst/>
                        </a:rPr>
                        <a:t>O(n)</a:t>
                      </a:r>
                      <a:endParaRPr lang="ru-RU" sz="1400" kern="1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8971149"/>
                  </a:ext>
                </a:extLst>
              </a:tr>
              <a:tr h="385344">
                <a:tc>
                  <a:txBody>
                    <a:bodyPr/>
                    <a:lstStyle/>
                    <a:p>
                      <a:pPr indent="356870" algn="just">
                        <a:lnSpc>
                          <a:spcPct val="150000"/>
                        </a:lnSpc>
                      </a:pPr>
                      <a:r>
                        <a:rPr lang="ru-RU" sz="1600" kern="150">
                          <a:effectLst/>
                        </a:rPr>
                        <a:t>Поиск</a:t>
                      </a:r>
                      <a:endParaRPr lang="ru-RU" sz="1400" kern="1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6870" algn="ctr">
                        <a:lnSpc>
                          <a:spcPct val="150000"/>
                        </a:lnSpc>
                      </a:pPr>
                      <a:r>
                        <a:rPr lang="en-US" sz="1600" kern="150">
                          <a:effectLst/>
                        </a:rPr>
                        <a:t>O(log n)</a:t>
                      </a:r>
                      <a:endParaRPr lang="ru-RU" sz="1400" kern="1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6870"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O(log n)</a:t>
                      </a:r>
                      <a:endParaRPr lang="ru-RU" sz="1400" kern="150" dirty="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7264994"/>
                  </a:ext>
                </a:extLst>
              </a:tr>
              <a:tr h="385344">
                <a:tc>
                  <a:txBody>
                    <a:bodyPr/>
                    <a:lstStyle/>
                    <a:p>
                      <a:pPr indent="356870" algn="just">
                        <a:lnSpc>
                          <a:spcPct val="150000"/>
                        </a:lnSpc>
                      </a:pPr>
                      <a:r>
                        <a:rPr lang="ru-RU" sz="1600" kern="150">
                          <a:effectLst/>
                        </a:rPr>
                        <a:t>Вставка</a:t>
                      </a:r>
                      <a:endParaRPr lang="ru-RU" sz="1400" kern="1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6870" algn="ctr">
                        <a:lnSpc>
                          <a:spcPct val="150000"/>
                        </a:lnSpc>
                      </a:pPr>
                      <a:r>
                        <a:rPr lang="en-US" sz="1600" kern="150">
                          <a:effectLst/>
                        </a:rPr>
                        <a:t>O(log n)</a:t>
                      </a:r>
                      <a:endParaRPr lang="ru-RU" sz="1400" kern="1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6870" algn="ctr">
                        <a:lnSpc>
                          <a:spcPct val="150000"/>
                        </a:lnSpc>
                      </a:pPr>
                      <a:r>
                        <a:rPr lang="en-US" sz="1600" kern="150">
                          <a:effectLst/>
                        </a:rPr>
                        <a:t>O(log n)</a:t>
                      </a:r>
                      <a:endParaRPr lang="ru-RU" sz="1400" kern="1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588712"/>
                  </a:ext>
                </a:extLst>
              </a:tr>
              <a:tr h="385344">
                <a:tc>
                  <a:txBody>
                    <a:bodyPr/>
                    <a:lstStyle/>
                    <a:p>
                      <a:pPr indent="356870" algn="just">
                        <a:lnSpc>
                          <a:spcPct val="150000"/>
                        </a:lnSpc>
                      </a:pPr>
                      <a:r>
                        <a:rPr lang="ru-RU" sz="1600" kern="150">
                          <a:effectLst/>
                        </a:rPr>
                        <a:t>Удаление</a:t>
                      </a:r>
                      <a:endParaRPr lang="ru-RU" sz="1400" kern="1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6870" algn="ctr">
                        <a:lnSpc>
                          <a:spcPct val="150000"/>
                        </a:lnSpc>
                      </a:pPr>
                      <a:r>
                        <a:rPr lang="en-US" sz="1600" kern="150">
                          <a:effectLst/>
                        </a:rPr>
                        <a:t>O(log n)</a:t>
                      </a:r>
                      <a:endParaRPr lang="ru-RU" sz="1400" kern="1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6870"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O(log n)</a:t>
                      </a:r>
                      <a:endParaRPr lang="ru-RU" sz="1400" kern="150" dirty="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234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356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DFCDB-41B6-CFFB-ABC7-7BB7AC7E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4DFBF6-EA34-A2A2-A431-CBA17EFA1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8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5040450-29F4-0570-88F8-AA311A0D9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79055"/>
            <a:ext cx="9872871" cy="5116945"/>
          </a:xfrm>
        </p:spPr>
        <p:txBody>
          <a:bodyPr/>
          <a:lstStyle/>
          <a:p>
            <a:r>
              <a:rPr lang="ru-RU" sz="1800" kern="150" dirty="0"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Основная идея </a:t>
            </a:r>
            <a:r>
              <a:rPr lang="en-US" sz="1800" kern="150" dirty="0"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splay tree</a:t>
            </a:r>
            <a:r>
              <a:rPr lang="ru-RU" sz="1800" kern="150" dirty="0"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 заключается в принципе - </a:t>
            </a:r>
            <a:r>
              <a:rPr lang="ru-RU" sz="1800" kern="15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move-to-root</a:t>
            </a:r>
            <a:r>
              <a:rPr lang="ru-RU" sz="1800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. После обращения к любой вершине, она поднимается в корень. Подъем реализуется через повороты вершин. За один поворот, можно поменять местами родителя с ребенком, как показано на рисунке ниже.</a:t>
            </a:r>
            <a:endParaRPr lang="ru-RU" sz="1800" kern="150" dirty="0">
              <a:effectLst/>
              <a:latin typeface="Liberation Serif"/>
              <a:ea typeface="Source Han Sans CN Regular"/>
              <a:cs typeface="Lohit Devanagari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93657B-879A-0219-33EF-5164BA3A292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-212283" y="2489080"/>
            <a:ext cx="12616566" cy="2437996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98198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8950ED7-EAB6-6A51-DAA3-F1A4C9080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74255"/>
            <a:ext cx="9872871" cy="5421745"/>
          </a:xfrm>
        </p:spPr>
        <p:txBody>
          <a:bodyPr/>
          <a:lstStyle/>
          <a:p>
            <a:r>
              <a:rPr lang="ru-RU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</a:rPr>
              <a:t>Но просто поворачивать вершину, пока она не станет корнем, недостаточно. Хитрость </a:t>
            </a:r>
            <a:r>
              <a:rPr lang="ru-RU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</a:rPr>
              <a:t>splay</a:t>
            </a:r>
            <a:r>
              <a:rPr lang="ru-RU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</a:rPr>
              <a:t>-дерева в том, что при продвижении вершины вверх, расстояние до корня сокращается не только для поднимаемой вершины, но и для всех ее потомков в текущих поддеревьях. Для этого используется техника </a:t>
            </a:r>
            <a:r>
              <a:rPr lang="ru-RU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</a:rPr>
              <a:t>zig-zig</a:t>
            </a:r>
            <a:r>
              <a:rPr lang="ru-RU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</a:rPr>
              <a:t> и </a:t>
            </a:r>
            <a:r>
              <a:rPr lang="ru-RU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</a:rPr>
              <a:t>zig-zag</a:t>
            </a:r>
            <a:r>
              <a:rPr lang="ru-RU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</a:rPr>
              <a:t> поворотов.</a:t>
            </a:r>
          </a:p>
          <a:p>
            <a:r>
              <a:rPr lang="ru-RU" sz="1800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Основная идея </a:t>
            </a:r>
            <a:r>
              <a:rPr lang="ru-RU" sz="1800" kern="15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zig-zig</a:t>
            </a:r>
            <a:r>
              <a:rPr lang="ru-RU" sz="1800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 и </a:t>
            </a:r>
            <a:r>
              <a:rPr lang="ru-RU" sz="1800" kern="15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zig-zag</a:t>
            </a:r>
            <a:r>
              <a:rPr lang="ru-RU" sz="1800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 поворотов, рассмотреть путь от дедушки к ребенку. Если путь идет только по левым детям или только по правым, то такая ситуация называется </a:t>
            </a:r>
            <a:r>
              <a:rPr lang="ru-RU" sz="1800" kern="15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zig-zig</a:t>
            </a:r>
            <a:r>
              <a:rPr lang="ru-RU" sz="1800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. Как ее обрабатывать показано на рисунке ниже. Сначала повернуть родителя, потом ребенка.</a:t>
            </a:r>
            <a:br>
              <a:rPr lang="ru-RU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0B9CEF-C081-D0EC-732E-F384206D947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41498" y="3343563"/>
            <a:ext cx="7709003" cy="200943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46047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0140461-5CD3-3AD1-07D5-11BC41C62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65018"/>
            <a:ext cx="9872871" cy="5430982"/>
          </a:xfrm>
        </p:spPr>
        <p:txBody>
          <a:bodyPr/>
          <a:lstStyle/>
          <a:p>
            <a:r>
              <a:rPr lang="ru-RU" sz="1800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В противном случае, мы сначала меняем ребенка с текущим родителем, потом с новым.</a:t>
            </a:r>
            <a:endParaRPr lang="ru-RU" sz="1800" kern="150" dirty="0">
              <a:effectLst/>
              <a:latin typeface="Liberation Serif"/>
              <a:ea typeface="Source Han Sans CN Regular"/>
              <a:cs typeface="Lohit Devanagari"/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sz="1800" kern="15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  <a:cs typeface="Lohit Devanagari"/>
              </a:rPr>
              <a:t>Если у вершины дедушки нет, делаем обычный поворот:</a:t>
            </a:r>
            <a:endParaRPr lang="ru-RU" sz="1800" kern="150" dirty="0">
              <a:effectLst/>
              <a:latin typeface="Liberation Serif"/>
              <a:ea typeface="Source Han Sans CN Regular"/>
              <a:cs typeface="Lohit Devanagari"/>
            </a:endParaRPr>
          </a:p>
          <a:p>
            <a:pPr marL="4572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47E590-F535-E361-B0B1-BCD35E7C934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14912" y="1578899"/>
            <a:ext cx="6329045" cy="164973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DB94AC-01CA-04C6-DC81-3D64D5FAA0C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25414" y="4296354"/>
            <a:ext cx="7741171" cy="1495886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25751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C54DC26-BEBE-0DF4-A07D-40224296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057400"/>
            <a:ext cx="9872871" cy="403860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</a:rPr>
              <a:t>Описанная выше процедура поднятия вершины с помощью </a:t>
            </a:r>
            <a:r>
              <a:rPr lang="ru-RU" sz="2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</a:rPr>
              <a:t>zig-zig</a:t>
            </a:r>
            <a:r>
              <a:rPr lang="ru-RU" sz="2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</a:rPr>
              <a:t> и </a:t>
            </a:r>
            <a:r>
              <a:rPr lang="ru-RU" sz="2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</a:rPr>
              <a:t>zig-zag</a:t>
            </a:r>
            <a:r>
              <a:rPr lang="ru-RU" sz="2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</a:rPr>
              <a:t> поворотов является ключевой для </a:t>
            </a:r>
            <a:r>
              <a:rPr lang="ru-RU" sz="2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</a:rPr>
              <a:t>splay</a:t>
            </a:r>
            <a:r>
              <a:rPr lang="ru-RU" sz="2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Source Han Sans CN Regular"/>
              </a:rPr>
              <a:t>-дерева.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4049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12154-F2AE-A66E-5C8B-94E5C732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Операции  в скошенном дереве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C2FBC3-2999-3392-9591-7FCEB6557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Операция поиска </a:t>
            </a:r>
            <a:endParaRPr lang="ru-RU" sz="2400" kern="150" dirty="0">
              <a:effectLst/>
              <a:latin typeface="Liberation Serif"/>
              <a:ea typeface="Source Han Sans CN Regular"/>
              <a:cs typeface="Lohit Devanagari"/>
            </a:endParaRPr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EE553A-4C14-419B-F913-499383EAC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963" y="1937327"/>
            <a:ext cx="4158673" cy="415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3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89B2F57-0E1B-3864-7BD9-FF727A78C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68218"/>
            <a:ext cx="9872871" cy="5227782"/>
          </a:xfrm>
        </p:spPr>
        <p:txBody>
          <a:bodyPr>
            <a:normAutofit/>
          </a:bodyPr>
          <a:lstStyle/>
          <a:p>
            <a:pPr marL="45720" indent="0" fontAlgn="auto">
              <a:spcBef>
                <a:spcPts val="900"/>
              </a:spcBef>
              <a:buNone/>
            </a:pPr>
            <a:r>
              <a:rPr lang="ru-RU" sz="1800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Операция поиска в </a:t>
            </a:r>
            <a:r>
              <a:rPr lang="ru-RU" sz="1800" kern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splay</a:t>
            </a:r>
            <a:r>
              <a:rPr lang="ru-RU" sz="1800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-дереве представляет собой стандартный алгоритм поиска в бинарном дереве, после которого дерево выворачивается (искомый узел перемещается в корень — операция </a:t>
            </a:r>
            <a:r>
              <a:rPr lang="ru-RU" sz="1800" kern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splay</a:t>
            </a:r>
            <a:r>
              <a:rPr lang="ru-RU" sz="1800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). Если поиск завершился успехом, то найденный узел поднимается наверх и становится новым корнем. В противном случае корнем становится последний узел, к которому был осуществлен доступ до достижения NULL.</a:t>
            </a:r>
            <a:endParaRPr lang="ru-RU" sz="1800" kern="150" dirty="0">
              <a:effectLst/>
              <a:latin typeface="Liberation Serif"/>
              <a:ea typeface="Source Han Sans CN Regular"/>
              <a:cs typeface="Lohit Devanagari"/>
            </a:endParaRPr>
          </a:p>
          <a:p>
            <a:pPr fontAlgn="auto">
              <a:spcBef>
                <a:spcPts val="1800"/>
              </a:spcBef>
            </a:pPr>
            <a:r>
              <a:rPr lang="ru-RU" sz="1800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В результате осуществления доступа к узлу возможны следующие случаи:</a:t>
            </a:r>
            <a:endParaRPr lang="ru-RU" sz="1800" kern="150" dirty="0">
              <a:effectLst/>
              <a:latin typeface="Liberation Serif"/>
              <a:ea typeface="Source Han Sans CN Regular"/>
              <a:cs typeface="Lohit Devanagari"/>
            </a:endParaRPr>
          </a:p>
          <a:p>
            <a:pPr fontAlgn="auto">
              <a:spcBef>
                <a:spcPts val="1800"/>
              </a:spcBef>
            </a:pPr>
            <a:r>
              <a:rPr lang="ru-RU" sz="1800" b="1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1.</a:t>
            </a:r>
            <a:r>
              <a:rPr lang="ru-RU" sz="1800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 </a:t>
            </a:r>
            <a:r>
              <a:rPr lang="ru-RU" sz="1800" b="1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Узел является корневым.</a:t>
            </a:r>
            <a:r>
              <a:rPr lang="ru-RU" sz="1800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 Мы просто возвращаем корень, больше ничего не делаем, так как узел, к которому осуществляется доступ, уже является корневым.</a:t>
            </a:r>
            <a:endParaRPr lang="ru-RU" sz="1800" kern="150" dirty="0">
              <a:effectLst/>
              <a:latin typeface="Liberation Serif"/>
              <a:ea typeface="Source Han Sans CN Regular"/>
              <a:cs typeface="Lohit Devanagari"/>
            </a:endParaRPr>
          </a:p>
          <a:p>
            <a:pPr fontAlgn="auto">
              <a:spcBef>
                <a:spcPts val="1800"/>
              </a:spcBef>
            </a:pPr>
            <a:r>
              <a:rPr lang="ru-RU" sz="1800" b="1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2. </a:t>
            </a:r>
            <a:r>
              <a:rPr lang="ru-RU" sz="1800" b="1" kern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Zig</a:t>
            </a:r>
            <a:r>
              <a:rPr lang="ru-RU" sz="1800" b="1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: узел является дочерним по отношению к корню</a:t>
            </a:r>
            <a:r>
              <a:rPr lang="ru-RU" sz="1800" i="1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 </a:t>
            </a:r>
            <a:r>
              <a:rPr lang="ru-RU" sz="1800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hit Devanagari"/>
              </a:rPr>
              <a:t>(у узла нет прародителя). Узел является либо левым потомком корня (мы делаем правый разворот), либо правым потомком своего родителя (мы делаем левый разворот).</a:t>
            </a:r>
            <a:endParaRPr lang="ru-RU" sz="1800" kern="150" dirty="0">
              <a:effectLst/>
              <a:latin typeface="Liberation Serif"/>
              <a:ea typeface="Source Han Sans CN Regular"/>
              <a:cs typeface="Lohit Devanagari"/>
            </a:endParaRPr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33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2197A2ED-F624-DBBE-31D5-31E52B0A6B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4459" y="2368904"/>
            <a:ext cx="7623081" cy="1810482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15D613-B302-E33E-2DFA-DDCDF4385515}"/>
              </a:ext>
            </a:extLst>
          </p:cNvPr>
          <p:cNvSpPr txBox="1"/>
          <p:nvPr/>
        </p:nvSpPr>
        <p:spPr>
          <a:xfrm>
            <a:off x="2940327" y="4331855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kern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Zig</a:t>
            </a:r>
            <a:r>
              <a:rPr lang="ru-RU" sz="1800" b="1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узел является дочерним по отношению к корню</a:t>
            </a:r>
            <a:r>
              <a:rPr lang="ru-RU" sz="1800" i="1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550571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60</TotalTime>
  <Words>1178</Words>
  <Application>Microsoft Office PowerPoint</Application>
  <PresentationFormat>Широкоэкранный</PresentationFormat>
  <Paragraphs>65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Corbel</vt:lpstr>
      <vt:lpstr>Liberation Serif</vt:lpstr>
      <vt:lpstr>Symbol</vt:lpstr>
      <vt:lpstr>Times New Roman</vt:lpstr>
      <vt:lpstr>Базис</vt:lpstr>
      <vt:lpstr>Splay-tree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Операции  в скошенном дереве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Операция вставки</vt:lpstr>
      <vt:lpstr>Презентация PowerPoint</vt:lpstr>
      <vt:lpstr>Презентация PowerPoint</vt:lpstr>
      <vt:lpstr>Презентация PowerPoint</vt:lpstr>
      <vt:lpstr>Операция удаления</vt:lpstr>
      <vt:lpstr>Презентация PowerPoint</vt:lpstr>
      <vt:lpstr>Презентация PowerPoint</vt:lpstr>
      <vt:lpstr>Вывод:</vt:lpstr>
      <vt:lpstr>Применение:</vt:lpstr>
      <vt:lpstr>Асимптотическая сложность операций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Splay-tree</dc:title>
  <dc:creator>Алексей Наумов</dc:creator>
  <cp:lastModifiedBy>Алексей Наумов</cp:lastModifiedBy>
  <cp:revision>7</cp:revision>
  <dcterms:created xsi:type="dcterms:W3CDTF">2022-12-22T06:04:20Z</dcterms:created>
  <dcterms:modified xsi:type="dcterms:W3CDTF">2022-12-22T07:19:36Z</dcterms:modified>
</cp:coreProperties>
</file>