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ppt/theme/themeOverride18.xml" ContentType="application/vnd.openxmlformats-officedocument.themeOverride+xml"/>
  <Override PartName="/ppt/notesSlides/notesSlide17.xml" ContentType="application/vnd.openxmlformats-officedocument.presentationml.notesSlide+xml"/>
  <Override PartName="/ppt/theme/themeOverride19.xml" ContentType="application/vnd.openxmlformats-officedocument.themeOverride+xml"/>
  <Override PartName="/ppt/notesSlides/notesSlide18.xml" ContentType="application/vnd.openxmlformats-officedocument.presentationml.notesSlide+xml"/>
  <Override PartName="/ppt/theme/themeOverride20.xml" ContentType="application/vnd.openxmlformats-officedocument.themeOverride+xml"/>
  <Override PartName="/ppt/notesSlides/notesSlide19.xml" ContentType="application/vnd.openxmlformats-officedocument.presentationml.notesSlide+xml"/>
  <Override PartName="/ppt/theme/themeOverride21.xml" ContentType="application/vnd.openxmlformats-officedocument.themeOverride+xml"/>
  <Override PartName="/ppt/notesSlides/notesSlide20.xml" ContentType="application/vnd.openxmlformats-officedocument.presentationml.notesSlide+xml"/>
  <Override PartName="/ppt/theme/themeOverride22.xml" ContentType="application/vnd.openxmlformats-officedocument.themeOverride+xml"/>
  <Override PartName="/ppt/notesSlides/notesSlide21.xml" ContentType="application/vnd.openxmlformats-officedocument.presentationml.notesSlide+xml"/>
  <Override PartName="/ppt/theme/themeOverride23.xml" ContentType="application/vnd.openxmlformats-officedocument.themeOverride+xml"/>
  <Override PartName="/ppt/notesSlides/notesSlide22.xml" ContentType="application/vnd.openxmlformats-officedocument.presentationml.notesSlide+xml"/>
  <Override PartName="/ppt/theme/themeOverride24.xml" ContentType="application/vnd.openxmlformats-officedocument.themeOverride+xml"/>
  <Override PartName="/ppt/notesSlides/notesSlide23.xml" ContentType="application/vnd.openxmlformats-officedocument.presentationml.notesSlide+xml"/>
  <Override PartName="/ppt/theme/themeOverride25.xml" ContentType="application/vnd.openxmlformats-officedocument.themeOverride+xml"/>
  <Override PartName="/ppt/notesSlides/notesSlide24.xml" ContentType="application/vnd.openxmlformats-officedocument.presentationml.notesSlide+xml"/>
  <Override PartName="/ppt/theme/themeOverride26.xml" ContentType="application/vnd.openxmlformats-officedocument.themeOverride+xml"/>
  <Override PartName="/ppt/notesSlides/notesSlide25.xml" ContentType="application/vnd.openxmlformats-officedocument.presentationml.notesSlide+xml"/>
  <Override PartName="/ppt/theme/themeOverride27.xml" ContentType="application/vnd.openxmlformats-officedocument.themeOverride+xml"/>
  <Override PartName="/ppt/notesSlides/notesSlide26.xml" ContentType="application/vnd.openxmlformats-officedocument.presentationml.notesSlide+xml"/>
  <Override PartName="/ppt/theme/themeOverride28.xml" ContentType="application/vnd.openxmlformats-officedocument.themeOverride+xml"/>
  <Override PartName="/ppt/notesSlides/notesSlide27.xml" ContentType="application/vnd.openxmlformats-officedocument.presentationml.notesSlide+xml"/>
  <Override PartName="/ppt/theme/themeOverride29.xml" ContentType="application/vnd.openxmlformats-officedocument.themeOverride+xml"/>
  <Override PartName="/ppt/notesSlides/notesSlide28.xml" ContentType="application/vnd.openxmlformats-officedocument.presentationml.notesSlide+xml"/>
  <Override PartName="/ppt/theme/themeOverride30.xml" ContentType="application/vnd.openxmlformats-officedocument.themeOverr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278" r:id="rId5"/>
    <p:sldId id="280" r:id="rId6"/>
    <p:sldId id="281" r:id="rId7"/>
    <p:sldId id="284" r:id="rId8"/>
    <p:sldId id="299" r:id="rId9"/>
    <p:sldId id="282" r:id="rId10"/>
    <p:sldId id="298" r:id="rId11"/>
    <p:sldId id="283" r:id="rId12"/>
    <p:sldId id="300" r:id="rId13"/>
    <p:sldId id="311" r:id="rId14"/>
    <p:sldId id="286" r:id="rId15"/>
    <p:sldId id="290" r:id="rId16"/>
    <p:sldId id="288" r:id="rId17"/>
    <p:sldId id="291" r:id="rId18"/>
    <p:sldId id="289" r:id="rId19"/>
    <p:sldId id="287" r:id="rId20"/>
    <p:sldId id="292" r:id="rId21"/>
    <p:sldId id="305" r:id="rId22"/>
    <p:sldId id="304" r:id="rId23"/>
    <p:sldId id="307" r:id="rId24"/>
    <p:sldId id="310" r:id="rId25"/>
    <p:sldId id="309" r:id="rId26"/>
    <p:sldId id="302" r:id="rId27"/>
    <p:sldId id="293" r:id="rId28"/>
    <p:sldId id="285" r:id="rId29"/>
    <p:sldId id="301" r:id="rId30"/>
    <p:sldId id="294" r:id="rId31"/>
    <p:sldId id="296" r:id="rId32"/>
    <p:sldId id="295" r:id="rId33"/>
    <p:sldId id="29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458E-F53A-42C6-1296-118E45246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2E7C9E-87B4-030D-C175-1EF5D7850B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7A668-14BC-F63C-1439-6E5C341BA1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7F092F-2011-9FF1-D8BD-BDEDA4D5A6A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4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CFBF-03C8-405D-AFA0-C3C107961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3B22A-E2F6-4B85-05CF-3A7FABE60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1B827C-2F81-3F58-53A5-F71BE3BAB2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15327E-322B-9379-F749-715FC30C5B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492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A49FA-9947-5104-B092-597A1EABC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37295-F1F4-9BBE-D175-5E74C389C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300FA-0ECB-2D24-3988-44381C1A89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DEE8E4-8DB0-ECCD-ADB2-74C4C12C6B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655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F380B-460E-89B9-7682-A2166FF10C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F276B1-126D-CD3A-C980-FA72F9B97A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C33310-7E30-5286-EFAE-A5C0302F6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A4BB44-142D-3389-57A8-B6D034C271F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3098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269-AAE9-937E-9B2E-6F81FFAF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2BDDA0-FF62-7E8C-3EBB-11F69157B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82588-7C73-5946-8E1C-BADECB8BEA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F9DE1A-4958-EC2C-5EE9-72FD325BF7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396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D4395-9438-1406-268F-1504051EC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3C594-1CC6-5B0E-B987-C27D3CC9E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2BFCC-C17B-C581-1E18-1271F408F1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0DCD2C-A962-6C9B-8298-FA391131DF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62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9168F-4B28-8282-94F1-9D1AC2901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2EB2B-CBF8-E2CE-62C2-EF32CE040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52C77-7C6A-7407-F949-D7EFEFEC69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FE7E30-A2C5-9E80-6B33-B03F0EB9D57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32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9626-3134-5FBF-FEB6-3DC31C0A4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A631B9-9D3C-76F4-2D2D-070987AC3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1917F9-46C4-B61D-6B3D-44FB02A479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152395-5302-5D05-0153-FA342B28E75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0739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D2273-48B0-076F-0256-597E99FDDD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A229AB-434E-7448-86D4-4814D9412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15479-F2D6-BB63-F3CA-EFFB96A420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26FC55-2F63-5C05-4AB6-13BDFB324F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30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B853D-6FD6-1F18-D40E-8F11D29BB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246EC0-F857-A206-1709-58392903B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19E5E-F214-698D-97B2-346755930A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35BBC4-6913-9396-91AB-31081FA755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881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0C8A5-FDB4-4CD6-8EE4-D3E44034D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6D7AA1-AC0C-0A49-FF12-86F3CC474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EA50F-40D3-62E1-7537-49AE0F7439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E162AC-DADD-9F3B-45C9-9BC50554B4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529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95D2-4D3E-7E22-C431-FFFE2E38EE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23C39D-EEA2-910D-99BF-9690586AE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061B2-D162-9543-5DE5-A942FC4D65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0F4CAA-584E-093F-96E1-173B26B432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3421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BD29E-F999-676C-D822-472FE5B7D5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8472CA-44EF-9D82-05E0-02813EDA00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099D6-F5A8-E22C-C9D4-EADBC69C69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410206-23D5-56BF-D169-5359402BAB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63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1FA92-155B-A18F-602B-F7A29B74D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5E0AE-754E-D7B3-9D3D-A0B52AC81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8832A-97C8-7274-1CD1-46279705A5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8C8149-D8AC-7548-4F8C-0C97F1E5718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804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2BD3-98CF-53D6-E441-5F3EE615E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3F96D-071C-4032-10F1-E4F8B13059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5E3DA-2269-1BD6-70CF-F80E6498E7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81EB65-B21B-BB22-67FB-28A1EA690E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935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F8FFC-385B-6DFB-7752-4AA2D9095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EFF12-FD55-252E-7B7D-2F41798B2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A7F95-6E03-627B-5302-549638E76A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C51BCA-C36B-0C2C-1A29-FF3ADBC9E0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3939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0BBED-9415-FD94-C015-4B20C932C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7039F-AB9A-6901-EB49-3527A1C9E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707E8-AC82-7582-F5AF-5946AC1519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1F63CE-E896-25AA-A2DB-D2E5F25C66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39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59083-C3A2-F5E5-29F9-FB5EF76B2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DC16FF-799B-DCED-AE18-D1667C6B28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F0CE2-6E0F-5D58-7CFB-B3AC1D175D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9A399F-5AF8-EE68-AE2F-3781CD890EF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676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AB857-A09D-FBDC-24DC-49803AE86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A1125-914F-EE6F-03C8-6C3144C12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57BAD2-5AB3-62FA-0F28-69E852D3B3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0F3F6C-C5F8-F9DD-9D09-194CB7EAAE5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5336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CB2DB-CA0D-4430-672B-3BC68841C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572966-60D6-B926-53DC-91C28305E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ED293-D589-27F1-2A6D-21D2C0ACDC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33BC42-AF86-39A2-C1F5-AEAAAB46CF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338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12F65-E96D-F70D-A487-D454367CCE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7B1D6-0B57-79DC-5240-DA743B0B0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6C446-8A2A-12C2-7FFD-1DCF88AA60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84F8E-3BB1-CC7D-4C5A-42AD2C46286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84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6786F-53BC-2702-5159-A4894654B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6A1EB-7572-356F-A776-FDBFB2175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3EB4EA-0788-C74F-C79F-2DFB9E20F0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B02879-CC75-4376-C8CB-8DB2E86547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98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1013F-0892-1A51-6452-15D2E3C8C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6ACA44-DB09-E7EF-B087-64C0B3167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4716CF-A642-72F1-665F-FBF936D8C1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4DC383-98ED-76E0-EA42-173D146EAD6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92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3D117-AA64-C040-EC9B-B8049C13E6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D429B-A9EF-7DAE-89BC-BF1889ABD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B6E0C-C9E9-C684-2BFD-8F80C17096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743619-4D11-2DEC-2337-CF3756AB995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50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C87C8-DDD7-5B66-305E-D618B8F6C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2A51F-D7D0-EEFD-2BA6-079F92499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979CB-4A0C-ADB5-10E4-FB437E1831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A9521B-F829-F538-2D12-658828FF63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189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7383-52E3-3F05-C754-48214CB04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9C2F09-C3F5-C67C-99AF-DE0AF75896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F7B5E-88C2-AAED-9AD6-54D196DCB4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1F9B5A-BDC6-1531-CA85-22123859655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366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FAD38-E4CE-F1B1-0E31-6340CE41E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B7B90E-4B89-A55C-D323-1332B5B03E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C3BBFB-6FF8-2CBB-2430-75AF7F77FA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6646E-C4C9-F773-ECF9-0846CD9B44A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68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6EDC6-F22A-A930-661A-638EF4249F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3EDA8-79DB-9A31-51A6-5817DE13D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C79A2-D1B7-0374-2101-D4CEF29FCC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614D33-B0F0-7C8D-C1C9-FAB139AB3D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74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128B7-7F8C-12AD-93D7-43184B333F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1ED24-B3E5-083A-8B75-96094D1E9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1C730-7586-6AD0-4349-3D33C7860D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75822A-4C2F-1DB2-C373-2DD391EA736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884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8.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9.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20.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3.xml"/><Relationship Id="rId6" Type="http://schemas.openxmlformats.org/officeDocument/2006/relationships/image" Target="../media/image27.PNG"/><Relationship Id="rId5" Type="http://schemas.openxmlformats.org/officeDocument/2006/relationships/image" Target="../media/image8.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4.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5.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26.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27.xml"/><Relationship Id="rId6" Type="http://schemas.openxmlformats.org/officeDocument/2006/relationships/image" Target="../media/image8.png"/><Relationship Id="rId5" Type="http://schemas.openxmlformats.org/officeDocument/2006/relationships/image" Target="../media/image29.jpg"/><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28.xml"/><Relationship Id="rId6" Type="http://schemas.openxmlformats.org/officeDocument/2006/relationships/image" Target="../media/image8.png"/><Relationship Id="rId5" Type="http://schemas.openxmlformats.org/officeDocument/2006/relationships/image" Target="../media/image30.jpg"/><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29.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30.xml"/><Relationship Id="rId5" Type="http://schemas.openxmlformats.org/officeDocument/2006/relationships/image" Target="../media/image8.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a:blip r:embed="rId4"/>
          <a:srcRect/>
          <a:stretch/>
        </p:blipFill>
        <p:spPr>
          <a:xfrm>
            <a:off x="0" y="0"/>
            <a:ext cx="7097307"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10" name="TextBox 9">
            <a:extLst>
              <a:ext uri="{FF2B5EF4-FFF2-40B4-BE49-F238E27FC236}">
                <a16:creationId xmlns:a16="http://schemas.microsoft.com/office/drawing/2014/main" id="{A9C2CA91-01DC-3186-6D11-23F61E337905}"/>
              </a:ext>
            </a:extLst>
          </p:cNvPr>
          <p:cNvSpPr txBox="1"/>
          <p:nvPr/>
        </p:nvSpPr>
        <p:spPr>
          <a:xfrm>
            <a:off x="7097307" y="144379"/>
            <a:ext cx="4966356" cy="2800767"/>
          </a:xfrm>
          <a:prstGeom prst="rect">
            <a:avLst/>
          </a:prstGeom>
          <a:noFill/>
        </p:spPr>
        <p:txBody>
          <a:bodyPr wrap="square" rtlCol="0">
            <a:spAutoFit/>
          </a:bodyPr>
          <a:lstStyle/>
          <a:p>
            <a:r>
              <a:rPr lang="en-US" sz="4400" dirty="0"/>
              <a:t>ENGLISH PREMIER LEAGUE 2023/2024 SEASON ANALYSIS</a:t>
            </a:r>
            <a:endParaRPr lang="en-NG" sz="4400" dirty="0"/>
          </a:p>
        </p:txBody>
      </p:sp>
      <p:sp>
        <p:nvSpPr>
          <p:cNvPr id="11" name="TextBox 10">
            <a:extLst>
              <a:ext uri="{FF2B5EF4-FFF2-40B4-BE49-F238E27FC236}">
                <a16:creationId xmlns:a16="http://schemas.microsoft.com/office/drawing/2014/main" id="{52E43698-5FA3-3304-7155-1196B3194E9E}"/>
              </a:ext>
            </a:extLst>
          </p:cNvPr>
          <p:cNvSpPr txBox="1"/>
          <p:nvPr/>
        </p:nvSpPr>
        <p:spPr>
          <a:xfrm>
            <a:off x="7097307" y="3641558"/>
            <a:ext cx="4966356" cy="1938992"/>
          </a:xfrm>
          <a:prstGeom prst="rect">
            <a:avLst/>
          </a:prstGeom>
          <a:noFill/>
        </p:spPr>
        <p:txBody>
          <a:bodyPr wrap="square" rtlCol="0">
            <a:spAutoFit/>
          </a:bodyPr>
          <a:lstStyle/>
          <a:p>
            <a:r>
              <a:rPr lang="en-US" sz="2000" dirty="0"/>
              <a:t>GROUP MEMBERS: OSAIBO JOAN-MARY</a:t>
            </a:r>
          </a:p>
          <a:p>
            <a:r>
              <a:rPr lang="en-US" sz="2000" dirty="0"/>
              <a:t>                                   DEHINBO EBENEZER</a:t>
            </a:r>
          </a:p>
          <a:p>
            <a:endParaRPr lang="en-US" sz="2000" dirty="0"/>
          </a:p>
          <a:p>
            <a:r>
              <a:rPr lang="en-US" sz="2000" dirty="0"/>
              <a:t>COURSE TRACK: DATA ANALYTICS</a:t>
            </a:r>
          </a:p>
          <a:p>
            <a:endParaRPr lang="en-US" sz="2000" dirty="0"/>
          </a:p>
          <a:p>
            <a:r>
              <a:rPr lang="en-US" sz="2000" dirty="0"/>
              <a:t>DATE: 20</a:t>
            </a:r>
            <a:r>
              <a:rPr lang="en-US" sz="2000" baseline="30000" dirty="0"/>
              <a:t>TH</a:t>
            </a:r>
            <a:r>
              <a:rPr lang="en-US" sz="2000" dirty="0"/>
              <a:t> AUGUST, 2025.</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9A5B3D5-C085-8B8D-2DD2-8A1B1BF3DED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B9496B1-392A-E22A-9114-3310518C1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DFA58550-61B3-60C0-2733-17FA6E1471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2FE33B0-61A2-1A14-6949-09A7354FE710}"/>
              </a:ext>
            </a:extLst>
          </p:cNvPr>
          <p:cNvSpPr>
            <a:spLocks noGrp="1"/>
          </p:cNvSpPr>
          <p:nvPr>
            <p:ph type="title"/>
          </p:nvPr>
        </p:nvSpPr>
        <p:spPr>
          <a:xfrm>
            <a:off x="288758" y="0"/>
            <a:ext cx="11149859" cy="657726"/>
          </a:xfrm>
        </p:spPr>
        <p:txBody>
          <a:bodyPr anchor="b">
            <a:normAutofit/>
          </a:bodyPr>
          <a:lstStyle/>
          <a:p>
            <a:r>
              <a:rPr lang="en-US" sz="3200" b="1" dirty="0"/>
              <a:t>DAX FUNCTION TO GET  TOTAL POINTS IN POWER BI</a:t>
            </a:r>
            <a:r>
              <a:rPr lang="en-US" sz="4000" dirty="0"/>
              <a:t>	</a:t>
            </a:r>
          </a:p>
        </p:txBody>
      </p:sp>
      <p:pic>
        <p:nvPicPr>
          <p:cNvPr id="4" name="Content Placeholder 3">
            <a:extLst>
              <a:ext uri="{FF2B5EF4-FFF2-40B4-BE49-F238E27FC236}">
                <a16:creationId xmlns:a16="http://schemas.microsoft.com/office/drawing/2014/main" id="{391E4933-9645-F221-63E9-49604BDFCA63}"/>
              </a:ext>
            </a:extLst>
          </p:cNvPr>
          <p:cNvPicPr>
            <a:picLocks noGrp="1" noChangeAspect="1"/>
          </p:cNvPicPr>
          <p:nvPr>
            <p:ph idx="1"/>
          </p:nvPr>
        </p:nvPicPr>
        <p:blipFill>
          <a:blip r:embed="rId6"/>
          <a:srcRect/>
          <a:stretch/>
        </p:blipFill>
        <p:spPr>
          <a:xfrm>
            <a:off x="140677" y="657727"/>
            <a:ext cx="11929403" cy="6080698"/>
          </a:xfrm>
        </p:spPr>
      </p:pic>
    </p:spTree>
    <p:extLst>
      <p:ext uri="{BB962C8B-B14F-4D97-AF65-F5344CB8AC3E}">
        <p14:creationId xmlns:p14="http://schemas.microsoft.com/office/powerpoint/2010/main" val="42401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5D836F9-6157-8540-9F24-9A3CB7AD994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BEFD7EA-6C62-20B2-AB9F-54E216C61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5D53FC7B-D3B7-98C4-8E0D-1C29340BCF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B574795-943F-C1F1-D1DE-182F6509E4C2}"/>
              </a:ext>
            </a:extLst>
          </p:cNvPr>
          <p:cNvSpPr>
            <a:spLocks noGrp="1"/>
          </p:cNvSpPr>
          <p:nvPr>
            <p:ph type="title"/>
          </p:nvPr>
        </p:nvSpPr>
        <p:spPr>
          <a:xfrm>
            <a:off x="288758" y="0"/>
            <a:ext cx="11149859" cy="657726"/>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B74254B2-5CFA-4AEF-7193-0A9933ED8F09}"/>
              </a:ext>
            </a:extLst>
          </p:cNvPr>
          <p:cNvPicPr>
            <a:picLocks noGrp="1" noChangeAspect="1"/>
          </p:cNvPicPr>
          <p:nvPr>
            <p:ph idx="1"/>
          </p:nvPr>
        </p:nvPicPr>
        <p:blipFill>
          <a:blip r:embed="rId6"/>
          <a:srcRect/>
          <a:stretch/>
        </p:blipFill>
        <p:spPr>
          <a:xfrm>
            <a:off x="112542" y="657225"/>
            <a:ext cx="11957538" cy="6032500"/>
          </a:xfrm>
        </p:spPr>
      </p:pic>
    </p:spTree>
    <p:extLst>
      <p:ext uri="{BB962C8B-B14F-4D97-AF65-F5344CB8AC3E}">
        <p14:creationId xmlns:p14="http://schemas.microsoft.com/office/powerpoint/2010/main" val="23753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F30BB22-5FC8-49DE-0D3F-EA1EA38DCEFF}"/>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E8E72B8-70E1-A235-76B6-0B1C67573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214C3607-20C5-6F44-296D-3D14B3E8858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CF7A037F-BE6F-938B-4A14-60E1C05B9858}"/>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6622C601-27C6-F6B2-D317-94A3F3534F64}"/>
              </a:ext>
            </a:extLst>
          </p:cNvPr>
          <p:cNvPicPr>
            <a:picLocks noGrp="1" noChangeAspect="1"/>
          </p:cNvPicPr>
          <p:nvPr>
            <p:ph idx="1"/>
          </p:nvPr>
        </p:nvPicPr>
        <p:blipFill>
          <a:blip r:embed="rId6"/>
          <a:stretch>
            <a:fillRect/>
          </a:stretch>
        </p:blipFill>
        <p:spPr>
          <a:xfrm>
            <a:off x="126608" y="826167"/>
            <a:ext cx="11957539" cy="5898189"/>
          </a:xfrm>
        </p:spPr>
      </p:pic>
    </p:spTree>
    <p:extLst>
      <p:ext uri="{BB962C8B-B14F-4D97-AF65-F5344CB8AC3E}">
        <p14:creationId xmlns:p14="http://schemas.microsoft.com/office/powerpoint/2010/main" val="358928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149B5E4-8505-06C8-35FD-CBDD80CE996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C408C8A-B11D-2E43-4FEC-F2AD3A3D2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3D1BC756-4AEA-7F06-4219-7E6CF1FA09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D0F069D-0C72-22D6-C816-541432000D08}"/>
              </a:ext>
            </a:extLst>
          </p:cNvPr>
          <p:cNvSpPr>
            <a:spLocks noGrp="1"/>
          </p:cNvSpPr>
          <p:nvPr>
            <p:ph type="title"/>
          </p:nvPr>
        </p:nvSpPr>
        <p:spPr>
          <a:xfrm>
            <a:off x="288758" y="0"/>
            <a:ext cx="11149859" cy="826168"/>
          </a:xfrm>
        </p:spPr>
        <p:txBody>
          <a:bodyPr anchor="b">
            <a:normAutofit/>
          </a:bodyPr>
          <a:lstStyle/>
          <a:p>
            <a:r>
              <a:rPr lang="en-US" sz="4000" b="1" dirty="0"/>
              <a:t>VISUALIZATIONS</a:t>
            </a:r>
            <a:r>
              <a:rPr lang="en-US" sz="4000" dirty="0"/>
              <a:t>	</a:t>
            </a:r>
          </a:p>
        </p:txBody>
      </p:sp>
      <p:pic>
        <p:nvPicPr>
          <p:cNvPr id="4" name="Content Placeholder 3">
            <a:extLst>
              <a:ext uri="{FF2B5EF4-FFF2-40B4-BE49-F238E27FC236}">
                <a16:creationId xmlns:a16="http://schemas.microsoft.com/office/drawing/2014/main" id="{662F1FFC-522D-0FF9-9402-946C300DCEC5}"/>
              </a:ext>
            </a:extLst>
          </p:cNvPr>
          <p:cNvPicPr>
            <a:picLocks noGrp="1" noChangeAspect="1"/>
          </p:cNvPicPr>
          <p:nvPr>
            <p:ph idx="1"/>
          </p:nvPr>
        </p:nvPicPr>
        <p:blipFill>
          <a:blip r:embed="rId6"/>
          <a:srcRect/>
          <a:stretch/>
        </p:blipFill>
        <p:spPr>
          <a:xfrm>
            <a:off x="168812" y="826169"/>
            <a:ext cx="11901267" cy="5898188"/>
          </a:xfrm>
        </p:spPr>
      </p:pic>
    </p:spTree>
    <p:extLst>
      <p:ext uri="{BB962C8B-B14F-4D97-AF65-F5344CB8AC3E}">
        <p14:creationId xmlns:p14="http://schemas.microsoft.com/office/powerpoint/2010/main" val="209153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C2F6AAD-1165-0F6F-E6DF-B495DD97BBD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C80A531-4CCB-DEDB-D5F2-CB16C105B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46ABF3D3-9177-25B7-4C8D-94DF61B036A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5ADF6938-F4B5-53F7-F1A0-D60DEF8DA32D}"/>
              </a:ext>
            </a:extLst>
          </p:cNvPr>
          <p:cNvSpPr>
            <a:spLocks noGrp="1"/>
          </p:cNvSpPr>
          <p:nvPr>
            <p:ph type="title"/>
          </p:nvPr>
        </p:nvSpPr>
        <p:spPr>
          <a:xfrm>
            <a:off x="288758" y="0"/>
            <a:ext cx="11149859" cy="826168"/>
          </a:xfrm>
        </p:spPr>
        <p:txBody>
          <a:bodyPr anchor="b">
            <a:normAutofit fontScale="90000"/>
          </a:bodyPr>
          <a:lstStyle/>
          <a:p>
            <a:r>
              <a:rPr lang="en-US" sz="4000" b="1" dirty="0"/>
              <a:t>DATA ANALYSIS &amp;</a:t>
            </a: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A6A23FB8-D500-E493-AAA0-3A3E1580CB85}"/>
              </a:ext>
            </a:extLst>
          </p:cNvPr>
          <p:cNvPicPr>
            <a:picLocks noGrp="1" noChangeAspect="1"/>
          </p:cNvPicPr>
          <p:nvPr>
            <p:ph idx="1"/>
          </p:nvPr>
        </p:nvPicPr>
        <p:blipFill>
          <a:blip r:embed="rId6"/>
          <a:stretch>
            <a:fillRect/>
          </a:stretch>
        </p:blipFill>
        <p:spPr>
          <a:xfrm>
            <a:off x="140678" y="826167"/>
            <a:ext cx="11915334" cy="5898189"/>
          </a:xfrm>
        </p:spPr>
      </p:pic>
    </p:spTree>
    <p:extLst>
      <p:ext uri="{BB962C8B-B14F-4D97-AF65-F5344CB8AC3E}">
        <p14:creationId xmlns:p14="http://schemas.microsoft.com/office/powerpoint/2010/main" val="55903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9132A0C-3D74-DDCB-3015-86C6AB27DDB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1574BB5-F66C-1E86-DD5C-3F5DD2A27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34BC7E8F-248D-141A-A93B-6F30B9FD7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B9FE35F-70D2-954B-9395-4550D09981A0}"/>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C9E33084-B1CA-CB50-2680-23ACC2E02C8A}"/>
              </a:ext>
            </a:extLst>
          </p:cNvPr>
          <p:cNvPicPr>
            <a:picLocks noGrp="1" noChangeAspect="1"/>
          </p:cNvPicPr>
          <p:nvPr>
            <p:ph idx="1"/>
          </p:nvPr>
        </p:nvPicPr>
        <p:blipFill>
          <a:blip r:embed="rId6"/>
          <a:stretch>
            <a:fillRect/>
          </a:stretch>
        </p:blipFill>
        <p:spPr>
          <a:xfrm>
            <a:off x="112542" y="826169"/>
            <a:ext cx="11816861" cy="5898188"/>
          </a:xfrm>
        </p:spPr>
      </p:pic>
    </p:spTree>
    <p:extLst>
      <p:ext uri="{BB962C8B-B14F-4D97-AF65-F5344CB8AC3E}">
        <p14:creationId xmlns:p14="http://schemas.microsoft.com/office/powerpoint/2010/main" val="211498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82074A3-5F8A-EEC7-6C4F-B602FE70127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127E1F5-B2D2-6AF9-CEFD-439CE75C3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8F124A9-835C-A440-F27B-B1D9DDDB99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368A52F5-AF4A-176D-4134-605A6C4398EF}"/>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79EDB23B-032E-B616-5A7A-B5F5C254F427}"/>
              </a:ext>
            </a:extLst>
          </p:cNvPr>
          <p:cNvPicPr>
            <a:picLocks noGrp="1" noChangeAspect="1"/>
          </p:cNvPicPr>
          <p:nvPr>
            <p:ph idx="1"/>
          </p:nvPr>
        </p:nvPicPr>
        <p:blipFill>
          <a:blip r:embed="rId6"/>
          <a:stretch>
            <a:fillRect/>
          </a:stretch>
        </p:blipFill>
        <p:spPr>
          <a:xfrm>
            <a:off x="126609" y="826167"/>
            <a:ext cx="11929403" cy="5884121"/>
          </a:xfrm>
        </p:spPr>
      </p:pic>
    </p:spTree>
    <p:extLst>
      <p:ext uri="{BB962C8B-B14F-4D97-AF65-F5344CB8AC3E}">
        <p14:creationId xmlns:p14="http://schemas.microsoft.com/office/powerpoint/2010/main" val="327167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61396E0-9EF0-B021-96C6-25EEF4A1F51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E267938-52F8-9F39-73E1-1F5B056DE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7A5FA9EA-3A98-6109-43AA-47F56969D7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CC8BE22D-339A-08FB-6FB7-8A4032D17E58}"/>
              </a:ext>
            </a:extLst>
          </p:cNvPr>
          <p:cNvSpPr>
            <a:spLocks noGrp="1"/>
          </p:cNvSpPr>
          <p:nvPr>
            <p:ph type="title"/>
          </p:nvPr>
        </p:nvSpPr>
        <p:spPr>
          <a:xfrm>
            <a:off x="288758" y="0"/>
            <a:ext cx="11149859" cy="826168"/>
          </a:xfrm>
        </p:spPr>
        <p:txBody>
          <a:bodyPr anchor="b">
            <a:normAutofit fontScale="90000"/>
          </a:bodyPr>
          <a:lstStyle/>
          <a:p>
            <a:r>
              <a:rPr lang="en-US" sz="4000" b="1" dirty="0"/>
              <a:t>DATA ANALYSIS &amp; </a:t>
            </a: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r>
              <a:rPr lang="en-US" sz="4000" b="1" dirty="0"/>
              <a:t>VISUALIZATIONS</a:t>
            </a:r>
            <a:r>
              <a:rPr lang="en-US" sz="4000" dirty="0"/>
              <a:t>	</a:t>
            </a:r>
          </a:p>
        </p:txBody>
      </p:sp>
      <p:pic>
        <p:nvPicPr>
          <p:cNvPr id="4" name="Content Placeholder 3">
            <a:extLst>
              <a:ext uri="{FF2B5EF4-FFF2-40B4-BE49-F238E27FC236}">
                <a16:creationId xmlns:a16="http://schemas.microsoft.com/office/drawing/2014/main" id="{A74B419F-AE5D-A6D6-A1AC-3FBAB62AC92B}"/>
              </a:ext>
            </a:extLst>
          </p:cNvPr>
          <p:cNvPicPr>
            <a:picLocks noGrp="1" noChangeAspect="1"/>
          </p:cNvPicPr>
          <p:nvPr>
            <p:ph idx="1"/>
          </p:nvPr>
        </p:nvPicPr>
        <p:blipFill>
          <a:blip r:embed="rId6"/>
          <a:stretch>
            <a:fillRect/>
          </a:stretch>
        </p:blipFill>
        <p:spPr>
          <a:xfrm>
            <a:off x="126609" y="826168"/>
            <a:ext cx="11929403" cy="5870054"/>
          </a:xfrm>
        </p:spPr>
      </p:pic>
    </p:spTree>
    <p:extLst>
      <p:ext uri="{BB962C8B-B14F-4D97-AF65-F5344CB8AC3E}">
        <p14:creationId xmlns:p14="http://schemas.microsoft.com/office/powerpoint/2010/main" val="2445464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1FE67F3-E587-E8FF-E95D-B68479E5FE1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3DBB376-FCD3-D882-AA6F-E05266CD5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85DFD9CF-F2E6-BF92-3BBF-09B7FA3728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74E9F00-4E99-BCDE-85D4-D11322D80EF8}"/>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E39D9BE6-459D-676C-098F-D9B519A99A05}"/>
              </a:ext>
            </a:extLst>
          </p:cNvPr>
          <p:cNvPicPr>
            <a:picLocks noGrp="1" noChangeAspect="1"/>
          </p:cNvPicPr>
          <p:nvPr>
            <p:ph idx="1"/>
          </p:nvPr>
        </p:nvPicPr>
        <p:blipFill>
          <a:blip r:embed="rId6"/>
          <a:stretch>
            <a:fillRect/>
          </a:stretch>
        </p:blipFill>
        <p:spPr>
          <a:xfrm>
            <a:off x="154745" y="826168"/>
            <a:ext cx="11873131" cy="5884121"/>
          </a:xfrm>
        </p:spPr>
      </p:pic>
    </p:spTree>
    <p:extLst>
      <p:ext uri="{BB962C8B-B14F-4D97-AF65-F5344CB8AC3E}">
        <p14:creationId xmlns:p14="http://schemas.microsoft.com/office/powerpoint/2010/main" val="302599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814D814-DB9A-799F-BC6F-3FDC3F0B0566}"/>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732FBAE-AB07-3305-E442-6E7224AC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97312A28-43FD-EA9F-035E-7C5FB96BE1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7641394-0367-6B6E-B5FE-347FFC99F9C1}"/>
              </a:ext>
            </a:extLst>
          </p:cNvPr>
          <p:cNvSpPr>
            <a:spLocks noGrp="1"/>
          </p:cNvSpPr>
          <p:nvPr>
            <p:ph type="title"/>
          </p:nvPr>
        </p:nvSpPr>
        <p:spPr>
          <a:xfrm>
            <a:off x="288758" y="0"/>
            <a:ext cx="11149859" cy="826168"/>
          </a:xfrm>
        </p:spPr>
        <p:txBody>
          <a:bodyPr anchor="b">
            <a:normAutofit fontScale="90000"/>
          </a:bodyPr>
          <a:lstStyle/>
          <a:p>
            <a:r>
              <a:rPr lang="en-US" sz="4000" b="1" dirty="0"/>
              <a:t>DATA ANALYSIS &amp;</a:t>
            </a: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C56ACF53-A58B-184E-28AC-ABB915ED0F3B}"/>
              </a:ext>
            </a:extLst>
          </p:cNvPr>
          <p:cNvPicPr>
            <a:picLocks noGrp="1" noChangeAspect="1"/>
          </p:cNvPicPr>
          <p:nvPr>
            <p:ph idx="1"/>
          </p:nvPr>
        </p:nvPicPr>
        <p:blipFill>
          <a:blip r:embed="rId6"/>
          <a:stretch>
            <a:fillRect/>
          </a:stretch>
        </p:blipFill>
        <p:spPr>
          <a:xfrm>
            <a:off x="154745" y="826168"/>
            <a:ext cx="11887200" cy="5912257"/>
          </a:xfrm>
        </p:spPr>
      </p:pic>
    </p:spTree>
    <p:extLst>
      <p:ext uri="{BB962C8B-B14F-4D97-AF65-F5344CB8AC3E}">
        <p14:creationId xmlns:p14="http://schemas.microsoft.com/office/powerpoint/2010/main" val="140338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115590B-4BBA-76A0-C9B1-D46470443F3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FF3B32B-5023-D6C3-3490-0F6E480DD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94A758E-B799-537A-F008-BEBEFF8A4ECA}"/>
              </a:ext>
              <a:ext uri="{C183D7F6-B498-43B3-948B-1728B52AA6E4}">
                <adec:decorative xmlns:adec="http://schemas.microsoft.com/office/drawing/2017/decorative" val="1"/>
              </a:ext>
            </a:extLst>
          </p:cNvPr>
          <p:cNvPicPr>
            <a:picLocks noChangeAspect="1"/>
          </p:cNvPicPr>
          <p:nvPr/>
        </p:nvPicPr>
        <p:blipFill>
          <a:blip r:embed="rId5"/>
          <a:srcRect t="3507" b="3507"/>
          <a:stretch/>
        </p:blipFill>
        <p:spPr>
          <a:xfrm>
            <a:off x="0" y="-1"/>
            <a:ext cx="6432884" cy="6857990"/>
          </a:xfrm>
          <a:prstGeom prst="rect">
            <a:avLst/>
          </a:prstGeom>
        </p:spPr>
      </p:pic>
      <p:pic>
        <p:nvPicPr>
          <p:cNvPr id="57" name="Picture 56">
            <a:extLst>
              <a:ext uri="{FF2B5EF4-FFF2-40B4-BE49-F238E27FC236}">
                <a16:creationId xmlns:a16="http://schemas.microsoft.com/office/drawing/2014/main" id="{61C8DE21-BDAD-6C09-D4BE-A3032CD978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9" name="TextBox 8">
            <a:extLst>
              <a:ext uri="{FF2B5EF4-FFF2-40B4-BE49-F238E27FC236}">
                <a16:creationId xmlns:a16="http://schemas.microsoft.com/office/drawing/2014/main" id="{C02A2055-480F-300E-6D03-CB53DD5B5746}"/>
              </a:ext>
            </a:extLst>
          </p:cNvPr>
          <p:cNvSpPr txBox="1"/>
          <p:nvPr/>
        </p:nvSpPr>
        <p:spPr>
          <a:xfrm>
            <a:off x="6561221" y="802105"/>
            <a:ext cx="5486400" cy="7048083"/>
          </a:xfrm>
          <a:prstGeom prst="rect">
            <a:avLst/>
          </a:prstGeom>
          <a:noFill/>
        </p:spPr>
        <p:txBody>
          <a:bodyPr wrap="square" rtlCol="0">
            <a:spAutoFit/>
          </a:bodyPr>
          <a:lstStyle/>
          <a:p>
            <a:r>
              <a:rPr lang="en-US" sz="2000" dirty="0"/>
              <a:t>The Premier League dataset contains records of matches played during the 2023/2024 football season which is 9 months( August to May). 20 football clubs of England compete in the league and the winner is determined by the club that accumulates the most points.</a:t>
            </a:r>
          </a:p>
          <a:p>
            <a:r>
              <a:rPr lang="en-US" sz="2000" dirty="0"/>
              <a:t>The dataset includes teams, goals scored, match dates, round numbers and provides team level insights as well as serves as a valuable resource for understanding team performances in the league.</a:t>
            </a:r>
          </a:p>
          <a:p>
            <a:endParaRPr lang="en-US" dirty="0"/>
          </a:p>
          <a:p>
            <a:r>
              <a:rPr lang="en-US" dirty="0"/>
              <a:t>OBJECTIVES</a:t>
            </a:r>
          </a:p>
          <a:p>
            <a:r>
              <a:rPr lang="en-US" dirty="0"/>
              <a:t>The Goal of this analysis is to determine the following:</a:t>
            </a:r>
          </a:p>
          <a:p>
            <a:pPr marL="285750" indent="-285750">
              <a:buFont typeface="Arial" panose="020B0604020202020204" pitchFamily="34" charset="0"/>
              <a:buChar char="•"/>
            </a:pPr>
            <a:r>
              <a:rPr lang="en-US" dirty="0"/>
              <a:t>Top 4 that qualified for Champions League.</a:t>
            </a:r>
          </a:p>
          <a:p>
            <a:pPr marL="285750" indent="-285750">
              <a:buFont typeface="Arial" panose="020B0604020202020204" pitchFamily="34" charset="0"/>
              <a:buChar char="•"/>
            </a:pPr>
            <a:r>
              <a:rPr lang="en-US" dirty="0"/>
              <a:t>Bottom 3 that got Relegated ( that is, got dropped from the league to a lower league).</a:t>
            </a:r>
          </a:p>
          <a:p>
            <a:pPr marL="285750" indent="-285750">
              <a:buFont typeface="Arial" panose="020B0604020202020204" pitchFamily="34" charset="0"/>
              <a:buChar char="•"/>
            </a:pPr>
            <a:r>
              <a:rPr lang="en-US" dirty="0"/>
              <a:t>Team that automatically qualified for Europa League</a:t>
            </a:r>
          </a:p>
          <a:p>
            <a:pPr marL="285750" indent="-285750">
              <a:buFont typeface="Arial" panose="020B0604020202020204" pitchFamily="34" charset="0"/>
              <a:buChar char="•"/>
            </a:pPr>
            <a:r>
              <a:rPr lang="en-US" dirty="0"/>
              <a:t>Team that automatically qualified for Conference League.</a:t>
            </a:r>
          </a:p>
          <a:p>
            <a:pPr marL="285750" indent="-285750">
              <a:buFont typeface="Arial" panose="020B0604020202020204" pitchFamily="34" charset="0"/>
              <a:buChar char="•"/>
            </a:pPr>
            <a:r>
              <a:rPr lang="en-US" dirty="0"/>
              <a:t>Team that won all Matches.</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7BBE5E59-2A06-C10A-A3B8-54534A5AACD6}"/>
              </a:ext>
            </a:extLst>
          </p:cNvPr>
          <p:cNvSpPr txBox="1"/>
          <p:nvPr/>
        </p:nvSpPr>
        <p:spPr>
          <a:xfrm>
            <a:off x="6432884" y="0"/>
            <a:ext cx="5759115" cy="584775"/>
          </a:xfrm>
          <a:prstGeom prst="rect">
            <a:avLst/>
          </a:prstGeom>
          <a:noFill/>
        </p:spPr>
        <p:txBody>
          <a:bodyPr wrap="square" rtlCol="0">
            <a:spAutoFit/>
          </a:bodyPr>
          <a:lstStyle/>
          <a:p>
            <a:pPr algn="ctr"/>
            <a:r>
              <a:rPr lang="en-US" sz="3200" b="1" dirty="0"/>
              <a:t>INTRODUCTION</a:t>
            </a:r>
            <a:endParaRPr lang="en-NG" sz="3200" b="1" dirty="0"/>
          </a:p>
        </p:txBody>
      </p:sp>
    </p:spTree>
    <p:extLst>
      <p:ext uri="{BB962C8B-B14F-4D97-AF65-F5344CB8AC3E}">
        <p14:creationId xmlns:p14="http://schemas.microsoft.com/office/powerpoint/2010/main" val="117030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FEAC98D-E0F4-17A9-868A-3FE38061496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D21DA2C-126F-9BF0-0109-283DC674F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0076D47-603A-3E47-6291-5FF51DF376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811111F-322D-0A1B-4BA2-1911390547C0}"/>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40A9132F-D049-1199-C86B-5F0E4F4C71E8}"/>
              </a:ext>
            </a:extLst>
          </p:cNvPr>
          <p:cNvPicPr>
            <a:picLocks noGrp="1" noChangeAspect="1"/>
          </p:cNvPicPr>
          <p:nvPr>
            <p:ph idx="1"/>
          </p:nvPr>
        </p:nvPicPr>
        <p:blipFill>
          <a:blip r:embed="rId6"/>
          <a:stretch>
            <a:fillRect/>
          </a:stretch>
        </p:blipFill>
        <p:spPr>
          <a:xfrm>
            <a:off x="126610" y="826168"/>
            <a:ext cx="11943470" cy="5926324"/>
          </a:xfrm>
        </p:spPr>
      </p:pic>
    </p:spTree>
    <p:extLst>
      <p:ext uri="{BB962C8B-B14F-4D97-AF65-F5344CB8AC3E}">
        <p14:creationId xmlns:p14="http://schemas.microsoft.com/office/powerpoint/2010/main" val="371938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4678D8B-F542-E0A5-5AA6-841B1FE8CBA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15D9A2E-AD9B-32F7-DFF0-71FF627A5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243A803F-92D4-2B26-85F9-977D1B43A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BC47540F-A4EA-2CE7-F5C2-0C24C08BF508}"/>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6" name="Content Placeholder 5">
            <a:extLst>
              <a:ext uri="{FF2B5EF4-FFF2-40B4-BE49-F238E27FC236}">
                <a16:creationId xmlns:a16="http://schemas.microsoft.com/office/drawing/2014/main" id="{72C49569-AED4-C009-8C29-B656F9532B01}"/>
              </a:ext>
            </a:extLst>
          </p:cNvPr>
          <p:cNvPicPr>
            <a:picLocks noGrp="1" noChangeAspect="1"/>
          </p:cNvPicPr>
          <p:nvPr>
            <p:ph idx="1"/>
          </p:nvPr>
        </p:nvPicPr>
        <p:blipFill>
          <a:blip r:embed="rId6"/>
          <a:stretch>
            <a:fillRect/>
          </a:stretch>
        </p:blipFill>
        <p:spPr>
          <a:xfrm>
            <a:off x="140677" y="826168"/>
            <a:ext cx="11915335" cy="5912257"/>
          </a:xfrm>
        </p:spPr>
      </p:pic>
    </p:spTree>
    <p:extLst>
      <p:ext uri="{BB962C8B-B14F-4D97-AF65-F5344CB8AC3E}">
        <p14:creationId xmlns:p14="http://schemas.microsoft.com/office/powerpoint/2010/main" val="3855133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B4C8525-3040-B7E0-D44E-4ED3CF7F801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04F97F1-9013-193A-D885-1D303C890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71EC9A26-4430-762D-47DB-60EB0BEAB4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B3AC160-4FCD-05D4-0824-527081B3C3D4}"/>
              </a:ext>
            </a:extLst>
          </p:cNvPr>
          <p:cNvSpPr>
            <a:spLocks noGrp="1"/>
          </p:cNvSpPr>
          <p:nvPr>
            <p:ph type="title"/>
          </p:nvPr>
        </p:nvSpPr>
        <p:spPr>
          <a:xfrm>
            <a:off x="288758" y="0"/>
            <a:ext cx="11149859" cy="826168"/>
          </a:xfrm>
        </p:spPr>
        <p:txBody>
          <a:bodyPr anchor="b">
            <a:normAutofit/>
          </a:bodyPr>
          <a:lstStyle/>
          <a:p>
            <a:r>
              <a:rPr lang="en-US" sz="4000" b="1" dirty="0"/>
              <a:t>VISUALIZATIONS</a:t>
            </a:r>
            <a:r>
              <a:rPr lang="en-US" sz="4000" dirty="0"/>
              <a:t>	</a:t>
            </a:r>
          </a:p>
        </p:txBody>
      </p:sp>
      <p:pic>
        <p:nvPicPr>
          <p:cNvPr id="4" name="Content Placeholder 3">
            <a:extLst>
              <a:ext uri="{FF2B5EF4-FFF2-40B4-BE49-F238E27FC236}">
                <a16:creationId xmlns:a16="http://schemas.microsoft.com/office/drawing/2014/main" id="{41C7A4BB-9AD4-4A17-C024-703C2E49614D}"/>
              </a:ext>
            </a:extLst>
          </p:cNvPr>
          <p:cNvPicPr>
            <a:picLocks noGrp="1" noChangeAspect="1"/>
          </p:cNvPicPr>
          <p:nvPr>
            <p:ph idx="1"/>
          </p:nvPr>
        </p:nvPicPr>
        <p:blipFill>
          <a:blip r:embed="rId6"/>
          <a:stretch>
            <a:fillRect/>
          </a:stretch>
        </p:blipFill>
        <p:spPr>
          <a:xfrm>
            <a:off x="126609" y="826169"/>
            <a:ext cx="11929403" cy="5884120"/>
          </a:xfrm>
        </p:spPr>
      </p:pic>
    </p:spTree>
    <p:extLst>
      <p:ext uri="{BB962C8B-B14F-4D97-AF65-F5344CB8AC3E}">
        <p14:creationId xmlns:p14="http://schemas.microsoft.com/office/powerpoint/2010/main" val="2476222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C56A3E2-CFC2-D436-4F38-4E937DD17BA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6B4C913-12D1-7CC4-B9BB-027F841CB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E8258053-EAC8-B4BE-45ED-E1FC7283E8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18A5DCAB-5DED-3CC8-BAD6-870F3ABEC4DB}"/>
              </a:ext>
            </a:extLst>
          </p:cNvPr>
          <p:cNvSpPr>
            <a:spLocks noGrp="1"/>
          </p:cNvSpPr>
          <p:nvPr>
            <p:ph type="title"/>
          </p:nvPr>
        </p:nvSpPr>
        <p:spPr>
          <a:xfrm>
            <a:off x="288758" y="0"/>
            <a:ext cx="11149859" cy="826168"/>
          </a:xfrm>
        </p:spPr>
        <p:txBody>
          <a:bodyPr anchor="b">
            <a:normAutofit/>
          </a:bodyPr>
          <a:lstStyle/>
          <a:p>
            <a:r>
              <a:rPr lang="en-US" sz="4000" b="1" dirty="0"/>
              <a:t> VISUALIZATIONS</a:t>
            </a:r>
            <a:r>
              <a:rPr lang="en-US" sz="4000" dirty="0"/>
              <a:t>	</a:t>
            </a:r>
          </a:p>
        </p:txBody>
      </p:sp>
      <p:pic>
        <p:nvPicPr>
          <p:cNvPr id="4" name="Content Placeholder 3">
            <a:extLst>
              <a:ext uri="{FF2B5EF4-FFF2-40B4-BE49-F238E27FC236}">
                <a16:creationId xmlns:a16="http://schemas.microsoft.com/office/drawing/2014/main" id="{EE2B0608-1658-8DF0-8745-C1C2B87E3EF8}"/>
              </a:ext>
            </a:extLst>
          </p:cNvPr>
          <p:cNvPicPr>
            <a:picLocks noGrp="1" noChangeAspect="1"/>
          </p:cNvPicPr>
          <p:nvPr>
            <p:ph idx="1"/>
          </p:nvPr>
        </p:nvPicPr>
        <p:blipFill>
          <a:blip r:embed="rId6"/>
          <a:stretch>
            <a:fillRect/>
          </a:stretch>
        </p:blipFill>
        <p:spPr>
          <a:xfrm>
            <a:off x="140677" y="826169"/>
            <a:ext cx="11887200" cy="5898188"/>
          </a:xfrm>
        </p:spPr>
      </p:pic>
    </p:spTree>
    <p:extLst>
      <p:ext uri="{BB962C8B-B14F-4D97-AF65-F5344CB8AC3E}">
        <p14:creationId xmlns:p14="http://schemas.microsoft.com/office/powerpoint/2010/main" val="3200109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A4E9D94-23D0-B380-DC24-85FB5434F7C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47A416D9-CFBF-9A8E-6CDA-C8EEB3A7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9819FF25-4811-D639-0DEF-29D509558A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8DDEB09-2C6F-29DB-B5A7-2857A35F1BEB}"/>
              </a:ext>
            </a:extLst>
          </p:cNvPr>
          <p:cNvSpPr>
            <a:spLocks noGrp="1"/>
          </p:cNvSpPr>
          <p:nvPr>
            <p:ph type="title"/>
          </p:nvPr>
        </p:nvSpPr>
        <p:spPr>
          <a:xfrm>
            <a:off x="288758" y="0"/>
            <a:ext cx="11149859" cy="657726"/>
          </a:xfrm>
        </p:spPr>
        <p:txBody>
          <a:bodyPr anchor="b">
            <a:normAutofit/>
          </a:bodyPr>
          <a:lstStyle/>
          <a:p>
            <a:r>
              <a:rPr lang="en-US" sz="4000" b="1" dirty="0"/>
              <a:t>DASHBOARD</a:t>
            </a:r>
            <a:r>
              <a:rPr lang="en-US" sz="4000" dirty="0"/>
              <a:t>	</a:t>
            </a:r>
          </a:p>
        </p:txBody>
      </p:sp>
      <p:pic>
        <p:nvPicPr>
          <p:cNvPr id="4" name="Content Placeholder 3">
            <a:extLst>
              <a:ext uri="{FF2B5EF4-FFF2-40B4-BE49-F238E27FC236}">
                <a16:creationId xmlns:a16="http://schemas.microsoft.com/office/drawing/2014/main" id="{96576B79-2242-E340-5EA9-97C249BBD1AE}"/>
              </a:ext>
            </a:extLst>
          </p:cNvPr>
          <p:cNvPicPr>
            <a:picLocks noGrp="1" noChangeAspect="1"/>
          </p:cNvPicPr>
          <p:nvPr>
            <p:ph idx="1"/>
          </p:nvPr>
        </p:nvPicPr>
        <p:blipFill>
          <a:blip r:embed="rId6"/>
          <a:stretch>
            <a:fillRect/>
          </a:stretch>
        </p:blipFill>
        <p:spPr>
          <a:xfrm>
            <a:off x="98474" y="657725"/>
            <a:ext cx="11985673" cy="6080699"/>
          </a:xfrm>
        </p:spPr>
      </p:pic>
    </p:spTree>
    <p:extLst>
      <p:ext uri="{BB962C8B-B14F-4D97-AF65-F5344CB8AC3E}">
        <p14:creationId xmlns:p14="http://schemas.microsoft.com/office/powerpoint/2010/main" val="176674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4432E17-A032-10FE-A562-6074253DC598}"/>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F553218-7AEF-B829-ED51-691C46BE2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44E5359-D7CA-FE1B-59C0-C93197AB914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10CC99E3-5FD9-6047-5A65-419AF0C9FA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09C4EFD9-F6D1-301C-9AE0-AE971EE95D28}"/>
              </a:ext>
            </a:extLst>
          </p:cNvPr>
          <p:cNvSpPr>
            <a:spLocks noGrp="1"/>
          </p:cNvSpPr>
          <p:nvPr>
            <p:ph idx="1"/>
          </p:nvPr>
        </p:nvSpPr>
        <p:spPr>
          <a:xfrm>
            <a:off x="6147111" y="112541"/>
            <a:ext cx="5934972" cy="6745458"/>
          </a:xfrm>
        </p:spPr>
        <p:txBody>
          <a:bodyPr anchor="t">
            <a:normAutofit fontScale="92500" lnSpcReduction="20000"/>
          </a:bodyPr>
          <a:lstStyle/>
          <a:p>
            <a:r>
              <a:rPr lang="en-US" sz="2400" dirty="0"/>
              <a:t> </a:t>
            </a:r>
            <a:r>
              <a:rPr lang="en-US" sz="2800" dirty="0"/>
              <a:t>Manchester City  won the league as a result of having the highest points. They also had the highest goals and highest Wins and the least losses.</a:t>
            </a:r>
          </a:p>
          <a:p>
            <a:r>
              <a:rPr lang="en-US" sz="2800" dirty="0"/>
              <a:t>The Top 4 teams: Man City, Arsenal, Liverpool &amp; Aston Villa that had the highest points qualified for Champions league.</a:t>
            </a:r>
          </a:p>
          <a:p>
            <a:r>
              <a:rPr lang="en-US" sz="2800" dirty="0"/>
              <a:t>The 5</a:t>
            </a:r>
            <a:r>
              <a:rPr lang="en-US" sz="2800" baseline="30000" dirty="0"/>
              <a:t>th </a:t>
            </a:r>
            <a:r>
              <a:rPr lang="en-US" sz="2800" dirty="0"/>
              <a:t>position which was Tottenham Hotspur qualified for Europa league.</a:t>
            </a:r>
          </a:p>
          <a:p>
            <a:r>
              <a:rPr lang="en-US" sz="2800" dirty="0"/>
              <a:t>The 6</a:t>
            </a:r>
            <a:r>
              <a:rPr lang="en-US" sz="2800" baseline="30000" dirty="0"/>
              <a:t>th</a:t>
            </a:r>
            <a:r>
              <a:rPr lang="en-US" sz="2800" dirty="0"/>
              <a:t> position which was Chelsea Qualified for Conference league.</a:t>
            </a:r>
          </a:p>
          <a:p>
            <a:r>
              <a:rPr lang="en-US" sz="2800" dirty="0"/>
              <a:t>No team won all 38 matches.</a:t>
            </a:r>
          </a:p>
          <a:p>
            <a:r>
              <a:rPr lang="en-US" sz="2800" dirty="0"/>
              <a:t>The 3 bottom teams: : Luton Town, Burnley &amp; Sheffield United got Relegated.</a:t>
            </a:r>
          </a:p>
          <a:p>
            <a:pPr marL="36900" indent="0">
              <a:buNone/>
            </a:pPr>
            <a:endParaRPr lang="en-US" sz="2400" dirty="0"/>
          </a:p>
          <a:p>
            <a:endParaRPr lang="en-US" sz="2400" dirty="0"/>
          </a:p>
        </p:txBody>
      </p:sp>
      <p:sp>
        <p:nvSpPr>
          <p:cNvPr id="4" name="TextBox 3">
            <a:extLst>
              <a:ext uri="{FF2B5EF4-FFF2-40B4-BE49-F238E27FC236}">
                <a16:creationId xmlns:a16="http://schemas.microsoft.com/office/drawing/2014/main" id="{CFDD2BF0-510A-0E9B-E407-25CE3CBBE27F}"/>
              </a:ext>
            </a:extLst>
          </p:cNvPr>
          <p:cNvSpPr txBox="1"/>
          <p:nvPr/>
        </p:nvSpPr>
        <p:spPr>
          <a:xfrm>
            <a:off x="304799" y="2406316"/>
            <a:ext cx="5293895" cy="1754326"/>
          </a:xfrm>
          <a:prstGeom prst="rect">
            <a:avLst/>
          </a:prstGeom>
          <a:noFill/>
        </p:spPr>
        <p:txBody>
          <a:bodyPr wrap="square" rtlCol="0">
            <a:spAutoFit/>
          </a:bodyPr>
          <a:lstStyle/>
          <a:p>
            <a:pPr algn="ctr"/>
            <a:r>
              <a:rPr lang="en-US" sz="5400" b="1" dirty="0">
                <a:solidFill>
                  <a:schemeClr val="bg1"/>
                </a:solidFill>
              </a:rPr>
              <a:t>KEY FINDINGS/ INSIGHTS</a:t>
            </a:r>
          </a:p>
        </p:txBody>
      </p:sp>
    </p:spTree>
    <p:extLst>
      <p:ext uri="{BB962C8B-B14F-4D97-AF65-F5344CB8AC3E}">
        <p14:creationId xmlns:p14="http://schemas.microsoft.com/office/powerpoint/2010/main" val="3328228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A46F763-B503-46A4-FFBB-46EBFC027F2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CF64585-606A-6C0D-3E5D-C88ABC77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5E6684B6-AFEF-015D-E0A4-538E1E6AE972}"/>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05FAF7D9-951C-3DEA-8C74-C7F0B2980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4097B10A-1569-8937-747C-58958E2C15BB}"/>
              </a:ext>
            </a:extLst>
          </p:cNvPr>
          <p:cNvSpPr>
            <a:spLocks noGrp="1"/>
          </p:cNvSpPr>
          <p:nvPr>
            <p:ph idx="1"/>
          </p:nvPr>
        </p:nvSpPr>
        <p:spPr>
          <a:xfrm>
            <a:off x="6147111" y="112541"/>
            <a:ext cx="5934972" cy="6745458"/>
          </a:xfrm>
        </p:spPr>
        <p:txBody>
          <a:bodyPr anchor="t">
            <a:normAutofit/>
          </a:bodyPr>
          <a:lstStyle/>
          <a:p>
            <a:r>
              <a:rPr lang="en-US" sz="2400" dirty="0"/>
              <a:t> Highest Goals scored in a match was 8 by Newcastle United at an away match.</a:t>
            </a:r>
          </a:p>
          <a:p>
            <a:r>
              <a:rPr lang="en-US" sz="2400" dirty="0"/>
              <a:t>Manchester City never lost a home match.</a:t>
            </a:r>
          </a:p>
          <a:p>
            <a:r>
              <a:rPr lang="en-US" sz="2400" dirty="0"/>
              <a:t>Sheffield United had the most losses.</a:t>
            </a:r>
          </a:p>
          <a:p>
            <a:r>
              <a:rPr lang="en-US" sz="2400" dirty="0"/>
              <a:t>Manchester City &amp; Arsenal had the most wins.</a:t>
            </a:r>
          </a:p>
          <a:p>
            <a:r>
              <a:rPr lang="en-US" sz="2400" dirty="0"/>
              <a:t>Brighton &amp; Hove Albion had the most draws.</a:t>
            </a:r>
          </a:p>
          <a:p>
            <a:r>
              <a:rPr lang="en-US" sz="2400" dirty="0"/>
              <a:t>Most teams performed better in home matches than away matches.</a:t>
            </a:r>
          </a:p>
          <a:p>
            <a:r>
              <a:rPr lang="en-US" sz="2400" dirty="0"/>
              <a:t>December 2023 had the most matches played while January 2024 had the least matches.</a:t>
            </a:r>
          </a:p>
          <a:p>
            <a:endParaRPr lang="en-US" sz="2400" dirty="0"/>
          </a:p>
          <a:p>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8DD4E5EC-FD30-767E-2F2A-322392178346}"/>
              </a:ext>
            </a:extLst>
          </p:cNvPr>
          <p:cNvSpPr txBox="1"/>
          <p:nvPr/>
        </p:nvSpPr>
        <p:spPr>
          <a:xfrm>
            <a:off x="304799" y="2406316"/>
            <a:ext cx="5293895" cy="1754326"/>
          </a:xfrm>
          <a:prstGeom prst="rect">
            <a:avLst/>
          </a:prstGeom>
          <a:noFill/>
        </p:spPr>
        <p:txBody>
          <a:bodyPr wrap="square" rtlCol="0">
            <a:spAutoFit/>
          </a:bodyPr>
          <a:lstStyle/>
          <a:p>
            <a:pPr algn="ctr"/>
            <a:r>
              <a:rPr lang="en-US" sz="5400" b="1" dirty="0">
                <a:solidFill>
                  <a:schemeClr val="bg1"/>
                </a:solidFill>
              </a:rPr>
              <a:t>MORE INSIGHTS</a:t>
            </a:r>
          </a:p>
        </p:txBody>
      </p:sp>
    </p:spTree>
    <p:extLst>
      <p:ext uri="{BB962C8B-B14F-4D97-AF65-F5344CB8AC3E}">
        <p14:creationId xmlns:p14="http://schemas.microsoft.com/office/powerpoint/2010/main" val="511929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143F25D-F701-C154-3D2B-0FCC2052B3C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CE9D09F-F410-75D5-951B-5AF0B813A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C21FA0F-3937-266E-2447-735BF25655AD}"/>
              </a:ext>
              <a:ext uri="{C183D7F6-B498-43B3-948B-1728B52AA6E4}">
                <adec:decorative xmlns:adec="http://schemas.microsoft.com/office/drawing/2017/decorative" val="1"/>
              </a:ext>
            </a:extLst>
          </p:cNvPr>
          <p:cNvPicPr>
            <a:picLocks noChangeAspect="1"/>
          </p:cNvPicPr>
          <p:nvPr/>
        </p:nvPicPr>
        <p:blipFill>
          <a:blip r:embed="rId5"/>
          <a:srcRect l="10525" r="10525"/>
          <a:stretch/>
        </p:blipFill>
        <p:spPr>
          <a:xfrm>
            <a:off x="-1" y="10"/>
            <a:ext cx="6250745" cy="6857990"/>
          </a:xfrm>
          <a:prstGeom prst="rect">
            <a:avLst/>
          </a:prstGeom>
        </p:spPr>
      </p:pic>
      <p:pic>
        <p:nvPicPr>
          <p:cNvPr id="57" name="Picture 56">
            <a:extLst>
              <a:ext uri="{FF2B5EF4-FFF2-40B4-BE49-F238E27FC236}">
                <a16:creationId xmlns:a16="http://schemas.microsoft.com/office/drawing/2014/main" id="{67BC6474-03F6-B009-4829-9226E0FFBF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AAB0BC7-BFB0-98CD-2DC4-3452379BD9A7}"/>
              </a:ext>
            </a:extLst>
          </p:cNvPr>
          <p:cNvSpPr>
            <a:spLocks noGrp="1"/>
          </p:cNvSpPr>
          <p:nvPr>
            <p:ph type="title"/>
          </p:nvPr>
        </p:nvSpPr>
        <p:spPr>
          <a:xfrm>
            <a:off x="6257025" y="465222"/>
            <a:ext cx="5181592" cy="850232"/>
          </a:xfrm>
        </p:spPr>
        <p:txBody>
          <a:bodyPr anchor="b">
            <a:normAutofit fontScale="90000"/>
          </a:bodyPr>
          <a:lstStyle/>
          <a:p>
            <a:r>
              <a:rPr lang="en-US" sz="4000" dirty="0"/>
              <a:t>RECOMMENDATIONS	</a:t>
            </a:r>
          </a:p>
        </p:txBody>
      </p:sp>
      <p:sp>
        <p:nvSpPr>
          <p:cNvPr id="24" name="Content Placeholder 2">
            <a:extLst>
              <a:ext uri="{FF2B5EF4-FFF2-40B4-BE49-F238E27FC236}">
                <a16:creationId xmlns:a16="http://schemas.microsoft.com/office/drawing/2014/main" id="{47C79863-494B-405E-FE34-5D12DF4B4702}"/>
              </a:ext>
            </a:extLst>
          </p:cNvPr>
          <p:cNvSpPr>
            <a:spLocks noGrp="1"/>
          </p:cNvSpPr>
          <p:nvPr>
            <p:ph idx="1"/>
          </p:nvPr>
        </p:nvSpPr>
        <p:spPr>
          <a:xfrm>
            <a:off x="6471138" y="1315454"/>
            <a:ext cx="5500468" cy="4475746"/>
          </a:xfrm>
        </p:spPr>
        <p:txBody>
          <a:bodyPr anchor="t">
            <a:normAutofit/>
          </a:bodyPr>
          <a:lstStyle/>
          <a:p>
            <a:r>
              <a:rPr lang="en-US" sz="2400" dirty="0"/>
              <a:t>Based on this analysis, Arsenal may likely be head-to-head for the cup next season and may even win it if they do better.</a:t>
            </a:r>
          </a:p>
          <a:p>
            <a:r>
              <a:rPr lang="en-US" sz="2400" dirty="0"/>
              <a:t>The next 3 bottom teams: Wolverhampton Wanderers, Brentford &amp; Nottingham Forest, before the bottom 3 may likely get relegated next season if they don’t improve their performance.</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18599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FA7B64C-1079-0986-F06B-29ADB4BA605C}"/>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A4099B4-A845-6521-E1FE-394A0A49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B1DD53B-2214-8E56-0D59-4BD21AA9D959}"/>
              </a:ext>
              <a:ext uri="{C183D7F6-B498-43B3-948B-1728B52AA6E4}">
                <adec:decorative xmlns:adec="http://schemas.microsoft.com/office/drawing/2017/decorative" val="1"/>
              </a:ext>
            </a:extLst>
          </p:cNvPr>
          <p:cNvPicPr>
            <a:picLocks noChangeAspect="1"/>
          </p:cNvPicPr>
          <p:nvPr/>
        </p:nvPicPr>
        <p:blipFill>
          <a:blip r:embed="rId5"/>
          <a:srcRect t="13792" b="13792"/>
          <a:stretch/>
        </p:blipFill>
        <p:spPr>
          <a:xfrm>
            <a:off x="-1" y="10"/>
            <a:ext cx="6257025" cy="6857990"/>
          </a:xfrm>
          <a:prstGeom prst="rect">
            <a:avLst/>
          </a:prstGeom>
        </p:spPr>
      </p:pic>
      <p:pic>
        <p:nvPicPr>
          <p:cNvPr id="57" name="Picture 56">
            <a:extLst>
              <a:ext uri="{FF2B5EF4-FFF2-40B4-BE49-F238E27FC236}">
                <a16:creationId xmlns:a16="http://schemas.microsoft.com/office/drawing/2014/main" id="{31217F28-DD79-512C-1AB0-F920922FE1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4E769C31-0976-79CE-AEDF-CA6E43792574}"/>
              </a:ext>
            </a:extLst>
          </p:cNvPr>
          <p:cNvSpPr>
            <a:spLocks noGrp="1"/>
          </p:cNvSpPr>
          <p:nvPr>
            <p:ph type="title"/>
          </p:nvPr>
        </p:nvSpPr>
        <p:spPr>
          <a:xfrm>
            <a:off x="6900493" y="203982"/>
            <a:ext cx="4538124" cy="1019907"/>
          </a:xfrm>
        </p:spPr>
        <p:txBody>
          <a:bodyPr anchor="b">
            <a:normAutofit/>
          </a:bodyPr>
          <a:lstStyle/>
          <a:p>
            <a:r>
              <a:rPr lang="en-US" sz="4000" dirty="0"/>
              <a:t>CONCLUSION	</a:t>
            </a:r>
          </a:p>
        </p:txBody>
      </p:sp>
      <p:sp>
        <p:nvSpPr>
          <p:cNvPr id="24" name="Content Placeholder 2">
            <a:extLst>
              <a:ext uri="{FF2B5EF4-FFF2-40B4-BE49-F238E27FC236}">
                <a16:creationId xmlns:a16="http://schemas.microsoft.com/office/drawing/2014/main" id="{9056910A-39F2-3FBD-CDFD-FF030CDAD6DB}"/>
              </a:ext>
            </a:extLst>
          </p:cNvPr>
          <p:cNvSpPr>
            <a:spLocks noGrp="1"/>
          </p:cNvSpPr>
          <p:nvPr>
            <p:ph idx="1"/>
          </p:nvPr>
        </p:nvSpPr>
        <p:spPr>
          <a:xfrm>
            <a:off x="6372664" y="1732449"/>
            <a:ext cx="5683347" cy="4921569"/>
          </a:xfrm>
        </p:spPr>
        <p:txBody>
          <a:bodyPr anchor="t">
            <a:noAutofit/>
          </a:bodyPr>
          <a:lstStyle/>
          <a:p>
            <a:pPr marL="36900" lvl="0" indent="0">
              <a:buNone/>
            </a:pPr>
            <a:r>
              <a:rPr lang="en-US" sz="2800" dirty="0"/>
              <a:t>This analysis revealed patterns in wins, draws and losses across teams. By examining goals scored, home and away performances and match outcomes, we discovered a clearer view of team strengths and consistency. This highlights how simple match data can provide powerful insights into the dynamics of the league.</a:t>
            </a:r>
          </a:p>
        </p:txBody>
      </p:sp>
    </p:spTree>
    <p:extLst>
      <p:ext uri="{BB962C8B-B14F-4D97-AF65-F5344CB8AC3E}">
        <p14:creationId xmlns:p14="http://schemas.microsoft.com/office/powerpoint/2010/main" val="2213828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4B3EBCB-E300-696E-CAA5-7B5FD95D5C4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14CC230-6A4E-2673-BDE9-280CD3F1A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CEFAFE40-DAA5-6331-E91E-66D1EF7000F7}"/>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091DB7F5-E256-82D9-3D4E-B242442BE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5F52C95-A6D4-1AE9-A0EE-3E2201F385AC}"/>
              </a:ext>
            </a:extLst>
          </p:cNvPr>
          <p:cNvSpPr>
            <a:spLocks noGrp="1"/>
          </p:cNvSpPr>
          <p:nvPr>
            <p:ph type="title"/>
          </p:nvPr>
        </p:nvSpPr>
        <p:spPr>
          <a:xfrm>
            <a:off x="6900493" y="609600"/>
            <a:ext cx="4538124" cy="970450"/>
          </a:xfrm>
        </p:spPr>
        <p:txBody>
          <a:bodyPr anchor="b">
            <a:normAutofit fontScale="90000"/>
          </a:bodyPr>
          <a:lstStyle/>
          <a:p>
            <a:pPr algn="l"/>
            <a:r>
              <a:rPr lang="en-US" sz="4000" dirty="0"/>
              <a:t>www.kaggle.com</a:t>
            </a:r>
            <a:br>
              <a:rPr lang="en-US" sz="4000" dirty="0"/>
            </a:br>
            <a:r>
              <a:rPr lang="en-US" sz="4000" dirty="0"/>
              <a:t>www.google.com</a:t>
            </a:r>
          </a:p>
        </p:txBody>
      </p:sp>
      <p:sp>
        <p:nvSpPr>
          <p:cNvPr id="24" name="Content Placeholder 2">
            <a:extLst>
              <a:ext uri="{FF2B5EF4-FFF2-40B4-BE49-F238E27FC236}">
                <a16:creationId xmlns:a16="http://schemas.microsoft.com/office/drawing/2014/main" id="{1E73FC9F-3D23-4C2A-F5AF-4808757207E9}"/>
              </a:ext>
            </a:extLst>
          </p:cNvPr>
          <p:cNvSpPr>
            <a:spLocks noGrp="1"/>
          </p:cNvSpPr>
          <p:nvPr>
            <p:ph idx="1"/>
          </p:nvPr>
        </p:nvSpPr>
        <p:spPr>
          <a:xfrm>
            <a:off x="6900493" y="2470484"/>
            <a:ext cx="4403596" cy="4251157"/>
          </a:xfrm>
        </p:spPr>
        <p:txBody>
          <a:bodyPr anchor="t">
            <a:normAutofit fontScale="85000" lnSpcReduction="20000"/>
          </a:bodyPr>
          <a:lstStyle/>
          <a:p>
            <a:pPr marL="36900" lvl="0" indent="0">
              <a:buNone/>
            </a:pPr>
            <a:endParaRPr lang="en-US" sz="2400" dirty="0"/>
          </a:p>
          <a:p>
            <a:r>
              <a:rPr lang="en-US" sz="3200" dirty="0"/>
              <a:t>Appreciation to JDPC and </a:t>
            </a:r>
            <a:r>
              <a:rPr lang="en-US" sz="3200" dirty="0" err="1"/>
              <a:t>InternSify</a:t>
            </a:r>
            <a:r>
              <a:rPr lang="en-US" sz="3200" dirty="0"/>
              <a:t> for this wonderful opportunity.</a:t>
            </a:r>
          </a:p>
          <a:p>
            <a:r>
              <a:rPr lang="en-US" sz="3200" dirty="0"/>
              <a:t>Special Thanks to our Tutor, Miss </a:t>
            </a:r>
            <a:r>
              <a:rPr lang="en-US" sz="3200" dirty="0" err="1"/>
              <a:t>Dishaa</a:t>
            </a:r>
            <a:r>
              <a:rPr lang="en-US" sz="3200" dirty="0"/>
              <a:t> Agarwal for always answering our questions and her wonderful way of teaching. We are grateful.</a:t>
            </a:r>
          </a:p>
        </p:txBody>
      </p:sp>
      <p:sp>
        <p:nvSpPr>
          <p:cNvPr id="4" name="TextBox 3">
            <a:extLst>
              <a:ext uri="{FF2B5EF4-FFF2-40B4-BE49-F238E27FC236}">
                <a16:creationId xmlns:a16="http://schemas.microsoft.com/office/drawing/2014/main" id="{49482407-EAB0-1B11-4126-F724C4A0A824}"/>
              </a:ext>
            </a:extLst>
          </p:cNvPr>
          <p:cNvSpPr txBox="1"/>
          <p:nvPr/>
        </p:nvSpPr>
        <p:spPr>
          <a:xfrm>
            <a:off x="0" y="609600"/>
            <a:ext cx="5598695" cy="5016758"/>
          </a:xfrm>
          <a:prstGeom prst="rect">
            <a:avLst/>
          </a:prstGeom>
          <a:noFill/>
        </p:spPr>
        <p:txBody>
          <a:bodyPr wrap="square" rtlCol="0">
            <a:spAutoFit/>
          </a:bodyPr>
          <a:lstStyle/>
          <a:p>
            <a:pPr algn="ctr"/>
            <a:r>
              <a:rPr lang="en-US" sz="4000" b="1" dirty="0">
                <a:solidFill>
                  <a:schemeClr val="bg1"/>
                </a:solidFill>
              </a:rPr>
              <a:t>REFERENCES</a:t>
            </a:r>
          </a:p>
          <a:p>
            <a:pPr algn="ctr"/>
            <a:endParaRPr lang="en-US" sz="4000" b="1" dirty="0">
              <a:solidFill>
                <a:schemeClr val="bg1"/>
              </a:solidFill>
            </a:endParaRPr>
          </a:p>
          <a:p>
            <a:pPr algn="ctr"/>
            <a:endParaRPr lang="en-US" sz="4000" b="1" dirty="0">
              <a:solidFill>
                <a:schemeClr val="bg1"/>
              </a:solidFill>
            </a:endParaRPr>
          </a:p>
          <a:p>
            <a:pPr algn="ctr"/>
            <a:r>
              <a:rPr lang="en-US" sz="4000" b="1" dirty="0">
                <a:solidFill>
                  <a:schemeClr val="bg1"/>
                </a:solidFill>
              </a:rPr>
              <a:t> &amp;</a:t>
            </a:r>
          </a:p>
          <a:p>
            <a:pPr algn="ctr"/>
            <a:endParaRPr lang="en-US" sz="4000" b="1" dirty="0">
              <a:solidFill>
                <a:schemeClr val="bg1"/>
              </a:solidFill>
            </a:endParaRPr>
          </a:p>
          <a:p>
            <a:pPr algn="ctr"/>
            <a:endParaRPr lang="en-US" sz="4000" b="1" dirty="0">
              <a:solidFill>
                <a:schemeClr val="bg1"/>
              </a:solidFill>
            </a:endParaRPr>
          </a:p>
          <a:p>
            <a:pPr algn="ctr"/>
            <a:r>
              <a:rPr lang="en-US" sz="4000" b="1" dirty="0">
                <a:solidFill>
                  <a:schemeClr val="bg1"/>
                </a:solidFill>
              </a:rPr>
              <a:t> ACKNOWLEDGEMENT</a:t>
            </a:r>
          </a:p>
        </p:txBody>
      </p:sp>
    </p:spTree>
    <p:extLst>
      <p:ext uri="{BB962C8B-B14F-4D97-AF65-F5344CB8AC3E}">
        <p14:creationId xmlns:p14="http://schemas.microsoft.com/office/powerpoint/2010/main" val="109289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E758CF3-5B22-3506-759C-601E131C94A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AC2DEE8-A296-C3C2-E835-0C4E871B5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0C5BB57F-B054-A0DF-014B-A2155D693A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5" name="Content Placeholder 4">
            <a:extLst>
              <a:ext uri="{FF2B5EF4-FFF2-40B4-BE49-F238E27FC236}">
                <a16:creationId xmlns:a16="http://schemas.microsoft.com/office/drawing/2014/main" id="{B0CF4D6A-6AC7-2257-3053-E356B4536365}"/>
              </a:ext>
            </a:extLst>
          </p:cNvPr>
          <p:cNvSpPr>
            <a:spLocks noGrp="1"/>
          </p:cNvSpPr>
          <p:nvPr>
            <p:ph idx="1"/>
          </p:nvPr>
        </p:nvSpPr>
        <p:spPr>
          <a:xfrm>
            <a:off x="913795" y="1347537"/>
            <a:ext cx="10353762" cy="5213683"/>
          </a:xfrm>
        </p:spPr>
        <p:txBody>
          <a:bodyPr/>
          <a:lstStyle/>
          <a:p>
            <a:r>
              <a:rPr lang="en-US" sz="2800" dirty="0"/>
              <a:t>This Dataset was CSV file gotten from kaggle.com. It contains about 381 rows with 8 columns.</a:t>
            </a:r>
          </a:p>
          <a:p>
            <a:r>
              <a:rPr lang="en-US" sz="2800" dirty="0"/>
              <a:t>Key Variables/ Fields: Names, match dates, home team names, away team names, home goals, away goals.</a:t>
            </a:r>
          </a:p>
          <a:p>
            <a:r>
              <a:rPr lang="en-US" sz="2800" dirty="0"/>
              <a:t>Data Cleaning: The dataset required minimal cleaning as it was not so dirty, just the date column which was not in the right format and that was converted to the date data type.</a:t>
            </a:r>
          </a:p>
          <a:p>
            <a:endParaRPr lang="en-NG" dirty="0"/>
          </a:p>
        </p:txBody>
      </p:sp>
      <p:sp>
        <p:nvSpPr>
          <p:cNvPr id="7" name="Title 6">
            <a:extLst>
              <a:ext uri="{FF2B5EF4-FFF2-40B4-BE49-F238E27FC236}">
                <a16:creationId xmlns:a16="http://schemas.microsoft.com/office/drawing/2014/main" id="{D8722E49-715C-533D-10E3-A2ABB1D7946F}"/>
              </a:ext>
            </a:extLst>
          </p:cNvPr>
          <p:cNvSpPr>
            <a:spLocks noGrp="1"/>
          </p:cNvSpPr>
          <p:nvPr>
            <p:ph type="title"/>
          </p:nvPr>
        </p:nvSpPr>
        <p:spPr>
          <a:xfrm>
            <a:off x="913795" y="160422"/>
            <a:ext cx="10353762" cy="906380"/>
          </a:xfrm>
        </p:spPr>
        <p:txBody>
          <a:bodyPr/>
          <a:lstStyle/>
          <a:p>
            <a:r>
              <a:rPr lang="en-US" dirty="0"/>
              <a:t>DATA OVERVIEW</a:t>
            </a:r>
            <a:endParaRPr lang="en-NG" dirty="0"/>
          </a:p>
        </p:txBody>
      </p:sp>
    </p:spTree>
    <p:extLst>
      <p:ext uri="{BB962C8B-B14F-4D97-AF65-F5344CB8AC3E}">
        <p14:creationId xmlns:p14="http://schemas.microsoft.com/office/powerpoint/2010/main" val="2399538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40B6A8D-E5CB-C087-D4FC-BA1E4650E659}"/>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AEC4518-5AD1-CBB7-7341-4E1430566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0744D1CD-EBCF-F33B-A41E-C3EBE16C59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9" name="TextBox 8">
            <a:extLst>
              <a:ext uri="{FF2B5EF4-FFF2-40B4-BE49-F238E27FC236}">
                <a16:creationId xmlns:a16="http://schemas.microsoft.com/office/drawing/2014/main" id="{544132DF-6E89-8522-AD99-1DCA04920B27}"/>
              </a:ext>
            </a:extLst>
          </p:cNvPr>
          <p:cNvSpPr txBox="1"/>
          <p:nvPr/>
        </p:nvSpPr>
        <p:spPr>
          <a:xfrm>
            <a:off x="144379" y="208547"/>
            <a:ext cx="11710737" cy="1323439"/>
          </a:xfrm>
          <a:prstGeom prst="rect">
            <a:avLst/>
          </a:prstGeom>
          <a:noFill/>
        </p:spPr>
        <p:txBody>
          <a:bodyPr wrap="square" rtlCol="0">
            <a:spAutoFit/>
          </a:bodyPr>
          <a:lstStyle/>
          <a:p>
            <a:pPr algn="ctr"/>
            <a:r>
              <a:rPr lang="en-US" sz="8000" dirty="0"/>
              <a:t>THANK YOU !!</a:t>
            </a:r>
            <a:endParaRPr lang="en-NG" sz="8000" dirty="0"/>
          </a:p>
        </p:txBody>
      </p:sp>
      <p:sp>
        <p:nvSpPr>
          <p:cNvPr id="10" name="TextBox 9">
            <a:extLst>
              <a:ext uri="{FF2B5EF4-FFF2-40B4-BE49-F238E27FC236}">
                <a16:creationId xmlns:a16="http://schemas.microsoft.com/office/drawing/2014/main" id="{2EC639C2-9C8D-B9C6-B108-0AA6F4B0AD06}"/>
              </a:ext>
            </a:extLst>
          </p:cNvPr>
          <p:cNvSpPr txBox="1"/>
          <p:nvPr/>
        </p:nvSpPr>
        <p:spPr>
          <a:xfrm>
            <a:off x="240631" y="3168316"/>
            <a:ext cx="11710737" cy="1323439"/>
          </a:xfrm>
          <a:prstGeom prst="rect">
            <a:avLst/>
          </a:prstGeom>
          <a:noFill/>
        </p:spPr>
        <p:txBody>
          <a:bodyPr wrap="square" rtlCol="0">
            <a:spAutoFit/>
          </a:bodyPr>
          <a:lstStyle/>
          <a:p>
            <a:pPr algn="ctr"/>
            <a:r>
              <a:rPr lang="en-US" sz="8000" dirty="0"/>
              <a:t>QUESTIONS??</a:t>
            </a:r>
            <a:endParaRPr lang="en-NG" sz="8000" dirty="0"/>
          </a:p>
        </p:txBody>
      </p:sp>
    </p:spTree>
    <p:extLst>
      <p:ext uri="{BB962C8B-B14F-4D97-AF65-F5344CB8AC3E}">
        <p14:creationId xmlns:p14="http://schemas.microsoft.com/office/powerpoint/2010/main" val="296549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E86DA5F-5A9C-AC00-142E-CE78E6C6563E}"/>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3CF7A57-88DA-BF76-B514-C07986B92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10D5B17D-1396-547B-0140-5B9E95DEBF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3" name="Content Placeholder 2">
            <a:extLst>
              <a:ext uri="{FF2B5EF4-FFF2-40B4-BE49-F238E27FC236}">
                <a16:creationId xmlns:a16="http://schemas.microsoft.com/office/drawing/2014/main" id="{F2643362-3F55-F136-BD3A-BDED537946BB}"/>
              </a:ext>
            </a:extLst>
          </p:cNvPr>
          <p:cNvPicPr>
            <a:picLocks noGrp="1" noChangeAspect="1"/>
          </p:cNvPicPr>
          <p:nvPr>
            <p:ph idx="1"/>
          </p:nvPr>
        </p:nvPicPr>
        <p:blipFill>
          <a:blip r:embed="rId6"/>
          <a:stretch>
            <a:fillRect/>
          </a:stretch>
        </p:blipFill>
        <p:spPr>
          <a:xfrm>
            <a:off x="126608" y="759655"/>
            <a:ext cx="11929403" cy="5937923"/>
          </a:xfrm>
        </p:spPr>
      </p:pic>
      <p:sp>
        <p:nvSpPr>
          <p:cNvPr id="7" name="Title 6">
            <a:extLst>
              <a:ext uri="{FF2B5EF4-FFF2-40B4-BE49-F238E27FC236}">
                <a16:creationId xmlns:a16="http://schemas.microsoft.com/office/drawing/2014/main" id="{BE20B7DC-A965-2BEF-E219-FFF237F969BF}"/>
              </a:ext>
            </a:extLst>
          </p:cNvPr>
          <p:cNvSpPr>
            <a:spLocks noGrp="1"/>
          </p:cNvSpPr>
          <p:nvPr>
            <p:ph type="title"/>
          </p:nvPr>
        </p:nvSpPr>
        <p:spPr>
          <a:xfrm>
            <a:off x="913795" y="160422"/>
            <a:ext cx="10353762" cy="599233"/>
          </a:xfrm>
        </p:spPr>
        <p:txBody>
          <a:bodyPr>
            <a:normAutofit fontScale="90000"/>
          </a:bodyPr>
          <a:lstStyle/>
          <a:p>
            <a:r>
              <a:rPr lang="en-US" dirty="0"/>
              <a:t>DIRTY DATA</a:t>
            </a:r>
            <a:endParaRPr lang="en-NG" dirty="0"/>
          </a:p>
        </p:txBody>
      </p:sp>
    </p:spTree>
    <p:extLst>
      <p:ext uri="{BB962C8B-B14F-4D97-AF65-F5344CB8AC3E}">
        <p14:creationId xmlns:p14="http://schemas.microsoft.com/office/powerpoint/2010/main" val="72742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FF06849-1007-E6C7-491D-5D30103CBD9D}"/>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D4B5436-5DA9-7B5D-3294-C746A7890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990F1504-6D02-723D-7B0C-109E37F6BA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3" name="Content Placeholder 2">
            <a:extLst>
              <a:ext uri="{FF2B5EF4-FFF2-40B4-BE49-F238E27FC236}">
                <a16:creationId xmlns:a16="http://schemas.microsoft.com/office/drawing/2014/main" id="{B1B88D28-30FA-8635-5CFD-88492C64F484}"/>
              </a:ext>
            </a:extLst>
          </p:cNvPr>
          <p:cNvPicPr>
            <a:picLocks noGrp="1" noChangeAspect="1"/>
          </p:cNvPicPr>
          <p:nvPr>
            <p:ph idx="1"/>
          </p:nvPr>
        </p:nvPicPr>
        <p:blipFill>
          <a:blip r:embed="rId6"/>
          <a:stretch>
            <a:fillRect/>
          </a:stretch>
        </p:blipFill>
        <p:spPr>
          <a:xfrm>
            <a:off x="126610" y="930361"/>
            <a:ext cx="11929402" cy="5767217"/>
          </a:xfrm>
        </p:spPr>
      </p:pic>
      <p:sp>
        <p:nvSpPr>
          <p:cNvPr id="7" name="Title 6">
            <a:extLst>
              <a:ext uri="{FF2B5EF4-FFF2-40B4-BE49-F238E27FC236}">
                <a16:creationId xmlns:a16="http://schemas.microsoft.com/office/drawing/2014/main" id="{65F20266-0A39-EDDC-E136-3F4019D3782A}"/>
              </a:ext>
            </a:extLst>
          </p:cNvPr>
          <p:cNvSpPr>
            <a:spLocks noGrp="1"/>
          </p:cNvSpPr>
          <p:nvPr>
            <p:ph type="title"/>
          </p:nvPr>
        </p:nvSpPr>
        <p:spPr>
          <a:xfrm>
            <a:off x="913795" y="160422"/>
            <a:ext cx="10353762" cy="769939"/>
          </a:xfrm>
        </p:spPr>
        <p:txBody>
          <a:bodyPr/>
          <a:lstStyle/>
          <a:p>
            <a:r>
              <a:rPr lang="en-US" dirty="0"/>
              <a:t>CLEAN DATA</a:t>
            </a:r>
            <a:endParaRPr lang="en-NG" dirty="0"/>
          </a:p>
        </p:txBody>
      </p:sp>
    </p:spTree>
    <p:extLst>
      <p:ext uri="{BB962C8B-B14F-4D97-AF65-F5344CB8AC3E}">
        <p14:creationId xmlns:p14="http://schemas.microsoft.com/office/powerpoint/2010/main" val="219260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FB04861-82C3-CDB5-DCA1-6240B1E6B35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6089A25-8750-6AFA-19F1-165C5DF22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08BCFBFC-04C8-7ACD-6864-33515C21F2D2}"/>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EF99CE4A-A875-A3AF-D3C7-D64A1CFF2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F999E3F0-4434-54B6-3631-608838B9ED5D}"/>
              </a:ext>
            </a:extLst>
          </p:cNvPr>
          <p:cNvSpPr>
            <a:spLocks noGrp="1"/>
          </p:cNvSpPr>
          <p:nvPr>
            <p:ph type="title"/>
          </p:nvPr>
        </p:nvSpPr>
        <p:spPr>
          <a:xfrm>
            <a:off x="6471138" y="119573"/>
            <a:ext cx="5613009" cy="1821769"/>
          </a:xfrm>
        </p:spPr>
        <p:txBody>
          <a:bodyPr anchor="b">
            <a:normAutofit fontScale="90000"/>
          </a:bodyPr>
          <a:lstStyle/>
          <a:p>
            <a:r>
              <a:rPr lang="en-US" sz="3600" dirty="0"/>
              <a:t>TOOLS USED</a:t>
            </a:r>
            <a:br>
              <a:rPr lang="en-US" sz="3600" dirty="0"/>
            </a:br>
            <a:br>
              <a:rPr lang="en-US" sz="3600" dirty="0"/>
            </a:br>
            <a:br>
              <a:rPr lang="en-US" sz="3600" dirty="0"/>
            </a:br>
            <a:br>
              <a:rPr lang="en-US" sz="2000" dirty="0"/>
            </a:br>
            <a:endParaRPr lang="en-US" sz="2700" dirty="0"/>
          </a:p>
        </p:txBody>
      </p:sp>
      <p:sp>
        <p:nvSpPr>
          <p:cNvPr id="24" name="Content Placeholder 2">
            <a:extLst>
              <a:ext uri="{FF2B5EF4-FFF2-40B4-BE49-F238E27FC236}">
                <a16:creationId xmlns:a16="http://schemas.microsoft.com/office/drawing/2014/main" id="{9A1AA89D-BD96-9755-0168-D99AD42776DE}"/>
              </a:ext>
            </a:extLst>
          </p:cNvPr>
          <p:cNvSpPr>
            <a:spLocks noGrp="1"/>
          </p:cNvSpPr>
          <p:nvPr>
            <p:ph idx="1"/>
          </p:nvPr>
        </p:nvSpPr>
        <p:spPr>
          <a:xfrm>
            <a:off x="6372664" y="2438385"/>
            <a:ext cx="5711483" cy="4300040"/>
          </a:xfrm>
        </p:spPr>
        <p:txBody>
          <a:bodyPr anchor="t">
            <a:normAutofit fontScale="92500" lnSpcReduction="20000"/>
          </a:bodyPr>
          <a:lstStyle/>
          <a:p>
            <a:pPr marL="36900" lvl="0" indent="0">
              <a:buNone/>
            </a:pPr>
            <a:r>
              <a:rPr lang="en-US" sz="2400" dirty="0"/>
              <a:t>STEPS TAKEN IN ANALYSIS</a:t>
            </a:r>
          </a:p>
          <a:p>
            <a:r>
              <a:rPr lang="en-US" sz="2400" dirty="0"/>
              <a:t>Imported Data into Excel</a:t>
            </a:r>
          </a:p>
          <a:p>
            <a:r>
              <a:rPr lang="en-US" sz="2400" dirty="0"/>
              <a:t>Cleaned The Dataset: converted the date column to the date data type and removed blank rows.</a:t>
            </a:r>
          </a:p>
          <a:p>
            <a:r>
              <a:rPr lang="en-US" sz="2400" dirty="0"/>
              <a:t>Data Analysis: used the COUNT &amp; IF functions to get needed columns for analysis and visualization.</a:t>
            </a:r>
          </a:p>
          <a:p>
            <a:r>
              <a:rPr lang="en-US" sz="2400" dirty="0"/>
              <a:t>Imported into Power BI: performed DAX functions to get additional information.</a:t>
            </a:r>
          </a:p>
          <a:p>
            <a:r>
              <a:rPr lang="en-US" sz="2400" dirty="0"/>
              <a:t>Visualization using Power BI</a:t>
            </a:r>
          </a:p>
        </p:txBody>
      </p:sp>
      <p:sp>
        <p:nvSpPr>
          <p:cNvPr id="4" name="TextBox 3">
            <a:extLst>
              <a:ext uri="{FF2B5EF4-FFF2-40B4-BE49-F238E27FC236}">
                <a16:creationId xmlns:a16="http://schemas.microsoft.com/office/drawing/2014/main" id="{CDB88106-46F0-C15F-F753-B346F8328152}"/>
              </a:ext>
            </a:extLst>
          </p:cNvPr>
          <p:cNvSpPr txBox="1"/>
          <p:nvPr/>
        </p:nvSpPr>
        <p:spPr>
          <a:xfrm>
            <a:off x="401052" y="2438385"/>
            <a:ext cx="5293895" cy="2308324"/>
          </a:xfrm>
          <a:prstGeom prst="rect">
            <a:avLst/>
          </a:prstGeom>
          <a:noFill/>
        </p:spPr>
        <p:txBody>
          <a:bodyPr wrap="square" rtlCol="0">
            <a:spAutoFit/>
          </a:bodyPr>
          <a:lstStyle/>
          <a:p>
            <a:pPr algn="ctr"/>
            <a:r>
              <a:rPr lang="en-US" sz="4800" b="1" dirty="0">
                <a:solidFill>
                  <a:schemeClr val="bg1"/>
                </a:solidFill>
              </a:rPr>
              <a:t>METHODOLOGY</a:t>
            </a:r>
          </a:p>
          <a:p>
            <a:pPr algn="ctr"/>
            <a:r>
              <a:rPr lang="en-US" sz="4800" b="1" dirty="0">
                <a:solidFill>
                  <a:schemeClr val="bg1"/>
                </a:solidFill>
              </a:rPr>
              <a:t>/</a:t>
            </a:r>
          </a:p>
          <a:p>
            <a:pPr algn="ctr"/>
            <a:r>
              <a:rPr lang="en-US" sz="4800" b="1" dirty="0">
                <a:solidFill>
                  <a:schemeClr val="bg1"/>
                </a:solidFill>
              </a:rPr>
              <a:t> TOOLS USED</a:t>
            </a:r>
            <a:endParaRPr lang="en-NG" sz="4800" b="1" dirty="0">
              <a:solidFill>
                <a:schemeClr val="bg1"/>
              </a:solidFill>
            </a:endParaRPr>
          </a:p>
        </p:txBody>
      </p:sp>
      <p:sp>
        <p:nvSpPr>
          <p:cNvPr id="5" name="Title 1">
            <a:extLst>
              <a:ext uri="{FF2B5EF4-FFF2-40B4-BE49-F238E27FC236}">
                <a16:creationId xmlns:a16="http://schemas.microsoft.com/office/drawing/2014/main" id="{A4E0869F-075B-5BAE-F048-0D3C3A1D1127}"/>
              </a:ext>
            </a:extLst>
          </p:cNvPr>
          <p:cNvSpPr txBox="1">
            <a:spLocks/>
          </p:cNvSpPr>
          <p:nvPr/>
        </p:nvSpPr>
        <p:spPr>
          <a:xfrm>
            <a:off x="6372664" y="616615"/>
            <a:ext cx="5711483" cy="2098450"/>
          </a:xfrm>
          <a:prstGeom prst="rect">
            <a:avLst/>
          </a:prstGeom>
          <a:effectLst>
            <a:outerShdw blurRad="25400" dir="17880000">
              <a:srgbClr val="000000">
                <a:alpha val="46000"/>
              </a:srgbClr>
            </a:outerShdw>
          </a:effectLst>
        </p:spPr>
        <p:txBody>
          <a:bodyPr vert="horz" lIns="91440" tIns="45720" rIns="91440" bIns="45720" rtlCol="0" anchor="b">
            <a:normAutofit fontScale="25000" lnSpcReduction="200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r>
              <a:rPr lang="en-US" sz="9600" dirty="0"/>
              <a:t>Microsoft Excel: used this tool because a more detailed analysis was needed and the size of the dataset was okay for Excel.</a:t>
            </a:r>
          </a:p>
          <a:p>
            <a:pPr marL="571500" indent="-571500" algn="l">
              <a:buFont typeface="Arial" panose="020B0604020202020204" pitchFamily="34" charset="0"/>
              <a:buChar char="•"/>
            </a:pPr>
            <a:endParaRPr lang="en-US" sz="9600" dirty="0"/>
          </a:p>
          <a:p>
            <a:pPr marL="571500" indent="-571500" algn="l">
              <a:buFont typeface="Arial" panose="020B0604020202020204" pitchFamily="34" charset="0"/>
              <a:buChar char="•"/>
            </a:pPr>
            <a:r>
              <a:rPr lang="en-US" sz="9600" dirty="0"/>
              <a:t>Power BI: It was a better tool for visualizing the dataset.</a:t>
            </a:r>
            <a:br>
              <a:rPr lang="en-US" sz="9600" dirty="0"/>
            </a:br>
            <a:br>
              <a:rPr lang="en-US" sz="9600" dirty="0"/>
            </a:br>
            <a:br>
              <a:rPr lang="en-US" sz="2000" dirty="0"/>
            </a:br>
            <a:endParaRPr lang="en-US" sz="2700" dirty="0"/>
          </a:p>
        </p:txBody>
      </p:sp>
    </p:spTree>
    <p:extLst>
      <p:ext uri="{BB962C8B-B14F-4D97-AF65-F5344CB8AC3E}">
        <p14:creationId xmlns:p14="http://schemas.microsoft.com/office/powerpoint/2010/main" val="330382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A4FC2DD-CF4B-6209-05B9-F733E87E2779}"/>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B14292C-F644-5C5B-A417-EA7FF3150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B095EC1-3684-5A38-BFA8-0C2F14AF3B27}"/>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12192000" cy="6857990"/>
          </a:xfrm>
          <a:prstGeom prst="rect">
            <a:avLst/>
          </a:prstGeom>
        </p:spPr>
      </p:pic>
      <p:pic>
        <p:nvPicPr>
          <p:cNvPr id="57" name="Picture 56">
            <a:extLst>
              <a:ext uri="{FF2B5EF4-FFF2-40B4-BE49-F238E27FC236}">
                <a16:creationId xmlns:a16="http://schemas.microsoft.com/office/drawing/2014/main" id="{6191B7C7-B674-992A-8864-BD67C1232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6" name="Title 5">
            <a:extLst>
              <a:ext uri="{FF2B5EF4-FFF2-40B4-BE49-F238E27FC236}">
                <a16:creationId xmlns:a16="http://schemas.microsoft.com/office/drawing/2014/main" id="{4DFB3494-0ACD-0938-171A-9C474DC75C0E}"/>
              </a:ext>
            </a:extLst>
          </p:cNvPr>
          <p:cNvSpPr>
            <a:spLocks noGrp="1"/>
          </p:cNvSpPr>
          <p:nvPr>
            <p:ph type="title"/>
          </p:nvPr>
        </p:nvSpPr>
        <p:spPr>
          <a:xfrm>
            <a:off x="913795" y="609600"/>
            <a:ext cx="10353762" cy="4947138"/>
          </a:xfrm>
        </p:spPr>
        <p:txBody>
          <a:bodyPr>
            <a:normAutofit/>
          </a:bodyPr>
          <a:lstStyle/>
          <a:p>
            <a:r>
              <a:rPr lang="en-US" sz="7200" b="1" dirty="0">
                <a:solidFill>
                  <a:schemeClr val="bg1">
                    <a:lumMod val="95000"/>
                    <a:lumOff val="5000"/>
                  </a:schemeClr>
                </a:solidFill>
              </a:rPr>
              <a:t>DATA ANALYSIS </a:t>
            </a:r>
            <a:br>
              <a:rPr lang="en-US" sz="7200" b="1" dirty="0">
                <a:solidFill>
                  <a:schemeClr val="bg1">
                    <a:lumMod val="95000"/>
                    <a:lumOff val="5000"/>
                  </a:schemeClr>
                </a:solidFill>
              </a:rPr>
            </a:br>
            <a:r>
              <a:rPr lang="en-US" sz="7200" b="1" dirty="0">
                <a:solidFill>
                  <a:schemeClr val="bg1">
                    <a:lumMod val="95000"/>
                    <a:lumOff val="5000"/>
                  </a:schemeClr>
                </a:solidFill>
              </a:rPr>
              <a:t>&amp;</a:t>
            </a:r>
            <a:br>
              <a:rPr lang="en-US" sz="7200" b="1" dirty="0">
                <a:solidFill>
                  <a:schemeClr val="bg1">
                    <a:lumMod val="95000"/>
                    <a:lumOff val="5000"/>
                  </a:schemeClr>
                </a:solidFill>
              </a:rPr>
            </a:br>
            <a:r>
              <a:rPr lang="en-US" sz="7200" b="1" dirty="0">
                <a:solidFill>
                  <a:schemeClr val="bg1">
                    <a:lumMod val="95000"/>
                    <a:lumOff val="5000"/>
                  </a:schemeClr>
                </a:solidFill>
              </a:rPr>
              <a:t> VISUALIZATIONS</a:t>
            </a:r>
            <a:endParaRPr lang="en-NG" dirty="0">
              <a:solidFill>
                <a:schemeClr val="bg1">
                  <a:lumMod val="95000"/>
                  <a:lumOff val="5000"/>
                </a:schemeClr>
              </a:solidFill>
            </a:endParaRPr>
          </a:p>
        </p:txBody>
      </p:sp>
    </p:spTree>
    <p:extLst>
      <p:ext uri="{BB962C8B-B14F-4D97-AF65-F5344CB8AC3E}">
        <p14:creationId xmlns:p14="http://schemas.microsoft.com/office/powerpoint/2010/main" val="37307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95548C4-9CB6-DAD6-47C3-2136CE350827}"/>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6D10275-7D54-3F17-9AC3-4EE7724D2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C6055E02-2B79-F0F2-4865-879D3F3850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2DC416A-AB0A-57B7-643E-73569D2B271A}"/>
              </a:ext>
            </a:extLst>
          </p:cNvPr>
          <p:cNvSpPr>
            <a:spLocks noGrp="1"/>
          </p:cNvSpPr>
          <p:nvPr>
            <p:ph type="title"/>
          </p:nvPr>
        </p:nvSpPr>
        <p:spPr>
          <a:xfrm>
            <a:off x="288758" y="0"/>
            <a:ext cx="11149859" cy="657726"/>
          </a:xfrm>
        </p:spPr>
        <p:txBody>
          <a:bodyPr anchor="b">
            <a:normAutofit/>
          </a:bodyPr>
          <a:lstStyle/>
          <a:p>
            <a:r>
              <a:rPr lang="en-US" sz="4000" b="1" dirty="0"/>
              <a:t>ANALYSIS </a:t>
            </a:r>
            <a:r>
              <a:rPr lang="en-US" sz="4000" dirty="0"/>
              <a:t>	</a:t>
            </a:r>
          </a:p>
        </p:txBody>
      </p:sp>
      <p:pic>
        <p:nvPicPr>
          <p:cNvPr id="4" name="Content Placeholder 3">
            <a:extLst>
              <a:ext uri="{FF2B5EF4-FFF2-40B4-BE49-F238E27FC236}">
                <a16:creationId xmlns:a16="http://schemas.microsoft.com/office/drawing/2014/main" id="{E69624BA-078E-C1CE-BD7E-25D9930F8D97}"/>
              </a:ext>
            </a:extLst>
          </p:cNvPr>
          <p:cNvPicPr>
            <a:picLocks noGrp="1" noChangeAspect="1"/>
          </p:cNvPicPr>
          <p:nvPr>
            <p:ph idx="1"/>
          </p:nvPr>
        </p:nvPicPr>
        <p:blipFill>
          <a:blip r:embed="rId6"/>
          <a:stretch>
            <a:fillRect/>
          </a:stretch>
        </p:blipFill>
        <p:spPr>
          <a:xfrm>
            <a:off x="140677" y="657726"/>
            <a:ext cx="11901268" cy="6080699"/>
          </a:xfrm>
        </p:spPr>
      </p:pic>
    </p:spTree>
    <p:extLst>
      <p:ext uri="{BB962C8B-B14F-4D97-AF65-F5344CB8AC3E}">
        <p14:creationId xmlns:p14="http://schemas.microsoft.com/office/powerpoint/2010/main" val="197864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70F0804-7D74-26E8-C223-91C123F8612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5C7AC2A-B8C1-A58F-2814-92A9FEB68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AC374EA1-CEB7-CC5E-9AE8-2B6418F006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924B632F-2501-DA04-C5C2-2BD1402E4CEB}"/>
              </a:ext>
            </a:extLst>
          </p:cNvPr>
          <p:cNvSpPr>
            <a:spLocks noGrp="1"/>
          </p:cNvSpPr>
          <p:nvPr>
            <p:ph type="title"/>
          </p:nvPr>
        </p:nvSpPr>
        <p:spPr>
          <a:xfrm>
            <a:off x="288758" y="0"/>
            <a:ext cx="11149859" cy="657726"/>
          </a:xfrm>
        </p:spPr>
        <p:txBody>
          <a:bodyPr anchor="b">
            <a:normAutofit/>
          </a:bodyPr>
          <a:lstStyle/>
          <a:p>
            <a:r>
              <a:rPr lang="en-US" sz="4000" b="1" dirty="0"/>
              <a:t>ANALYSIS </a:t>
            </a:r>
            <a:r>
              <a:rPr lang="en-US" sz="4000" dirty="0"/>
              <a:t>	</a:t>
            </a:r>
          </a:p>
        </p:txBody>
      </p:sp>
      <p:pic>
        <p:nvPicPr>
          <p:cNvPr id="4" name="Content Placeholder 3">
            <a:extLst>
              <a:ext uri="{FF2B5EF4-FFF2-40B4-BE49-F238E27FC236}">
                <a16:creationId xmlns:a16="http://schemas.microsoft.com/office/drawing/2014/main" id="{715CC834-3C6C-B634-CFEA-BC387BBCE3BD}"/>
              </a:ext>
            </a:extLst>
          </p:cNvPr>
          <p:cNvPicPr>
            <a:picLocks noGrp="1" noChangeAspect="1"/>
          </p:cNvPicPr>
          <p:nvPr>
            <p:ph idx="1"/>
          </p:nvPr>
        </p:nvPicPr>
        <p:blipFill>
          <a:blip r:embed="rId6"/>
          <a:stretch>
            <a:fillRect/>
          </a:stretch>
        </p:blipFill>
        <p:spPr>
          <a:xfrm>
            <a:off x="140677" y="657727"/>
            <a:ext cx="11929403" cy="6080698"/>
          </a:xfrm>
        </p:spPr>
      </p:pic>
    </p:spTree>
    <p:extLst>
      <p:ext uri="{BB962C8B-B14F-4D97-AF65-F5344CB8AC3E}">
        <p14:creationId xmlns:p14="http://schemas.microsoft.com/office/powerpoint/2010/main" val="2443686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{24121B74-7E85-4984-97DA-E2F21C0AC787}TFe742eee6-54b3-45e8-a03d-f3d997f9b6caf6c338c2_win32-3734725ae7e2</Template>
  <TotalTime>587</TotalTime>
  <Words>884</Words>
  <Application>Microsoft Office PowerPoint</Application>
  <PresentationFormat>Widescreen</PresentationFormat>
  <Paragraphs>124</Paragraphs>
  <Slides>30</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Goudy Old Style</vt:lpstr>
      <vt:lpstr>Wingdings 2</vt:lpstr>
      <vt:lpstr>SlateVTI</vt:lpstr>
      <vt:lpstr>PowerPoint Presentation</vt:lpstr>
      <vt:lpstr>PowerPoint Presentation</vt:lpstr>
      <vt:lpstr>DATA OVERVIEW</vt:lpstr>
      <vt:lpstr>DIRTY DATA</vt:lpstr>
      <vt:lpstr>CLEAN DATA</vt:lpstr>
      <vt:lpstr>TOOLS USED    </vt:lpstr>
      <vt:lpstr>DATA ANALYSIS  &amp;  VISUALIZATIONS</vt:lpstr>
      <vt:lpstr>ANALYSIS  </vt:lpstr>
      <vt:lpstr>ANALYSIS  </vt:lpstr>
      <vt:lpstr>DAX FUNCTION TO GET  TOTAL POINTS IN POWER BI </vt:lpstr>
      <vt:lpstr> VISUALIZATIONS </vt:lpstr>
      <vt:lpstr> VISUALIZATIONS </vt:lpstr>
      <vt:lpstr>VISUALIZATIONS </vt:lpstr>
      <vt:lpstr>DATA ANALYSIS &amp;                         VISUALIZATIONS </vt:lpstr>
      <vt:lpstr> VISUALIZATIONS </vt:lpstr>
      <vt:lpstr> VISUALIZATIONS </vt:lpstr>
      <vt:lpstr>DATA ANALYSIS &amp;                        VISUALIZATIONS </vt:lpstr>
      <vt:lpstr> VISUALIZATIONS </vt:lpstr>
      <vt:lpstr>DATA ANALYSIS &amp;                         VISUALIZATIONS </vt:lpstr>
      <vt:lpstr> VISUALIZATIONS </vt:lpstr>
      <vt:lpstr> VISUALIZATIONS </vt:lpstr>
      <vt:lpstr>VISUALIZATIONS </vt:lpstr>
      <vt:lpstr> VISUALIZATIONS </vt:lpstr>
      <vt:lpstr>DASHBOARD </vt:lpstr>
      <vt:lpstr>PowerPoint Presentation</vt:lpstr>
      <vt:lpstr>PowerPoint Presentation</vt:lpstr>
      <vt:lpstr>RECOMMENDATIONS </vt:lpstr>
      <vt:lpstr>CONCLUSION </vt:lpstr>
      <vt:lpstr>www.kaggle.com www.google.com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Joan-Mary Osaibo</dc:creator>
  <cp:lastModifiedBy>Joan-Mary Osaibo</cp:lastModifiedBy>
  <cp:revision>4</cp:revision>
  <dcterms:created xsi:type="dcterms:W3CDTF">2025-08-14T19:34:16Z</dcterms:created>
  <dcterms:modified xsi:type="dcterms:W3CDTF">2025-08-17T17:39:06Z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