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4"/>
  </p:notesMasterIdLst>
  <p:handoutMasterIdLst>
    <p:handoutMasterId r:id="rId55"/>
  </p:handoutMasterIdLst>
  <p:sldIdLst>
    <p:sldId id="257" r:id="rId5"/>
    <p:sldId id="272" r:id="rId6"/>
    <p:sldId id="288"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9" r:id="rId50"/>
    <p:sldId id="320" r:id="rId51"/>
    <p:sldId id="321" r:id="rId52"/>
    <p:sldId id="322" r:id="rId53"/>
  </p:sldIdLst>
  <p:sldSz cx="12188825" cy="6858000"/>
  <p:notesSz cx="6858000" cy="9144000"/>
  <p:defaultTextStyle>
    <a:defPPr rtl="0">
      <a:defRPr lang="it-it"/>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F19E"/>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469" autoAdjust="0"/>
  </p:normalViewPr>
  <p:slideViewPr>
    <p:cSldViewPr>
      <p:cViewPr varScale="1">
        <p:scale>
          <a:sx n="72" d="100"/>
          <a:sy n="72" d="100"/>
        </p:scale>
        <p:origin x="660" y="72"/>
      </p:cViewPr>
      <p:guideLst>
        <p:guide orient="horz" pos="2160"/>
        <p:guide pos="3839"/>
      </p:guideLst>
    </p:cSldViewPr>
  </p:slideViewPr>
  <p:notesTextViewPr>
    <p:cViewPr>
      <p:scale>
        <a:sx n="1" d="1"/>
        <a:sy n="1" d="1"/>
      </p:scale>
      <p:origin x="0" y="0"/>
    </p:cViewPr>
  </p:notesTextViewPr>
  <p:notesViewPr>
    <p:cSldViewPr showGuides="1">
      <p:cViewPr varScale="1">
        <p:scale>
          <a:sx n="89" d="100"/>
          <a:sy n="89" d="100"/>
        </p:scale>
        <p:origin x="375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5.0974891678702366E-2"/>
          <c:y val="1.840911760690599E-2"/>
          <c:w val="0.93491556493722916"/>
          <c:h val="0.58199730611830225"/>
        </c:manualLayout>
      </c:layout>
      <c:barChart>
        <c:barDir val="col"/>
        <c:grouping val="percentStacked"/>
        <c:varyColors val="0"/>
        <c:ser>
          <c:idx val="0"/>
          <c:order val="0"/>
          <c:tx>
            <c:strRef>
              <c:f>Foglio1!$B$1</c:f>
              <c:strCache>
                <c:ptCount val="1"/>
                <c:pt idx="0">
                  <c:v>Bridge</c:v>
                </c:pt>
              </c:strCache>
            </c:strRef>
          </c:tx>
          <c:spPr>
            <a:gradFill rotWithShape="1">
              <a:gsLst>
                <a:gs pos="0">
                  <a:schemeClr val="accent1">
                    <a:shade val="76000"/>
                    <a:shade val="15000"/>
                    <a:satMod val="180000"/>
                  </a:schemeClr>
                </a:gs>
                <a:gs pos="50000">
                  <a:schemeClr val="accent1">
                    <a:shade val="76000"/>
                    <a:shade val="45000"/>
                    <a:satMod val="170000"/>
                  </a:schemeClr>
                </a:gs>
                <a:gs pos="70000">
                  <a:schemeClr val="accent1">
                    <a:shade val="76000"/>
                    <a:tint val="99000"/>
                    <a:shade val="65000"/>
                    <a:satMod val="155000"/>
                  </a:schemeClr>
                </a:gs>
                <a:gs pos="100000">
                  <a:schemeClr val="accent1">
                    <a:shade val="76000"/>
                    <a:tint val="100000"/>
                    <a:shade val="100000"/>
                    <a:satMod val="155000"/>
                  </a:schemeClr>
                </a:gs>
              </a:gsLst>
              <a:lin ang="16200000" scaled="0"/>
            </a:gradFill>
            <a:ln>
              <a:noFill/>
            </a:ln>
            <a:effectLst>
              <a:outerShdw blurRad="38100" dist="25400" dir="2700000" algn="br" rotWithShape="0">
                <a:srgbClr val="000000">
                  <a:alpha val="60000"/>
                </a:srgbClr>
              </a:outerShdw>
            </a:effectLst>
          </c:spPr>
          <c:invertIfNegative val="0"/>
          <c:dLbls>
            <c:spPr>
              <a:noFill/>
              <a:ln>
                <a:noFill/>
              </a:ln>
              <a:effectLst/>
            </c:spPr>
            <c:txPr>
              <a:bodyPr rot="0" spcFirstLastPara="1" vertOverflow="ellipsis" vert="horz" wrap="square" anchor="ctr" anchorCtr="1"/>
              <a:lstStyle/>
              <a:p>
                <a:pPr>
                  <a:defRPr sz="2400" b="1" i="0" u="none" strike="noStrike" kern="1200" baseline="0">
                    <a:solidFill>
                      <a:schemeClr val="tx1">
                        <a:lumMod val="8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Foglio1!$A$2:$A$10</c:f>
              <c:strCache>
                <c:ptCount val="9"/>
                <c:pt idx="0">
                  <c:v>Bridge</c:v>
                </c:pt>
                <c:pt idx="1">
                  <c:v>Padget</c:v>
                </c:pt>
                <c:pt idx="2">
                  <c:v>London Transport</c:v>
                </c:pt>
                <c:pt idx="3">
                  <c:v>CKM</c:v>
                </c:pt>
                <c:pt idx="4">
                  <c:v>EUAir</c:v>
                </c:pt>
                <c:pt idx="5">
                  <c:v>Celegans_metabolic</c:v>
                </c:pt>
                <c:pt idx="6">
                  <c:v>Jazz</c:v>
                </c:pt>
                <c:pt idx="7">
                  <c:v>email</c:v>
                </c:pt>
                <c:pt idx="8">
                  <c:v>PGP</c:v>
                </c:pt>
              </c:strCache>
            </c:strRef>
          </c:cat>
          <c:val>
            <c:numRef>
              <c:f>Foglio1!$B$2:$B$10</c:f>
              <c:numCache>
                <c:formatCode>General</c:formatCode>
                <c:ptCount val="9"/>
                <c:pt idx="0">
                  <c:v>2</c:v>
                </c:pt>
                <c:pt idx="1">
                  <c:v>1</c:v>
                </c:pt>
                <c:pt idx="2">
                  <c:v>158</c:v>
                </c:pt>
                <c:pt idx="3">
                  <c:v>39</c:v>
                </c:pt>
                <c:pt idx="4">
                  <c:v>71</c:v>
                </c:pt>
                <c:pt idx="5">
                  <c:v>8</c:v>
                </c:pt>
                <c:pt idx="6">
                  <c:v>5</c:v>
                </c:pt>
                <c:pt idx="7">
                  <c:v>310</c:v>
                </c:pt>
                <c:pt idx="8">
                  <c:v>5511</c:v>
                </c:pt>
              </c:numCache>
            </c:numRef>
          </c:val>
          <c:extLst>
            <c:ext xmlns:c16="http://schemas.microsoft.com/office/drawing/2014/chart" uri="{C3380CC4-5D6E-409C-BE32-E72D297353CC}">
              <c16:uniqueId val="{00000000-61E8-47E5-AE08-BF4CE4FE574B}"/>
            </c:ext>
          </c:extLst>
        </c:ser>
        <c:ser>
          <c:idx val="1"/>
          <c:order val="1"/>
          <c:tx>
            <c:strRef>
              <c:f>Foglio1!$C$1</c:f>
              <c:strCache>
                <c:ptCount val="1"/>
                <c:pt idx="0">
                  <c:v>Possibili Bridge</c:v>
                </c:pt>
              </c:strCache>
            </c:strRef>
          </c:tx>
          <c:spPr>
            <a:gradFill rotWithShape="1">
              <a:gsLst>
                <a:gs pos="0">
                  <a:schemeClr val="accent1">
                    <a:tint val="77000"/>
                    <a:shade val="15000"/>
                    <a:satMod val="180000"/>
                  </a:schemeClr>
                </a:gs>
                <a:gs pos="50000">
                  <a:schemeClr val="accent1">
                    <a:tint val="77000"/>
                    <a:shade val="45000"/>
                    <a:satMod val="170000"/>
                  </a:schemeClr>
                </a:gs>
                <a:gs pos="70000">
                  <a:schemeClr val="accent1">
                    <a:tint val="77000"/>
                    <a:tint val="99000"/>
                    <a:shade val="65000"/>
                    <a:satMod val="155000"/>
                  </a:schemeClr>
                </a:gs>
                <a:gs pos="100000">
                  <a:schemeClr val="accent1">
                    <a:tint val="77000"/>
                    <a:tint val="100000"/>
                    <a:shade val="100000"/>
                    <a:satMod val="155000"/>
                  </a:schemeClr>
                </a:gs>
              </a:gsLst>
              <a:lin ang="16200000" scaled="0"/>
            </a:gradFill>
            <a:ln>
              <a:noFill/>
            </a:ln>
            <a:effectLst>
              <a:outerShdw blurRad="38100" dist="25400" dir="2700000" algn="br" rotWithShape="0">
                <a:srgbClr val="000000">
                  <a:alpha val="60000"/>
                </a:srgbClr>
              </a:outerShdw>
            </a:effectLst>
          </c:spPr>
          <c:invertIfNegative val="0"/>
          <c:dLbls>
            <c:spPr>
              <a:noFill/>
              <a:ln>
                <a:noFill/>
              </a:ln>
              <a:effectLst/>
            </c:spPr>
            <c:txPr>
              <a:bodyPr rot="0" spcFirstLastPara="1" vertOverflow="ellipsis" vert="horz" wrap="square" anchor="ctr" anchorCtr="1"/>
              <a:lstStyle/>
              <a:p>
                <a:pPr>
                  <a:defRPr sz="2400" b="1" i="0" u="none" strike="noStrike" kern="1200" baseline="0">
                    <a:solidFill>
                      <a:schemeClr val="tx1">
                        <a:lumMod val="8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Foglio1!$A$2:$A$10</c:f>
              <c:strCache>
                <c:ptCount val="9"/>
                <c:pt idx="0">
                  <c:v>Bridge</c:v>
                </c:pt>
                <c:pt idx="1">
                  <c:v>Padget</c:v>
                </c:pt>
                <c:pt idx="2">
                  <c:v>London Transport</c:v>
                </c:pt>
                <c:pt idx="3">
                  <c:v>CKM</c:v>
                </c:pt>
                <c:pt idx="4">
                  <c:v>EUAir</c:v>
                </c:pt>
                <c:pt idx="5">
                  <c:v>Celegans_metabolic</c:v>
                </c:pt>
                <c:pt idx="6">
                  <c:v>Jazz</c:v>
                </c:pt>
                <c:pt idx="7">
                  <c:v>email</c:v>
                </c:pt>
                <c:pt idx="8">
                  <c:v>PGP</c:v>
                </c:pt>
              </c:strCache>
            </c:strRef>
          </c:cat>
          <c:val>
            <c:numRef>
              <c:f>Foglio1!$C$2:$C$10</c:f>
              <c:numCache>
                <c:formatCode>General</c:formatCode>
                <c:ptCount val="9"/>
                <c:pt idx="0">
                  <c:v>8</c:v>
                </c:pt>
                <c:pt idx="1">
                  <c:v>24</c:v>
                </c:pt>
                <c:pt idx="2">
                  <c:v>427</c:v>
                </c:pt>
                <c:pt idx="3">
                  <c:v>1080</c:v>
                </c:pt>
                <c:pt idx="4">
                  <c:v>1659</c:v>
                </c:pt>
                <c:pt idx="5">
                  <c:v>1972</c:v>
                </c:pt>
                <c:pt idx="6">
                  <c:v>2377</c:v>
                </c:pt>
                <c:pt idx="7">
                  <c:v>10367</c:v>
                </c:pt>
                <c:pt idx="8">
                  <c:v>24341</c:v>
                </c:pt>
              </c:numCache>
            </c:numRef>
          </c:val>
          <c:extLst>
            <c:ext xmlns:c16="http://schemas.microsoft.com/office/drawing/2014/chart" uri="{C3380CC4-5D6E-409C-BE32-E72D297353CC}">
              <c16:uniqueId val="{00000001-61E8-47E5-AE08-BF4CE4FE574B}"/>
            </c:ext>
          </c:extLst>
        </c:ser>
        <c:dLbls>
          <c:showLegendKey val="0"/>
          <c:showVal val="0"/>
          <c:showCatName val="0"/>
          <c:showSerName val="0"/>
          <c:showPercent val="0"/>
          <c:showBubbleSize val="0"/>
        </c:dLbls>
        <c:gapWidth val="150"/>
        <c:overlap val="100"/>
        <c:axId val="473276648"/>
        <c:axId val="473270416"/>
      </c:barChart>
      <c:catAx>
        <c:axId val="47327664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85000"/>
                  </a:schemeClr>
                </a:solidFill>
                <a:latin typeface="+mn-lt"/>
                <a:ea typeface="+mn-ea"/>
                <a:cs typeface="+mn-cs"/>
              </a:defRPr>
            </a:pPr>
            <a:endParaRPr lang="it-IT"/>
          </a:p>
        </c:txPr>
        <c:crossAx val="473270416"/>
        <c:crosses val="autoZero"/>
        <c:auto val="1"/>
        <c:lblAlgn val="ctr"/>
        <c:lblOffset val="100"/>
        <c:noMultiLvlLbl val="0"/>
      </c:catAx>
      <c:valAx>
        <c:axId val="473270416"/>
        <c:scaling>
          <c:orientation val="minMax"/>
        </c:scaling>
        <c:delete val="0"/>
        <c:axPos val="l"/>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85000"/>
                  </a:schemeClr>
                </a:solidFill>
                <a:latin typeface="+mn-lt"/>
                <a:ea typeface="+mn-ea"/>
                <a:cs typeface="+mn-cs"/>
              </a:defRPr>
            </a:pPr>
            <a:endParaRPr lang="it-IT"/>
          </a:p>
        </c:txPr>
        <c:crossAx val="47327664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400" b="1" i="0" u="none" strike="noStrike" kern="1200" baseline="0">
                <a:solidFill>
                  <a:schemeClr val="tx1">
                    <a:lumMod val="85000"/>
                  </a:schemeClr>
                </a:solidFill>
                <a:latin typeface="+mn-lt"/>
                <a:ea typeface="+mn-ea"/>
                <a:cs typeface="+mn-cs"/>
              </a:defRPr>
            </a:pPr>
            <a:endParaRPr lang="it-IT"/>
          </a:p>
        </c:txPr>
      </c:legendEntry>
      <c:legendEntry>
        <c:idx val="1"/>
        <c:txPr>
          <a:bodyPr rot="0" spcFirstLastPara="1" vertOverflow="ellipsis" vert="horz" wrap="square" anchor="ctr" anchorCtr="1"/>
          <a:lstStyle/>
          <a:p>
            <a:pPr>
              <a:defRPr sz="1400" b="1" i="0" u="none" strike="noStrike" kern="1200" baseline="0">
                <a:solidFill>
                  <a:schemeClr val="tx1">
                    <a:lumMod val="85000"/>
                  </a:schemeClr>
                </a:solidFill>
                <a:latin typeface="+mn-lt"/>
                <a:ea typeface="+mn-ea"/>
                <a:cs typeface="+mn-cs"/>
              </a:defRPr>
            </a:pPr>
            <a:endParaRPr lang="it-IT"/>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85000"/>
                </a:schemeClr>
              </a:solidFill>
              <a:latin typeface="+mn-lt"/>
              <a:ea typeface="+mn-ea"/>
              <a:cs typeface="+mn-cs"/>
            </a:defRPr>
          </a:pPr>
          <a:endParaRPr lang="it-IT"/>
        </a:p>
      </c:txPr>
    </c:legend>
    <c:plotVisOnly val="1"/>
    <c:dispBlanksAs val="gap"/>
    <c:showDLblsOverMax val="0"/>
  </c:chart>
  <c:spPr>
    <a:noFill/>
    <a:ln>
      <a:noFill/>
    </a:ln>
    <a:effectLst/>
  </c:spPr>
  <c:txPr>
    <a:bodyPr/>
    <a:lstStyle/>
    <a:p>
      <a:pPr>
        <a:defRPr>
          <a:solidFill>
            <a:schemeClr val="tx1">
              <a:lumMod val="85000"/>
            </a:schemeClr>
          </a:solidFill>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221A1788-7372-4FAC-9AF0-00B54B8D9CBA}" type="datetime1">
              <a:rPr lang="it-IT" smtClean="0"/>
              <a:t>24/02/2017</a:t>
            </a:fld>
            <a:endParaRPr lang="it-IT" dirty="0"/>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it-IT" smtClean="0"/>
              <a:pPr algn="r" rtl="0"/>
              <a:t>‹N›</a:t>
            </a:fld>
            <a:endParaRPr lang="it-IT"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943A304-85CD-4257-B418-D8F889FE0DBC}" type="datetime1">
              <a:rPr lang="it-IT" smtClean="0"/>
              <a:pPr/>
              <a:t>24/02/2017</a:t>
            </a:fld>
            <a:endParaRPr lang="it-IT" dirty="0"/>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it-IT" smtClean="0"/>
              <a:pPr/>
              <a:t>‹N›</a:t>
            </a:fld>
            <a:endParaRPr lang="it-IT"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a:t>
            </a:fld>
            <a:endParaRPr lang="it-IT" dirty="0"/>
          </a:p>
        </p:txBody>
      </p:sp>
    </p:spTree>
    <p:extLst>
      <p:ext uri="{BB962C8B-B14F-4D97-AF65-F5344CB8AC3E}">
        <p14:creationId xmlns:p14="http://schemas.microsoft.com/office/powerpoint/2010/main" val="3514624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grpSp>
        <p:nvGrpSpPr>
          <p:cNvPr id="21" name="diagonali"/>
          <p:cNvGrpSpPr/>
          <p:nvPr/>
        </p:nvGrpSpPr>
        <p:grpSpPr>
          <a:xfrm>
            <a:off x="7516443" y="4145281"/>
            <a:ext cx="4686117" cy="2731407"/>
            <a:chOff x="5638800" y="3108960"/>
            <a:chExt cx="3515503" cy="2048555"/>
          </a:xfrm>
        </p:grpSpPr>
        <p:cxnSp>
          <p:nvCxnSpPr>
            <p:cNvPr id="14" name="Connettore dirit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ttore dirit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ttore dirit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ee inferiori"/>
          <p:cNvGrpSpPr/>
          <p:nvPr/>
        </p:nvGrpSpPr>
        <p:grpSpPr>
          <a:xfrm>
            <a:off x="-8916" y="6057149"/>
            <a:ext cx="5498726" cy="820207"/>
            <a:chOff x="-6689" y="4553748"/>
            <a:chExt cx="4125119" cy="615155"/>
          </a:xfrm>
        </p:grpSpPr>
        <p:sp>
          <p:nvSpPr>
            <p:cNvPr id="9" name="Figura a mano libera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0" name="Figura a mano libera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1" name="Figura a mano libera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grpSp>
      <p:sp>
        <p:nvSpPr>
          <p:cNvPr id="2" name="Tito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it-IT"/>
              <a:t>Fare clic per modificare lo stile del titolo</a:t>
            </a:r>
            <a:endParaRPr lang="it-IT" dirty="0"/>
          </a:p>
        </p:txBody>
      </p:sp>
      <p:sp>
        <p:nvSpPr>
          <p:cNvPr id="3" name="Sottotito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it-IT"/>
              <a:t>Fare clic per modificare lo stile del sottotitolo dello schema</a:t>
            </a:r>
            <a:endParaRPr lang="it-IT" dirty="0"/>
          </a:p>
        </p:txBody>
      </p:sp>
      <p:sp>
        <p:nvSpPr>
          <p:cNvPr id="22" name="Segnaposto data 21"/>
          <p:cNvSpPr>
            <a:spLocks noGrp="1"/>
          </p:cNvSpPr>
          <p:nvPr>
            <p:ph type="dt" sz="half" idx="10"/>
          </p:nvPr>
        </p:nvSpPr>
        <p:spPr/>
        <p:txBody>
          <a:bodyPr rtlCol="0"/>
          <a:lstStyle>
            <a:lvl1pPr>
              <a:defRPr/>
            </a:lvl1pPr>
          </a:lstStyle>
          <a:p>
            <a:fld id="{3889EF9B-A500-41B6-8F1C-893813E9A898}" type="datetime1">
              <a:rPr lang="it-IT" smtClean="0"/>
              <a:pPr/>
              <a:t>24/02/2017</a:t>
            </a:fld>
            <a:endParaRPr lang="it-IT" dirty="0"/>
          </a:p>
        </p:txBody>
      </p:sp>
      <p:sp>
        <p:nvSpPr>
          <p:cNvPr id="23" name="Segnaposto piè di pagina 22"/>
          <p:cNvSpPr>
            <a:spLocks noGrp="1"/>
          </p:cNvSpPr>
          <p:nvPr>
            <p:ph type="ftr" sz="quarter" idx="11"/>
          </p:nvPr>
        </p:nvSpPr>
        <p:spPr/>
        <p:txBody>
          <a:bodyPr rtlCol="0"/>
          <a:lstStyle/>
          <a:p>
            <a:pPr rtl="0"/>
            <a:endParaRPr lang="it-IT" dirty="0"/>
          </a:p>
        </p:txBody>
      </p:sp>
      <p:sp>
        <p:nvSpPr>
          <p:cNvPr id="24" name="Segnaposto numero diapositiva 2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a:t>
            </a:r>
            <a:endParaRPr lang="it-IT" dirty="0"/>
          </a:p>
        </p:txBody>
      </p:sp>
      <p:sp>
        <p:nvSpPr>
          <p:cNvPr id="3" name="Segnaposto testo verticale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6E724BBD-5BEA-4971-A6C4-42E94AF7CB5F}" type="datetime1">
              <a:rPr lang="it-IT" smtClean="0"/>
              <a:pPr/>
              <a:t>24/02/2017</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6898" y="584200"/>
            <a:ext cx="2742486" cy="5588000"/>
          </a:xfrm>
        </p:spPr>
        <p:txBody>
          <a:bodyPr vert="eaVert" rtlCol="0"/>
          <a:lstStyle/>
          <a:p>
            <a:pPr rtl="0"/>
            <a:r>
              <a:rPr lang="it-IT"/>
              <a:t>Fare clic per modificare lo stile del titolo</a:t>
            </a:r>
            <a:endParaRPr lang="it-IT" dirty="0"/>
          </a:p>
        </p:txBody>
      </p:sp>
      <p:sp>
        <p:nvSpPr>
          <p:cNvPr id="3" name="Segnaposto testo verticale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EF1B2188-7D8C-43C8-B29F-60D01DE77B72}" type="datetime1">
              <a:rPr lang="it-IT" smtClean="0"/>
              <a:pPr/>
              <a:t>24/02/2017</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a:t>
            </a:r>
            <a:endParaRPr lang="it-IT" dirty="0"/>
          </a:p>
        </p:txBody>
      </p:sp>
      <p:sp>
        <p:nvSpPr>
          <p:cNvPr id="3" name="Segnaposto contenut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581DC961-63CE-49AB-921E-1CE3DDEFC80A}" type="datetime1">
              <a:rPr lang="it-IT" smtClean="0"/>
              <a:pPr/>
              <a:t>24/02/2017</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lvl1pPr algn="r">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grpSp>
        <p:nvGrpSpPr>
          <p:cNvPr id="11" name="diagonali"/>
          <p:cNvGrpSpPr/>
          <p:nvPr/>
        </p:nvGrpSpPr>
        <p:grpSpPr>
          <a:xfrm>
            <a:off x="7516443" y="4145281"/>
            <a:ext cx="4686117" cy="2731407"/>
            <a:chOff x="5638800" y="3108960"/>
            <a:chExt cx="3515503" cy="2048555"/>
          </a:xfrm>
        </p:grpSpPr>
        <p:cxnSp>
          <p:nvCxnSpPr>
            <p:cNvPr id="12" name="Connettore dirit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ttore dirit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ttore dirit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o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it-IT"/>
              <a:t>Fare clic per modificare lo stile del titolo</a:t>
            </a:r>
            <a:endParaRPr lang="it-IT" dirty="0"/>
          </a:p>
        </p:txBody>
      </p:sp>
      <p:sp>
        <p:nvSpPr>
          <p:cNvPr id="3" name="Segnaposto tes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it-IT"/>
              <a:t>Modifica gli stili del testo dello schema</a:t>
            </a:r>
          </a:p>
        </p:txBody>
      </p:sp>
      <p:sp>
        <p:nvSpPr>
          <p:cNvPr id="4" name="Segnaposto data 3"/>
          <p:cNvSpPr>
            <a:spLocks noGrp="1"/>
          </p:cNvSpPr>
          <p:nvPr>
            <p:ph type="dt" sz="half" idx="10"/>
          </p:nvPr>
        </p:nvSpPr>
        <p:spPr/>
        <p:txBody>
          <a:bodyPr rtlCol="0"/>
          <a:lstStyle>
            <a:lvl1pPr>
              <a:defRPr/>
            </a:lvl1pPr>
          </a:lstStyle>
          <a:p>
            <a:fld id="{C6066F5F-3C86-4285-A86F-35EFBBDD7800}" type="datetime1">
              <a:rPr lang="it-IT" smtClean="0"/>
              <a:pPr/>
              <a:t>24/02/2017</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a:t>
            </a:r>
            <a:endParaRPr lang="it-IT" dirty="0"/>
          </a:p>
        </p:txBody>
      </p:sp>
      <p:sp>
        <p:nvSpPr>
          <p:cNvPr id="3" name="Segnaposto contenut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0B9BE34E-14EC-4041-A597-EE22FC16794F}" type="datetime1">
              <a:rPr lang="it-IT" smtClean="0"/>
              <a:pPr/>
              <a:t>24/02/2017</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lgn="l" rtl="0">
              <a:defRPr/>
            </a:lvl1pPr>
          </a:lstStyle>
          <a:p>
            <a:pPr rtl="0"/>
            <a:r>
              <a:rPr lang="it-IT"/>
              <a:t>Fare clic per modificare lo stile del titolo</a:t>
            </a:r>
            <a:endParaRPr lang="it-IT" dirty="0"/>
          </a:p>
        </p:txBody>
      </p:sp>
      <p:sp>
        <p:nvSpPr>
          <p:cNvPr id="3" name="Segnaposto tes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Modifica gli stili del testo dello schema</a:t>
            </a:r>
          </a:p>
        </p:txBody>
      </p:sp>
      <p:sp>
        <p:nvSpPr>
          <p:cNvPr id="4" name="Segnaposto contenut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Modifica gli stili del testo dello schema</a:t>
            </a:r>
          </a:p>
        </p:txBody>
      </p:sp>
      <p:sp>
        <p:nvSpPr>
          <p:cNvPr id="6" name="Segnaposto contenut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lvl1pPr>
              <a:defRPr/>
            </a:lvl1pPr>
          </a:lstStyle>
          <a:p>
            <a:fld id="{D6FAD192-1BF7-4994-9CBA-74265F19F4C1}" type="datetime1">
              <a:rPr lang="it-IT" smtClean="0"/>
              <a:pPr/>
              <a:t>24/02/2017</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a:t>
            </a:r>
            <a:endParaRPr lang="it-IT" dirty="0"/>
          </a:p>
        </p:txBody>
      </p:sp>
      <p:sp>
        <p:nvSpPr>
          <p:cNvPr id="3" name="Segnaposto data 2"/>
          <p:cNvSpPr>
            <a:spLocks noGrp="1"/>
          </p:cNvSpPr>
          <p:nvPr>
            <p:ph type="dt" sz="half" idx="10"/>
          </p:nvPr>
        </p:nvSpPr>
        <p:spPr/>
        <p:txBody>
          <a:bodyPr rtlCol="0"/>
          <a:lstStyle>
            <a:lvl1pPr>
              <a:defRPr/>
            </a:lvl1pPr>
          </a:lstStyle>
          <a:p>
            <a:fld id="{C476DD40-7EBA-46D0-A855-62759524AC7A}" type="datetime1">
              <a:rPr lang="it-IT" smtClean="0"/>
              <a:pPr/>
              <a:t>24/02/2017</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lvl1pPr>
              <a:defRPr/>
            </a:lvl1pPr>
          </a:lstStyle>
          <a:p>
            <a:fld id="{C62E4D95-88E1-4556-89BE-EC650C1D14A8}" type="datetime1">
              <a:rPr lang="it-IT" smtClean="0"/>
              <a:pPr/>
              <a:t>24/02/2017</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Modifica gli stili del testo dello schema</a:t>
            </a:r>
          </a:p>
        </p:txBody>
      </p:sp>
      <p:sp>
        <p:nvSpPr>
          <p:cNvPr id="3" name="Segnaposto contenut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1F9867D3-FC26-40B1-8BB9-B19FF8D6CD45}" type="datetime1">
              <a:rPr lang="it-IT" smtClean="0"/>
              <a:pPr/>
              <a:t>24/02/2017</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Modifica gli stili del testo dello schema</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it-IT"/>
              <a:t>Fare clic sull'icona per inserire un'immagine</a:t>
            </a:r>
            <a:endParaRPr lang="it-IT" dirty="0"/>
          </a:p>
        </p:txBody>
      </p:sp>
      <p:sp>
        <p:nvSpPr>
          <p:cNvPr id="5" name="Segnaposto data 4"/>
          <p:cNvSpPr>
            <a:spLocks noGrp="1"/>
          </p:cNvSpPr>
          <p:nvPr>
            <p:ph type="dt" sz="half" idx="10"/>
          </p:nvPr>
        </p:nvSpPr>
        <p:spPr/>
        <p:txBody>
          <a:bodyPr rtlCol="0"/>
          <a:lstStyle>
            <a:lvl1pPr>
              <a:defRPr/>
            </a:lvl1pPr>
          </a:lstStyle>
          <a:p>
            <a:fld id="{5B0EE21F-92EE-4289-AFFB-9252D957F459}" type="datetime1">
              <a:rPr lang="it-IT" smtClean="0"/>
              <a:pPr/>
              <a:t>24/02/2017</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ee a sinistra"/>
          <p:cNvGrpSpPr/>
          <p:nvPr/>
        </p:nvGrpSpPr>
        <p:grpSpPr>
          <a:xfrm>
            <a:off x="-15870" y="-3174"/>
            <a:ext cx="819993" cy="5229225"/>
            <a:chOff x="-11906" y="-2381"/>
            <a:chExt cx="615155" cy="3921919"/>
          </a:xfrm>
        </p:grpSpPr>
        <p:sp>
          <p:nvSpPr>
            <p:cNvPr id="10" name="Figura a mano libera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Figura a mano libera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4" name="Figura a mano libera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2" name="Segnaposto tito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it-IT" dirty="0"/>
              <a:t>Fare clic per modificare lo stile del titolo</a:t>
            </a:r>
          </a:p>
        </p:txBody>
      </p:sp>
      <p:sp>
        <p:nvSpPr>
          <p:cNvPr id="3" name="Segnaposto tes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4" name="Segnaposto dat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8A756645-DD8C-4009-9A84-A4AD56EB55A9}" type="datetime1">
              <a:rPr lang="it-IT" smtClean="0"/>
              <a:pPr/>
              <a:t>24/02/2017</a:t>
            </a:fld>
            <a:endParaRPr lang="it-IT" dirty="0"/>
          </a:p>
        </p:txBody>
      </p:sp>
      <p:sp>
        <p:nvSpPr>
          <p:cNvPr id="5" name="Segnaposto piè di pa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it-IT" dirty="0"/>
          </a:p>
        </p:txBody>
      </p:sp>
      <p:sp>
        <p:nvSpPr>
          <p:cNvPr id="6" name="Segnaposto numero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269877" y="692696"/>
            <a:ext cx="9090624" cy="2304256"/>
          </a:xfrm>
        </p:spPr>
        <p:txBody>
          <a:bodyPr rtlCol="0"/>
          <a:lstStyle/>
          <a:p>
            <a:r>
              <a:rPr lang="it-IT" b="1" dirty="0"/>
              <a:t>Metriche per reti sociali con attributi vettoriali</a:t>
            </a:r>
            <a:endParaRPr lang="it-IT" dirty="0"/>
          </a:p>
        </p:txBody>
      </p:sp>
      <p:sp>
        <p:nvSpPr>
          <p:cNvPr id="5" name="Sottotitolo 4"/>
          <p:cNvSpPr>
            <a:spLocks noGrp="1"/>
          </p:cNvSpPr>
          <p:nvPr>
            <p:ph type="subTitle" idx="1"/>
          </p:nvPr>
        </p:nvSpPr>
        <p:spPr>
          <a:xfrm>
            <a:off x="1485900" y="3248379"/>
            <a:ext cx="8735325" cy="1728192"/>
          </a:xfrm>
        </p:spPr>
        <p:txBody>
          <a:bodyPr rtlCol="0">
            <a:normAutofit fontScale="92500" lnSpcReduction="10000"/>
          </a:bodyPr>
          <a:lstStyle/>
          <a:p>
            <a:r>
              <a:rPr lang="it-IT" dirty="0"/>
              <a:t>Algoritmi per il web</a:t>
            </a:r>
          </a:p>
          <a:p>
            <a:r>
              <a:rPr lang="it-IT" dirty="0"/>
              <a:t>Prof. Giuseppe F.  Italiano</a:t>
            </a:r>
          </a:p>
          <a:p>
            <a:r>
              <a:rPr lang="it-IT" dirty="0"/>
              <a:t>A.A. 2015/2016 </a:t>
            </a:r>
          </a:p>
          <a:p>
            <a:br>
              <a:rPr lang="it-IT" dirty="0"/>
            </a:br>
            <a:endParaRPr lang="it-IT" dirty="0"/>
          </a:p>
        </p:txBody>
      </p:sp>
      <p:sp>
        <p:nvSpPr>
          <p:cNvPr id="3" name="CasellaDiTesto 2"/>
          <p:cNvSpPr txBox="1"/>
          <p:nvPr/>
        </p:nvSpPr>
        <p:spPr>
          <a:xfrm>
            <a:off x="1625175" y="5013176"/>
            <a:ext cx="5045301" cy="523220"/>
          </a:xfrm>
          <a:prstGeom prst="rect">
            <a:avLst/>
          </a:prstGeom>
          <a:noFill/>
        </p:spPr>
        <p:txBody>
          <a:bodyPr wrap="square" rtlCol="0">
            <a:spAutoFit/>
          </a:bodyPr>
          <a:lstStyle/>
          <a:p>
            <a:r>
              <a:rPr lang="it-IT" sz="2800" dirty="0"/>
              <a:t>Valenti Alessandro</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Metriche di Base</a:t>
            </a:r>
          </a:p>
        </p:txBody>
      </p:sp>
      <p:sp>
        <p:nvSpPr>
          <p:cNvPr id="3" name="Segnaposto contenuto 2"/>
          <p:cNvSpPr>
            <a:spLocks noGrp="1"/>
          </p:cNvSpPr>
          <p:nvPr>
            <p:ph idx="1"/>
          </p:nvPr>
        </p:nvSpPr>
        <p:spPr/>
        <p:txBody>
          <a:bodyPr/>
          <a:lstStyle/>
          <a:p>
            <a:r>
              <a:rPr lang="it-IT" dirty="0"/>
              <a:t>Punti di Articolazione:</a:t>
            </a:r>
          </a:p>
          <a:p>
            <a:pPr lvl="1"/>
            <a:r>
              <a:rPr lang="it-IT" dirty="0"/>
              <a:t>Rappresentano quei vertici all’interno del Grafo che se venissero eliminati, farebbe aumentare il numero di Componenti Connesse all’interno del grafo.</a:t>
            </a:r>
          </a:p>
          <a:p>
            <a:r>
              <a:rPr lang="it-IT" dirty="0"/>
              <a:t>Punti di Articolazione Forti:</a:t>
            </a:r>
          </a:p>
          <a:p>
            <a:pPr lvl="1"/>
            <a:r>
              <a:rPr lang="it-IT" dirty="0"/>
              <a:t>Rappresentano quei vertici all’interno del Grafo che se venissero eliminati, farebbe aumentare il numero di Componenti Fortemente Connesse all’interno del grafo.</a:t>
            </a:r>
          </a:p>
          <a:p>
            <a:endParaRPr lang="it-IT" dirty="0"/>
          </a:p>
        </p:txBody>
      </p:sp>
    </p:spTree>
    <p:extLst>
      <p:ext uri="{BB962C8B-B14F-4D97-AF65-F5344CB8AC3E}">
        <p14:creationId xmlns:p14="http://schemas.microsoft.com/office/powerpoint/2010/main" val="317729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Metriche di Base</a:t>
            </a:r>
          </a:p>
        </p:txBody>
      </p:sp>
      <p:sp>
        <p:nvSpPr>
          <p:cNvPr id="3" name="Segnaposto contenuto 2"/>
          <p:cNvSpPr>
            <a:spLocks noGrp="1"/>
          </p:cNvSpPr>
          <p:nvPr>
            <p:ph idx="1"/>
          </p:nvPr>
        </p:nvSpPr>
        <p:spPr/>
        <p:txBody>
          <a:bodyPr>
            <a:normAutofit fontScale="92500" lnSpcReduction="10000"/>
          </a:bodyPr>
          <a:lstStyle/>
          <a:p>
            <a:r>
              <a:rPr lang="it-IT" dirty="0"/>
              <a:t>Per l’implementazione dei Punti di Articolazione si è utilizzata la libreria </a:t>
            </a:r>
            <a:r>
              <a:rPr lang="it-IT" i="1" dirty="0" err="1"/>
              <a:t>JGraphT</a:t>
            </a:r>
            <a:r>
              <a:rPr lang="it-IT" dirty="0"/>
              <a:t> che permette di elaborare manualmente il grafo attraverso file di dati.</a:t>
            </a:r>
          </a:p>
          <a:p>
            <a:r>
              <a:rPr lang="it-IT" dirty="0"/>
              <a:t>Per quanto riguarda l’implementazione:</a:t>
            </a:r>
          </a:p>
          <a:p>
            <a:pPr marL="835086" lvl="1" indent="-457200">
              <a:buFont typeface="+mj-lt"/>
              <a:buAutoNum type="arabicPeriod"/>
            </a:pPr>
            <a:r>
              <a:rPr lang="it-IT" dirty="0"/>
              <a:t>Si  effettua la rimozione di ogni vertice.</a:t>
            </a:r>
          </a:p>
          <a:p>
            <a:pPr marL="835086" lvl="1" indent="-457200">
              <a:buFont typeface="+mj-lt"/>
              <a:buAutoNum type="arabicPeriod"/>
            </a:pPr>
            <a:r>
              <a:rPr lang="it-IT" dirty="0"/>
              <a:t>Si calcola il numero delle </a:t>
            </a:r>
            <a:r>
              <a:rPr lang="it-IT" i="1" dirty="0"/>
              <a:t>Componenti Connesse,</a:t>
            </a:r>
            <a:r>
              <a:rPr lang="it-IT" dirty="0"/>
              <a:t> se tale numero è maggiore di quello di partenza allora tale vertice è salvato come punto di articolazione.</a:t>
            </a:r>
          </a:p>
          <a:p>
            <a:pPr marL="835086" lvl="1" indent="-457200">
              <a:buFont typeface="+mj-lt"/>
              <a:buAutoNum type="arabicPeriod"/>
            </a:pPr>
            <a:r>
              <a:rPr lang="it-IT" dirty="0"/>
              <a:t>Infine viene reinserito il vertice tolto e si prosegue l’analisi su quello successivo.</a:t>
            </a:r>
          </a:p>
          <a:p>
            <a:r>
              <a:rPr lang="it-IT" dirty="0"/>
              <a:t> La complessità dell’algoritmo è pari a O(V*(V+E)) </a:t>
            </a:r>
          </a:p>
          <a:p>
            <a:pPr lvl="1"/>
            <a:r>
              <a:rPr lang="it-IT" dirty="0"/>
              <a:t>V è il numero di nodi del grafo.</a:t>
            </a:r>
          </a:p>
          <a:p>
            <a:pPr lvl="1"/>
            <a:r>
              <a:rPr lang="it-IT" dirty="0"/>
              <a:t>E è il numero di archi del grafo.</a:t>
            </a:r>
          </a:p>
          <a:p>
            <a:pPr marL="835086" lvl="1" indent="-457200">
              <a:buFont typeface="+mj-lt"/>
              <a:buAutoNum type="arabicPeriod"/>
            </a:pPr>
            <a:endParaRPr lang="it-IT" dirty="0"/>
          </a:p>
          <a:p>
            <a:pPr marL="835086" lvl="1" indent="-457200">
              <a:buFont typeface="+mj-lt"/>
              <a:buAutoNum type="arabicPeriod"/>
            </a:pPr>
            <a:endParaRPr lang="it-IT" dirty="0"/>
          </a:p>
        </p:txBody>
      </p:sp>
    </p:spTree>
    <p:extLst>
      <p:ext uri="{BB962C8B-B14F-4D97-AF65-F5344CB8AC3E}">
        <p14:creationId xmlns:p14="http://schemas.microsoft.com/office/powerpoint/2010/main" val="35501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Metriche di Base</a:t>
            </a:r>
          </a:p>
        </p:txBody>
      </p:sp>
      <p:sp>
        <p:nvSpPr>
          <p:cNvPr id="3" name="Segnaposto contenuto 2"/>
          <p:cNvSpPr>
            <a:spLocks noGrp="1"/>
          </p:cNvSpPr>
          <p:nvPr>
            <p:ph idx="1"/>
          </p:nvPr>
        </p:nvSpPr>
        <p:spPr/>
        <p:txBody>
          <a:bodyPr/>
          <a:lstStyle/>
          <a:p>
            <a:r>
              <a:rPr lang="it-IT" dirty="0"/>
              <a:t>Ponte:</a:t>
            </a:r>
          </a:p>
          <a:p>
            <a:pPr lvl="1"/>
            <a:r>
              <a:rPr lang="it-IT" dirty="0"/>
              <a:t>Si definisce Ponte di un grafo quell’arco che se rimosso farebbe aumentare il numero di componenti connesse all’interno del grafo.</a:t>
            </a:r>
          </a:p>
          <a:p>
            <a:r>
              <a:rPr lang="it-IT" dirty="0"/>
              <a:t>Ponte Forte:</a:t>
            </a:r>
          </a:p>
          <a:p>
            <a:pPr lvl="1"/>
            <a:r>
              <a:rPr lang="it-IT" dirty="0"/>
              <a:t>Si definisce Ponte Forte di un grafo quell’arco che se rimosso farebbe aumentare il numero di componenti fortemente connesse all’interno del grafo.</a:t>
            </a:r>
          </a:p>
          <a:p>
            <a:endParaRPr lang="it-IT" dirty="0"/>
          </a:p>
          <a:p>
            <a:pPr lvl="1"/>
            <a:endParaRPr lang="it-IT" dirty="0"/>
          </a:p>
        </p:txBody>
      </p:sp>
    </p:spTree>
    <p:extLst>
      <p:ext uri="{BB962C8B-B14F-4D97-AF65-F5344CB8AC3E}">
        <p14:creationId xmlns:p14="http://schemas.microsoft.com/office/powerpoint/2010/main" val="348208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Metriche di Base</a:t>
            </a:r>
          </a:p>
        </p:txBody>
      </p:sp>
      <p:sp>
        <p:nvSpPr>
          <p:cNvPr id="3" name="Segnaposto contenuto 2"/>
          <p:cNvSpPr>
            <a:spLocks noGrp="1"/>
          </p:cNvSpPr>
          <p:nvPr>
            <p:ph idx="1"/>
          </p:nvPr>
        </p:nvSpPr>
        <p:spPr/>
        <p:txBody>
          <a:bodyPr>
            <a:normAutofit lnSpcReduction="10000"/>
          </a:bodyPr>
          <a:lstStyle/>
          <a:p>
            <a:r>
              <a:rPr lang="it-IT" dirty="0"/>
              <a:t>Per l’implementazione dei Ponti si è utilizzata la libreria </a:t>
            </a:r>
            <a:r>
              <a:rPr lang="it-IT" i="1" dirty="0" err="1"/>
              <a:t>JGraphT</a:t>
            </a:r>
            <a:r>
              <a:rPr lang="it-IT" dirty="0"/>
              <a:t> che permette di elaborare manualmente il grafo attraverso file di dati.</a:t>
            </a:r>
          </a:p>
          <a:p>
            <a:r>
              <a:rPr lang="it-IT" dirty="0"/>
              <a:t>Per quanto riguarda l’implementazione:</a:t>
            </a:r>
          </a:p>
          <a:p>
            <a:pPr marL="835086" lvl="1" indent="-457200">
              <a:buFont typeface="+mj-lt"/>
              <a:buAutoNum type="arabicPeriod"/>
            </a:pPr>
            <a:r>
              <a:rPr lang="it-IT" dirty="0"/>
              <a:t>Si  effettua la rimozione di ogni arco.</a:t>
            </a:r>
          </a:p>
          <a:p>
            <a:pPr marL="835086" lvl="1" indent="-457200">
              <a:buFont typeface="+mj-lt"/>
              <a:buAutoNum type="arabicPeriod"/>
            </a:pPr>
            <a:r>
              <a:rPr lang="it-IT" dirty="0"/>
              <a:t>Si calcola il numero delle </a:t>
            </a:r>
            <a:r>
              <a:rPr lang="it-IT" i="1" dirty="0"/>
              <a:t>Componenti Connesse,</a:t>
            </a:r>
            <a:r>
              <a:rPr lang="it-IT" dirty="0"/>
              <a:t> se tale numero è maggiore di quello di partenza allora tale arco è salvato come ponte</a:t>
            </a:r>
          </a:p>
          <a:p>
            <a:pPr marL="835086" lvl="1" indent="-457200">
              <a:buFont typeface="+mj-lt"/>
              <a:buAutoNum type="arabicPeriod"/>
            </a:pPr>
            <a:r>
              <a:rPr lang="it-IT" dirty="0"/>
              <a:t>Infine viene reinserito l’arco  tolto e si prosegue l’analisi su quello successivo.</a:t>
            </a:r>
          </a:p>
          <a:p>
            <a:r>
              <a:rPr lang="it-IT" dirty="0"/>
              <a:t> La complessità dell’algoritmo è pari a O(V*(V+E)) </a:t>
            </a:r>
          </a:p>
          <a:p>
            <a:pPr lvl="1"/>
            <a:r>
              <a:rPr lang="it-IT" dirty="0"/>
              <a:t>V è il numero di nodi del grafo.</a:t>
            </a:r>
          </a:p>
          <a:p>
            <a:pPr lvl="1"/>
            <a:r>
              <a:rPr lang="it-IT" dirty="0"/>
              <a:t>E è il numero di archi del grafo.</a:t>
            </a:r>
          </a:p>
        </p:txBody>
      </p:sp>
    </p:spTree>
    <p:extLst>
      <p:ext uri="{BB962C8B-B14F-4D97-AF65-F5344CB8AC3E}">
        <p14:creationId xmlns:p14="http://schemas.microsoft.com/office/powerpoint/2010/main" val="42191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Metriche Avanzate</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normAutofit fontScale="92500"/>
              </a:bodyPr>
              <a:lstStyle/>
              <a:p>
                <a:r>
                  <a:rPr lang="it-IT" dirty="0"/>
                  <a:t>Centro:</a:t>
                </a:r>
              </a:p>
              <a:p>
                <a:pPr lvl="1"/>
                <a:r>
                  <a:rPr lang="it-IT" dirty="0"/>
                  <a:t>Un vertice è un centro del grafo G se la sua massima distanza dagli altri vertici del grafo è minima. Naturalmente in un grafo ci possono essere più centri.</a:t>
                </a:r>
              </a:p>
              <a:p>
                <a:r>
                  <a:rPr lang="it-IT" dirty="0"/>
                  <a:t> Diametro:</a:t>
                </a:r>
              </a:p>
              <a:p>
                <a:pPr lvl="1"/>
                <a:r>
                  <a:rPr lang="it-IT" dirty="0"/>
                  <a:t>La più grande distanza tra una coppia di vertici di un grafo G:</a:t>
                </a:r>
              </a:p>
              <a:p>
                <a:pPr lvl="1"/>
                <a14:m>
                  <m:oMath xmlns:m="http://schemas.openxmlformats.org/officeDocument/2006/math">
                    <m:r>
                      <a:rPr lang="it-IT" b="0" i="1" smtClean="0">
                        <a:latin typeface="Cambria Math" panose="02040503050406030204" pitchFamily="18" charset="0"/>
                      </a:rPr>
                      <m:t>𝑑𝑖𝑎𝑚</m:t>
                    </m:r>
                    <m:d>
                      <m:dPr>
                        <m:ctrlPr>
                          <a:rPr lang="it-IT" b="0" i="1" smtClean="0">
                            <a:latin typeface="Cambria Math" panose="02040503050406030204" pitchFamily="18" charset="0"/>
                          </a:rPr>
                        </m:ctrlPr>
                      </m:dPr>
                      <m:e>
                        <m:r>
                          <a:rPr lang="it-IT" b="0" i="1" smtClean="0">
                            <a:latin typeface="Cambria Math" panose="02040503050406030204" pitchFamily="18" charset="0"/>
                          </a:rPr>
                          <m:t>𝐺</m:t>
                        </m:r>
                      </m:e>
                    </m:d>
                    <m:r>
                      <a:rPr lang="it-IT" b="0" i="1" smtClean="0">
                        <a:latin typeface="Cambria Math" panose="02040503050406030204" pitchFamily="18" charset="0"/>
                      </a:rPr>
                      <m:t>= </m:t>
                    </m:r>
                    <m:func>
                      <m:funcPr>
                        <m:ctrlPr>
                          <a:rPr lang="it-IT" b="0" i="1" smtClean="0">
                            <a:latin typeface="Cambria Math" panose="02040503050406030204" pitchFamily="18" charset="0"/>
                          </a:rPr>
                        </m:ctrlPr>
                      </m:funcPr>
                      <m:fName>
                        <m:limLow>
                          <m:limLowPr>
                            <m:ctrlPr>
                              <a:rPr lang="it-IT" b="0" i="1" smtClean="0">
                                <a:latin typeface="Cambria Math" panose="02040503050406030204" pitchFamily="18" charset="0"/>
                              </a:rPr>
                            </m:ctrlPr>
                          </m:limLowPr>
                          <m:e>
                            <m:r>
                              <m:rPr>
                                <m:sty m:val="p"/>
                              </m:rPr>
                              <a:rPr lang="it-IT" b="0" i="0" smtClean="0">
                                <a:latin typeface="Cambria Math" panose="02040503050406030204" pitchFamily="18" charset="0"/>
                              </a:rPr>
                              <m:t>max</m:t>
                            </m:r>
                          </m:e>
                          <m:lim>
                            <m:r>
                              <a:rPr lang="it-IT" b="0" i="1" smtClean="0">
                                <a:latin typeface="Cambria Math" panose="02040503050406030204" pitchFamily="18" charset="0"/>
                              </a:rPr>
                              <m:t>𝑢</m:t>
                            </m:r>
                            <m:r>
                              <a:rPr lang="it-IT" b="0" i="1" smtClean="0">
                                <a:latin typeface="Cambria Math" panose="02040503050406030204" pitchFamily="18" charset="0"/>
                              </a:rPr>
                              <m:t>,</m:t>
                            </m:r>
                            <m:r>
                              <a:rPr lang="it-IT" b="0" i="1" smtClean="0">
                                <a:latin typeface="Cambria Math" panose="02040503050406030204" pitchFamily="18" charset="0"/>
                              </a:rPr>
                              <m:t>𝑣</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𝑉</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𝐺</m:t>
                            </m:r>
                            <m:r>
                              <a:rPr lang="it-IT" b="0" i="1" smtClean="0">
                                <a:latin typeface="Cambria Math" panose="02040503050406030204" pitchFamily="18" charset="0"/>
                                <a:ea typeface="Cambria Math" panose="02040503050406030204" pitchFamily="18" charset="0"/>
                              </a:rPr>
                              <m:t>)</m:t>
                            </m:r>
                          </m:lim>
                        </m:limLow>
                      </m:fName>
                      <m:e>
                        <m:func>
                          <m:funcPr>
                            <m:ctrlPr>
                              <a:rPr lang="it-IT" b="0" i="1" smtClean="0">
                                <a:latin typeface="Cambria Math" panose="02040503050406030204" pitchFamily="18" charset="0"/>
                              </a:rPr>
                            </m:ctrlPr>
                          </m:funcPr>
                          <m:fName>
                            <m:limLow>
                              <m:limLowPr>
                                <m:ctrlPr>
                                  <a:rPr lang="it-IT" b="0" i="1" smtClean="0">
                                    <a:latin typeface="Cambria Math" panose="02040503050406030204" pitchFamily="18" charset="0"/>
                                  </a:rPr>
                                </m:ctrlPr>
                              </m:limLowPr>
                              <m:e>
                                <m:r>
                                  <m:rPr>
                                    <m:sty m:val="p"/>
                                  </m:rPr>
                                  <a:rPr lang="it-IT" b="0" i="0" smtClean="0">
                                    <a:latin typeface="Cambria Math" panose="02040503050406030204" pitchFamily="18" charset="0"/>
                                  </a:rPr>
                                  <m:t>min</m:t>
                                </m:r>
                              </m:e>
                              <m:lim>
                                <m:r>
                                  <a:rPr lang="it-IT" b="0" i="1" smtClean="0">
                                    <a:latin typeface="Cambria Math" panose="02040503050406030204" pitchFamily="18" charset="0"/>
                                  </a:rPr>
                                  <m:t>𝑝</m:t>
                                </m:r>
                                <m:r>
                                  <a:rPr lang="it-IT" b="0" i="1" smtClean="0">
                                    <a:latin typeface="Cambria Math" panose="02040503050406030204" pitchFamily="18" charset="0"/>
                                  </a:rPr>
                                  <m:t>:</m:t>
                                </m:r>
                                <m:r>
                                  <a:rPr lang="it-IT" b="0" i="1" smtClean="0">
                                    <a:latin typeface="Cambria Math" panose="02040503050406030204" pitchFamily="18" charset="0"/>
                                  </a:rPr>
                                  <m:t>𝑢</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𝑣</m:t>
                                </m:r>
                              </m:lim>
                            </m:limLow>
                          </m:fName>
                          <m:e>
                            <m:d>
                              <m:dPr>
                                <m:begChr m:val="{"/>
                                <m:endChr m:val="}"/>
                                <m:ctrlPr>
                                  <a:rPr lang="it-IT" b="0" i="1" smtClean="0">
                                    <a:latin typeface="Cambria Math" panose="02040503050406030204" pitchFamily="18" charset="0"/>
                                  </a:rPr>
                                </m:ctrlPr>
                              </m:d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𝑝</m:t>
                                    </m:r>
                                  </m:e>
                                </m:d>
                              </m:e>
                            </m:d>
                          </m:e>
                        </m:func>
                      </m:e>
                    </m:func>
                  </m:oMath>
                </a14:m>
                <a:endParaRPr lang="it-IT" dirty="0"/>
              </a:p>
              <a:p>
                <a:pPr lvl="1"/>
                <a14:m>
                  <m:oMath xmlns:m="http://schemas.openxmlformats.org/officeDocument/2006/math">
                    <m:d>
                      <m:dPr>
                        <m:begChr m:val="|"/>
                        <m:endChr m:val="|"/>
                        <m:ctrlPr>
                          <a:rPr lang="it-IT" i="1" smtClean="0">
                            <a:latin typeface="Cambria Math" panose="02040503050406030204" pitchFamily="18" charset="0"/>
                          </a:rPr>
                        </m:ctrlPr>
                      </m:dPr>
                      <m:e>
                        <m:r>
                          <a:rPr lang="it-IT" b="0" i="1" smtClean="0">
                            <a:latin typeface="Cambria Math" panose="02040503050406030204" pitchFamily="18" charset="0"/>
                          </a:rPr>
                          <m:t>𝑝</m:t>
                        </m:r>
                      </m:e>
                    </m:d>
                  </m:oMath>
                </a14:m>
                <a:r>
                  <a:rPr lang="it-IT" dirty="0"/>
                  <a:t> rappresenta la lunghezza del cammino p.</a:t>
                </a:r>
              </a:p>
              <a:p>
                <a:r>
                  <a:rPr lang="it-IT" dirty="0"/>
                  <a:t> Funzione di Vicinanza:</a:t>
                </a:r>
              </a:p>
              <a:p>
                <a:pPr lvl="1"/>
                <a:r>
                  <a:rPr lang="it-IT" dirty="0"/>
                  <a:t>La vicinanza di un vertice v è pari al grafo indotto di G composto da tutti i vertici adiacenti di v.</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647" t="-1776"/>
                </a:stretch>
              </a:blipFill>
            </p:spPr>
            <p:txBody>
              <a:bodyPr/>
              <a:lstStyle/>
              <a:p>
                <a:r>
                  <a:rPr lang="it-IT">
                    <a:noFill/>
                  </a:rPr>
                  <a:t> </a:t>
                </a:r>
              </a:p>
            </p:txBody>
          </p:sp>
        </mc:Fallback>
      </mc:AlternateContent>
    </p:spTree>
    <p:extLst>
      <p:ext uri="{BB962C8B-B14F-4D97-AF65-F5344CB8AC3E}">
        <p14:creationId xmlns:p14="http://schemas.microsoft.com/office/powerpoint/2010/main" val="179599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Metriche Avanzate</a:t>
            </a:r>
          </a:p>
        </p:txBody>
      </p:sp>
      <p:sp>
        <p:nvSpPr>
          <p:cNvPr id="3" name="Segnaposto contenuto 2"/>
          <p:cNvSpPr>
            <a:spLocks noGrp="1"/>
          </p:cNvSpPr>
          <p:nvPr>
            <p:ph idx="1"/>
          </p:nvPr>
        </p:nvSpPr>
        <p:spPr/>
        <p:txBody>
          <a:bodyPr/>
          <a:lstStyle/>
          <a:p>
            <a:r>
              <a:rPr lang="it-IT" dirty="0"/>
              <a:t>Per l’implementazione del </a:t>
            </a:r>
            <a:r>
              <a:rPr lang="it-IT" i="1" dirty="0"/>
              <a:t>Centro</a:t>
            </a:r>
            <a:r>
              <a:rPr lang="it-IT" dirty="0"/>
              <a:t> sono state utilizzate le funzioni offerte dalla classe </a:t>
            </a:r>
            <a:r>
              <a:rPr lang="it-IT" dirty="0" err="1"/>
              <a:t>S</a:t>
            </a:r>
            <a:r>
              <a:rPr lang="it-IT" i="1" dirty="0" err="1"/>
              <a:t>umSweepDirectedDiameterRadius</a:t>
            </a:r>
            <a:r>
              <a:rPr lang="it-IT" dirty="0"/>
              <a:t>.</a:t>
            </a:r>
          </a:p>
          <a:p>
            <a:r>
              <a:rPr lang="it-IT" dirty="0"/>
              <a:t>Tale classe sfrutta l’algoritmo </a:t>
            </a:r>
            <a:r>
              <a:rPr lang="it-IT" i="1" dirty="0" err="1"/>
              <a:t>SumSweep</a:t>
            </a:r>
            <a:r>
              <a:rPr lang="it-IT" dirty="0"/>
              <a:t> descritto da  Michele Borassi, Pierluigi </a:t>
            </a:r>
            <a:r>
              <a:rPr lang="it-IT" dirty="0" err="1"/>
              <a:t>Crescenzi</a:t>
            </a:r>
            <a:r>
              <a:rPr lang="it-IT" dirty="0"/>
              <a:t>, Michel </a:t>
            </a:r>
            <a:r>
              <a:rPr lang="it-IT" dirty="0" err="1"/>
              <a:t>Habib</a:t>
            </a:r>
            <a:r>
              <a:rPr lang="it-IT" dirty="0"/>
              <a:t>, Walter A. </a:t>
            </a:r>
            <a:r>
              <a:rPr lang="it-IT" dirty="0" err="1"/>
              <a:t>Kosters</a:t>
            </a:r>
            <a:r>
              <a:rPr lang="it-IT" dirty="0"/>
              <a:t>, Andrea Marino, and Frank W. </a:t>
            </a:r>
            <a:r>
              <a:rPr lang="it-IT" dirty="0" err="1"/>
              <a:t>Takes</a:t>
            </a:r>
            <a:r>
              <a:rPr lang="it-IT" dirty="0"/>
              <a:t> in </a:t>
            </a:r>
            <a:r>
              <a:rPr lang="it-IT" i="1" dirty="0"/>
              <a:t>“Fast </a:t>
            </a:r>
            <a:r>
              <a:rPr lang="it-IT" i="1" dirty="0" err="1"/>
              <a:t>diameter</a:t>
            </a:r>
            <a:r>
              <a:rPr lang="it-IT" i="1" dirty="0"/>
              <a:t> and </a:t>
            </a:r>
            <a:r>
              <a:rPr lang="it-IT" i="1" dirty="0" err="1"/>
              <a:t>radius</a:t>
            </a:r>
            <a:r>
              <a:rPr lang="it-IT" i="1" dirty="0"/>
              <a:t> BFS-</a:t>
            </a:r>
            <a:r>
              <a:rPr lang="it-IT" i="1" dirty="0" err="1"/>
              <a:t>based</a:t>
            </a:r>
            <a:r>
              <a:rPr lang="it-IT" i="1" dirty="0"/>
              <a:t> </a:t>
            </a:r>
            <a:r>
              <a:rPr lang="it-IT" i="1" dirty="0" err="1"/>
              <a:t>computation</a:t>
            </a:r>
            <a:r>
              <a:rPr lang="it-IT" i="1" dirty="0"/>
              <a:t> in (</a:t>
            </a:r>
            <a:r>
              <a:rPr lang="it-IT" i="1" dirty="0" err="1"/>
              <a:t>weakly</a:t>
            </a:r>
            <a:r>
              <a:rPr lang="it-IT" i="1" dirty="0"/>
              <a:t> </a:t>
            </a:r>
            <a:r>
              <a:rPr lang="it-IT" i="1" dirty="0" err="1"/>
              <a:t>connected</a:t>
            </a:r>
            <a:r>
              <a:rPr lang="it-IT" i="1" dirty="0"/>
              <a:t>) </a:t>
            </a:r>
            <a:r>
              <a:rPr lang="it-IT" i="1" dirty="0" err="1"/>
              <a:t>real</a:t>
            </a:r>
            <a:r>
              <a:rPr lang="it-IT" i="1" dirty="0"/>
              <a:t>-world </a:t>
            </a:r>
            <a:r>
              <a:rPr lang="it-IT" i="1" dirty="0" err="1"/>
              <a:t>graphs</a:t>
            </a:r>
            <a:r>
              <a:rPr lang="it-IT" i="1" dirty="0"/>
              <a:t>—With an </a:t>
            </a:r>
            <a:r>
              <a:rPr lang="it-IT" i="1" dirty="0" err="1"/>
              <a:t>application</a:t>
            </a:r>
            <a:r>
              <a:rPr lang="it-IT" i="1" dirty="0"/>
              <a:t> to the </a:t>
            </a:r>
            <a:r>
              <a:rPr lang="it-IT" i="1" dirty="0" err="1"/>
              <a:t>six</a:t>
            </a:r>
            <a:r>
              <a:rPr lang="it-IT" i="1" dirty="0"/>
              <a:t> </a:t>
            </a:r>
            <a:r>
              <a:rPr lang="it-IT" i="1" dirty="0" err="1"/>
              <a:t>degrees</a:t>
            </a:r>
            <a:r>
              <a:rPr lang="it-IT" i="1" dirty="0"/>
              <a:t> of </a:t>
            </a:r>
            <a:r>
              <a:rPr lang="it-IT" i="1" dirty="0" err="1"/>
              <a:t>separation</a:t>
            </a:r>
            <a:r>
              <a:rPr lang="it-IT" i="1" dirty="0"/>
              <a:t> games ”</a:t>
            </a:r>
          </a:p>
          <a:p>
            <a:r>
              <a:rPr lang="it-IT" dirty="0"/>
              <a:t>Il tempo di esecuzione di questo algoritmo è pari a </a:t>
            </a:r>
            <a:r>
              <a:rPr lang="it-IT" i="1" dirty="0"/>
              <a:t>O(</a:t>
            </a:r>
            <a:r>
              <a:rPr lang="it-IT" i="1" dirty="0" err="1"/>
              <a:t>mn</a:t>
            </a:r>
            <a:r>
              <a:rPr lang="it-IT" i="1" dirty="0"/>
              <a:t>)</a:t>
            </a:r>
          </a:p>
        </p:txBody>
      </p:sp>
    </p:spTree>
    <p:extLst>
      <p:ext uri="{BB962C8B-B14F-4D97-AF65-F5344CB8AC3E}">
        <p14:creationId xmlns:p14="http://schemas.microsoft.com/office/powerpoint/2010/main" val="76529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Metriche Avanzate</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dirty="0"/>
                  <a:t>Per il calcolo del </a:t>
                </a:r>
                <a:r>
                  <a:rPr lang="it-IT" i="1" dirty="0"/>
                  <a:t>Diametro</a:t>
                </a:r>
                <a:r>
                  <a:rPr lang="it-IT" dirty="0"/>
                  <a:t> all’interno di un Grafo </a:t>
                </a:r>
                <a:r>
                  <a:rPr lang="it-IT" i="1" dirty="0"/>
                  <a:t>G</a:t>
                </a:r>
                <a:r>
                  <a:rPr lang="it-IT" dirty="0"/>
                  <a:t> è stato implementata una funzione che sfruttasse la funzione di vicinanza.</a:t>
                </a:r>
              </a:p>
              <a:p>
                <a:pPr marL="514350" indent="-514350">
                  <a:buFont typeface="+mj-lt"/>
                  <a:buAutoNum type="arabicPeriod"/>
                </a:pPr>
                <a:r>
                  <a:rPr lang="it-IT" dirty="0"/>
                  <a:t>Per prima cosa imposto un valore di aggiustamento pari ad </a:t>
                </a:r>
                <a14:m>
                  <m:oMath xmlns:m="http://schemas.openxmlformats.org/officeDocument/2006/math">
                    <m:r>
                      <a:rPr lang="it-IT" i="1" smtClean="0">
                        <a:latin typeface="Cambria Math" panose="02040503050406030204" pitchFamily="18" charset="0"/>
                        <a:ea typeface="Cambria Math" panose="02040503050406030204" pitchFamily="18" charset="0"/>
                      </a:rPr>
                      <m:t>𝛼</m:t>
                    </m:r>
                    <m:r>
                      <a:rPr lang="it-IT" b="0" i="1" smtClean="0">
                        <a:latin typeface="Cambria Math" panose="02040503050406030204" pitchFamily="18" charset="0"/>
                        <a:ea typeface="Cambria Math" panose="02040503050406030204" pitchFamily="18" charset="0"/>
                      </a:rPr>
                      <m:t>=0.85</m:t>
                    </m:r>
                    <m:r>
                      <a:rPr lang="it-IT" b="0" i="0" smtClean="0">
                        <a:latin typeface="Cambria Math" panose="02040503050406030204" pitchFamily="18" charset="0"/>
                        <a:ea typeface="Cambria Math" panose="02040503050406030204" pitchFamily="18" charset="0"/>
                      </a:rPr>
                      <m:t>.</m:t>
                    </m:r>
                  </m:oMath>
                </a14:m>
                <a:endParaRPr lang="it-IT" b="0" dirty="0">
                  <a:ea typeface="Cambria Math" panose="02040503050406030204" pitchFamily="18" charset="0"/>
                </a:endParaRPr>
              </a:p>
              <a:p>
                <a:pPr marL="514350" indent="-514350">
                  <a:buFont typeface="+mj-lt"/>
                  <a:buAutoNum type="arabicPeriod"/>
                </a:pPr>
                <a:r>
                  <a:rPr lang="it-IT" b="0" dirty="0">
                    <a:ea typeface="Cambria Math" panose="02040503050406030204" pitchFamily="18" charset="0"/>
                  </a:rPr>
                  <a:t>Il secondo passo è la ricerca sulla lista di vicinanza che possono appartenere al campione </a:t>
                </a:r>
                <a14:m>
                  <m:oMath xmlns:m="http://schemas.openxmlformats.org/officeDocument/2006/math">
                    <m:r>
                      <a:rPr lang="it-IT" b="0" i="1" smtClean="0">
                        <a:latin typeface="Cambria Math" panose="02040503050406030204" pitchFamily="18" charset="0"/>
                        <a:ea typeface="Cambria Math" panose="02040503050406030204" pitchFamily="18" charset="0"/>
                      </a:rPr>
                      <m:t>𝛼</m:t>
                    </m:r>
                  </m:oMath>
                </a14:m>
                <a:r>
                  <a:rPr lang="it-IT" b="0" dirty="0">
                    <a:ea typeface="Cambria Math" panose="02040503050406030204" pitchFamily="18" charset="0"/>
                  </a:rPr>
                  <a:t>.</a:t>
                </a:r>
              </a:p>
              <a:p>
                <a:pPr marL="514350" indent="-514350">
                  <a:buFont typeface="+mj-lt"/>
                  <a:buAutoNum type="arabicPeriod"/>
                </a:pPr>
                <a:r>
                  <a:rPr lang="it-IT" dirty="0">
                    <a:ea typeface="Cambria Math" panose="02040503050406030204" pitchFamily="18" charset="0"/>
                  </a:rPr>
                  <a:t>Viene restituito il diametro normalizzato in </a:t>
                </a:r>
                <a14:m>
                  <m:oMath xmlns:m="http://schemas.openxmlformats.org/officeDocument/2006/math">
                    <m:r>
                      <a:rPr lang="it-IT" i="1">
                        <a:latin typeface="Cambria Math" panose="02040503050406030204" pitchFamily="18" charset="0"/>
                        <a:ea typeface="Cambria Math" panose="02040503050406030204" pitchFamily="18" charset="0"/>
                      </a:rPr>
                      <m:t>𝛼</m:t>
                    </m:r>
                  </m:oMath>
                </a14:m>
                <a:r>
                  <a:rPr lang="it-IT" dirty="0">
                    <a:ea typeface="Cambria Math" panose="02040503050406030204" pitchFamily="18" charset="0"/>
                  </a:rPr>
                  <a:t>.</a:t>
                </a:r>
                <a:endParaRPr lang="it-IT" b="0" dirty="0">
                  <a:ea typeface="Cambria Math" panose="02040503050406030204" pitchFamily="18" charset="0"/>
                </a:endParaRPr>
              </a:p>
              <a:p>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941" t="-1913"/>
                </a:stretch>
              </a:blipFill>
            </p:spPr>
            <p:txBody>
              <a:bodyPr/>
              <a:lstStyle/>
              <a:p>
                <a:r>
                  <a:rPr lang="it-IT">
                    <a:noFill/>
                  </a:rPr>
                  <a:t> </a:t>
                </a:r>
              </a:p>
            </p:txBody>
          </p:sp>
        </mc:Fallback>
      </mc:AlternateContent>
    </p:spTree>
    <p:extLst>
      <p:ext uri="{BB962C8B-B14F-4D97-AF65-F5344CB8AC3E}">
        <p14:creationId xmlns:p14="http://schemas.microsoft.com/office/powerpoint/2010/main" val="104099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Metriche Avanzate</a:t>
            </a:r>
          </a:p>
        </p:txBody>
      </p:sp>
      <p:sp>
        <p:nvSpPr>
          <p:cNvPr id="3" name="Segnaposto contenuto 2"/>
          <p:cNvSpPr>
            <a:spLocks noGrp="1"/>
          </p:cNvSpPr>
          <p:nvPr>
            <p:ph idx="1"/>
          </p:nvPr>
        </p:nvSpPr>
        <p:spPr/>
        <p:txBody>
          <a:bodyPr/>
          <a:lstStyle/>
          <a:p>
            <a:r>
              <a:rPr lang="it-IT" dirty="0"/>
              <a:t>Per l’elaborazione della </a:t>
            </a:r>
            <a:r>
              <a:rPr lang="it-IT" i="1" dirty="0"/>
              <a:t>Lista di Vicinanza </a:t>
            </a:r>
            <a:r>
              <a:rPr lang="it-IT" dirty="0"/>
              <a:t>è stata utilizzata la classe </a:t>
            </a:r>
            <a:r>
              <a:rPr lang="it-IT" i="1" dirty="0" err="1"/>
              <a:t>HyperBall</a:t>
            </a:r>
            <a:r>
              <a:rPr lang="it-IT" dirty="0"/>
              <a:t> implementata all’interno della libreria </a:t>
            </a:r>
            <a:r>
              <a:rPr lang="it-IT" i="1" dirty="0" err="1"/>
              <a:t>WebGraph</a:t>
            </a:r>
            <a:r>
              <a:rPr lang="it-IT" dirty="0"/>
              <a:t>.</a:t>
            </a:r>
          </a:p>
          <a:p>
            <a:r>
              <a:rPr lang="it-IT" dirty="0"/>
              <a:t>A partire dai dati prodotti dall’algoritmo di </a:t>
            </a:r>
            <a:r>
              <a:rPr lang="it-IT" i="1" dirty="0" err="1"/>
              <a:t>HyperBall</a:t>
            </a:r>
            <a:r>
              <a:rPr lang="it-IT" dirty="0"/>
              <a:t> è possibile calcolare la funzione di vicinanza che restituisce per ogni numero t, fra le coppie di vertici poste a distanza al massimo t, il numero di nodi raggiungibili per ogni nodo.</a:t>
            </a:r>
          </a:p>
        </p:txBody>
      </p:sp>
    </p:spTree>
    <p:extLst>
      <p:ext uri="{BB962C8B-B14F-4D97-AF65-F5344CB8AC3E}">
        <p14:creationId xmlns:p14="http://schemas.microsoft.com/office/powerpoint/2010/main" val="318022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Indici di Centralità</a:t>
            </a:r>
          </a:p>
        </p:txBody>
      </p:sp>
      <p:sp>
        <p:nvSpPr>
          <p:cNvPr id="3" name="Segnaposto contenuto 2"/>
          <p:cNvSpPr>
            <a:spLocks noGrp="1"/>
          </p:cNvSpPr>
          <p:nvPr>
            <p:ph idx="1"/>
          </p:nvPr>
        </p:nvSpPr>
        <p:spPr/>
        <p:txBody>
          <a:bodyPr>
            <a:normAutofit/>
          </a:bodyPr>
          <a:lstStyle/>
          <a:p>
            <a:r>
              <a:rPr lang="it-IT" dirty="0"/>
              <a:t>Centralità di :</a:t>
            </a:r>
          </a:p>
          <a:p>
            <a:pPr lvl="1"/>
            <a:r>
              <a:rPr lang="it-IT" dirty="0"/>
              <a:t> Grado</a:t>
            </a:r>
          </a:p>
          <a:p>
            <a:pPr lvl="1"/>
            <a:r>
              <a:rPr lang="it-IT" dirty="0"/>
              <a:t> Vicinanza</a:t>
            </a:r>
          </a:p>
          <a:p>
            <a:pPr lvl="1"/>
            <a:r>
              <a:rPr lang="it-IT" dirty="0"/>
              <a:t> Intermediazione</a:t>
            </a:r>
          </a:p>
          <a:p>
            <a:pPr lvl="1"/>
            <a:r>
              <a:rPr lang="it-IT" dirty="0"/>
              <a:t> </a:t>
            </a:r>
            <a:r>
              <a:rPr lang="it-IT" dirty="0" err="1"/>
              <a:t>Autovettore</a:t>
            </a:r>
            <a:endParaRPr lang="it-IT" dirty="0"/>
          </a:p>
          <a:p>
            <a:pPr lvl="1"/>
            <a:r>
              <a:rPr lang="it-IT" dirty="0"/>
              <a:t> Clustering</a:t>
            </a:r>
          </a:p>
          <a:p>
            <a:pPr lvl="1"/>
            <a:r>
              <a:rPr lang="it-IT" dirty="0"/>
              <a:t>Incorporamento</a:t>
            </a:r>
          </a:p>
          <a:p>
            <a:pPr lvl="1"/>
            <a:r>
              <a:rPr lang="it-IT" dirty="0"/>
              <a:t>Dispersione</a:t>
            </a:r>
          </a:p>
        </p:txBody>
      </p:sp>
    </p:spTree>
    <p:extLst>
      <p:ext uri="{BB962C8B-B14F-4D97-AF65-F5344CB8AC3E}">
        <p14:creationId xmlns:p14="http://schemas.microsoft.com/office/powerpoint/2010/main" val="118879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Indici di Centralità</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sz="3200" dirty="0"/>
                  <a:t>Centralità di Grado:</a:t>
                </a:r>
              </a:p>
              <a:p>
                <a:pPr lvl="1"/>
                <a:r>
                  <a:rPr lang="it-IT" sz="3200" dirty="0"/>
                  <a:t>Indica il numero di archi incidenti su un vertice del grafo.</a:t>
                </a:r>
              </a:p>
              <a:p>
                <a:pPr lvl="1"/>
                <a:r>
                  <a:rPr lang="it-IT" sz="3200" dirty="0"/>
                  <a:t>Il grado di centralità di un nodo è indicata come:</a:t>
                </a:r>
              </a:p>
              <a:p>
                <a:pPr lvl="2"/>
                <a14:m>
                  <m:oMath xmlns:m="http://schemas.openxmlformats.org/officeDocument/2006/math">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𝐶</m:t>
                        </m:r>
                      </m:e>
                      <m:sub>
                        <m:r>
                          <a:rPr lang="it-IT" sz="3200" b="0" i="1" smtClean="0">
                            <a:latin typeface="Cambria Math" panose="02040503050406030204" pitchFamily="18" charset="0"/>
                          </a:rPr>
                          <m:t>𝐷</m:t>
                        </m:r>
                      </m:sub>
                    </m:sSub>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𝑣</m:t>
                        </m:r>
                      </m:e>
                    </m:d>
                    <m:r>
                      <a:rPr lang="it-IT" sz="3200" b="0" i="1" smtClean="0">
                        <a:latin typeface="Cambria Math" panose="02040503050406030204" pitchFamily="18" charset="0"/>
                      </a:rPr>
                      <m:t>=</m:t>
                    </m:r>
                    <m:r>
                      <m:rPr>
                        <m:sty m:val="p"/>
                      </m:rPr>
                      <a:rPr lang="it-IT" sz="3200" b="0" i="0" smtClean="0">
                        <a:latin typeface="Cambria Math" panose="02040503050406030204" pitchFamily="18" charset="0"/>
                      </a:rPr>
                      <m:t>deg</m:t>
                    </m:r>
                    <m:r>
                      <a:rPr lang="it-IT" sz="3200" b="0" i="1" smtClean="0">
                        <a:latin typeface="Cambria Math" panose="02040503050406030204" pitchFamily="18" charset="0"/>
                      </a:rPr>
                      <m:t>⁡(</m:t>
                    </m:r>
                    <m:r>
                      <a:rPr lang="it-IT" sz="3200" b="0" i="1" smtClean="0">
                        <a:latin typeface="Cambria Math" panose="02040503050406030204" pitchFamily="18" charset="0"/>
                      </a:rPr>
                      <m:t>𝑣</m:t>
                    </m:r>
                    <m:r>
                      <a:rPr lang="it-IT" sz="3200" b="0" i="1" smtClean="0">
                        <a:latin typeface="Cambria Math" panose="02040503050406030204" pitchFamily="18" charset="0"/>
                      </a:rPr>
                      <m:t>)</m:t>
                    </m:r>
                  </m:oMath>
                </a14:m>
                <a:r>
                  <a:rPr lang="it-IT" sz="3200" dirty="0"/>
                  <a:t> </a:t>
                </a:r>
              </a:p>
              <a:p>
                <a:pPr lvl="1"/>
                <a:r>
                  <a:rPr lang="it-IT" sz="3200" dirty="0"/>
                  <a:t>Per quanto riguarda l’analisi complessiva di un intero grafo è pari a:</a:t>
                </a:r>
              </a:p>
              <a:p>
                <a:pPr lvl="2"/>
                <a14:m>
                  <m:oMath xmlns:m="http://schemas.openxmlformats.org/officeDocument/2006/math">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𝐶</m:t>
                        </m:r>
                      </m:e>
                      <m:sub>
                        <m:r>
                          <a:rPr lang="it-IT" sz="3200" b="0" i="1" smtClean="0">
                            <a:latin typeface="Cambria Math" panose="02040503050406030204" pitchFamily="18" charset="0"/>
                          </a:rPr>
                          <m:t>𝐷</m:t>
                        </m:r>
                      </m:sub>
                    </m:sSub>
                    <m:d>
                      <m:dPr>
                        <m:ctrlPr>
                          <a:rPr lang="it-IT" sz="3200" i="1">
                            <a:latin typeface="Cambria Math" panose="02040503050406030204" pitchFamily="18" charset="0"/>
                          </a:rPr>
                        </m:ctrlPr>
                      </m:dPr>
                      <m:e>
                        <m:r>
                          <a:rPr lang="it-IT" sz="3200" b="0" i="1" smtClean="0">
                            <a:latin typeface="Cambria Math" panose="02040503050406030204" pitchFamily="18" charset="0"/>
                          </a:rPr>
                          <m:t>𝐺</m:t>
                        </m:r>
                      </m:e>
                    </m:d>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nary>
                          <m:naryPr>
                            <m:chr m:val="∑"/>
                            <m:ctrlPr>
                              <a:rPr lang="it-IT" sz="3200" b="0" i="1" smtClean="0">
                                <a:latin typeface="Cambria Math" panose="02040503050406030204" pitchFamily="18" charset="0"/>
                              </a:rPr>
                            </m:ctrlPr>
                          </m:naryPr>
                          <m:sub>
                            <m:r>
                              <m:rPr>
                                <m:brk m:alnAt="23"/>
                              </m:rPr>
                              <a:rPr lang="it-IT" sz="3200" b="0" i="1" smtClean="0">
                                <a:latin typeface="Cambria Math" panose="02040503050406030204" pitchFamily="18" charset="0"/>
                              </a:rPr>
                              <m:t>𝑖</m:t>
                            </m:r>
                            <m:r>
                              <a:rPr lang="it-IT" sz="3200" b="0" i="1" smtClean="0">
                                <a:latin typeface="Cambria Math" panose="02040503050406030204" pitchFamily="18" charset="0"/>
                              </a:rPr>
                              <m:t>=1</m:t>
                            </m:r>
                          </m:sub>
                          <m:sup>
                            <m:d>
                              <m:dPr>
                                <m:begChr m:val="|"/>
                                <m:endChr m:val="|"/>
                                <m:ctrlPr>
                                  <a:rPr lang="it-IT" sz="3200" b="0" i="1" smtClean="0">
                                    <a:latin typeface="Cambria Math" panose="02040503050406030204" pitchFamily="18" charset="0"/>
                                  </a:rPr>
                                </m:ctrlPr>
                              </m:dPr>
                              <m:e>
                                <m:r>
                                  <a:rPr lang="it-IT" sz="3200" b="0" i="1" smtClean="0">
                                    <a:latin typeface="Cambria Math" panose="02040503050406030204" pitchFamily="18" charset="0"/>
                                  </a:rPr>
                                  <m:t>𝑣</m:t>
                                </m:r>
                              </m:e>
                            </m:d>
                          </m:sup>
                          <m:e>
                            <m:d>
                              <m:dPr>
                                <m:begChr m:val="["/>
                                <m:endChr m:val="]"/>
                                <m:ctrlPr>
                                  <a:rPr lang="it-IT" sz="3200" b="0" i="1" smtClean="0">
                                    <a:latin typeface="Cambria Math" panose="02040503050406030204" pitchFamily="18" charset="0"/>
                                  </a:rPr>
                                </m:ctrlPr>
                              </m:dPr>
                              <m:e>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𝐶</m:t>
                                    </m:r>
                                  </m:e>
                                  <m:sub>
                                    <m:r>
                                      <a:rPr lang="it-IT" sz="3200" b="0" i="1" smtClean="0">
                                        <a:latin typeface="Cambria Math" panose="02040503050406030204" pitchFamily="18" charset="0"/>
                                      </a:rPr>
                                      <m:t>𝐷</m:t>
                                    </m:r>
                                  </m:sub>
                                </m:sSub>
                                <m:r>
                                  <a:rPr lang="it-IT" sz="3200" b="0" i="1" smtClean="0">
                                    <a:latin typeface="Cambria Math" panose="02040503050406030204" pitchFamily="18" charset="0"/>
                                  </a:rPr>
                                  <m:t>(</m:t>
                                </m:r>
                                <m:r>
                                  <a:rPr lang="it-IT" sz="3200" b="0" i="1" smtClean="0">
                                    <a:latin typeface="Cambria Math" panose="02040503050406030204" pitchFamily="18" charset="0"/>
                                  </a:rPr>
                                  <m:t>𝑣</m:t>
                                </m:r>
                                <m:r>
                                  <a:rPr lang="it-IT" sz="3200" b="0" i="1" smtClean="0">
                                    <a:latin typeface="Cambria Math" panose="02040503050406030204" pitchFamily="18" charset="0"/>
                                  </a:rPr>
                                  <m:t>∗)−</m:t>
                                </m:r>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𝐶</m:t>
                                    </m:r>
                                  </m:e>
                                  <m:sub>
                                    <m:r>
                                      <a:rPr lang="it-IT" sz="3200" b="0" i="1" smtClean="0">
                                        <a:latin typeface="Cambria Math" panose="02040503050406030204" pitchFamily="18" charset="0"/>
                                      </a:rPr>
                                      <m:t>𝐷</m:t>
                                    </m:r>
                                  </m:sub>
                                </m:sSub>
                                <m:r>
                                  <a:rPr lang="it-IT" sz="3200" i="1">
                                    <a:latin typeface="Cambria Math" panose="02040503050406030204" pitchFamily="18" charset="0"/>
                                  </a:rPr>
                                  <m:t>(</m:t>
                                </m:r>
                                <m:sSub>
                                  <m:sSubPr>
                                    <m:ctrlPr>
                                      <a:rPr lang="it-IT" sz="3200" i="1">
                                        <a:latin typeface="Cambria Math" panose="02040503050406030204" pitchFamily="18" charset="0"/>
                                      </a:rPr>
                                    </m:ctrlPr>
                                  </m:sSubPr>
                                  <m:e>
                                    <m:r>
                                      <a:rPr lang="it-IT" sz="3200" i="1">
                                        <a:latin typeface="Cambria Math" panose="02040503050406030204" pitchFamily="18" charset="0"/>
                                      </a:rPr>
                                      <m:t>𝑣</m:t>
                                    </m:r>
                                  </m:e>
                                  <m:sub>
                                    <m:r>
                                      <a:rPr lang="it-IT" sz="3200" i="1">
                                        <a:latin typeface="Cambria Math" panose="02040503050406030204" pitchFamily="18" charset="0"/>
                                      </a:rPr>
                                      <m:t>𝑖</m:t>
                                    </m:r>
                                  </m:sub>
                                </m:sSub>
                                <m:r>
                                  <a:rPr lang="it-IT" sz="3200" i="1">
                                    <a:latin typeface="Cambria Math" panose="02040503050406030204" pitchFamily="18" charset="0"/>
                                  </a:rPr>
                                  <m:t>)</m:t>
                                </m:r>
                              </m:e>
                            </m:d>
                          </m:e>
                        </m:nary>
                      </m:num>
                      <m:den>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𝑛</m:t>
                            </m:r>
                          </m:e>
                          <m:sup>
                            <m:r>
                              <a:rPr lang="it-IT" sz="3200" b="0" i="1" smtClean="0">
                                <a:latin typeface="Cambria Math" panose="02040503050406030204" pitchFamily="18" charset="0"/>
                              </a:rPr>
                              <m:t>2</m:t>
                            </m:r>
                          </m:sup>
                        </m:sSup>
                        <m:r>
                          <a:rPr lang="it-IT" sz="3200" b="0" i="1" smtClean="0">
                            <a:latin typeface="Cambria Math" panose="02040503050406030204" pitchFamily="18" charset="0"/>
                          </a:rPr>
                          <m:t>−3</m:t>
                        </m:r>
                        <m:r>
                          <a:rPr lang="it-IT" sz="3200" b="0" i="1" smtClean="0">
                            <a:latin typeface="Cambria Math" panose="02040503050406030204" pitchFamily="18" charset="0"/>
                          </a:rPr>
                          <m:t>𝑛</m:t>
                        </m:r>
                        <m:r>
                          <a:rPr lang="it-IT" sz="3200" b="0" i="1" smtClean="0">
                            <a:latin typeface="Cambria Math" panose="02040503050406030204" pitchFamily="18" charset="0"/>
                          </a:rPr>
                          <m:t>+2</m:t>
                        </m:r>
                      </m:den>
                    </m:f>
                  </m:oMath>
                </a14:m>
                <a:endParaRPr lang="it-IT" sz="32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1059" t="-2459"/>
                </a:stretch>
              </a:blipFill>
            </p:spPr>
            <p:txBody>
              <a:bodyPr/>
              <a:lstStyle/>
              <a:p>
                <a:r>
                  <a:rPr lang="it-IT">
                    <a:noFill/>
                  </a:rPr>
                  <a:t> </a:t>
                </a:r>
              </a:p>
            </p:txBody>
          </p:sp>
        </mc:Fallback>
      </mc:AlternateContent>
    </p:spTree>
    <p:extLst>
      <p:ext uri="{BB962C8B-B14F-4D97-AF65-F5344CB8AC3E}">
        <p14:creationId xmlns:p14="http://schemas.microsoft.com/office/powerpoint/2010/main" val="2157948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53852" y="274637"/>
            <a:ext cx="10360501" cy="1223963"/>
          </a:xfrm>
        </p:spPr>
        <p:txBody>
          <a:bodyPr/>
          <a:lstStyle/>
          <a:p>
            <a:r>
              <a:rPr lang="it-IT" sz="4800" dirty="0"/>
              <a:t>Indice</a:t>
            </a:r>
          </a:p>
        </p:txBody>
      </p:sp>
      <p:sp>
        <p:nvSpPr>
          <p:cNvPr id="3" name="Segnaposto contenuto 2"/>
          <p:cNvSpPr>
            <a:spLocks noGrp="1"/>
          </p:cNvSpPr>
          <p:nvPr>
            <p:ph idx="1"/>
          </p:nvPr>
        </p:nvSpPr>
        <p:spPr>
          <a:xfrm>
            <a:off x="1184932" y="1916832"/>
            <a:ext cx="10360501" cy="4462272"/>
          </a:xfrm>
        </p:spPr>
        <p:txBody>
          <a:bodyPr>
            <a:normAutofit lnSpcReduction="10000"/>
          </a:bodyPr>
          <a:lstStyle/>
          <a:p>
            <a:r>
              <a:rPr lang="it-IT" sz="3600" dirty="0"/>
              <a:t>Obiettivi</a:t>
            </a:r>
          </a:p>
          <a:p>
            <a:r>
              <a:rPr lang="it-IT" sz="3600" dirty="0"/>
              <a:t>Tecnologie</a:t>
            </a:r>
          </a:p>
          <a:p>
            <a:r>
              <a:rPr lang="it-IT" sz="3600" dirty="0"/>
              <a:t>Metriche di Base</a:t>
            </a:r>
          </a:p>
          <a:p>
            <a:r>
              <a:rPr lang="it-IT" sz="3600" dirty="0"/>
              <a:t>Metriche Avanzate</a:t>
            </a:r>
          </a:p>
          <a:p>
            <a:r>
              <a:rPr lang="it-IT" sz="3600" dirty="0"/>
              <a:t>Indici di Centralità</a:t>
            </a:r>
          </a:p>
          <a:p>
            <a:r>
              <a:rPr lang="it-IT" sz="3600" dirty="0"/>
              <a:t>Test</a:t>
            </a:r>
          </a:p>
          <a:p>
            <a:r>
              <a:rPr lang="it-IT" sz="3600" dirty="0"/>
              <a:t>Conclusioni</a:t>
            </a:r>
          </a:p>
          <a:p>
            <a:pPr marL="0" indent="0">
              <a:buNone/>
            </a:pPr>
            <a:endParaRPr lang="it-IT" dirty="0"/>
          </a:p>
        </p:txBody>
      </p:sp>
    </p:spTree>
    <p:extLst>
      <p:ext uri="{BB962C8B-B14F-4D97-AF65-F5344CB8AC3E}">
        <p14:creationId xmlns:p14="http://schemas.microsoft.com/office/powerpoint/2010/main" val="351935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Indici di Centralità</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dirty="0"/>
                  <a:t>Centralità di Vicinanza:</a:t>
                </a:r>
              </a:p>
              <a:p>
                <a:pPr lvl="1"/>
                <a:r>
                  <a:rPr lang="it-IT" sz="2800" dirty="0"/>
                  <a:t>Indica la distanza media tra i cammini minimi di un nodo con tutti gli altri nodi del grafo.</a:t>
                </a:r>
              </a:p>
              <a:p>
                <a:pPr lvl="1"/>
                <a:r>
                  <a:rPr lang="it-IT" sz="2800" dirty="0"/>
                  <a:t>La Vicinanza  formalmente è indicata con :</a:t>
                </a:r>
              </a:p>
              <a:p>
                <a:pPr lvl="2"/>
                <a14:m>
                  <m:oMath xmlns:m="http://schemas.openxmlformats.org/officeDocument/2006/math">
                    <m:r>
                      <a:rPr lang="it-IT" sz="2800" b="0" i="1" smtClean="0">
                        <a:latin typeface="Cambria Math" panose="02040503050406030204" pitchFamily="18" charset="0"/>
                      </a:rPr>
                      <m:t>𝐶</m:t>
                    </m:r>
                    <m:d>
                      <m:dPr>
                        <m:ctrlPr>
                          <a:rPr lang="it-IT" sz="2800" b="0" i="1" smtClean="0">
                            <a:latin typeface="Cambria Math" panose="02040503050406030204" pitchFamily="18" charset="0"/>
                          </a:rPr>
                        </m:ctrlPr>
                      </m:dPr>
                      <m:e>
                        <m:r>
                          <a:rPr lang="it-IT" sz="2800" b="0" i="1" smtClean="0">
                            <a:latin typeface="Cambria Math" panose="02040503050406030204" pitchFamily="18" charset="0"/>
                          </a:rPr>
                          <m:t>𝑥</m:t>
                        </m:r>
                      </m:e>
                    </m:d>
                    <m:r>
                      <a:rPr lang="it-IT" sz="2800" b="0" i="1" smtClean="0">
                        <a:latin typeface="Cambria Math" panose="02040503050406030204" pitchFamily="18" charset="0"/>
                      </a:rPr>
                      <m:t>=</m:t>
                    </m:r>
                    <m:f>
                      <m:fPr>
                        <m:ctrlPr>
                          <a:rPr lang="it-IT" sz="2800" b="0" i="1" smtClean="0">
                            <a:latin typeface="Cambria Math" panose="02040503050406030204" pitchFamily="18" charset="0"/>
                          </a:rPr>
                        </m:ctrlPr>
                      </m:fPr>
                      <m:num>
                        <m:r>
                          <a:rPr lang="it-IT" sz="2800" b="0" i="1" smtClean="0">
                            <a:latin typeface="Cambria Math" panose="02040503050406030204" pitchFamily="18" charset="0"/>
                          </a:rPr>
                          <m:t>1</m:t>
                        </m:r>
                      </m:num>
                      <m:den>
                        <m:nary>
                          <m:naryPr>
                            <m:chr m:val="∑"/>
                            <m:supHide m:val="on"/>
                            <m:ctrlPr>
                              <a:rPr lang="it-IT" sz="2800" b="0" i="1" smtClean="0">
                                <a:latin typeface="Cambria Math" panose="02040503050406030204" pitchFamily="18" charset="0"/>
                              </a:rPr>
                            </m:ctrlPr>
                          </m:naryPr>
                          <m:sub>
                            <m:r>
                              <m:rPr>
                                <m:brk m:alnAt="7"/>
                              </m:rPr>
                              <a:rPr lang="it-IT" sz="2800" b="0" i="1" smtClean="0">
                                <a:latin typeface="Cambria Math" panose="02040503050406030204" pitchFamily="18" charset="0"/>
                              </a:rPr>
                              <m:t>𝑦</m:t>
                            </m:r>
                          </m:sub>
                          <m:sup/>
                          <m:e>
                            <m:r>
                              <a:rPr lang="it-IT" sz="2800" b="0" i="1" smtClean="0">
                                <a:latin typeface="Cambria Math" panose="02040503050406030204" pitchFamily="18" charset="0"/>
                              </a:rPr>
                              <m:t>𝑑</m:t>
                            </m:r>
                            <m:r>
                              <a:rPr lang="it-IT" sz="2800" b="0" i="1" smtClean="0">
                                <a:latin typeface="Cambria Math" panose="02040503050406030204" pitchFamily="18" charset="0"/>
                              </a:rPr>
                              <m:t>(</m:t>
                            </m:r>
                            <m:r>
                              <a:rPr lang="it-IT" sz="2800" b="0" i="1" smtClean="0">
                                <a:latin typeface="Cambria Math" panose="02040503050406030204" pitchFamily="18" charset="0"/>
                              </a:rPr>
                              <m:t>𝑦</m:t>
                            </m:r>
                            <m:r>
                              <a:rPr lang="it-IT" sz="2800" b="0" i="1" smtClean="0">
                                <a:latin typeface="Cambria Math" panose="02040503050406030204" pitchFamily="18" charset="0"/>
                              </a:rPr>
                              <m:t>,</m:t>
                            </m:r>
                            <m:r>
                              <a:rPr lang="it-IT" sz="2800" b="0" i="1" smtClean="0">
                                <a:latin typeface="Cambria Math" panose="02040503050406030204" pitchFamily="18" charset="0"/>
                              </a:rPr>
                              <m:t>𝑥</m:t>
                            </m:r>
                            <m:r>
                              <a:rPr lang="it-IT" sz="2800" b="0" i="1" smtClean="0">
                                <a:latin typeface="Cambria Math" panose="02040503050406030204" pitchFamily="18" charset="0"/>
                              </a:rPr>
                              <m:t>)</m:t>
                            </m:r>
                          </m:e>
                        </m:nary>
                      </m:den>
                    </m:f>
                  </m:oMath>
                </a14:m>
                <a:endParaRPr lang="it-IT" sz="2800" dirty="0"/>
              </a:p>
              <a:p>
                <a:pPr lvl="2"/>
                <a:r>
                  <a:rPr lang="it-IT" sz="2800" dirty="0"/>
                  <a:t>Con </a:t>
                </a:r>
                <a:r>
                  <a:rPr lang="it-IT" sz="2800" i="1" dirty="0"/>
                  <a:t>x </a:t>
                </a:r>
                <a:r>
                  <a:rPr lang="it-IT" sz="2800" dirty="0"/>
                  <a:t>indichiamo il nodo di partenza con </a:t>
                </a:r>
                <a:r>
                  <a:rPr lang="it-IT" sz="2800" i="1" dirty="0"/>
                  <a:t>y</a:t>
                </a:r>
                <a:r>
                  <a:rPr lang="it-IT" sz="2800" dirty="0"/>
                  <a:t> tutti i nodi del grafo e con </a:t>
                </a:r>
                <a:r>
                  <a:rPr lang="it-IT" sz="2800" i="1" dirty="0"/>
                  <a:t>d(</a:t>
                </a:r>
                <a:r>
                  <a:rPr lang="it-IT" sz="2800" i="1" dirty="0" err="1"/>
                  <a:t>y,x</a:t>
                </a:r>
                <a:r>
                  <a:rPr lang="it-IT" sz="2800" i="1" dirty="0"/>
                  <a:t>) </a:t>
                </a:r>
                <a:r>
                  <a:rPr lang="it-IT" sz="2800" dirty="0"/>
                  <a:t>i cammini minimi associati alla coppia selezionata</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765" t="-1913" r="-765"/>
                </a:stretch>
              </a:blipFill>
            </p:spPr>
            <p:txBody>
              <a:bodyPr/>
              <a:lstStyle/>
              <a:p>
                <a:r>
                  <a:rPr lang="it-IT">
                    <a:noFill/>
                  </a:rPr>
                  <a:t> </a:t>
                </a:r>
              </a:p>
            </p:txBody>
          </p:sp>
        </mc:Fallback>
      </mc:AlternateContent>
    </p:spTree>
    <p:extLst>
      <p:ext uri="{BB962C8B-B14F-4D97-AF65-F5344CB8AC3E}">
        <p14:creationId xmlns:p14="http://schemas.microsoft.com/office/powerpoint/2010/main" val="290106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Indici di Centralità</a:t>
            </a:r>
          </a:p>
        </p:txBody>
      </p:sp>
      <p:sp>
        <p:nvSpPr>
          <p:cNvPr id="3" name="Segnaposto contenuto 2"/>
          <p:cNvSpPr>
            <a:spLocks noGrp="1"/>
          </p:cNvSpPr>
          <p:nvPr>
            <p:ph idx="1"/>
          </p:nvPr>
        </p:nvSpPr>
        <p:spPr/>
        <p:txBody>
          <a:bodyPr/>
          <a:lstStyle/>
          <a:p>
            <a:r>
              <a:rPr lang="it-IT" dirty="0"/>
              <a:t>Implementazione centralità di Vicinanza</a:t>
            </a:r>
          </a:p>
          <a:p>
            <a:pPr lvl="1"/>
            <a:r>
              <a:rPr lang="it-IT" dirty="0"/>
              <a:t>Sono state utilizzate le API fornite dalla libreria </a:t>
            </a:r>
            <a:r>
              <a:rPr lang="it-IT" i="1" dirty="0" err="1"/>
              <a:t>WebGraph</a:t>
            </a:r>
            <a:r>
              <a:rPr lang="it-IT" dirty="0"/>
              <a:t>, nel dettaglio la </a:t>
            </a:r>
            <a:r>
              <a:rPr lang="it-IT" i="1" dirty="0" err="1"/>
              <a:t>GeometricCentralities</a:t>
            </a:r>
            <a:r>
              <a:rPr lang="it-IT" dirty="0"/>
              <a:t>.</a:t>
            </a:r>
          </a:p>
          <a:p>
            <a:pPr lvl="1"/>
            <a:r>
              <a:rPr lang="it-IT" dirty="0"/>
              <a:t>Tale funzione sfrutta in parallelo molte </a:t>
            </a:r>
            <a:r>
              <a:rPr lang="it-IT" i="1" dirty="0"/>
              <a:t>BFS.</a:t>
            </a:r>
            <a:endParaRPr lang="it-IT" dirty="0"/>
          </a:p>
          <a:p>
            <a:pPr lvl="1"/>
            <a:r>
              <a:rPr lang="it-IT" dirty="0"/>
              <a:t>Ogni visita viene effettuata da un singolo </a:t>
            </a:r>
            <a:r>
              <a:rPr lang="it-IT" i="1" dirty="0" err="1"/>
              <a:t>thread</a:t>
            </a:r>
            <a:r>
              <a:rPr lang="it-IT" dirty="0"/>
              <a:t>. </a:t>
            </a:r>
          </a:p>
          <a:p>
            <a:pPr lvl="1"/>
            <a:r>
              <a:rPr lang="it-IT" dirty="0"/>
              <a:t>L’unico punto di raccordo dell’algoritmo è la scrittura della matrice contenente i valori della </a:t>
            </a:r>
            <a:r>
              <a:rPr lang="it-IT" i="1" dirty="0" err="1"/>
              <a:t>closeness</a:t>
            </a:r>
            <a:r>
              <a:rPr lang="it-IT" dirty="0"/>
              <a:t> con un costo trascurabile.</a:t>
            </a:r>
          </a:p>
          <a:p>
            <a:pPr lvl="1"/>
            <a:r>
              <a:rPr lang="it-IT" dirty="0"/>
              <a:t>Infine viene restituito una lista avente per ogni nodo il corrispettivo valore di vicinanza nel grafo.</a:t>
            </a:r>
          </a:p>
        </p:txBody>
      </p:sp>
    </p:spTree>
    <p:extLst>
      <p:ext uri="{BB962C8B-B14F-4D97-AF65-F5344CB8AC3E}">
        <p14:creationId xmlns:p14="http://schemas.microsoft.com/office/powerpoint/2010/main" val="367005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Indici di Centralità</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normAutofit/>
              </a:bodyPr>
              <a:lstStyle/>
              <a:p>
                <a:r>
                  <a:rPr lang="it-IT" dirty="0"/>
                  <a:t>Centralità di Intermediazione:</a:t>
                </a:r>
              </a:p>
              <a:p>
                <a:pPr lvl="1"/>
                <a:r>
                  <a:rPr lang="it-IT" dirty="0"/>
                  <a:t>Quantifica il numero di volte in cui un nodo, di un grafo, agisce come un ponte tra i cammini minimi tra altri due nodi.</a:t>
                </a:r>
              </a:p>
              <a:p>
                <a:pPr lvl="1"/>
                <a:r>
                  <a:rPr lang="it-IT" dirty="0"/>
                  <a:t>Formalmente abbiamo:</a:t>
                </a:r>
              </a:p>
              <a:p>
                <a:pPr lvl="2"/>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𝐵</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𝑣</m:t>
                        </m:r>
                      </m:e>
                    </m:d>
                    <m:r>
                      <a:rPr lang="it-IT" b="0" i="1" smtClean="0">
                        <a:latin typeface="Cambria Math" panose="02040503050406030204" pitchFamily="18" charset="0"/>
                      </a:rPr>
                      <m:t>=</m:t>
                    </m:r>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𝑠</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𝑣</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𝑡</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𝑉</m:t>
                        </m:r>
                      </m:sub>
                      <m:sup/>
                      <m:e>
                        <m:f>
                          <m:fPr>
                            <m:ctrlPr>
                              <a:rPr lang="it-IT" b="0" i="1" smtClean="0">
                                <a:latin typeface="Cambria Math" panose="02040503050406030204" pitchFamily="18" charset="0"/>
                              </a:rPr>
                            </m:ctrlPr>
                          </m:fPr>
                          <m:num>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rPr>
                                  <m:t>𝑠𝑡</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𝑣</m:t>
                                </m:r>
                              </m:e>
                            </m:d>
                          </m:num>
                          <m:den>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rPr>
                                  <m:t>𝑠𝑡</m:t>
                                </m:r>
                              </m:sub>
                            </m:sSub>
                          </m:den>
                        </m:f>
                      </m:e>
                    </m:nary>
                  </m:oMath>
                </a14:m>
                <a:endParaRPr lang="it-IT" dirty="0"/>
              </a:p>
              <a:p>
                <a:pPr lvl="2"/>
                <a14:m>
                  <m:oMath xmlns:m="http://schemas.openxmlformats.org/officeDocument/2006/math">
                    <m:sSub>
                      <m:sSubPr>
                        <m:ctrlPr>
                          <a:rPr lang="it-IT" i="1" smtClean="0">
                            <a:latin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rPr>
                          <m:t>𝑠𝑡</m:t>
                        </m:r>
                      </m:sub>
                    </m:sSub>
                    <m:r>
                      <a:rPr lang="it-IT" b="0" i="1" smtClean="0">
                        <a:latin typeface="Cambria Math" panose="02040503050406030204" pitchFamily="18" charset="0"/>
                      </a:rPr>
                      <m:t>(</m:t>
                    </m:r>
                    <m:r>
                      <a:rPr lang="it-IT" b="0" i="1" smtClean="0">
                        <a:latin typeface="Cambria Math" panose="02040503050406030204" pitchFamily="18" charset="0"/>
                      </a:rPr>
                      <m:t>𝑣</m:t>
                    </m:r>
                    <m:r>
                      <a:rPr lang="it-IT" b="0" i="1" smtClean="0">
                        <a:latin typeface="Cambria Math" panose="02040503050406030204" pitchFamily="18" charset="0"/>
                      </a:rPr>
                      <m:t>)</m:t>
                    </m:r>
                  </m:oMath>
                </a14:m>
                <a:r>
                  <a:rPr lang="it-IT" dirty="0"/>
                  <a:t> indica il numero di cammini minimi che partono da s vero t passanti per v</a:t>
                </a:r>
              </a:p>
              <a:p>
                <a:pPr lvl="2"/>
                <a14:m>
                  <m:oMath xmlns:m="http://schemas.openxmlformats.org/officeDocument/2006/math">
                    <m:sSub>
                      <m:sSubPr>
                        <m:ctrlPr>
                          <a:rPr lang="it-IT" i="1" smtClean="0">
                            <a:latin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rPr>
                          <m:t>𝑠𝑡</m:t>
                        </m:r>
                      </m:sub>
                    </m:sSub>
                  </m:oMath>
                </a14:m>
                <a:r>
                  <a:rPr lang="it-IT" dirty="0"/>
                  <a:t> indica il numero di cammini minimi che partono da s e arrivano verso t.</a:t>
                </a:r>
              </a:p>
              <a:p>
                <a:pPr lvl="1"/>
                <a:r>
                  <a:rPr lang="it-IT" dirty="0"/>
                  <a:t>Tale funzione può essere normalizzata dividendo per :</a:t>
                </a:r>
              </a:p>
              <a:p>
                <a:pPr lvl="2"/>
                <a14:m>
                  <m:oMath xmlns:m="http://schemas.openxmlformats.org/officeDocument/2006/math">
                    <m:r>
                      <a:rPr lang="it-IT" b="0" i="1" smtClean="0">
                        <a:latin typeface="Cambria Math" panose="02040503050406030204" pitchFamily="18" charset="0"/>
                      </a:rPr>
                      <m:t>(</m:t>
                    </m:r>
                    <m:r>
                      <a:rPr lang="it-IT" b="0" i="1" smtClean="0">
                        <a:latin typeface="Cambria Math" panose="02040503050406030204" pitchFamily="18" charset="0"/>
                      </a:rPr>
                      <m:t>𝑛</m:t>
                    </m:r>
                    <m:r>
                      <a:rPr lang="it-IT" b="0" i="1" smtClean="0">
                        <a:latin typeface="Cambria Math" panose="02040503050406030204" pitchFamily="18" charset="0"/>
                      </a:rPr>
                      <m:t>−1)(</m:t>
                    </m:r>
                    <m:r>
                      <a:rPr lang="it-IT" b="0" i="1" smtClean="0">
                        <a:latin typeface="Cambria Math" panose="02040503050406030204" pitchFamily="18" charset="0"/>
                      </a:rPr>
                      <m:t>𝑛</m:t>
                    </m:r>
                    <m:r>
                      <a:rPr lang="it-IT" b="0" i="1" smtClean="0">
                        <a:latin typeface="Cambria Math" panose="02040503050406030204" pitchFamily="18" charset="0"/>
                      </a:rPr>
                      <m:t>−2)</m:t>
                    </m:r>
                  </m:oMath>
                </a14:m>
                <a:r>
                  <a:rPr lang="it-IT" dirty="0"/>
                  <a:t> per grafi diretti</a:t>
                </a:r>
              </a:p>
              <a:p>
                <a:pPr lvl="2"/>
                <a14:m>
                  <m:oMath xmlns:m="http://schemas.openxmlformats.org/officeDocument/2006/math">
                    <m:r>
                      <a:rPr lang="it-IT" b="0" i="1" smtClean="0">
                        <a:latin typeface="Cambria Math" panose="02040503050406030204" pitchFamily="18" charset="0"/>
                      </a:rPr>
                      <m:t>(</m:t>
                    </m:r>
                    <m:r>
                      <a:rPr lang="it-IT" b="0" i="1" smtClean="0">
                        <a:latin typeface="Cambria Math" panose="02040503050406030204" pitchFamily="18" charset="0"/>
                      </a:rPr>
                      <m:t>𝑛</m:t>
                    </m:r>
                    <m:r>
                      <a:rPr lang="it-IT" b="0" i="1" smtClean="0">
                        <a:latin typeface="Cambria Math" panose="02040503050406030204" pitchFamily="18" charset="0"/>
                      </a:rPr>
                      <m:t>−1)(</m:t>
                    </m:r>
                    <m:r>
                      <a:rPr lang="it-IT" b="0" i="1" smtClean="0">
                        <a:latin typeface="Cambria Math" panose="02040503050406030204" pitchFamily="18" charset="0"/>
                      </a:rPr>
                      <m:t>𝑛</m:t>
                    </m:r>
                    <m:r>
                      <a:rPr lang="it-IT" b="0" i="1" smtClean="0">
                        <a:latin typeface="Cambria Math" panose="02040503050406030204" pitchFamily="18" charset="0"/>
                      </a:rPr>
                      <m:t>−2)/2</m:t>
                    </m:r>
                  </m:oMath>
                </a14:m>
                <a:r>
                  <a:rPr lang="it-IT" dirty="0"/>
                  <a:t> per grafi non diretti</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765" t="-1913"/>
                </a:stretch>
              </a:blipFill>
            </p:spPr>
            <p:txBody>
              <a:bodyPr/>
              <a:lstStyle/>
              <a:p>
                <a:r>
                  <a:rPr lang="it-IT">
                    <a:noFill/>
                  </a:rPr>
                  <a:t> </a:t>
                </a:r>
              </a:p>
            </p:txBody>
          </p:sp>
        </mc:Fallback>
      </mc:AlternateContent>
    </p:spTree>
    <p:extLst>
      <p:ext uri="{BB962C8B-B14F-4D97-AF65-F5344CB8AC3E}">
        <p14:creationId xmlns:p14="http://schemas.microsoft.com/office/powerpoint/2010/main" val="363615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Indici di Centralità</a:t>
            </a:r>
          </a:p>
        </p:txBody>
      </p:sp>
      <p:sp>
        <p:nvSpPr>
          <p:cNvPr id="3" name="Segnaposto contenuto 2"/>
          <p:cNvSpPr>
            <a:spLocks noGrp="1"/>
          </p:cNvSpPr>
          <p:nvPr>
            <p:ph idx="1"/>
          </p:nvPr>
        </p:nvSpPr>
        <p:spPr/>
        <p:txBody>
          <a:bodyPr>
            <a:normAutofit/>
          </a:bodyPr>
          <a:lstStyle/>
          <a:p>
            <a:endParaRPr lang="it-IT" dirty="0"/>
          </a:p>
          <a:p>
            <a:r>
              <a:rPr lang="it-IT" dirty="0"/>
              <a:t>Per quanto riguarda l’implementazione sono state usate le API fornite da </a:t>
            </a:r>
            <a:r>
              <a:rPr lang="it-IT" i="1" dirty="0" err="1"/>
              <a:t>WebGraph</a:t>
            </a:r>
            <a:r>
              <a:rPr lang="it-IT" dirty="0"/>
              <a:t> nel dettaglio la </a:t>
            </a:r>
            <a:r>
              <a:rPr lang="it-IT" i="1" dirty="0" err="1"/>
              <a:t>BetweennessCentrality</a:t>
            </a:r>
            <a:r>
              <a:rPr lang="it-IT" i="1" dirty="0"/>
              <a:t>.</a:t>
            </a:r>
          </a:p>
          <a:p>
            <a:r>
              <a:rPr lang="it-IT" dirty="0"/>
              <a:t>Sfrutta l’algoritmo di </a:t>
            </a:r>
            <a:r>
              <a:rPr lang="it-IT" i="1" dirty="0" err="1"/>
              <a:t>Brandes</a:t>
            </a:r>
            <a:r>
              <a:rPr lang="it-IT" dirty="0"/>
              <a:t> per calcolare l’intermediazione tra i nodi.</a:t>
            </a:r>
          </a:p>
          <a:p>
            <a:r>
              <a:rPr lang="it-IT" dirty="0"/>
              <a:t>Infine viene restituita una lista contenente i valori di </a:t>
            </a:r>
            <a:r>
              <a:rPr lang="it-IT" dirty="0" err="1"/>
              <a:t>betweenness</a:t>
            </a:r>
            <a:r>
              <a:rPr lang="it-IT" dirty="0"/>
              <a:t> associati ad ogni nodo del grafo.</a:t>
            </a:r>
          </a:p>
        </p:txBody>
      </p:sp>
    </p:spTree>
    <p:extLst>
      <p:ext uri="{BB962C8B-B14F-4D97-AF65-F5344CB8AC3E}">
        <p14:creationId xmlns:p14="http://schemas.microsoft.com/office/powerpoint/2010/main" val="388248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Indici di Centralità</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normAutofit lnSpcReduction="10000"/>
              </a:bodyPr>
              <a:lstStyle/>
              <a:p>
                <a:r>
                  <a:rPr lang="it-IT" dirty="0"/>
                  <a:t>Centralità di </a:t>
                </a:r>
                <a:r>
                  <a:rPr lang="it-IT" dirty="0" err="1"/>
                  <a:t>Autovettore</a:t>
                </a:r>
                <a:r>
                  <a:rPr lang="it-IT" dirty="0"/>
                  <a:t>:</a:t>
                </a:r>
              </a:p>
              <a:p>
                <a:pPr lvl="1"/>
                <a:r>
                  <a:rPr lang="it-IT" dirty="0"/>
                  <a:t>Si sfrutta l’algoritmo di </a:t>
                </a:r>
                <a:r>
                  <a:rPr lang="it-IT" dirty="0" err="1"/>
                  <a:t>PageRank</a:t>
                </a:r>
                <a:endParaRPr lang="it-IT" dirty="0"/>
              </a:p>
              <a:p>
                <a:pPr lvl="2"/>
                <a:r>
                  <a:rPr lang="it-IT" dirty="0"/>
                  <a:t> è un algoritmo di analisi che assegna un peso numerico ad ogni elemento di un collegamento ipertestuale d'un insieme di documenti, con lo scopo di quantificare la sua importanza relativa all'interno della rete.</a:t>
                </a:r>
              </a:p>
              <a:p>
                <a:pPr lvl="2"/>
                <a14:m>
                  <m:oMath xmlns:m="http://schemas.openxmlformats.org/officeDocument/2006/math">
                    <m:r>
                      <a:rPr lang="it-IT" b="0" i="1" smtClean="0">
                        <a:latin typeface="Cambria Math" panose="02040503050406030204" pitchFamily="18" charset="0"/>
                      </a:rPr>
                      <m:t>𝑃𝑅</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𝐴</m:t>
                        </m:r>
                      </m:e>
                    </m:d>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r>
                          <a:rPr lang="it-IT" b="0" i="1" smtClean="0">
                            <a:latin typeface="Cambria Math" panose="02040503050406030204" pitchFamily="18" charset="0"/>
                          </a:rPr>
                          <m:t>𝑑</m:t>
                        </m:r>
                      </m:num>
                      <m:den>
                        <m:r>
                          <a:rPr lang="it-IT" b="0" i="1" smtClean="0">
                            <a:latin typeface="Cambria Math" panose="02040503050406030204" pitchFamily="18" charset="0"/>
                          </a:rPr>
                          <m:t>𝑁</m:t>
                        </m:r>
                      </m:den>
                    </m:f>
                    <m:r>
                      <a:rPr lang="it-IT" b="0" i="1" smtClean="0">
                        <a:latin typeface="Cambria Math" panose="02040503050406030204" pitchFamily="18" charset="0"/>
                      </a:rPr>
                      <m:t>+</m:t>
                    </m:r>
                    <m:r>
                      <a:rPr lang="it-IT" b="0" i="1" smtClean="0">
                        <a:latin typeface="Cambria Math" panose="02040503050406030204" pitchFamily="18" charset="0"/>
                      </a:rPr>
                      <m:t>𝑑</m:t>
                    </m:r>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𝑛</m:t>
                        </m:r>
                      </m:sup>
                      <m:e>
                        <m:f>
                          <m:fPr>
                            <m:ctrlPr>
                              <a:rPr lang="it-IT" b="0" i="1" smtClean="0">
                                <a:latin typeface="Cambria Math" panose="02040503050406030204" pitchFamily="18" charset="0"/>
                              </a:rPr>
                            </m:ctrlPr>
                          </m:fPr>
                          <m:num>
                            <m:r>
                              <a:rPr lang="it-IT" b="0" i="1" smtClean="0">
                                <a:latin typeface="Cambria Math" panose="02040503050406030204" pitchFamily="18" charset="0"/>
                              </a:rPr>
                              <m:t>𝑃𝑅</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𝑘</m:t>
                                </m:r>
                              </m:sub>
                            </m:sSub>
                            <m:r>
                              <a:rPr lang="it-IT" b="0" i="1" smtClean="0">
                                <a:latin typeface="Cambria Math" panose="02040503050406030204" pitchFamily="18" charset="0"/>
                              </a:rPr>
                              <m:t>]</m:t>
                            </m:r>
                          </m:num>
                          <m:den>
                            <m:r>
                              <a:rPr lang="it-IT" b="0" i="1" smtClean="0">
                                <a:latin typeface="Cambria Math" panose="02040503050406030204" pitchFamily="18" charset="0"/>
                              </a:rPr>
                              <m:t>𝐶</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𝑘</m:t>
                                </m:r>
                              </m:sub>
                            </m:sSub>
                            <m:r>
                              <a:rPr lang="it-IT" b="0" i="1" smtClean="0">
                                <a:latin typeface="Cambria Math" panose="02040503050406030204" pitchFamily="18" charset="0"/>
                              </a:rPr>
                              <m:t>]</m:t>
                            </m:r>
                          </m:den>
                        </m:f>
                      </m:e>
                    </m:nary>
                  </m:oMath>
                </a14:m>
                <a:endParaRPr lang="it-IT" dirty="0"/>
              </a:p>
              <a:p>
                <a:pPr lvl="2"/>
                <a:r>
                  <a:rPr lang="it-IT" dirty="0"/>
                  <a:t>PR[A] è il valore del </a:t>
                </a:r>
                <a:r>
                  <a:rPr lang="it-IT" dirty="0" err="1"/>
                  <a:t>PageRank</a:t>
                </a:r>
                <a:r>
                  <a:rPr lang="it-IT" dirty="0"/>
                  <a:t> della pagina A</a:t>
                </a:r>
              </a:p>
              <a:p>
                <a:pPr lvl="2"/>
                <a:r>
                  <a:rPr lang="it-IT" dirty="0"/>
                  <a:t>N è il numero totale di pagine</a:t>
                </a:r>
              </a:p>
              <a:p>
                <a:pPr lvl="2"/>
                <a:r>
                  <a:rPr lang="it-IT" dirty="0"/>
                  <a:t>n è il numero di pagine che contengono un link verso A</a:t>
                </a:r>
              </a:p>
              <a:p>
                <a:pPr lvl="2"/>
                <a14:m>
                  <m:oMath xmlns:m="http://schemas.openxmlformats.org/officeDocument/2006/math">
                    <m:r>
                      <a:rPr lang="it-IT" b="0" i="1" smtClean="0">
                        <a:latin typeface="Cambria Math" panose="02040503050406030204" pitchFamily="18" charset="0"/>
                      </a:rPr>
                      <m:t>𝑃𝑅</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𝑘</m:t>
                        </m:r>
                      </m:sub>
                    </m:sSub>
                    <m:r>
                      <a:rPr lang="it-IT" b="0" i="1" smtClean="0">
                        <a:latin typeface="Cambria Math" panose="02040503050406030204" pitchFamily="18" charset="0"/>
                      </a:rPr>
                      <m:t>]</m:t>
                    </m:r>
                  </m:oMath>
                </a14:m>
                <a:r>
                  <a:rPr lang="it-IT" dirty="0"/>
                  <a:t> sono i valori di </a:t>
                </a:r>
                <a:r>
                  <a:rPr lang="it-IT" dirty="0" err="1"/>
                  <a:t>PageRank</a:t>
                </a:r>
                <a:r>
                  <a:rPr lang="it-IT" dirty="0"/>
                  <a:t> di ogni pagina </a:t>
                </a:r>
                <a:r>
                  <a:rPr lang="it-IT" dirty="0" err="1"/>
                  <a:t>P</a:t>
                </a:r>
                <a:r>
                  <a:rPr lang="it-IT" baseline="-25000" dirty="0" err="1"/>
                  <a:t>k</a:t>
                </a:r>
                <a:r>
                  <a:rPr lang="it-IT" dirty="0"/>
                  <a:t>.</a:t>
                </a:r>
              </a:p>
              <a:p>
                <a:pPr lvl="2"/>
                <a14:m>
                  <m:oMath xmlns:m="http://schemas.openxmlformats.org/officeDocument/2006/math">
                    <m:r>
                      <a:rPr lang="it-IT" b="0" i="1" smtClean="0">
                        <a:latin typeface="Cambria Math" panose="02040503050406030204" pitchFamily="18" charset="0"/>
                      </a:rPr>
                      <m:t>𝐶</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𝑘</m:t>
                        </m:r>
                      </m:sub>
                    </m:sSub>
                    <m:r>
                      <a:rPr lang="it-IT" b="0" i="1" smtClean="0">
                        <a:latin typeface="Cambria Math" panose="02040503050406030204" pitchFamily="18" charset="0"/>
                      </a:rPr>
                      <m:t>]</m:t>
                    </m:r>
                  </m:oMath>
                </a14:m>
                <a:r>
                  <a:rPr lang="it-IT" dirty="0"/>
                  <a:t> </a:t>
                </a:r>
                <a:r>
                  <a:rPr lang="it-IT" dirty="0" err="1"/>
                  <a:t>ono</a:t>
                </a:r>
                <a:r>
                  <a:rPr lang="it-IT" dirty="0"/>
                  <a:t> il numero complessivo di link contenuti nella pagina che offre il link.</a:t>
                </a:r>
              </a:p>
              <a:p>
                <a:pPr lvl="2"/>
                <a:r>
                  <a:rPr lang="it-IT" dirty="0"/>
                  <a:t>d indica il fattore di </a:t>
                </a:r>
                <a:r>
                  <a:rPr lang="it-IT" dirty="0" err="1"/>
                  <a:t>dump</a:t>
                </a:r>
                <a:r>
                  <a:rPr lang="it-IT" dirty="0"/>
                  <a:t> che assume valore pari a 0.85.</a:t>
                </a:r>
              </a:p>
              <a:p>
                <a:pPr marL="682633" lvl="2" indent="0">
                  <a:buNone/>
                </a:pPr>
                <a:endParaRPr lang="it-IT" dirty="0"/>
              </a:p>
              <a:p>
                <a:pPr lvl="2"/>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765" t="-2732"/>
                </a:stretch>
              </a:blipFill>
            </p:spPr>
            <p:txBody>
              <a:bodyPr/>
              <a:lstStyle/>
              <a:p>
                <a:r>
                  <a:rPr lang="it-IT">
                    <a:noFill/>
                  </a:rPr>
                  <a:t> </a:t>
                </a:r>
              </a:p>
            </p:txBody>
          </p:sp>
        </mc:Fallback>
      </mc:AlternateContent>
    </p:spTree>
    <p:extLst>
      <p:ext uri="{BB962C8B-B14F-4D97-AF65-F5344CB8AC3E}">
        <p14:creationId xmlns:p14="http://schemas.microsoft.com/office/powerpoint/2010/main" val="147161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Indici di Centralità</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dirty="0"/>
                  <a:t>Dal punto di vista Implementativo si è prima assunto che ogni vertice del grafo fosse una pagina e gli archi entranti ed uscenti per uno stesso vertice fossero i link.</a:t>
                </a:r>
              </a:p>
              <a:p>
                <a:pPr marL="835086" lvl="1" indent="-457200">
                  <a:buFont typeface="+mj-lt"/>
                  <a:buAutoNum type="arabicPeriod"/>
                </a:pPr>
                <a:r>
                  <a:rPr lang="it-IT" dirty="0"/>
                  <a:t>Si è posto come valore iniziale di </a:t>
                </a:r>
                <a:r>
                  <a:rPr lang="it-IT" dirty="0" err="1"/>
                  <a:t>PageRank</a:t>
                </a:r>
                <a:r>
                  <a:rPr lang="it-IT" dirty="0"/>
                  <a:t> su ogni vertice pari a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𝑁</m:t>
                        </m:r>
                      </m:den>
                    </m:f>
                    <m:r>
                      <a:rPr lang="it-IT" b="0" i="0" smtClean="0">
                        <a:latin typeface="Cambria Math" panose="02040503050406030204" pitchFamily="18" charset="0"/>
                      </a:rPr>
                      <m:t>.</m:t>
                    </m:r>
                  </m:oMath>
                </a14:m>
                <a:endParaRPr lang="it-IT" b="0" dirty="0"/>
              </a:p>
              <a:p>
                <a:pPr marL="835086" lvl="1" indent="-457200">
                  <a:buFont typeface="+mj-lt"/>
                  <a:buAutoNum type="arabicPeriod"/>
                </a:pPr>
                <a:r>
                  <a:rPr lang="it-IT" dirty="0"/>
                  <a:t>Il passo successivo era nell’applicare la formula precedentemente presentata su ogni nodo ottenendo il corrispettivo valore di </a:t>
                </a:r>
                <a:r>
                  <a:rPr lang="it-IT" dirty="0" err="1"/>
                  <a:t>PageRank</a:t>
                </a:r>
                <a:r>
                  <a:rPr lang="it-IT" dirty="0"/>
                  <a:t>.</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765" t="-1913"/>
                </a:stretch>
              </a:blipFill>
            </p:spPr>
            <p:txBody>
              <a:bodyPr/>
              <a:lstStyle/>
              <a:p>
                <a:r>
                  <a:rPr lang="it-IT">
                    <a:noFill/>
                  </a:rPr>
                  <a:t> </a:t>
                </a:r>
              </a:p>
            </p:txBody>
          </p:sp>
        </mc:Fallback>
      </mc:AlternateContent>
    </p:spTree>
    <p:extLst>
      <p:ext uri="{BB962C8B-B14F-4D97-AF65-F5344CB8AC3E}">
        <p14:creationId xmlns:p14="http://schemas.microsoft.com/office/powerpoint/2010/main" val="214422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Indici di Centralità</a:t>
            </a:r>
          </a:p>
        </p:txBody>
      </p:sp>
      <p:sp>
        <p:nvSpPr>
          <p:cNvPr id="3" name="Segnaposto contenuto 2"/>
          <p:cNvSpPr>
            <a:spLocks noGrp="1"/>
          </p:cNvSpPr>
          <p:nvPr>
            <p:ph idx="1"/>
          </p:nvPr>
        </p:nvSpPr>
        <p:spPr/>
        <p:txBody>
          <a:bodyPr/>
          <a:lstStyle/>
          <a:p>
            <a:r>
              <a:rPr lang="it-IT" dirty="0"/>
              <a:t>Centralità di Clustering</a:t>
            </a:r>
          </a:p>
          <a:p>
            <a:r>
              <a:rPr lang="it-IT" dirty="0"/>
              <a:t>Questa particolare centralità tende ad individuare le comunità aggregate all’interno di un grafo.</a:t>
            </a:r>
          </a:p>
          <a:p>
            <a:r>
              <a:rPr lang="it-IT" dirty="0"/>
              <a:t>Tale informazione è molto utile all’interno di grafi basati su reti sociale in quanto permette di ricercare i maggiori gruppi all’interno della rete.</a:t>
            </a:r>
          </a:p>
        </p:txBody>
      </p:sp>
    </p:spTree>
    <p:extLst>
      <p:ext uri="{BB962C8B-B14F-4D97-AF65-F5344CB8AC3E}">
        <p14:creationId xmlns:p14="http://schemas.microsoft.com/office/powerpoint/2010/main" val="421331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Indici di Centralità</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dirty="0"/>
                  <a:t>Dal punto di vista implementativo quello che è stato effettuato è stato:</a:t>
                </a:r>
              </a:p>
              <a:p>
                <a:pPr marL="835086" lvl="1" indent="-457200">
                  <a:buFont typeface="+mj-lt"/>
                  <a:buAutoNum type="arabicPeriod"/>
                </a:pPr>
                <a:r>
                  <a:rPr lang="it-IT" dirty="0"/>
                  <a:t>Ricercare i nodi successori del nodo scelto e ricercare link in comune tra questi ed i loro relativi successori, calcolando il numero effettivo di collegamenti che il nodo selezionato ha con un determinato gruppo</a:t>
                </a:r>
              </a:p>
              <a:p>
                <a:pPr marL="835086" lvl="1" indent="-457200">
                  <a:buFont typeface="+mj-lt"/>
                  <a:buAutoNum type="arabicPeriod"/>
                </a:pPr>
                <a:r>
                  <a:rPr lang="it-IT" dirty="0"/>
                  <a:t>Il passo successivo consta nel calcolare:</a:t>
                </a:r>
              </a:p>
              <a:p>
                <a:pPr lvl="2"/>
                <a14:m>
                  <m:oMath xmlns:m="http://schemas.openxmlformats.org/officeDocument/2006/math">
                    <m:f>
                      <m:fPr>
                        <m:ctrlPr>
                          <a:rPr lang="it-IT" i="1" smtClean="0">
                            <a:latin typeface="Cambria Math" panose="02040503050406030204" pitchFamily="18" charset="0"/>
                          </a:rPr>
                        </m:ctrlPr>
                      </m:fPr>
                      <m:num>
                        <m:sSub>
                          <m:sSubPr>
                            <m:ctrlPr>
                              <a:rPr lang="it-IT" i="1" smtClean="0">
                                <a:latin typeface="Cambria Math" panose="02040503050406030204" pitchFamily="18" charset="0"/>
                              </a:rPr>
                            </m:ctrlPr>
                          </m:sSubPr>
                          <m:e>
                            <m:r>
                              <a:rPr lang="it-IT" b="0" i="1" smtClean="0">
                                <a:latin typeface="Cambria Math" panose="02040503050406030204" pitchFamily="18" charset="0"/>
                              </a:rPr>
                              <m:t>𝑁</m:t>
                            </m:r>
                          </m:e>
                          <m:sub>
                            <m:r>
                              <a:rPr lang="it-IT" b="0" i="1" smtClean="0">
                                <a:latin typeface="Cambria Math" panose="02040503050406030204" pitchFamily="18" charset="0"/>
                              </a:rPr>
                              <m:t>𝑖</m:t>
                            </m:r>
                          </m:sub>
                        </m:sSub>
                      </m:num>
                      <m:den>
                        <m:sSub>
                          <m:sSubPr>
                            <m:ctrlPr>
                              <a:rPr lang="it-IT" i="1" smtClean="0">
                                <a:latin typeface="Cambria Math" panose="02040503050406030204" pitchFamily="18" charset="0"/>
                              </a:rPr>
                            </m:ctrlPr>
                          </m:sSubPr>
                          <m:e>
                            <m:r>
                              <a:rPr lang="it-IT" b="0" i="1" smtClean="0">
                                <a:latin typeface="Cambria Math" panose="02040503050406030204" pitchFamily="18" charset="0"/>
                              </a:rPr>
                              <m:t>𝑘</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𝑘</m:t>
                            </m:r>
                          </m:e>
                          <m:sub>
                            <m:r>
                              <a:rPr lang="it-IT" b="0" i="1" smtClean="0">
                                <a:latin typeface="Cambria Math" panose="02040503050406030204" pitchFamily="18" charset="0"/>
                              </a:rPr>
                              <m:t>𝑖</m:t>
                            </m:r>
                          </m:sub>
                        </m:sSub>
                        <m:r>
                          <a:rPr lang="it-IT" b="0" i="1" smtClean="0">
                            <a:latin typeface="Cambria Math" panose="02040503050406030204" pitchFamily="18" charset="0"/>
                          </a:rPr>
                          <m:t>−1)</m:t>
                        </m:r>
                      </m:den>
                    </m:f>
                  </m:oMath>
                </a14:m>
                <a:endParaRPr lang="it-IT" dirty="0"/>
              </a:p>
              <a:p>
                <a:pPr lvl="2"/>
                <a:r>
                  <a:rPr lang="it-IT" dirty="0"/>
                  <a:t>Dove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𝑁</m:t>
                        </m:r>
                      </m:e>
                      <m:sub>
                        <m:r>
                          <a:rPr lang="it-IT" b="0" i="1" smtClean="0">
                            <a:latin typeface="Cambria Math" panose="02040503050406030204" pitchFamily="18" charset="0"/>
                          </a:rPr>
                          <m:t>𝑖</m:t>
                        </m:r>
                      </m:sub>
                    </m:sSub>
                    <m:r>
                      <a:rPr lang="it-IT" b="0" i="1" smtClean="0">
                        <a:latin typeface="Cambria Math" panose="02040503050406030204" pitchFamily="18" charset="0"/>
                      </a:rPr>
                      <m:t> </m:t>
                    </m:r>
                  </m:oMath>
                </a14:m>
                <a:r>
                  <a:rPr lang="it-IT" dirty="0"/>
                  <a:t>indicano il numero di link ricercati per il nodo i.</a:t>
                </a:r>
              </a:p>
              <a:p>
                <a:pPr lvl="2"/>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𝑘</m:t>
                        </m:r>
                      </m:e>
                      <m:sub>
                        <m:r>
                          <a:rPr lang="it-IT" b="0" i="1" smtClean="0">
                            <a:latin typeface="Cambria Math" panose="02040503050406030204" pitchFamily="18" charset="0"/>
                          </a:rPr>
                          <m:t>𝑖</m:t>
                        </m:r>
                      </m:sub>
                    </m:sSub>
                  </m:oMath>
                </a14:m>
                <a:r>
                  <a:rPr lang="it-IT" dirty="0"/>
                  <a:t> indica il numero di nodi vicini al nodo i.</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765" t="-1913"/>
                </a:stretch>
              </a:blipFill>
            </p:spPr>
            <p:txBody>
              <a:bodyPr/>
              <a:lstStyle/>
              <a:p>
                <a:r>
                  <a:rPr lang="it-IT">
                    <a:noFill/>
                  </a:rPr>
                  <a:t> </a:t>
                </a:r>
              </a:p>
            </p:txBody>
          </p:sp>
        </mc:Fallback>
      </mc:AlternateContent>
    </p:spTree>
    <p:extLst>
      <p:ext uri="{BB962C8B-B14F-4D97-AF65-F5344CB8AC3E}">
        <p14:creationId xmlns:p14="http://schemas.microsoft.com/office/powerpoint/2010/main" val="286626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Indici di Centralità</a:t>
            </a:r>
          </a:p>
        </p:txBody>
      </p:sp>
      <p:sp>
        <p:nvSpPr>
          <p:cNvPr id="3" name="Segnaposto contenuto 2"/>
          <p:cNvSpPr>
            <a:spLocks noGrp="1"/>
          </p:cNvSpPr>
          <p:nvPr>
            <p:ph idx="1"/>
          </p:nvPr>
        </p:nvSpPr>
        <p:spPr>
          <a:xfrm>
            <a:off x="1218883" y="2063072"/>
            <a:ext cx="10360501" cy="4462272"/>
          </a:xfrm>
        </p:spPr>
        <p:txBody>
          <a:bodyPr/>
          <a:lstStyle/>
          <a:p>
            <a:r>
              <a:rPr lang="it-IT" dirty="0"/>
              <a:t>Centralità di Incorporamento:</a:t>
            </a:r>
          </a:p>
          <a:p>
            <a:r>
              <a:rPr lang="it-IT" dirty="0"/>
              <a:t>Questo  è un indice di centralità basato sugli archi.</a:t>
            </a:r>
          </a:p>
          <a:p>
            <a:r>
              <a:rPr lang="it-IT" dirty="0"/>
              <a:t>Indica il numero di collegamenti in comune tra due </a:t>
            </a:r>
            <a:r>
              <a:rPr lang="it-IT" dirty="0" err="1"/>
              <a:t>endpoint</a:t>
            </a:r>
            <a:r>
              <a:rPr lang="it-IT" dirty="0"/>
              <a:t>.</a:t>
            </a:r>
          </a:p>
          <a:p>
            <a:r>
              <a:rPr lang="it-IT" dirty="0"/>
              <a:t>Partendo da due vertici vicini vengono ricercati eventuali nodi in comune tra loro.</a:t>
            </a:r>
          </a:p>
        </p:txBody>
      </p:sp>
    </p:spTree>
    <p:extLst>
      <p:ext uri="{BB962C8B-B14F-4D97-AF65-F5344CB8AC3E}">
        <p14:creationId xmlns:p14="http://schemas.microsoft.com/office/powerpoint/2010/main" val="319239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Indici di Centralità</a:t>
            </a:r>
          </a:p>
        </p:txBody>
      </p:sp>
      <p:sp>
        <p:nvSpPr>
          <p:cNvPr id="3" name="Segnaposto contenuto 2"/>
          <p:cNvSpPr>
            <a:spLocks noGrp="1"/>
          </p:cNvSpPr>
          <p:nvPr>
            <p:ph idx="1"/>
          </p:nvPr>
        </p:nvSpPr>
        <p:spPr>
          <a:xfrm>
            <a:off x="1218883" y="1847048"/>
            <a:ext cx="10360501" cy="4462272"/>
          </a:xfrm>
        </p:spPr>
        <p:txBody>
          <a:bodyPr/>
          <a:lstStyle/>
          <a:p>
            <a:r>
              <a:rPr lang="it-IT" dirty="0"/>
              <a:t>Sotto l’aspetto implementativo quello che è stato prodotto è semplicemente una funzione che fosse in grado di ricercare tra due nodi vicini se ci fossero nodi in comune tra di loro.</a:t>
            </a:r>
          </a:p>
          <a:p>
            <a:r>
              <a:rPr lang="it-IT" dirty="0"/>
              <a:t>Sono stati indicati i successori di ogni nodo all’interno di liste che a loro volta venivano confrontate , ricercando eventuali occorrenze, incrementando il contatore di incorporamento per l’arco selezionato</a:t>
            </a:r>
            <a:r>
              <a:rPr lang="it-IT" i="1" dirty="0"/>
              <a:t>.</a:t>
            </a:r>
          </a:p>
        </p:txBody>
      </p:sp>
    </p:spTree>
    <p:extLst>
      <p:ext uri="{BB962C8B-B14F-4D97-AF65-F5344CB8AC3E}">
        <p14:creationId xmlns:p14="http://schemas.microsoft.com/office/powerpoint/2010/main" val="139422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25860" y="274637"/>
            <a:ext cx="10360501" cy="1223963"/>
          </a:xfrm>
        </p:spPr>
        <p:txBody>
          <a:bodyPr/>
          <a:lstStyle/>
          <a:p>
            <a:r>
              <a:rPr lang="it-IT" dirty="0"/>
              <a:t>Obiettivi</a:t>
            </a:r>
          </a:p>
        </p:txBody>
      </p:sp>
      <p:sp>
        <p:nvSpPr>
          <p:cNvPr id="3" name="Segnaposto contenuto 2"/>
          <p:cNvSpPr>
            <a:spLocks noGrp="1"/>
          </p:cNvSpPr>
          <p:nvPr>
            <p:ph idx="1"/>
          </p:nvPr>
        </p:nvSpPr>
        <p:spPr/>
        <p:txBody>
          <a:bodyPr/>
          <a:lstStyle/>
          <a:p>
            <a:r>
              <a:rPr lang="it-IT" dirty="0"/>
              <a:t>Realizzare nuove metriche e nuovi indici di centralità basate su  metriche canoniche ed indici di centralità già esistenti.</a:t>
            </a:r>
          </a:p>
          <a:p>
            <a:r>
              <a:rPr lang="it-IT" dirty="0"/>
              <a:t>Progettare ed implementare nuove metriche di riferimento per le reti sociali.</a:t>
            </a:r>
          </a:p>
          <a:p>
            <a:r>
              <a:rPr lang="it-IT" dirty="0"/>
              <a:t>Sfruttare accuratamente le relazioni di diverso tipo di cui ogni rete è costituita per comprendere meglio il ruolo svolto da ogni  entità della reti.</a:t>
            </a:r>
          </a:p>
        </p:txBody>
      </p:sp>
    </p:spTree>
    <p:extLst>
      <p:ext uri="{BB962C8B-B14F-4D97-AF65-F5344CB8AC3E}">
        <p14:creationId xmlns:p14="http://schemas.microsoft.com/office/powerpoint/2010/main" val="113633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Indici di Centralità</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normAutofit lnSpcReduction="10000"/>
              </a:bodyPr>
              <a:lstStyle/>
              <a:p>
                <a:r>
                  <a:rPr lang="it-IT" dirty="0"/>
                  <a:t>Indice di Dispersione:</a:t>
                </a:r>
              </a:p>
              <a:p>
                <a:pPr lvl="1"/>
                <a:r>
                  <a:rPr lang="it-IT" dirty="0"/>
                  <a:t>Questo è un indice di centralità basato sugli archi.</a:t>
                </a:r>
              </a:p>
              <a:p>
                <a:pPr lvl="1"/>
                <a:r>
                  <a:rPr lang="it-IT" dirty="0"/>
                  <a:t>Si occupa nel ricercare tutte le somme delle distanze tra le coppie di nodi che sono amici sia di u che di v.</a:t>
                </a:r>
              </a:p>
              <a:p>
                <a:pPr lvl="1"/>
                <a14:m>
                  <m:oMath xmlns:m="http://schemas.openxmlformats.org/officeDocument/2006/math">
                    <m:r>
                      <a:rPr lang="it-IT" b="0" i="1" smtClean="0">
                        <a:latin typeface="Cambria Math" panose="02040503050406030204" pitchFamily="18" charset="0"/>
                      </a:rPr>
                      <m:t>𝑑𝑖𝑠𝑝</m:t>
                    </m:r>
                    <m:d>
                      <m:dPr>
                        <m:ctrlPr>
                          <a:rPr lang="it-IT" b="0" i="1" smtClean="0">
                            <a:latin typeface="Cambria Math" panose="02040503050406030204" pitchFamily="18" charset="0"/>
                          </a:rPr>
                        </m:ctrlPr>
                      </m:dPr>
                      <m:e>
                        <m:r>
                          <a:rPr lang="it-IT" b="0" i="1" smtClean="0">
                            <a:latin typeface="Cambria Math" panose="02040503050406030204" pitchFamily="18" charset="0"/>
                          </a:rPr>
                          <m:t>𝑢</m:t>
                        </m:r>
                        <m:r>
                          <a:rPr lang="it-IT" b="0" i="1" smtClean="0">
                            <a:latin typeface="Cambria Math" panose="02040503050406030204" pitchFamily="18" charset="0"/>
                          </a:rPr>
                          <m:t>,</m:t>
                        </m:r>
                        <m:r>
                          <a:rPr lang="it-IT" b="0" i="1" smtClean="0">
                            <a:latin typeface="Cambria Math" panose="02040503050406030204" pitchFamily="18" charset="0"/>
                          </a:rPr>
                          <m:t>𝑣</m:t>
                        </m:r>
                      </m:e>
                    </m:d>
                    <m:r>
                      <a:rPr lang="it-IT" b="0" i="1" smtClean="0">
                        <a:latin typeface="Cambria Math" panose="02040503050406030204" pitchFamily="18" charset="0"/>
                      </a:rPr>
                      <m:t>=</m:t>
                    </m:r>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𝑠</m:t>
                        </m:r>
                        <m:r>
                          <a:rPr lang="it-IT" b="0" i="1" smtClean="0">
                            <a:latin typeface="Cambria Math" panose="02040503050406030204" pitchFamily="18" charset="0"/>
                          </a:rPr>
                          <m:t>,</m:t>
                        </m:r>
                        <m:r>
                          <a:rPr lang="it-IT" b="0" i="1" smtClean="0">
                            <a:latin typeface="Cambria Math" panose="02040503050406030204" pitchFamily="18" charset="0"/>
                          </a:rPr>
                          <m:t>𝑡</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𝐶</m:t>
                            </m:r>
                          </m:e>
                          <m:sub>
                            <m:r>
                              <a:rPr lang="it-IT" b="0" i="1" smtClean="0">
                                <a:latin typeface="Cambria Math" panose="02040503050406030204" pitchFamily="18" charset="0"/>
                                <a:ea typeface="Cambria Math" panose="02040503050406030204" pitchFamily="18" charset="0"/>
                              </a:rPr>
                              <m:t>𝑢</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𝑣</m:t>
                            </m:r>
                          </m:sub>
                        </m:sSub>
                      </m:sub>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𝑑</m:t>
                            </m:r>
                          </m:e>
                          <m:sub>
                            <m:r>
                              <a:rPr lang="it-IT" b="0" i="1" smtClean="0">
                                <a:latin typeface="Cambria Math" panose="02040503050406030204" pitchFamily="18" charset="0"/>
                              </a:rPr>
                              <m:t>𝑣</m:t>
                            </m:r>
                          </m:sub>
                        </m:sSub>
                        <m:r>
                          <a:rPr lang="it-IT" b="0" i="1" smtClean="0">
                            <a:latin typeface="Cambria Math" panose="02040503050406030204" pitchFamily="18" charset="0"/>
                          </a:rPr>
                          <m:t>(</m:t>
                        </m:r>
                        <m:r>
                          <a:rPr lang="it-IT" b="0" i="1" smtClean="0">
                            <a:latin typeface="Cambria Math" panose="02040503050406030204" pitchFamily="18" charset="0"/>
                          </a:rPr>
                          <m:t>𝑠</m:t>
                        </m:r>
                        <m:r>
                          <a:rPr lang="it-IT" b="0" i="1" smtClean="0">
                            <a:latin typeface="Cambria Math" panose="02040503050406030204" pitchFamily="18" charset="0"/>
                          </a:rPr>
                          <m:t>,</m:t>
                        </m:r>
                        <m:r>
                          <a:rPr lang="it-IT" b="0" i="1" smtClean="0">
                            <a:latin typeface="Cambria Math" panose="02040503050406030204" pitchFamily="18" charset="0"/>
                          </a:rPr>
                          <m:t>𝑡</m:t>
                        </m:r>
                        <m:r>
                          <a:rPr lang="it-IT" b="0" i="1" smtClean="0">
                            <a:latin typeface="Cambria Math" panose="02040503050406030204" pitchFamily="18" charset="0"/>
                          </a:rPr>
                          <m:t>)</m:t>
                        </m:r>
                      </m:e>
                    </m:nary>
                  </m:oMath>
                </a14:m>
                <a:endParaRPr lang="it-IT" dirty="0"/>
              </a:p>
              <a:p>
                <a:pPr lvl="1"/>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𝑢</m:t>
                        </m:r>
                        <m:r>
                          <a:rPr lang="it-IT" b="0" i="1" smtClean="0">
                            <a:latin typeface="Cambria Math" panose="02040503050406030204" pitchFamily="18" charset="0"/>
                          </a:rPr>
                          <m:t>,</m:t>
                        </m:r>
                        <m:r>
                          <a:rPr lang="it-IT" b="0" i="1" smtClean="0">
                            <a:latin typeface="Cambria Math" panose="02040503050406030204" pitchFamily="18" charset="0"/>
                          </a:rPr>
                          <m:t>𝑣</m:t>
                        </m:r>
                      </m:sub>
                    </m:sSub>
                  </m:oMath>
                </a14:m>
                <a:r>
                  <a:rPr lang="it-IT" dirty="0"/>
                  <a:t> è l’insieme dei nodi vicini in comune tra i nodi </a:t>
                </a:r>
                <a:r>
                  <a:rPr lang="it-IT" i="1" dirty="0" err="1"/>
                  <a:t>u,v</a:t>
                </a:r>
                <a:r>
                  <a:rPr lang="it-IT" i="1" dirty="0"/>
                  <a:t>.</a:t>
                </a:r>
              </a:p>
              <a:p>
                <a:pPr lvl="1"/>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𝑑</m:t>
                        </m:r>
                      </m:e>
                      <m:sub>
                        <m:r>
                          <a:rPr lang="it-IT" b="0" i="1" smtClean="0">
                            <a:latin typeface="Cambria Math" panose="02040503050406030204" pitchFamily="18" charset="0"/>
                          </a:rPr>
                          <m:t>𝑣</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𝑠</m:t>
                        </m:r>
                        <m:r>
                          <a:rPr lang="it-IT" b="0" i="1" smtClean="0">
                            <a:latin typeface="Cambria Math" panose="02040503050406030204" pitchFamily="18" charset="0"/>
                          </a:rPr>
                          <m:t>,</m:t>
                        </m:r>
                        <m:r>
                          <a:rPr lang="it-IT" b="0" i="1" smtClean="0">
                            <a:latin typeface="Cambria Math" panose="02040503050406030204" pitchFamily="18" charset="0"/>
                          </a:rPr>
                          <m:t>𝑡</m:t>
                        </m:r>
                      </m:e>
                    </m:d>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eqArr>
                          <m:eqArrPr>
                            <m:ctrlPr>
                              <a:rPr lang="it-IT" b="0" i="1" smtClean="0">
                                <a:latin typeface="Cambria Math" panose="02040503050406030204" pitchFamily="18" charset="0"/>
                              </a:rPr>
                            </m:ctrlPr>
                          </m:eqArrPr>
                          <m:e>
                            <m:r>
                              <a:rPr lang="it-IT" b="0" i="1" smtClean="0">
                                <a:latin typeface="Cambria Math" panose="02040503050406030204" pitchFamily="18" charset="0"/>
                              </a:rPr>
                              <m:t>1</m:t>
                            </m:r>
                          </m:e>
                          <m:e>
                            <m:r>
                              <a:rPr lang="it-IT" b="0" i="1" smtClean="0">
                                <a:latin typeface="Cambria Math" panose="02040503050406030204" pitchFamily="18" charset="0"/>
                              </a:rPr>
                              <m:t>0</m:t>
                            </m:r>
                          </m:e>
                        </m:eqArr>
                      </m:e>
                    </m:d>
                  </m:oMath>
                </a14:m>
                <a:r>
                  <a:rPr lang="it-IT" i="1" dirty="0"/>
                  <a:t>   </a:t>
                </a:r>
                <a:r>
                  <a:rPr lang="it-IT" dirty="0"/>
                  <a:t>indica la distanza ricercata.</a:t>
                </a:r>
              </a:p>
              <a:p>
                <a:pPr lvl="2"/>
                <a:r>
                  <a:rPr lang="it-IT" i="1" dirty="0"/>
                  <a:t>Vale 1 se i nodi s e t  (che sono amici sia di u che di v) non sono vicini direttamente e se non hanno vicini in comuni all’infuori di u e v.</a:t>
                </a:r>
              </a:p>
              <a:p>
                <a:pPr lvl="2"/>
                <a:r>
                  <a:rPr lang="it-IT" i="1" dirty="0"/>
                  <a:t>Vale 0 in tutti gli altri casi.</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765" t="-2732"/>
                </a:stretch>
              </a:blipFill>
            </p:spPr>
            <p:txBody>
              <a:bodyPr/>
              <a:lstStyle/>
              <a:p>
                <a:r>
                  <a:rPr lang="it-IT">
                    <a:noFill/>
                  </a:rPr>
                  <a:t> </a:t>
                </a:r>
              </a:p>
            </p:txBody>
          </p:sp>
        </mc:Fallback>
      </mc:AlternateContent>
    </p:spTree>
    <p:extLst>
      <p:ext uri="{BB962C8B-B14F-4D97-AF65-F5344CB8AC3E}">
        <p14:creationId xmlns:p14="http://schemas.microsoft.com/office/powerpoint/2010/main" val="51531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a:t>
            </a:r>
          </a:p>
        </p:txBody>
      </p:sp>
      <p:sp>
        <p:nvSpPr>
          <p:cNvPr id="3" name="Segnaposto contenuto 2"/>
          <p:cNvSpPr>
            <a:spLocks noGrp="1"/>
          </p:cNvSpPr>
          <p:nvPr>
            <p:ph idx="1"/>
          </p:nvPr>
        </p:nvSpPr>
        <p:spPr/>
        <p:txBody>
          <a:bodyPr>
            <a:normAutofit lnSpcReduction="10000"/>
          </a:bodyPr>
          <a:lstStyle/>
          <a:p>
            <a:r>
              <a:rPr lang="it-IT" dirty="0"/>
              <a:t>I test di tutte le metriche e gli indici presentati sono stati effettuati su una macchina con processore i3 dell’ Intel con una memoria RAM di 4 </a:t>
            </a:r>
            <a:r>
              <a:rPr lang="it-IT" dirty="0" err="1"/>
              <a:t>Gb</a:t>
            </a:r>
            <a:r>
              <a:rPr lang="it-IT" dirty="0"/>
              <a:t> con un sistema operativo Windows 10.</a:t>
            </a:r>
          </a:p>
          <a:p>
            <a:r>
              <a:rPr lang="it-IT" dirty="0"/>
              <a:t>I campioni utilizzati sono tutti quelli consigliati nelle richieste progettuali.</a:t>
            </a:r>
          </a:p>
          <a:p>
            <a:r>
              <a:rPr lang="it-IT" dirty="0"/>
              <a:t>I dataset utilizzati rappresentavano liste di archi su più livelli.</a:t>
            </a:r>
          </a:p>
          <a:p>
            <a:r>
              <a:rPr lang="it-IT" dirty="0"/>
              <a:t>Per facilitare l’esecuzione algoritmica i dataset su più livelli sono stati :</a:t>
            </a:r>
          </a:p>
          <a:p>
            <a:pPr marL="819096" lvl="1" indent="-514350">
              <a:buFont typeface="+mj-lt"/>
              <a:buAutoNum type="arabicPeriod"/>
            </a:pPr>
            <a:r>
              <a:rPr lang="it-IT" dirty="0"/>
              <a:t>Raggruppati su uno stesso livello.</a:t>
            </a:r>
          </a:p>
          <a:p>
            <a:pPr marL="819096" lvl="1" indent="-514350">
              <a:buFont typeface="+mj-lt"/>
              <a:buAutoNum type="arabicPeriod"/>
            </a:pPr>
            <a:r>
              <a:rPr lang="it-IT" dirty="0"/>
              <a:t>In caso di archi duplicati veniva aumentata la capacità dell’arco stesso.</a:t>
            </a:r>
          </a:p>
          <a:p>
            <a:pPr marL="0" indent="0">
              <a:buNone/>
            </a:pPr>
            <a:endParaRPr lang="it-IT" dirty="0"/>
          </a:p>
        </p:txBody>
      </p:sp>
    </p:spTree>
    <p:extLst>
      <p:ext uri="{BB962C8B-B14F-4D97-AF65-F5344CB8AC3E}">
        <p14:creationId xmlns:p14="http://schemas.microsoft.com/office/powerpoint/2010/main" val="397785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a:t>
            </a:r>
          </a:p>
        </p:txBody>
      </p:sp>
      <p:sp>
        <p:nvSpPr>
          <p:cNvPr id="3" name="Segnaposto contenuto 2"/>
          <p:cNvSpPr>
            <a:spLocks noGrp="1"/>
          </p:cNvSpPr>
          <p:nvPr>
            <p:ph idx="1"/>
          </p:nvPr>
        </p:nvSpPr>
        <p:spPr/>
        <p:txBody>
          <a:bodyPr>
            <a:normAutofit fontScale="77500" lnSpcReduction="20000"/>
          </a:bodyPr>
          <a:lstStyle/>
          <a:p>
            <a:r>
              <a:rPr lang="it-IT" dirty="0"/>
              <a:t>Durante l’analisi dei risultati ottenuti dai test, sono state effettuate delle considerazioni.</a:t>
            </a:r>
          </a:p>
          <a:p>
            <a:pPr marL="514350" indent="-514350">
              <a:buFont typeface="+mj-lt"/>
              <a:buAutoNum type="arabicPeriod"/>
            </a:pPr>
            <a:r>
              <a:rPr lang="it-IT" dirty="0"/>
              <a:t>Analizzare il comportamento dei Punti di Articolazione sugli indici di centralità basati sui vertici :</a:t>
            </a:r>
          </a:p>
          <a:p>
            <a:pPr marL="819096" lvl="1" indent="-514350"/>
            <a:r>
              <a:rPr lang="it-IT" dirty="0" err="1"/>
              <a:t>Betweennes</a:t>
            </a:r>
            <a:endParaRPr lang="it-IT" dirty="0"/>
          </a:p>
          <a:p>
            <a:pPr marL="819096" lvl="1" indent="-514350"/>
            <a:r>
              <a:rPr lang="it-IT" dirty="0" err="1"/>
              <a:t>Closeness</a:t>
            </a:r>
            <a:endParaRPr lang="it-IT" dirty="0"/>
          </a:p>
          <a:p>
            <a:pPr marL="819096" lvl="1" indent="-514350"/>
            <a:r>
              <a:rPr lang="it-IT" dirty="0" err="1"/>
              <a:t>Degree</a:t>
            </a:r>
            <a:endParaRPr lang="it-IT" dirty="0"/>
          </a:p>
          <a:p>
            <a:pPr marL="514350" indent="-514350">
              <a:buFont typeface="+mj-lt"/>
              <a:buAutoNum type="arabicPeriod"/>
            </a:pPr>
            <a:r>
              <a:rPr lang="it-IT" dirty="0"/>
              <a:t>Analizzare il comportamento dei Ponti sugli indici sperimentali basti sugli archi:</a:t>
            </a:r>
          </a:p>
          <a:p>
            <a:pPr marL="819096" lvl="1" indent="-514350"/>
            <a:r>
              <a:rPr lang="it-IT" dirty="0"/>
              <a:t>Dispersione</a:t>
            </a:r>
          </a:p>
          <a:p>
            <a:pPr marL="819096" lvl="1" indent="-514350"/>
            <a:r>
              <a:rPr lang="it-IT" dirty="0"/>
              <a:t>Incorporamento</a:t>
            </a:r>
          </a:p>
          <a:p>
            <a:pPr marL="514350" indent="-514350">
              <a:buFont typeface="+mj-lt"/>
              <a:buAutoNum type="arabicPeriod"/>
            </a:pPr>
            <a:r>
              <a:rPr lang="it-IT" dirty="0"/>
              <a:t>Ricercare la percentuale di successo nell’identificare un arco come un Ponte nel caso in cui avesse valore pari a 0 nell’indice di Dispersione. ( indicato nel </a:t>
            </a:r>
            <a:r>
              <a:rPr lang="it-IT" dirty="0" err="1"/>
              <a:t>Paper</a:t>
            </a:r>
            <a:r>
              <a:rPr lang="it-IT" dirty="0"/>
              <a:t> :</a:t>
            </a:r>
            <a:r>
              <a:rPr lang="en-US" i="1" dirty="0"/>
              <a:t> ‘’Romantic Partnerships and the Dispersion of Social </a:t>
            </a:r>
            <a:r>
              <a:rPr lang="en-US" i="1" dirty="0" err="1"/>
              <a:t>Ties:A</a:t>
            </a:r>
            <a:r>
              <a:rPr lang="en-US" i="1" dirty="0"/>
              <a:t> Network Analysis of Relationship Status on Facebook</a:t>
            </a:r>
            <a:r>
              <a:rPr lang="it-IT" i="1" dirty="0"/>
              <a:t> ‘’ di </a:t>
            </a:r>
            <a:r>
              <a:rPr lang="it-IT" dirty="0"/>
              <a:t>Lars </a:t>
            </a:r>
            <a:r>
              <a:rPr lang="it-IT" dirty="0" err="1"/>
              <a:t>Backstrom</a:t>
            </a:r>
            <a:r>
              <a:rPr lang="it-IT" dirty="0"/>
              <a:t> e </a:t>
            </a:r>
            <a:r>
              <a:rPr lang="it-IT" dirty="0" err="1"/>
              <a:t>Jon</a:t>
            </a:r>
            <a:r>
              <a:rPr lang="it-IT" dirty="0"/>
              <a:t> </a:t>
            </a:r>
            <a:r>
              <a:rPr lang="it-IT" dirty="0" err="1"/>
              <a:t>Kleinberg</a:t>
            </a:r>
            <a:r>
              <a:rPr lang="it-IT" dirty="0"/>
              <a:t> )</a:t>
            </a:r>
          </a:p>
        </p:txBody>
      </p:sp>
    </p:spTree>
    <p:extLst>
      <p:ext uri="{BB962C8B-B14F-4D97-AF65-F5344CB8AC3E}">
        <p14:creationId xmlns:p14="http://schemas.microsoft.com/office/powerpoint/2010/main" val="45844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a:t>
            </a:r>
          </a:p>
        </p:txBody>
      </p:sp>
      <p:sp>
        <p:nvSpPr>
          <p:cNvPr id="3" name="Segnaposto contenuto 2"/>
          <p:cNvSpPr>
            <a:spLocks noGrp="1"/>
          </p:cNvSpPr>
          <p:nvPr>
            <p:ph idx="1"/>
          </p:nvPr>
        </p:nvSpPr>
        <p:spPr/>
        <p:txBody>
          <a:bodyPr/>
          <a:lstStyle/>
          <a:p>
            <a:pPr marL="514350" indent="-514350">
              <a:buFont typeface="+mj-lt"/>
              <a:buAutoNum type="arabicPeriod"/>
            </a:pPr>
            <a:r>
              <a:rPr lang="it-IT" dirty="0"/>
              <a:t>Per prima cosa ho preso un esempio giocattolo di un grafo di questo tipo:</a:t>
            </a:r>
          </a:p>
          <a:p>
            <a:pPr marL="0" indent="0">
              <a:buNone/>
            </a:pPr>
            <a:endParaRPr lang="it-IT" dirty="0"/>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892" y="2924944"/>
            <a:ext cx="5375895" cy="3611743"/>
          </a:xfrm>
          <a:prstGeom prst="rect">
            <a:avLst/>
          </a:prstGeom>
        </p:spPr>
      </p:pic>
      <p:sp>
        <p:nvSpPr>
          <p:cNvPr id="7" name="CasellaDiTesto 6"/>
          <p:cNvSpPr txBox="1"/>
          <p:nvPr/>
        </p:nvSpPr>
        <p:spPr>
          <a:xfrm>
            <a:off x="7750596" y="2924944"/>
            <a:ext cx="3312368" cy="2677656"/>
          </a:xfrm>
          <a:prstGeom prst="rect">
            <a:avLst/>
          </a:prstGeom>
          <a:noFill/>
        </p:spPr>
        <p:txBody>
          <a:bodyPr wrap="square" rtlCol="0">
            <a:spAutoFit/>
          </a:bodyPr>
          <a:lstStyle/>
          <a:p>
            <a:pPr marL="514350" indent="-514350">
              <a:buFont typeface="+mj-lt"/>
              <a:buAutoNum type="arabicPeriod"/>
            </a:pPr>
            <a:r>
              <a:rPr lang="it-IT" sz="2800" dirty="0"/>
              <a:t>I vertici 2 e 4 sono Punti di Articolazione.</a:t>
            </a:r>
          </a:p>
          <a:p>
            <a:pPr marL="514350" indent="-514350">
              <a:buFont typeface="+mj-lt"/>
              <a:buAutoNum type="arabicPeriod"/>
            </a:pPr>
            <a:r>
              <a:rPr lang="it-IT" sz="2800" dirty="0"/>
              <a:t>Gli archi (1,2) e (3,4) sono dei Ponti.</a:t>
            </a:r>
          </a:p>
        </p:txBody>
      </p:sp>
    </p:spTree>
    <p:extLst>
      <p:ext uri="{BB962C8B-B14F-4D97-AF65-F5344CB8AC3E}">
        <p14:creationId xmlns:p14="http://schemas.microsoft.com/office/powerpoint/2010/main" val="19630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a:t>
            </a:r>
          </a:p>
        </p:txBody>
      </p:sp>
      <p:sp>
        <p:nvSpPr>
          <p:cNvPr id="3" name="Segnaposto contenuto 2"/>
          <p:cNvSpPr>
            <a:spLocks noGrp="1"/>
          </p:cNvSpPr>
          <p:nvPr>
            <p:ph idx="1"/>
          </p:nvPr>
        </p:nvSpPr>
        <p:spPr/>
        <p:txBody>
          <a:bodyPr/>
          <a:lstStyle/>
          <a:p>
            <a:r>
              <a:rPr lang="it-IT" dirty="0"/>
              <a:t>A partire da quell’esempio ho confrontato i valore degli indici di centralità basati sui vertici</a:t>
            </a:r>
          </a:p>
        </p:txBody>
      </p:sp>
      <p:graphicFrame>
        <p:nvGraphicFramePr>
          <p:cNvPr id="5" name="Tabella 4"/>
          <p:cNvGraphicFramePr>
            <a:graphicFrameLocks noGrp="1"/>
          </p:cNvGraphicFramePr>
          <p:nvPr>
            <p:extLst>
              <p:ext uri="{D42A27DB-BD31-4B8C-83A1-F6EECF244321}">
                <p14:modId xmlns:p14="http://schemas.microsoft.com/office/powerpoint/2010/main" val="1412712089"/>
              </p:ext>
            </p:extLst>
          </p:nvPr>
        </p:nvGraphicFramePr>
        <p:xfrm>
          <a:off x="3358108" y="2924944"/>
          <a:ext cx="4896543" cy="3023106"/>
        </p:xfrm>
        <a:graphic>
          <a:graphicData uri="http://schemas.openxmlformats.org/drawingml/2006/table">
            <a:tbl>
              <a:tblPr>
                <a:tableStyleId>{5C22544A-7EE6-4342-B048-85BDC9FD1C3A}</a:tableStyleId>
              </a:tblPr>
              <a:tblGrid>
                <a:gridCol w="1083106">
                  <a:extLst>
                    <a:ext uri="{9D8B030D-6E8A-4147-A177-3AD203B41FA5}">
                      <a16:colId xmlns:a16="http://schemas.microsoft.com/office/drawing/2014/main" val="3314131612"/>
                    </a:ext>
                  </a:extLst>
                </a:gridCol>
                <a:gridCol w="1173366">
                  <a:extLst>
                    <a:ext uri="{9D8B030D-6E8A-4147-A177-3AD203B41FA5}">
                      <a16:colId xmlns:a16="http://schemas.microsoft.com/office/drawing/2014/main" val="4128489212"/>
                    </a:ext>
                  </a:extLst>
                </a:gridCol>
                <a:gridCol w="1556965">
                  <a:extLst>
                    <a:ext uri="{9D8B030D-6E8A-4147-A177-3AD203B41FA5}">
                      <a16:colId xmlns:a16="http://schemas.microsoft.com/office/drawing/2014/main" val="646609855"/>
                    </a:ext>
                  </a:extLst>
                </a:gridCol>
                <a:gridCol w="1083106">
                  <a:extLst>
                    <a:ext uri="{9D8B030D-6E8A-4147-A177-3AD203B41FA5}">
                      <a16:colId xmlns:a16="http://schemas.microsoft.com/office/drawing/2014/main" val="619749374"/>
                    </a:ext>
                  </a:extLst>
                </a:gridCol>
              </a:tblGrid>
              <a:tr h="503851">
                <a:tc>
                  <a:txBody>
                    <a:bodyPr/>
                    <a:lstStyle/>
                    <a:p>
                      <a:pPr algn="ctr" fontAlgn="b"/>
                      <a:r>
                        <a:rPr lang="it-IT" sz="2000" b="1" u="none" strike="noStrike" dirty="0">
                          <a:solidFill>
                            <a:schemeClr val="tx1"/>
                          </a:solidFill>
                          <a:effectLst/>
                        </a:rPr>
                        <a:t>Nodi</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dirty="0" err="1">
                          <a:solidFill>
                            <a:schemeClr val="tx1"/>
                          </a:solidFill>
                          <a:effectLst/>
                        </a:rPr>
                        <a:t>Closeness</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a:solidFill>
                            <a:schemeClr val="tx1"/>
                          </a:solidFill>
                          <a:effectLst/>
                        </a:rPr>
                        <a:t>Betweenness</a:t>
                      </a:r>
                      <a:endParaRPr lang="it-IT" sz="20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a:solidFill>
                            <a:schemeClr val="tx1"/>
                          </a:solidFill>
                          <a:effectLst/>
                        </a:rPr>
                        <a:t>Degree</a:t>
                      </a:r>
                      <a:endParaRPr lang="it-IT" sz="20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867488595"/>
                  </a:ext>
                </a:extLst>
              </a:tr>
              <a:tr h="503851">
                <a:tc>
                  <a:txBody>
                    <a:bodyPr/>
                    <a:lstStyle/>
                    <a:p>
                      <a:pPr algn="ctr" fontAlgn="b"/>
                      <a:r>
                        <a:rPr lang="it-IT" sz="2000" b="1" u="none" strike="noStrike" dirty="0">
                          <a:solidFill>
                            <a:schemeClr val="tx1"/>
                          </a:solidFill>
                          <a:effectLst/>
                        </a:rPr>
                        <a:t>0</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dirty="0">
                          <a:solidFill>
                            <a:schemeClr val="tx1"/>
                          </a:solidFill>
                          <a:effectLst/>
                        </a:rPr>
                        <a:t>0,1666667</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a:solidFill>
                            <a:schemeClr val="tx1"/>
                          </a:solidFill>
                          <a:effectLst/>
                        </a:rPr>
                        <a:t>0,25</a:t>
                      </a:r>
                      <a:endParaRPr lang="it-IT" sz="20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a:solidFill>
                            <a:schemeClr val="tx1"/>
                          </a:solidFill>
                          <a:effectLst/>
                        </a:rPr>
                        <a:t>4</a:t>
                      </a:r>
                      <a:endParaRPr lang="it-IT" sz="20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080254095"/>
                  </a:ext>
                </a:extLst>
              </a:tr>
              <a:tr h="503851">
                <a:tc>
                  <a:txBody>
                    <a:bodyPr/>
                    <a:lstStyle/>
                    <a:p>
                      <a:pPr algn="ctr" fontAlgn="b"/>
                      <a:r>
                        <a:rPr lang="it-IT" sz="2000" b="1" u="none" strike="noStrike" dirty="0">
                          <a:solidFill>
                            <a:schemeClr val="tx1"/>
                          </a:solidFill>
                          <a:effectLst/>
                        </a:rPr>
                        <a:t>1</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dirty="0">
                          <a:solidFill>
                            <a:schemeClr val="tx1"/>
                          </a:solidFill>
                          <a:effectLst/>
                        </a:rPr>
                        <a:t>0,1428571</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dirty="0">
                          <a:solidFill>
                            <a:schemeClr val="tx1"/>
                          </a:solidFill>
                          <a:effectLst/>
                        </a:rPr>
                        <a:t>0,166666667</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dirty="0">
                          <a:solidFill>
                            <a:schemeClr val="tx1"/>
                          </a:solidFill>
                          <a:effectLst/>
                        </a:rPr>
                        <a:t>3</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1156809909"/>
                  </a:ext>
                </a:extLst>
              </a:tr>
              <a:tr h="503851">
                <a:tc>
                  <a:txBody>
                    <a:bodyPr/>
                    <a:lstStyle/>
                    <a:p>
                      <a:pPr algn="ctr" fontAlgn="b"/>
                      <a:r>
                        <a:rPr lang="it-IT" sz="2000" b="1" u="none" strike="noStrike" dirty="0">
                          <a:solidFill>
                            <a:schemeClr val="tx1"/>
                          </a:solidFill>
                          <a:effectLst/>
                        </a:rPr>
                        <a:t>2</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dirty="0">
                          <a:solidFill>
                            <a:schemeClr val="tx1"/>
                          </a:solidFill>
                          <a:effectLst/>
                        </a:rPr>
                        <a:t>0,2</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dirty="0">
                          <a:solidFill>
                            <a:schemeClr val="tx1"/>
                          </a:solidFill>
                          <a:effectLst/>
                        </a:rPr>
                        <a:t>0,833333333</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dirty="0">
                          <a:solidFill>
                            <a:schemeClr val="tx1"/>
                          </a:solidFill>
                          <a:effectLst/>
                        </a:rPr>
                        <a:t>5</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975904914"/>
                  </a:ext>
                </a:extLst>
              </a:tr>
              <a:tr h="503851">
                <a:tc>
                  <a:txBody>
                    <a:bodyPr/>
                    <a:lstStyle/>
                    <a:p>
                      <a:pPr algn="ctr" fontAlgn="b"/>
                      <a:r>
                        <a:rPr lang="it-IT" sz="2000" b="1" u="none" strike="noStrike">
                          <a:solidFill>
                            <a:schemeClr val="tx1"/>
                          </a:solidFill>
                          <a:effectLst/>
                        </a:rPr>
                        <a:t>3</a:t>
                      </a:r>
                      <a:endParaRPr lang="it-IT" sz="20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dirty="0">
                          <a:solidFill>
                            <a:schemeClr val="tx1"/>
                          </a:solidFill>
                          <a:effectLst/>
                        </a:rPr>
                        <a:t>0,125</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dirty="0">
                          <a:solidFill>
                            <a:schemeClr val="tx1"/>
                          </a:solidFill>
                          <a:effectLst/>
                        </a:rPr>
                        <a:t>0</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dirty="0">
                          <a:solidFill>
                            <a:schemeClr val="tx1"/>
                          </a:solidFill>
                          <a:effectLst/>
                        </a:rPr>
                        <a:t>3</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84669572"/>
                  </a:ext>
                </a:extLst>
              </a:tr>
              <a:tr h="503851">
                <a:tc>
                  <a:txBody>
                    <a:bodyPr/>
                    <a:lstStyle/>
                    <a:p>
                      <a:pPr algn="ctr" fontAlgn="b"/>
                      <a:r>
                        <a:rPr lang="it-IT" sz="2000" b="1" u="none" strike="noStrike">
                          <a:solidFill>
                            <a:schemeClr val="tx1"/>
                          </a:solidFill>
                          <a:effectLst/>
                        </a:rPr>
                        <a:t>4</a:t>
                      </a:r>
                      <a:endParaRPr lang="it-IT" sz="20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a:solidFill>
                            <a:schemeClr val="tx1"/>
                          </a:solidFill>
                          <a:effectLst/>
                        </a:rPr>
                        <a:t>0,2</a:t>
                      </a:r>
                      <a:endParaRPr lang="it-IT" sz="20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dirty="0">
                          <a:solidFill>
                            <a:schemeClr val="tx1"/>
                          </a:solidFill>
                          <a:effectLst/>
                        </a:rPr>
                        <a:t>0,583333333</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dirty="0">
                          <a:solidFill>
                            <a:schemeClr val="tx1"/>
                          </a:solidFill>
                          <a:effectLst/>
                        </a:rPr>
                        <a:t>5</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119231485"/>
                  </a:ext>
                </a:extLst>
              </a:tr>
            </a:tbl>
          </a:graphicData>
        </a:graphic>
      </p:graphicFrame>
      <p:pic>
        <p:nvPicPr>
          <p:cNvPr id="12" name="Immagin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924" y="1097368"/>
            <a:ext cx="9001000" cy="4850682"/>
          </a:xfrm>
          <a:prstGeom prst="rect">
            <a:avLst/>
          </a:prstGeom>
        </p:spPr>
      </p:pic>
    </p:spTree>
    <p:extLst>
      <p:ext uri="{BB962C8B-B14F-4D97-AF65-F5344CB8AC3E}">
        <p14:creationId xmlns:p14="http://schemas.microsoft.com/office/powerpoint/2010/main" val="202687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a:t>
            </a:r>
          </a:p>
        </p:txBody>
      </p:sp>
      <p:sp>
        <p:nvSpPr>
          <p:cNvPr id="3" name="Segnaposto contenuto 2"/>
          <p:cNvSpPr>
            <a:spLocks noGrp="1"/>
          </p:cNvSpPr>
          <p:nvPr>
            <p:ph idx="1"/>
          </p:nvPr>
        </p:nvSpPr>
        <p:spPr/>
        <p:txBody>
          <a:bodyPr/>
          <a:lstStyle/>
          <a:p>
            <a:r>
              <a:rPr lang="it-IT" dirty="0"/>
              <a:t>Partendo dai risultati ottenuti nel precedente esempio ho cominciato ad analizzare il comportamento dei punti di articolazione all’interno dei tre indici di centralità :</a:t>
            </a:r>
          </a:p>
          <a:p>
            <a:r>
              <a:rPr lang="it-IT" dirty="0"/>
              <a:t> </a:t>
            </a:r>
            <a:r>
              <a:rPr lang="it-IT" dirty="0" err="1"/>
              <a:t>Betweenness</a:t>
            </a:r>
            <a:endParaRPr lang="it-IT" dirty="0"/>
          </a:p>
          <a:p>
            <a:r>
              <a:rPr lang="it-IT" dirty="0"/>
              <a:t> </a:t>
            </a:r>
            <a:r>
              <a:rPr lang="it-IT" dirty="0" err="1"/>
              <a:t>Closeness</a:t>
            </a:r>
            <a:r>
              <a:rPr lang="it-IT" dirty="0"/>
              <a:t> </a:t>
            </a:r>
          </a:p>
          <a:p>
            <a:r>
              <a:rPr lang="it-IT" dirty="0"/>
              <a:t> </a:t>
            </a:r>
            <a:r>
              <a:rPr lang="it-IT" dirty="0" err="1"/>
              <a:t>Degree</a:t>
            </a:r>
            <a:endParaRPr lang="it-IT" dirty="0"/>
          </a:p>
          <a:p>
            <a:pPr marL="0" indent="0">
              <a:buNone/>
            </a:pPr>
            <a:endParaRPr lang="it-IT" dirty="0"/>
          </a:p>
        </p:txBody>
      </p:sp>
    </p:spTree>
    <p:extLst>
      <p:ext uri="{BB962C8B-B14F-4D97-AF65-F5344CB8AC3E}">
        <p14:creationId xmlns:p14="http://schemas.microsoft.com/office/powerpoint/2010/main" val="320272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a:t>
            </a:r>
          </a:p>
        </p:txBody>
      </p:sp>
      <p:sp>
        <p:nvSpPr>
          <p:cNvPr id="3" name="Segnaposto contenuto 2"/>
          <p:cNvSpPr>
            <a:spLocks noGrp="1"/>
          </p:cNvSpPr>
          <p:nvPr>
            <p:ph idx="1"/>
          </p:nvPr>
        </p:nvSpPr>
        <p:spPr/>
        <p:txBody>
          <a:bodyPr/>
          <a:lstStyle/>
          <a:p>
            <a:r>
              <a:rPr lang="it-IT" dirty="0"/>
              <a:t>Partendo da un altro dataset più semplice quale il </a:t>
            </a:r>
            <a:r>
              <a:rPr lang="it-IT" i="1" dirty="0" err="1"/>
              <a:t>Padget.edges</a:t>
            </a:r>
            <a:r>
              <a:rPr lang="it-IT" i="1" dirty="0"/>
              <a:t> </a:t>
            </a:r>
            <a:r>
              <a:rPr lang="it-IT" dirty="0"/>
              <a:t>avente 16 nodi  e avente un solo Punto di Articolazione:</a:t>
            </a:r>
          </a:p>
        </p:txBody>
      </p:sp>
      <p:graphicFrame>
        <p:nvGraphicFramePr>
          <p:cNvPr id="5" name="Tabella 4"/>
          <p:cNvGraphicFramePr>
            <a:graphicFrameLocks noGrp="1"/>
          </p:cNvGraphicFramePr>
          <p:nvPr>
            <p:extLst>
              <p:ext uri="{D42A27DB-BD31-4B8C-83A1-F6EECF244321}">
                <p14:modId xmlns:p14="http://schemas.microsoft.com/office/powerpoint/2010/main" val="838632840"/>
              </p:ext>
            </p:extLst>
          </p:nvPr>
        </p:nvGraphicFramePr>
        <p:xfrm>
          <a:off x="3286100" y="2564904"/>
          <a:ext cx="4104456" cy="4148666"/>
        </p:xfrm>
        <a:graphic>
          <a:graphicData uri="http://schemas.openxmlformats.org/drawingml/2006/table">
            <a:tbl>
              <a:tblPr>
                <a:tableStyleId>{5C22544A-7EE6-4342-B048-85BDC9FD1C3A}</a:tableStyleId>
              </a:tblPr>
              <a:tblGrid>
                <a:gridCol w="713818">
                  <a:extLst>
                    <a:ext uri="{9D8B030D-6E8A-4147-A177-3AD203B41FA5}">
                      <a16:colId xmlns:a16="http://schemas.microsoft.com/office/drawing/2014/main" val="2549633581"/>
                    </a:ext>
                  </a:extLst>
                </a:gridCol>
                <a:gridCol w="936888">
                  <a:extLst>
                    <a:ext uri="{9D8B030D-6E8A-4147-A177-3AD203B41FA5}">
                      <a16:colId xmlns:a16="http://schemas.microsoft.com/office/drawing/2014/main" val="3683374777"/>
                    </a:ext>
                  </a:extLst>
                </a:gridCol>
                <a:gridCol w="1026114">
                  <a:extLst>
                    <a:ext uri="{9D8B030D-6E8A-4147-A177-3AD203B41FA5}">
                      <a16:colId xmlns:a16="http://schemas.microsoft.com/office/drawing/2014/main" val="1338495528"/>
                    </a:ext>
                  </a:extLst>
                </a:gridCol>
                <a:gridCol w="713818">
                  <a:extLst>
                    <a:ext uri="{9D8B030D-6E8A-4147-A177-3AD203B41FA5}">
                      <a16:colId xmlns:a16="http://schemas.microsoft.com/office/drawing/2014/main" val="430626226"/>
                    </a:ext>
                  </a:extLst>
                </a:gridCol>
                <a:gridCol w="713818">
                  <a:extLst>
                    <a:ext uri="{9D8B030D-6E8A-4147-A177-3AD203B41FA5}">
                      <a16:colId xmlns:a16="http://schemas.microsoft.com/office/drawing/2014/main" val="2869856501"/>
                    </a:ext>
                  </a:extLst>
                </a:gridCol>
              </a:tblGrid>
              <a:tr h="235241">
                <a:tc>
                  <a:txBody>
                    <a:bodyPr/>
                    <a:lstStyle/>
                    <a:p>
                      <a:pPr algn="ctr" fontAlgn="b"/>
                      <a:r>
                        <a:rPr lang="it-IT" sz="1200" b="1" u="none" strike="noStrike" dirty="0">
                          <a:solidFill>
                            <a:schemeClr val="tx1"/>
                          </a:solidFill>
                          <a:effectLst/>
                          <a:latin typeface="+mn-lt"/>
                        </a:rPr>
                        <a:t>Nodi</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Closeness</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err="1">
                          <a:solidFill>
                            <a:schemeClr val="tx1"/>
                          </a:solidFill>
                          <a:effectLst/>
                          <a:latin typeface="+mn-lt"/>
                        </a:rPr>
                        <a:t>Betweeness</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Degree</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endParaRPr lang="it-IT" sz="1200" b="1" i="0" u="none" strike="noStrike">
                        <a:solidFill>
                          <a:schemeClr val="tx1"/>
                        </a:solidFill>
                        <a:effectLst/>
                        <a:latin typeface="+mn-lt"/>
                      </a:endParaRPr>
                    </a:p>
                  </a:txBody>
                  <a:tcPr marL="9525" marR="9525" marT="9525" marB="0" anchor="b">
                    <a:solidFill>
                      <a:schemeClr val="accent1"/>
                    </a:solidFill>
                  </a:tcPr>
                </a:tc>
                <a:extLst>
                  <a:ext uri="{0D108BD9-81ED-4DB2-BD59-A6C34878D82A}">
                    <a16:rowId xmlns:a16="http://schemas.microsoft.com/office/drawing/2014/main" val="2575092048"/>
                  </a:ext>
                </a:extLst>
              </a:tr>
              <a:tr h="120606">
                <a:tc>
                  <a:txBody>
                    <a:bodyPr/>
                    <a:lstStyle/>
                    <a:p>
                      <a:pPr algn="ctr" fontAlgn="b"/>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endParaRPr lang="it-IT" sz="1200" b="1" i="0" u="none" strike="noStrike">
                        <a:solidFill>
                          <a:schemeClr val="tx1"/>
                        </a:solidFill>
                        <a:effectLst/>
                        <a:latin typeface="+mn-lt"/>
                      </a:endParaRPr>
                    </a:p>
                  </a:txBody>
                  <a:tcPr marL="9525" marR="9525" marT="9525" marB="0" anchor="b">
                    <a:solidFill>
                      <a:schemeClr val="accent1"/>
                    </a:solidFill>
                  </a:tcPr>
                </a:tc>
                <a:extLst>
                  <a:ext uri="{0D108BD9-81ED-4DB2-BD59-A6C34878D82A}">
                    <a16:rowId xmlns:a16="http://schemas.microsoft.com/office/drawing/2014/main" val="3870982702"/>
                  </a:ext>
                </a:extLst>
              </a:tr>
              <a:tr h="235241">
                <a:tc>
                  <a:txBody>
                    <a:bodyPr/>
                    <a:lstStyle/>
                    <a:p>
                      <a:pPr algn="ctr" fontAlgn="b"/>
                      <a:r>
                        <a:rPr lang="it-IT" sz="1200" b="1" u="none" strike="noStrike">
                          <a:solidFill>
                            <a:schemeClr val="tx1"/>
                          </a:solidFill>
                          <a:effectLst/>
                          <a:latin typeface="+mn-lt"/>
                        </a:rPr>
                        <a:t>0</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0,083333333</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1</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0,090909</a:t>
                      </a:r>
                      <a:endParaRPr lang="it-IT" sz="1200" b="1" i="0" u="none" strike="noStrike">
                        <a:solidFill>
                          <a:schemeClr val="tx1"/>
                        </a:solidFill>
                        <a:effectLst/>
                        <a:latin typeface="+mn-lt"/>
                      </a:endParaRPr>
                    </a:p>
                  </a:txBody>
                  <a:tcPr marL="9525" marR="9525" marT="9525" marB="0" anchor="b">
                    <a:solidFill>
                      <a:schemeClr val="accent1"/>
                    </a:solidFill>
                  </a:tcPr>
                </a:tc>
                <a:extLst>
                  <a:ext uri="{0D108BD9-81ED-4DB2-BD59-A6C34878D82A}">
                    <a16:rowId xmlns:a16="http://schemas.microsoft.com/office/drawing/2014/main" val="4071252662"/>
                  </a:ext>
                </a:extLst>
              </a:tr>
              <a:tr h="235241">
                <a:tc>
                  <a:txBody>
                    <a:bodyPr/>
                    <a:lstStyle/>
                    <a:p>
                      <a:pPr algn="ctr" fontAlgn="b"/>
                      <a:r>
                        <a:rPr lang="it-IT" sz="1200" b="1" u="none" strike="noStrike">
                          <a:solidFill>
                            <a:schemeClr val="tx1"/>
                          </a:solidFill>
                          <a:effectLst/>
                          <a:latin typeface="+mn-lt"/>
                        </a:rPr>
                        <a:t>1</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0,052631579</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3</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0,272727</a:t>
                      </a:r>
                      <a:endParaRPr lang="it-IT" sz="1200" b="1" i="0" u="none" strike="noStrike">
                        <a:solidFill>
                          <a:schemeClr val="tx1"/>
                        </a:solidFill>
                        <a:effectLst/>
                        <a:latin typeface="+mn-lt"/>
                      </a:endParaRPr>
                    </a:p>
                  </a:txBody>
                  <a:tcPr marL="9525" marR="9525" marT="9525" marB="0" anchor="b">
                    <a:solidFill>
                      <a:schemeClr val="accent1"/>
                    </a:solidFill>
                  </a:tcPr>
                </a:tc>
                <a:extLst>
                  <a:ext uri="{0D108BD9-81ED-4DB2-BD59-A6C34878D82A}">
                    <a16:rowId xmlns:a16="http://schemas.microsoft.com/office/drawing/2014/main" val="2423753424"/>
                  </a:ext>
                </a:extLst>
              </a:tr>
              <a:tr h="235241">
                <a:tc>
                  <a:txBody>
                    <a:bodyPr/>
                    <a:lstStyle/>
                    <a:p>
                      <a:pPr algn="ctr" fontAlgn="b"/>
                      <a:r>
                        <a:rPr lang="it-IT" sz="1200" b="1" u="none" strike="noStrike">
                          <a:solidFill>
                            <a:schemeClr val="tx1"/>
                          </a:solidFill>
                          <a:effectLst/>
                          <a:latin typeface="+mn-lt"/>
                        </a:rPr>
                        <a:t>2</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0,0625</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6</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0,545455</a:t>
                      </a:r>
                      <a:endParaRPr lang="it-IT" sz="1200" b="1" i="0" u="none" strike="noStrike">
                        <a:solidFill>
                          <a:schemeClr val="tx1"/>
                        </a:solidFill>
                        <a:effectLst/>
                        <a:latin typeface="+mn-lt"/>
                      </a:endParaRPr>
                    </a:p>
                  </a:txBody>
                  <a:tcPr marL="9525" marR="9525" marT="9525" marB="0" anchor="b">
                    <a:solidFill>
                      <a:schemeClr val="accent1"/>
                    </a:solidFill>
                  </a:tcPr>
                </a:tc>
                <a:extLst>
                  <a:ext uri="{0D108BD9-81ED-4DB2-BD59-A6C34878D82A}">
                    <a16:rowId xmlns:a16="http://schemas.microsoft.com/office/drawing/2014/main" val="3238533860"/>
                  </a:ext>
                </a:extLst>
              </a:tr>
              <a:tr h="235241">
                <a:tc>
                  <a:txBody>
                    <a:bodyPr/>
                    <a:lstStyle/>
                    <a:p>
                      <a:pPr algn="ctr" fontAlgn="b"/>
                      <a:r>
                        <a:rPr lang="it-IT" sz="1200" b="1" u="none" strike="noStrike">
                          <a:solidFill>
                            <a:schemeClr val="tx1"/>
                          </a:solidFill>
                          <a:effectLst/>
                          <a:latin typeface="+mn-lt"/>
                        </a:rPr>
                        <a:t>3</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0,166666667</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6</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0,545455</a:t>
                      </a:r>
                      <a:endParaRPr lang="it-IT" sz="1200" b="1" i="0" u="none" strike="noStrike">
                        <a:solidFill>
                          <a:schemeClr val="tx1"/>
                        </a:solidFill>
                        <a:effectLst/>
                        <a:latin typeface="+mn-lt"/>
                      </a:endParaRPr>
                    </a:p>
                  </a:txBody>
                  <a:tcPr marL="9525" marR="9525" marT="9525" marB="0" anchor="b">
                    <a:solidFill>
                      <a:schemeClr val="accent1"/>
                    </a:solidFill>
                  </a:tcPr>
                </a:tc>
                <a:extLst>
                  <a:ext uri="{0D108BD9-81ED-4DB2-BD59-A6C34878D82A}">
                    <a16:rowId xmlns:a16="http://schemas.microsoft.com/office/drawing/2014/main" val="797792213"/>
                  </a:ext>
                </a:extLst>
              </a:tr>
              <a:tr h="235241">
                <a:tc>
                  <a:txBody>
                    <a:bodyPr/>
                    <a:lstStyle/>
                    <a:p>
                      <a:pPr algn="ctr" fontAlgn="b"/>
                      <a:r>
                        <a:rPr lang="it-IT" sz="1200" b="1" u="none" strike="noStrike">
                          <a:solidFill>
                            <a:schemeClr val="tx1"/>
                          </a:solidFill>
                          <a:effectLst/>
                          <a:latin typeface="+mn-lt"/>
                        </a:rPr>
                        <a:t>4</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0,333333333</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0,015873016</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6</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0,545455</a:t>
                      </a:r>
                      <a:endParaRPr lang="it-IT" sz="1200" b="1" i="0" u="none" strike="noStrike">
                        <a:solidFill>
                          <a:schemeClr val="tx1"/>
                        </a:solidFill>
                        <a:effectLst/>
                        <a:latin typeface="+mn-lt"/>
                      </a:endParaRPr>
                    </a:p>
                  </a:txBody>
                  <a:tcPr marL="9525" marR="9525" marT="9525" marB="0" anchor="b">
                    <a:solidFill>
                      <a:schemeClr val="accent1"/>
                    </a:solidFill>
                  </a:tcPr>
                </a:tc>
                <a:extLst>
                  <a:ext uri="{0D108BD9-81ED-4DB2-BD59-A6C34878D82A}">
                    <a16:rowId xmlns:a16="http://schemas.microsoft.com/office/drawing/2014/main" val="1843274176"/>
                  </a:ext>
                </a:extLst>
              </a:tr>
              <a:tr h="235241">
                <a:tc>
                  <a:txBody>
                    <a:bodyPr/>
                    <a:lstStyle/>
                    <a:p>
                      <a:pPr algn="ctr" fontAlgn="b"/>
                      <a:r>
                        <a:rPr lang="it-IT" sz="1200" b="1" u="none" strike="noStrike">
                          <a:solidFill>
                            <a:schemeClr val="tx1"/>
                          </a:solidFill>
                          <a:effectLst/>
                          <a:latin typeface="+mn-lt"/>
                        </a:rPr>
                        <a:t>5</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0,083333333</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0</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3</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0,272727</a:t>
                      </a:r>
                      <a:endParaRPr lang="it-IT" sz="1200" b="1" i="0" u="none" strike="noStrike">
                        <a:solidFill>
                          <a:schemeClr val="tx1"/>
                        </a:solidFill>
                        <a:effectLst/>
                        <a:latin typeface="+mn-lt"/>
                      </a:endParaRPr>
                    </a:p>
                  </a:txBody>
                  <a:tcPr marL="9525" marR="9525" marT="9525" marB="0" anchor="b">
                    <a:solidFill>
                      <a:schemeClr val="accent1"/>
                    </a:solidFill>
                  </a:tcPr>
                </a:tc>
                <a:extLst>
                  <a:ext uri="{0D108BD9-81ED-4DB2-BD59-A6C34878D82A}">
                    <a16:rowId xmlns:a16="http://schemas.microsoft.com/office/drawing/2014/main" val="2763320126"/>
                  </a:ext>
                </a:extLst>
              </a:tr>
              <a:tr h="235241">
                <a:tc>
                  <a:txBody>
                    <a:bodyPr/>
                    <a:lstStyle/>
                    <a:p>
                      <a:pPr algn="ctr" fontAlgn="b"/>
                      <a:r>
                        <a:rPr lang="it-IT" sz="1200" b="1" u="none" strike="noStrike">
                          <a:solidFill>
                            <a:schemeClr val="tx1"/>
                          </a:solidFill>
                          <a:effectLst/>
                          <a:latin typeface="+mn-lt"/>
                        </a:rPr>
                        <a:t>6</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0,142857143</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0,031746032</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6</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0,545455</a:t>
                      </a:r>
                      <a:endParaRPr lang="it-IT" sz="1200" b="1" i="0" u="none" strike="noStrike">
                        <a:solidFill>
                          <a:schemeClr val="tx1"/>
                        </a:solidFill>
                        <a:effectLst/>
                        <a:latin typeface="+mn-lt"/>
                      </a:endParaRPr>
                    </a:p>
                  </a:txBody>
                  <a:tcPr marL="9525" marR="9525" marT="9525" marB="0" anchor="b">
                    <a:solidFill>
                      <a:schemeClr val="accent1"/>
                    </a:solidFill>
                  </a:tcPr>
                </a:tc>
                <a:extLst>
                  <a:ext uri="{0D108BD9-81ED-4DB2-BD59-A6C34878D82A}">
                    <a16:rowId xmlns:a16="http://schemas.microsoft.com/office/drawing/2014/main" val="2852323178"/>
                  </a:ext>
                </a:extLst>
              </a:tr>
              <a:tr h="235241">
                <a:tc>
                  <a:txBody>
                    <a:bodyPr/>
                    <a:lstStyle/>
                    <a:p>
                      <a:pPr algn="ctr" fontAlgn="b"/>
                      <a:r>
                        <a:rPr lang="it-IT" sz="1200" b="1" u="none" strike="noStrike">
                          <a:solidFill>
                            <a:schemeClr val="tx1"/>
                          </a:solidFill>
                          <a:effectLst/>
                          <a:latin typeface="+mn-lt"/>
                        </a:rPr>
                        <a:t>7</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0,333333333</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0,028571429</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5</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0,454545</a:t>
                      </a:r>
                      <a:endParaRPr lang="it-IT" sz="1200" b="1" i="0" u="none" strike="noStrike">
                        <a:solidFill>
                          <a:schemeClr val="tx1"/>
                        </a:solidFill>
                        <a:effectLst/>
                        <a:latin typeface="+mn-lt"/>
                      </a:endParaRPr>
                    </a:p>
                  </a:txBody>
                  <a:tcPr marL="9525" marR="9525" marT="9525" marB="0" anchor="b">
                    <a:solidFill>
                      <a:schemeClr val="accent1"/>
                    </a:solidFill>
                  </a:tcPr>
                </a:tc>
                <a:extLst>
                  <a:ext uri="{0D108BD9-81ED-4DB2-BD59-A6C34878D82A}">
                    <a16:rowId xmlns:a16="http://schemas.microsoft.com/office/drawing/2014/main" val="2013060528"/>
                  </a:ext>
                </a:extLst>
              </a:tr>
              <a:tr h="235241">
                <a:tc>
                  <a:txBody>
                    <a:bodyPr/>
                    <a:lstStyle/>
                    <a:p>
                      <a:pPr algn="ctr" fontAlgn="b"/>
                      <a:r>
                        <a:rPr lang="it-IT" sz="1200" b="1" u="none" strike="noStrike">
                          <a:solidFill>
                            <a:schemeClr val="tx1"/>
                          </a:solidFill>
                          <a:effectLst/>
                          <a:latin typeface="+mn-lt"/>
                        </a:rPr>
                        <a:t>8</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0,166666667</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0,177777778</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11</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1</a:t>
                      </a:r>
                      <a:endParaRPr lang="it-IT" sz="1200" b="1" i="0" u="none" strike="noStrike">
                        <a:solidFill>
                          <a:schemeClr val="tx1"/>
                        </a:solidFill>
                        <a:effectLst/>
                        <a:latin typeface="+mn-lt"/>
                      </a:endParaRPr>
                    </a:p>
                  </a:txBody>
                  <a:tcPr marL="9525" marR="9525" marT="9525" marB="0" anchor="b">
                    <a:solidFill>
                      <a:schemeClr val="accent1"/>
                    </a:solidFill>
                  </a:tcPr>
                </a:tc>
                <a:extLst>
                  <a:ext uri="{0D108BD9-81ED-4DB2-BD59-A6C34878D82A}">
                    <a16:rowId xmlns:a16="http://schemas.microsoft.com/office/drawing/2014/main" val="53506293"/>
                  </a:ext>
                </a:extLst>
              </a:tr>
              <a:tr h="235241">
                <a:tc>
                  <a:txBody>
                    <a:bodyPr/>
                    <a:lstStyle/>
                    <a:p>
                      <a:pPr algn="ctr" fontAlgn="b"/>
                      <a:r>
                        <a:rPr lang="it-IT" sz="1200" b="1" u="none" strike="noStrike">
                          <a:solidFill>
                            <a:schemeClr val="tx1"/>
                          </a:solidFill>
                          <a:effectLst/>
                          <a:latin typeface="+mn-lt"/>
                        </a:rPr>
                        <a:t>9</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1</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0</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2</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0,181818</a:t>
                      </a:r>
                      <a:endParaRPr lang="it-IT" sz="1200" b="1" i="0" u="none" strike="noStrike">
                        <a:solidFill>
                          <a:schemeClr val="tx1"/>
                        </a:solidFill>
                        <a:effectLst/>
                        <a:latin typeface="+mn-lt"/>
                      </a:endParaRPr>
                    </a:p>
                  </a:txBody>
                  <a:tcPr marL="9525" marR="9525" marT="9525" marB="0" anchor="b">
                    <a:solidFill>
                      <a:schemeClr val="accent1"/>
                    </a:solidFill>
                  </a:tcPr>
                </a:tc>
                <a:extLst>
                  <a:ext uri="{0D108BD9-81ED-4DB2-BD59-A6C34878D82A}">
                    <a16:rowId xmlns:a16="http://schemas.microsoft.com/office/drawing/2014/main" val="2043524779"/>
                  </a:ext>
                </a:extLst>
              </a:tr>
              <a:tr h="235241">
                <a:tc>
                  <a:txBody>
                    <a:bodyPr/>
                    <a:lstStyle/>
                    <a:p>
                      <a:pPr algn="ctr" fontAlgn="b"/>
                      <a:r>
                        <a:rPr lang="it-IT" sz="1200" b="1" u="none" strike="noStrike">
                          <a:solidFill>
                            <a:schemeClr val="tx1"/>
                          </a:solidFill>
                          <a:effectLst/>
                          <a:latin typeface="+mn-lt"/>
                        </a:rPr>
                        <a:t>10</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1</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0,022222222</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7</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0,636364</a:t>
                      </a:r>
                      <a:endParaRPr lang="it-IT" sz="1200" b="1" i="0" u="none" strike="noStrike">
                        <a:solidFill>
                          <a:schemeClr val="tx1"/>
                        </a:solidFill>
                        <a:effectLst/>
                        <a:latin typeface="+mn-lt"/>
                      </a:endParaRPr>
                    </a:p>
                  </a:txBody>
                  <a:tcPr marL="9525" marR="9525" marT="9525" marB="0" anchor="b">
                    <a:solidFill>
                      <a:schemeClr val="accent1"/>
                    </a:solidFill>
                  </a:tcPr>
                </a:tc>
                <a:extLst>
                  <a:ext uri="{0D108BD9-81ED-4DB2-BD59-A6C34878D82A}">
                    <a16:rowId xmlns:a16="http://schemas.microsoft.com/office/drawing/2014/main" val="4098963378"/>
                  </a:ext>
                </a:extLst>
              </a:tr>
              <a:tr h="120606">
                <a:tc>
                  <a:txBody>
                    <a:bodyPr/>
                    <a:lstStyle/>
                    <a:p>
                      <a:pPr algn="ctr" fontAlgn="b"/>
                      <a:r>
                        <a:rPr lang="it-IT" sz="1200" b="1" u="none" strike="noStrike">
                          <a:solidFill>
                            <a:schemeClr val="tx1"/>
                          </a:solidFill>
                          <a:effectLst/>
                          <a:latin typeface="+mn-lt"/>
                        </a:rPr>
                        <a:t>11</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0</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a:t>
                      </a:r>
                      <a:endParaRPr lang="it-IT" sz="1200" b="1" i="0" u="none" strike="noStrike">
                        <a:solidFill>
                          <a:schemeClr val="tx1"/>
                        </a:solidFill>
                        <a:effectLst/>
                        <a:latin typeface="+mn-lt"/>
                      </a:endParaRPr>
                    </a:p>
                  </a:txBody>
                  <a:tcPr marL="9525" marR="9525" marT="9525" marB="0" anchor="b">
                    <a:solidFill>
                      <a:schemeClr val="accent1"/>
                    </a:solidFill>
                  </a:tcPr>
                </a:tc>
                <a:extLst>
                  <a:ext uri="{0D108BD9-81ED-4DB2-BD59-A6C34878D82A}">
                    <a16:rowId xmlns:a16="http://schemas.microsoft.com/office/drawing/2014/main" val="1688703480"/>
                  </a:ext>
                </a:extLst>
              </a:tr>
              <a:tr h="235241">
                <a:tc>
                  <a:txBody>
                    <a:bodyPr/>
                    <a:lstStyle/>
                    <a:p>
                      <a:pPr algn="ctr" fontAlgn="b"/>
                      <a:r>
                        <a:rPr lang="it-IT" sz="1200" b="1" u="none" strike="noStrike">
                          <a:solidFill>
                            <a:schemeClr val="tx1"/>
                          </a:solidFill>
                          <a:effectLst/>
                          <a:latin typeface="+mn-lt"/>
                        </a:rPr>
                        <a:t>12</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0,5</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0,038095238</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3</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0,272727</a:t>
                      </a:r>
                      <a:endParaRPr lang="it-IT" sz="1200" b="1" i="0" u="none" strike="noStrike" dirty="0">
                        <a:solidFill>
                          <a:schemeClr val="tx1"/>
                        </a:solidFill>
                        <a:effectLst/>
                        <a:latin typeface="+mn-lt"/>
                      </a:endParaRPr>
                    </a:p>
                  </a:txBody>
                  <a:tcPr marL="9525" marR="9525" marT="9525" marB="0" anchor="b">
                    <a:solidFill>
                      <a:schemeClr val="accent1"/>
                    </a:solidFill>
                  </a:tcPr>
                </a:tc>
                <a:extLst>
                  <a:ext uri="{0D108BD9-81ED-4DB2-BD59-A6C34878D82A}">
                    <a16:rowId xmlns:a16="http://schemas.microsoft.com/office/drawing/2014/main" val="2869505248"/>
                  </a:ext>
                </a:extLst>
              </a:tr>
              <a:tr h="235241">
                <a:tc>
                  <a:txBody>
                    <a:bodyPr/>
                    <a:lstStyle/>
                    <a:p>
                      <a:pPr algn="ctr" fontAlgn="b"/>
                      <a:r>
                        <a:rPr lang="it-IT" sz="1200" b="1" u="none" strike="noStrike">
                          <a:solidFill>
                            <a:schemeClr val="tx1"/>
                          </a:solidFill>
                          <a:effectLst/>
                          <a:latin typeface="+mn-lt"/>
                        </a:rPr>
                        <a:t>13</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3</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0,272727</a:t>
                      </a:r>
                      <a:endParaRPr lang="it-IT" sz="1200" b="1" i="0" u="none" strike="noStrike" dirty="0">
                        <a:solidFill>
                          <a:schemeClr val="tx1"/>
                        </a:solidFill>
                        <a:effectLst/>
                        <a:latin typeface="+mn-lt"/>
                      </a:endParaRPr>
                    </a:p>
                  </a:txBody>
                  <a:tcPr marL="9525" marR="9525" marT="9525" marB="0" anchor="b">
                    <a:solidFill>
                      <a:schemeClr val="accent1"/>
                    </a:solidFill>
                  </a:tcPr>
                </a:tc>
                <a:extLst>
                  <a:ext uri="{0D108BD9-81ED-4DB2-BD59-A6C34878D82A}">
                    <a16:rowId xmlns:a16="http://schemas.microsoft.com/office/drawing/2014/main" val="2809640081"/>
                  </a:ext>
                </a:extLst>
              </a:tr>
              <a:tr h="235241">
                <a:tc>
                  <a:txBody>
                    <a:bodyPr/>
                    <a:lstStyle/>
                    <a:p>
                      <a:pPr algn="ctr" fontAlgn="b"/>
                      <a:r>
                        <a:rPr lang="it-IT" sz="1200" b="1" u="none" strike="noStrike">
                          <a:solidFill>
                            <a:schemeClr val="tx1"/>
                          </a:solidFill>
                          <a:effectLst/>
                          <a:latin typeface="+mn-lt"/>
                        </a:rPr>
                        <a:t>14</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4</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0,363636</a:t>
                      </a:r>
                      <a:endParaRPr lang="it-IT" sz="1200" b="1" i="0" u="none" strike="noStrike" dirty="0">
                        <a:solidFill>
                          <a:schemeClr val="tx1"/>
                        </a:solidFill>
                        <a:effectLst/>
                        <a:latin typeface="+mn-lt"/>
                      </a:endParaRPr>
                    </a:p>
                  </a:txBody>
                  <a:tcPr marL="9525" marR="9525" marT="9525" marB="0" anchor="b">
                    <a:solidFill>
                      <a:schemeClr val="accent1"/>
                    </a:solidFill>
                  </a:tcPr>
                </a:tc>
                <a:extLst>
                  <a:ext uri="{0D108BD9-81ED-4DB2-BD59-A6C34878D82A}">
                    <a16:rowId xmlns:a16="http://schemas.microsoft.com/office/drawing/2014/main" val="2870686392"/>
                  </a:ext>
                </a:extLst>
              </a:tr>
              <a:tr h="235241">
                <a:tc>
                  <a:txBody>
                    <a:bodyPr/>
                    <a:lstStyle/>
                    <a:p>
                      <a:pPr algn="ctr" fontAlgn="b"/>
                      <a:r>
                        <a:rPr lang="it-IT" sz="1200" b="1" u="none" strike="noStrike">
                          <a:solidFill>
                            <a:schemeClr val="tx1"/>
                          </a:solidFill>
                          <a:effectLst/>
                          <a:latin typeface="+mn-lt"/>
                        </a:rPr>
                        <a:t>15</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a:solidFill>
                            <a:schemeClr val="tx1"/>
                          </a:solidFill>
                          <a:effectLst/>
                          <a:latin typeface="+mn-lt"/>
                        </a:rPr>
                        <a:t>0</a:t>
                      </a:r>
                      <a:endParaRPr lang="it-IT" sz="1200" b="1" i="0" u="none" strike="noStrike">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4</a:t>
                      </a:r>
                      <a:endParaRPr lang="it-IT" sz="1200" b="1" i="0" u="none" strike="noStrike" dirty="0">
                        <a:solidFill>
                          <a:schemeClr val="tx1"/>
                        </a:solidFill>
                        <a:effectLst/>
                        <a:latin typeface="+mn-lt"/>
                      </a:endParaRPr>
                    </a:p>
                  </a:txBody>
                  <a:tcPr marL="9525" marR="9525" marT="9525" marB="0" anchor="b">
                    <a:solidFill>
                      <a:schemeClr val="accent1"/>
                    </a:solidFill>
                  </a:tcPr>
                </a:tc>
                <a:tc>
                  <a:txBody>
                    <a:bodyPr/>
                    <a:lstStyle/>
                    <a:p>
                      <a:pPr algn="ctr" fontAlgn="b"/>
                      <a:r>
                        <a:rPr lang="it-IT" sz="1200" b="1" u="none" strike="noStrike" dirty="0">
                          <a:solidFill>
                            <a:schemeClr val="tx1"/>
                          </a:solidFill>
                          <a:effectLst/>
                          <a:latin typeface="+mn-lt"/>
                        </a:rPr>
                        <a:t>0,363636</a:t>
                      </a:r>
                      <a:endParaRPr lang="it-IT" sz="1200" b="1" i="0" u="none" strike="noStrike" dirty="0">
                        <a:solidFill>
                          <a:schemeClr val="tx1"/>
                        </a:solidFill>
                        <a:effectLst/>
                        <a:latin typeface="+mn-lt"/>
                      </a:endParaRPr>
                    </a:p>
                  </a:txBody>
                  <a:tcPr marL="9525" marR="9525" marT="9525" marB="0" anchor="b">
                    <a:solidFill>
                      <a:schemeClr val="accent1"/>
                    </a:solidFill>
                  </a:tcPr>
                </a:tc>
                <a:extLst>
                  <a:ext uri="{0D108BD9-81ED-4DB2-BD59-A6C34878D82A}">
                    <a16:rowId xmlns:a16="http://schemas.microsoft.com/office/drawing/2014/main" val="3693947844"/>
                  </a:ext>
                </a:extLst>
              </a:tr>
            </a:tbl>
          </a:graphicData>
        </a:graphic>
      </p:graphicFrame>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72" y="886618"/>
            <a:ext cx="11541909" cy="5957116"/>
          </a:xfrm>
          <a:prstGeom prst="rect">
            <a:avLst/>
          </a:prstGeom>
        </p:spPr>
      </p:pic>
      <p:sp>
        <p:nvSpPr>
          <p:cNvPr id="4" name="Ovale 3"/>
          <p:cNvSpPr/>
          <p:nvPr/>
        </p:nvSpPr>
        <p:spPr>
          <a:xfrm>
            <a:off x="3070076" y="4869160"/>
            <a:ext cx="4680520"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800"/>
          </a:p>
        </p:txBody>
      </p:sp>
    </p:spTree>
    <p:extLst>
      <p:ext uri="{BB962C8B-B14F-4D97-AF65-F5344CB8AC3E}">
        <p14:creationId xmlns:p14="http://schemas.microsoft.com/office/powerpoint/2010/main" val="317578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a:t>
            </a:r>
          </a:p>
        </p:txBody>
      </p:sp>
      <p:sp>
        <p:nvSpPr>
          <p:cNvPr id="3" name="Segnaposto contenuto 2"/>
          <p:cNvSpPr>
            <a:spLocks noGrp="1"/>
          </p:cNvSpPr>
          <p:nvPr>
            <p:ph idx="1"/>
          </p:nvPr>
        </p:nvSpPr>
        <p:spPr/>
        <p:txBody>
          <a:bodyPr/>
          <a:lstStyle/>
          <a:p>
            <a:r>
              <a:rPr lang="it-IT" dirty="0"/>
              <a:t>Con il dataset </a:t>
            </a:r>
            <a:r>
              <a:rPr lang="it-IT" i="1" dirty="0"/>
              <a:t>CKM-</a:t>
            </a:r>
            <a:r>
              <a:rPr lang="it-IT" i="1" dirty="0" err="1"/>
              <a:t>Physicians</a:t>
            </a:r>
            <a:r>
              <a:rPr lang="it-IT" i="1" dirty="0"/>
              <a:t>-</a:t>
            </a:r>
            <a:r>
              <a:rPr lang="it-IT" i="1" dirty="0" err="1"/>
              <a:t>Innovation_Multiplex_Social.edges</a:t>
            </a:r>
            <a:r>
              <a:rPr lang="it-IT" dirty="0"/>
              <a:t> avente 246 nodi e 32 punti di articolazione verrà illustrata la tabella dei Punti di Articolazione con i relativi valori assunti negli indici di centralità analizzati.</a:t>
            </a:r>
          </a:p>
        </p:txBody>
      </p:sp>
      <p:graphicFrame>
        <p:nvGraphicFramePr>
          <p:cNvPr id="4" name="Tabella 3"/>
          <p:cNvGraphicFramePr>
            <a:graphicFrameLocks noGrp="1"/>
          </p:cNvGraphicFramePr>
          <p:nvPr>
            <p:extLst>
              <p:ext uri="{D42A27DB-BD31-4B8C-83A1-F6EECF244321}">
                <p14:modId xmlns:p14="http://schemas.microsoft.com/office/powerpoint/2010/main" val="3818410020"/>
              </p:ext>
            </p:extLst>
          </p:nvPr>
        </p:nvGraphicFramePr>
        <p:xfrm>
          <a:off x="2566020" y="59129"/>
          <a:ext cx="7200799" cy="6626082"/>
        </p:xfrm>
        <a:graphic>
          <a:graphicData uri="http://schemas.openxmlformats.org/drawingml/2006/table">
            <a:tbl>
              <a:tblPr>
                <a:tableStyleId>{5C22544A-7EE6-4342-B048-85BDC9FD1C3A}</a:tableStyleId>
              </a:tblPr>
              <a:tblGrid>
                <a:gridCol w="1364596">
                  <a:extLst>
                    <a:ext uri="{9D8B030D-6E8A-4147-A177-3AD203B41FA5}">
                      <a16:colId xmlns:a16="http://schemas.microsoft.com/office/drawing/2014/main" val="1580952949"/>
                    </a:ext>
                  </a:extLst>
                </a:gridCol>
                <a:gridCol w="1885543">
                  <a:extLst>
                    <a:ext uri="{9D8B030D-6E8A-4147-A177-3AD203B41FA5}">
                      <a16:colId xmlns:a16="http://schemas.microsoft.com/office/drawing/2014/main" val="3222209110"/>
                    </a:ext>
                  </a:extLst>
                </a:gridCol>
                <a:gridCol w="2065117">
                  <a:extLst>
                    <a:ext uri="{9D8B030D-6E8A-4147-A177-3AD203B41FA5}">
                      <a16:colId xmlns:a16="http://schemas.microsoft.com/office/drawing/2014/main" val="273926625"/>
                    </a:ext>
                  </a:extLst>
                </a:gridCol>
                <a:gridCol w="1885543">
                  <a:extLst>
                    <a:ext uri="{9D8B030D-6E8A-4147-A177-3AD203B41FA5}">
                      <a16:colId xmlns:a16="http://schemas.microsoft.com/office/drawing/2014/main" val="493265659"/>
                    </a:ext>
                  </a:extLst>
                </a:gridCol>
              </a:tblGrid>
              <a:tr h="194274">
                <a:tc>
                  <a:txBody>
                    <a:bodyPr/>
                    <a:lstStyle/>
                    <a:p>
                      <a:pPr algn="ctr" fontAlgn="b"/>
                      <a:r>
                        <a:rPr lang="it-IT" sz="1200" b="1" u="none" strike="noStrike" dirty="0">
                          <a:solidFill>
                            <a:schemeClr val="tx1"/>
                          </a:solidFill>
                          <a:effectLst/>
                        </a:rPr>
                        <a:t>Nodo</a:t>
                      </a:r>
                      <a:endParaRPr lang="it-IT" sz="1200" b="1" i="0" u="none" strike="noStrike" dirty="0">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Closeness</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Betweenness</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dirty="0" err="1">
                          <a:solidFill>
                            <a:schemeClr val="tx1"/>
                          </a:solidFill>
                          <a:effectLst/>
                        </a:rPr>
                        <a:t>Nor</a:t>
                      </a:r>
                      <a:r>
                        <a:rPr lang="it-IT" sz="1200" b="1" u="none" strike="noStrike" dirty="0">
                          <a:solidFill>
                            <a:schemeClr val="tx1"/>
                          </a:solidFill>
                          <a:effectLst/>
                        </a:rPr>
                        <a:t>. </a:t>
                      </a:r>
                      <a:r>
                        <a:rPr lang="it-IT" sz="1200" b="1" u="none" strike="noStrike" dirty="0" err="1">
                          <a:solidFill>
                            <a:schemeClr val="tx1"/>
                          </a:solidFill>
                          <a:effectLst/>
                        </a:rPr>
                        <a:t>Degree</a:t>
                      </a:r>
                      <a:endParaRPr lang="it-IT" sz="1200" b="1" i="0" u="none" strike="noStrike" dirty="0">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1912825410"/>
                  </a:ext>
                </a:extLst>
              </a:tr>
              <a:tr h="200994">
                <a:tc>
                  <a:txBody>
                    <a:bodyPr/>
                    <a:lstStyle/>
                    <a:p>
                      <a:pPr algn="ctr" fontAlgn="b"/>
                      <a:r>
                        <a:rPr lang="it-IT" sz="1200" b="1" u="none" strike="noStrike" dirty="0">
                          <a:solidFill>
                            <a:schemeClr val="tx1"/>
                          </a:solidFill>
                          <a:effectLst/>
                        </a:rPr>
                        <a:t>3</a:t>
                      </a:r>
                      <a:endParaRPr lang="it-IT" sz="1200" b="1" i="0" u="none" strike="noStrike" dirty="0">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0,003076923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dirty="0">
                          <a:solidFill>
                            <a:schemeClr val="tx1"/>
                          </a:solidFill>
                          <a:effectLst/>
                        </a:rPr>
                        <a:t>0,016311875</a:t>
                      </a:r>
                      <a:endParaRPr lang="it-IT" sz="1200" b="1" i="0" u="none" strike="noStrike" dirty="0">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0,263157895</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213434528"/>
                  </a:ext>
                </a:extLst>
              </a:tr>
              <a:tr h="200994">
                <a:tc>
                  <a:txBody>
                    <a:bodyPr/>
                    <a:lstStyle/>
                    <a:p>
                      <a:pPr algn="ctr" fontAlgn="b"/>
                      <a:r>
                        <a:rPr lang="it-IT" sz="1200" b="1" u="none" strike="noStrike">
                          <a:solidFill>
                            <a:schemeClr val="tx1"/>
                          </a:solidFill>
                          <a:effectLst/>
                        </a:rPr>
                        <a:t>6</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0,002994012</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0,007091513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0,192982456</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2205526907"/>
                  </a:ext>
                </a:extLst>
              </a:tr>
              <a:tr h="200994">
                <a:tc>
                  <a:txBody>
                    <a:bodyPr/>
                    <a:lstStyle/>
                    <a:p>
                      <a:pPr algn="ctr" fontAlgn="b"/>
                      <a:r>
                        <a:rPr lang="it-IT" sz="1200" b="1" u="none" strike="noStrike">
                          <a:solidFill>
                            <a:schemeClr val="tx1"/>
                          </a:solidFill>
                          <a:effectLst/>
                        </a:rPr>
                        <a:t>17</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0,002949853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0,006898684</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dirty="0">
                          <a:solidFill>
                            <a:schemeClr val="tx1"/>
                          </a:solidFill>
                          <a:effectLst/>
                        </a:rPr>
                        <a:t>0,192982456</a:t>
                      </a:r>
                      <a:endParaRPr lang="it-IT" sz="1200" b="1" i="0" u="none" strike="noStrike" dirty="0">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1120626520"/>
                  </a:ext>
                </a:extLst>
              </a:tr>
              <a:tr h="200994">
                <a:tc>
                  <a:txBody>
                    <a:bodyPr/>
                    <a:lstStyle/>
                    <a:p>
                      <a:pPr algn="ctr" fontAlgn="b"/>
                      <a:r>
                        <a:rPr lang="it-IT" sz="1200" b="1" u="none" strike="noStrike">
                          <a:solidFill>
                            <a:schemeClr val="tx1"/>
                          </a:solidFill>
                          <a:effectLst/>
                        </a:rPr>
                        <a:t>19</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0,002754821</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0,010646593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0,350877193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3932468883"/>
                  </a:ext>
                </a:extLst>
              </a:tr>
              <a:tr h="200994">
                <a:tc>
                  <a:txBody>
                    <a:bodyPr/>
                    <a:lstStyle/>
                    <a:p>
                      <a:pPr algn="ctr" fontAlgn="b"/>
                      <a:r>
                        <a:rPr lang="it-IT" sz="1200" b="1" u="none" strike="noStrike">
                          <a:solidFill>
                            <a:schemeClr val="tx1"/>
                          </a:solidFill>
                          <a:effectLst/>
                        </a:rPr>
                        <a:t>22</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0,002659574</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0,01847339</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0,403508772</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3372769717"/>
                  </a:ext>
                </a:extLst>
              </a:tr>
              <a:tr h="200994">
                <a:tc>
                  <a:txBody>
                    <a:bodyPr/>
                    <a:lstStyle/>
                    <a:p>
                      <a:pPr algn="ctr" fontAlgn="b"/>
                      <a:r>
                        <a:rPr lang="it-IT" sz="1200" b="1" u="none" strike="noStrike">
                          <a:solidFill>
                            <a:schemeClr val="tx1"/>
                          </a:solidFill>
                          <a:effectLst/>
                        </a:rPr>
                        <a:t>24</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0,00297619</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0,006748253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0,157894737</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618285152"/>
                  </a:ext>
                </a:extLst>
              </a:tr>
              <a:tr h="200994">
                <a:tc>
                  <a:txBody>
                    <a:bodyPr/>
                    <a:lstStyle/>
                    <a:p>
                      <a:pPr algn="ctr" fontAlgn="b"/>
                      <a:r>
                        <a:rPr lang="it-IT" sz="1200" b="1" u="none" strike="noStrike">
                          <a:solidFill>
                            <a:schemeClr val="tx1"/>
                          </a:solidFill>
                          <a:effectLst/>
                        </a:rPr>
                        <a:t>26</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0,002873563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0,018605823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0,315789474</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1856842984"/>
                  </a:ext>
                </a:extLst>
              </a:tr>
              <a:tr h="200994">
                <a:tc>
                  <a:txBody>
                    <a:bodyPr/>
                    <a:lstStyle/>
                    <a:p>
                      <a:pPr algn="ctr" fontAlgn="b"/>
                      <a:r>
                        <a:rPr lang="it-IT" sz="1200" b="1" u="none" strike="noStrike">
                          <a:solidFill>
                            <a:schemeClr val="tx1"/>
                          </a:solidFill>
                          <a:effectLst/>
                        </a:rPr>
                        <a:t>36</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0,00255102</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0,01134293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0,368421053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3256013636"/>
                  </a:ext>
                </a:extLst>
              </a:tr>
              <a:tr h="200994">
                <a:tc>
                  <a:txBody>
                    <a:bodyPr/>
                    <a:lstStyle/>
                    <a:p>
                      <a:pPr algn="ctr" fontAlgn="b"/>
                      <a:r>
                        <a:rPr lang="it-IT" sz="1200" b="1" u="none" strike="noStrike">
                          <a:solidFill>
                            <a:schemeClr val="tx1"/>
                          </a:solidFill>
                          <a:effectLst/>
                        </a:rPr>
                        <a:t>41</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0,002717391</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0,01416063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0,333333333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3735044399"/>
                  </a:ext>
                </a:extLst>
              </a:tr>
              <a:tr h="200994">
                <a:tc>
                  <a:txBody>
                    <a:bodyPr/>
                    <a:lstStyle/>
                    <a:p>
                      <a:pPr algn="ctr" fontAlgn="b"/>
                      <a:r>
                        <a:rPr lang="it-IT" sz="1200" b="1" u="none" strike="noStrike">
                          <a:solidFill>
                            <a:schemeClr val="tx1"/>
                          </a:solidFill>
                          <a:effectLst/>
                        </a:rPr>
                        <a:t>51</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0,002967359</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0,013185552</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0,263157895</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1558601669"/>
                  </a:ext>
                </a:extLst>
              </a:tr>
              <a:tr h="200994">
                <a:tc>
                  <a:txBody>
                    <a:bodyPr/>
                    <a:lstStyle/>
                    <a:p>
                      <a:pPr algn="ctr" fontAlgn="b"/>
                      <a:r>
                        <a:rPr lang="it-IT" sz="1200" b="1" u="none" strike="noStrike">
                          <a:solidFill>
                            <a:schemeClr val="tx1"/>
                          </a:solidFill>
                          <a:effectLst/>
                        </a:rPr>
                        <a:t>55</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0,002949853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0,02494998</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0,315789474</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1613487815"/>
                  </a:ext>
                </a:extLst>
              </a:tr>
              <a:tr h="200994">
                <a:tc>
                  <a:txBody>
                    <a:bodyPr/>
                    <a:lstStyle/>
                    <a:p>
                      <a:pPr algn="ctr" fontAlgn="b"/>
                      <a:r>
                        <a:rPr lang="it-IT" sz="1200" b="1" u="none" strike="noStrike">
                          <a:solidFill>
                            <a:schemeClr val="tx1"/>
                          </a:solidFill>
                          <a:effectLst/>
                        </a:rPr>
                        <a:t>56</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0,002824859</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0,011051076</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0,263157895</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1301780250"/>
                  </a:ext>
                </a:extLst>
              </a:tr>
              <a:tr h="200994">
                <a:tc>
                  <a:txBody>
                    <a:bodyPr/>
                    <a:lstStyle/>
                    <a:p>
                      <a:pPr algn="ctr" fontAlgn="b"/>
                      <a:r>
                        <a:rPr lang="it-IT" sz="1200" b="1" u="none" strike="noStrike">
                          <a:solidFill>
                            <a:schemeClr val="tx1"/>
                          </a:solidFill>
                          <a:effectLst/>
                        </a:rPr>
                        <a:t>60</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dirty="0">
                          <a:solidFill>
                            <a:schemeClr val="tx1"/>
                          </a:solidFill>
                          <a:effectLst/>
                        </a:rPr>
                        <a:t>0,002739726</a:t>
                      </a:r>
                      <a:endParaRPr lang="it-IT" sz="1200" b="1" i="0" u="none" strike="noStrike" dirty="0">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0,020549529</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0,280701754</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1909218216"/>
                  </a:ext>
                </a:extLst>
              </a:tr>
              <a:tr h="200994">
                <a:tc>
                  <a:txBody>
                    <a:bodyPr/>
                    <a:lstStyle/>
                    <a:p>
                      <a:pPr algn="ctr" fontAlgn="b"/>
                      <a:r>
                        <a:rPr lang="it-IT" sz="1200" b="1" u="none" strike="noStrike">
                          <a:solidFill>
                            <a:schemeClr val="tx1"/>
                          </a:solidFill>
                          <a:effectLst/>
                        </a:rPr>
                        <a:t>68</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0,002906977</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0,019545744</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0,263157895</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590315826"/>
                  </a:ext>
                </a:extLst>
              </a:tr>
              <a:tr h="200994">
                <a:tc>
                  <a:txBody>
                    <a:bodyPr/>
                    <a:lstStyle/>
                    <a:p>
                      <a:pPr algn="ctr" fontAlgn="b"/>
                      <a:r>
                        <a:rPr lang="it-IT" sz="1200" b="1" u="none" strike="noStrike">
                          <a:solidFill>
                            <a:schemeClr val="tx1"/>
                          </a:solidFill>
                          <a:effectLst/>
                        </a:rPr>
                        <a:t>77</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0,00308642</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0,010950322</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0,192982456</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1430725701"/>
                  </a:ext>
                </a:extLst>
              </a:tr>
              <a:tr h="200994">
                <a:tc>
                  <a:txBody>
                    <a:bodyPr/>
                    <a:lstStyle/>
                    <a:p>
                      <a:pPr algn="ctr" fontAlgn="b"/>
                      <a:r>
                        <a:rPr lang="it-IT" sz="1200" b="1" u="none" strike="noStrike">
                          <a:solidFill>
                            <a:schemeClr val="tx1"/>
                          </a:solidFill>
                          <a:effectLst/>
                        </a:rPr>
                        <a:t>93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0,00257732</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0,020834804</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0,438596491</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1585251074"/>
                  </a:ext>
                </a:extLst>
              </a:tr>
              <a:tr h="200994">
                <a:tc>
                  <a:txBody>
                    <a:bodyPr/>
                    <a:lstStyle/>
                    <a:p>
                      <a:pPr algn="ctr" fontAlgn="b"/>
                      <a:r>
                        <a:rPr lang="it-IT" sz="1200" b="1" u="none" strike="noStrike">
                          <a:solidFill>
                            <a:schemeClr val="tx1"/>
                          </a:solidFill>
                          <a:effectLst/>
                        </a:rPr>
                        <a:t>94</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0,002898551</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0,020411409</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0,333333333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3670131403"/>
                  </a:ext>
                </a:extLst>
              </a:tr>
              <a:tr h="200994">
                <a:tc>
                  <a:txBody>
                    <a:bodyPr/>
                    <a:lstStyle/>
                    <a:p>
                      <a:pPr algn="ctr" fontAlgn="b"/>
                      <a:r>
                        <a:rPr lang="it-IT" sz="1200" b="1" u="none" strike="noStrike">
                          <a:solidFill>
                            <a:schemeClr val="tx1"/>
                          </a:solidFill>
                          <a:effectLst/>
                        </a:rPr>
                        <a:t>95</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0,002967359</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0,021021088</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0,245614035</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2294244154"/>
                  </a:ext>
                </a:extLst>
              </a:tr>
              <a:tr h="200994">
                <a:tc>
                  <a:txBody>
                    <a:bodyPr/>
                    <a:lstStyle/>
                    <a:p>
                      <a:pPr algn="ctr" fontAlgn="b"/>
                      <a:r>
                        <a:rPr lang="it-IT" sz="1200" b="1" u="none" strike="noStrike">
                          <a:solidFill>
                            <a:schemeClr val="tx1"/>
                          </a:solidFill>
                          <a:effectLst/>
                        </a:rPr>
                        <a:t>103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0,002380952</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0,008112516</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0,210526316</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4171496366"/>
                  </a:ext>
                </a:extLst>
              </a:tr>
              <a:tr h="200994">
                <a:tc>
                  <a:txBody>
                    <a:bodyPr/>
                    <a:lstStyle/>
                    <a:p>
                      <a:pPr algn="ctr" fontAlgn="b"/>
                      <a:r>
                        <a:rPr lang="it-IT" sz="1200" b="1" u="none" strike="noStrike">
                          <a:solidFill>
                            <a:schemeClr val="tx1"/>
                          </a:solidFill>
                          <a:effectLst/>
                        </a:rPr>
                        <a:t>105</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0,002808989</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0,019026722</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0,333333333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1802448776"/>
                  </a:ext>
                </a:extLst>
              </a:tr>
              <a:tr h="200994">
                <a:tc>
                  <a:txBody>
                    <a:bodyPr/>
                    <a:lstStyle/>
                    <a:p>
                      <a:pPr algn="ctr" fontAlgn="b"/>
                      <a:r>
                        <a:rPr lang="it-IT" sz="1200" b="1" u="none" strike="noStrike">
                          <a:solidFill>
                            <a:schemeClr val="tx1"/>
                          </a:solidFill>
                          <a:effectLst/>
                        </a:rPr>
                        <a:t>151</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0,009803922</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0,002438786</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0,263157895</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509090729"/>
                  </a:ext>
                </a:extLst>
              </a:tr>
              <a:tr h="200994">
                <a:tc>
                  <a:txBody>
                    <a:bodyPr/>
                    <a:lstStyle/>
                    <a:p>
                      <a:pPr algn="ctr" fontAlgn="b"/>
                      <a:r>
                        <a:rPr lang="it-IT" sz="1200" b="1" u="none" strike="noStrike">
                          <a:solidFill>
                            <a:schemeClr val="tx1"/>
                          </a:solidFill>
                          <a:effectLst/>
                        </a:rPr>
                        <a:t>152</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0,008</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0,005141271</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0,210526316</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683354683"/>
                  </a:ext>
                </a:extLst>
              </a:tr>
              <a:tr h="200994">
                <a:tc>
                  <a:txBody>
                    <a:bodyPr/>
                    <a:lstStyle/>
                    <a:p>
                      <a:pPr algn="ctr" fontAlgn="b"/>
                      <a:r>
                        <a:rPr lang="it-IT" sz="1200" b="1" u="none" strike="noStrike">
                          <a:solidFill>
                            <a:schemeClr val="tx1"/>
                          </a:solidFill>
                          <a:effectLst/>
                        </a:rPr>
                        <a:t>158</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0,008849558</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0,002328239</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0,122807018</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2433462982"/>
                  </a:ext>
                </a:extLst>
              </a:tr>
              <a:tr h="200994">
                <a:tc>
                  <a:txBody>
                    <a:bodyPr/>
                    <a:lstStyle/>
                    <a:p>
                      <a:pPr algn="ctr" fontAlgn="b"/>
                      <a:r>
                        <a:rPr lang="it-IT" sz="1200" b="1" u="none" strike="noStrike">
                          <a:solidFill>
                            <a:schemeClr val="tx1"/>
                          </a:solidFill>
                          <a:effectLst/>
                        </a:rPr>
                        <a:t>174</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0,010752688</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0,004987362</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0,350877193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2030295194"/>
                  </a:ext>
                </a:extLst>
              </a:tr>
              <a:tr h="200994">
                <a:tc>
                  <a:txBody>
                    <a:bodyPr/>
                    <a:lstStyle/>
                    <a:p>
                      <a:pPr algn="ctr" fontAlgn="b"/>
                      <a:r>
                        <a:rPr lang="it-IT" sz="1200" b="1" u="none" strike="noStrike">
                          <a:solidFill>
                            <a:schemeClr val="tx1"/>
                          </a:solidFill>
                          <a:effectLst/>
                        </a:rPr>
                        <a:t>178</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0,009803922</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0,001500616</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0,157894737</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2836897923"/>
                  </a:ext>
                </a:extLst>
              </a:tr>
              <a:tr h="200994">
                <a:tc>
                  <a:txBody>
                    <a:bodyPr/>
                    <a:lstStyle/>
                    <a:p>
                      <a:pPr algn="ctr" fontAlgn="b"/>
                      <a:r>
                        <a:rPr lang="it-IT" sz="1200" b="1" u="none" strike="noStrike">
                          <a:solidFill>
                            <a:schemeClr val="tx1"/>
                          </a:solidFill>
                          <a:effectLst/>
                        </a:rPr>
                        <a:t>184</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0,010989011</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0,003038677</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0,298245614</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1366513264"/>
                  </a:ext>
                </a:extLst>
              </a:tr>
              <a:tr h="200994">
                <a:tc>
                  <a:txBody>
                    <a:bodyPr/>
                    <a:lstStyle/>
                    <a:p>
                      <a:pPr algn="ctr" fontAlgn="b"/>
                      <a:r>
                        <a:rPr lang="it-IT" sz="1200" b="1" u="none" strike="noStrike">
                          <a:solidFill>
                            <a:schemeClr val="tx1"/>
                          </a:solidFill>
                          <a:effectLst/>
                        </a:rPr>
                        <a:t>187</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0,00877193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0,002193881</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0,245614035</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22956332"/>
                  </a:ext>
                </a:extLst>
              </a:tr>
              <a:tr h="200994">
                <a:tc>
                  <a:txBody>
                    <a:bodyPr/>
                    <a:lstStyle/>
                    <a:p>
                      <a:pPr algn="ctr" fontAlgn="b"/>
                      <a:r>
                        <a:rPr lang="it-IT" sz="1200" b="1" u="none" strike="noStrike">
                          <a:solidFill>
                            <a:schemeClr val="tx1"/>
                          </a:solidFill>
                          <a:effectLst/>
                        </a:rPr>
                        <a:t>191</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0,007462687</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0,001670179</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0,192982456</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3790692619"/>
                  </a:ext>
                </a:extLst>
              </a:tr>
              <a:tr h="200994">
                <a:tc>
                  <a:txBody>
                    <a:bodyPr/>
                    <a:lstStyle/>
                    <a:p>
                      <a:pPr algn="ctr" fontAlgn="b"/>
                      <a:r>
                        <a:rPr lang="it-IT" sz="1200" b="1" u="none" strike="noStrike">
                          <a:solidFill>
                            <a:schemeClr val="tx1"/>
                          </a:solidFill>
                          <a:effectLst/>
                        </a:rPr>
                        <a:t>193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0,012820513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0,009175074</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0,350877193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3279625584"/>
                  </a:ext>
                </a:extLst>
              </a:tr>
              <a:tr h="200994">
                <a:tc>
                  <a:txBody>
                    <a:bodyPr/>
                    <a:lstStyle/>
                    <a:p>
                      <a:pPr algn="ctr" fontAlgn="b"/>
                      <a:r>
                        <a:rPr lang="it-IT" sz="1200" b="1" u="none" strike="noStrike">
                          <a:solidFill>
                            <a:schemeClr val="tx1"/>
                          </a:solidFill>
                          <a:effectLst/>
                        </a:rPr>
                        <a:t>197</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0,010309278</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0,00144652</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0,228070175</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3700767251"/>
                  </a:ext>
                </a:extLst>
              </a:tr>
              <a:tr h="200994">
                <a:tc>
                  <a:txBody>
                    <a:bodyPr/>
                    <a:lstStyle/>
                    <a:p>
                      <a:pPr algn="ctr" fontAlgn="b"/>
                      <a:r>
                        <a:rPr lang="it-IT" sz="1200" b="1" u="none" strike="noStrike">
                          <a:solidFill>
                            <a:schemeClr val="tx1"/>
                          </a:solidFill>
                          <a:effectLst/>
                        </a:rPr>
                        <a:t>213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0,014705882</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0,002649203</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0,298245614</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3907678900"/>
                  </a:ext>
                </a:extLst>
              </a:tr>
              <a:tr h="200994">
                <a:tc>
                  <a:txBody>
                    <a:bodyPr/>
                    <a:lstStyle/>
                    <a:p>
                      <a:pPr algn="ctr" fontAlgn="b"/>
                      <a:r>
                        <a:rPr lang="it-IT" sz="1200" b="1" u="none" strike="noStrike" dirty="0">
                          <a:solidFill>
                            <a:schemeClr val="tx1"/>
                          </a:solidFill>
                          <a:effectLst/>
                        </a:rPr>
                        <a:t>228</a:t>
                      </a:r>
                      <a:endParaRPr lang="it-IT" sz="1200" b="1" i="0" u="none" strike="noStrike" dirty="0">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0,016129032</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a:solidFill>
                            <a:schemeClr val="tx1"/>
                          </a:solidFill>
                          <a:effectLst/>
                        </a:rPr>
                        <a:t>0,003451231</a:t>
                      </a:r>
                      <a:endParaRPr lang="it-IT" sz="1200" b="1" i="0" u="none" strike="noStrike">
                        <a:solidFill>
                          <a:schemeClr val="tx1"/>
                        </a:solidFill>
                        <a:effectLst/>
                        <a:latin typeface="Calibri" panose="020F0502020204030204" pitchFamily="34" charset="0"/>
                      </a:endParaRPr>
                    </a:p>
                  </a:txBody>
                  <a:tcPr marL="6761" marR="6761" marT="6761" marB="0" anchor="b">
                    <a:solidFill>
                      <a:schemeClr val="accent1"/>
                    </a:solidFill>
                  </a:tcPr>
                </a:tc>
                <a:tc>
                  <a:txBody>
                    <a:bodyPr/>
                    <a:lstStyle/>
                    <a:p>
                      <a:pPr algn="ctr" fontAlgn="b"/>
                      <a:r>
                        <a:rPr lang="it-IT" sz="1200" b="1" u="none" strike="noStrike" dirty="0">
                          <a:solidFill>
                            <a:schemeClr val="tx1"/>
                          </a:solidFill>
                          <a:effectLst/>
                        </a:rPr>
                        <a:t>0,350877193</a:t>
                      </a:r>
                      <a:endParaRPr lang="it-IT" sz="1200" b="1" i="0" u="none" strike="noStrike" dirty="0">
                        <a:solidFill>
                          <a:schemeClr val="tx1"/>
                        </a:solidFill>
                        <a:effectLst/>
                        <a:latin typeface="Calibri" panose="020F0502020204030204" pitchFamily="34" charset="0"/>
                      </a:endParaRPr>
                    </a:p>
                  </a:txBody>
                  <a:tcPr marL="6761" marR="6761" marT="6761" marB="0" anchor="b">
                    <a:solidFill>
                      <a:schemeClr val="accent1"/>
                    </a:solidFill>
                  </a:tcPr>
                </a:tc>
                <a:extLst>
                  <a:ext uri="{0D108BD9-81ED-4DB2-BD59-A6C34878D82A}">
                    <a16:rowId xmlns:a16="http://schemas.microsoft.com/office/drawing/2014/main" val="943593816"/>
                  </a:ext>
                </a:extLst>
              </a:tr>
            </a:tbl>
          </a:graphicData>
        </a:graphic>
      </p:graphicFrame>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783" y="0"/>
            <a:ext cx="11449272" cy="6858000"/>
          </a:xfrm>
          <a:prstGeom prst="rect">
            <a:avLst/>
          </a:prstGeom>
        </p:spPr>
      </p:pic>
    </p:spTree>
    <p:extLst>
      <p:ext uri="{BB962C8B-B14F-4D97-AF65-F5344CB8AC3E}">
        <p14:creationId xmlns:p14="http://schemas.microsoft.com/office/powerpoint/2010/main" val="338954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a:t>
            </a:r>
          </a:p>
        </p:txBody>
      </p:sp>
      <p:sp>
        <p:nvSpPr>
          <p:cNvPr id="3" name="Segnaposto contenuto 2"/>
          <p:cNvSpPr>
            <a:spLocks noGrp="1"/>
          </p:cNvSpPr>
          <p:nvPr>
            <p:ph idx="1"/>
          </p:nvPr>
        </p:nvSpPr>
        <p:spPr/>
        <p:txBody>
          <a:bodyPr/>
          <a:lstStyle/>
          <a:p>
            <a:r>
              <a:rPr lang="it-IT" dirty="0"/>
              <a:t>Per quanto riguarda il Dataset </a:t>
            </a:r>
            <a:r>
              <a:rPr lang="it-IT" i="1" dirty="0" err="1"/>
              <a:t>Jazz.edges</a:t>
            </a:r>
            <a:r>
              <a:rPr lang="it-IT" dirty="0"/>
              <a:t> che ha 198 nodi e soltanto 4 Punti di Articolazione. Verrà illustrata soltanto la tabella relativa ai Punti di Articolazione vista la grandezza del Dataset.</a:t>
            </a:r>
          </a:p>
          <a:p>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2298419137"/>
              </p:ext>
            </p:extLst>
          </p:nvPr>
        </p:nvGraphicFramePr>
        <p:xfrm>
          <a:off x="3718148" y="2852936"/>
          <a:ext cx="4321508" cy="3883866"/>
        </p:xfrm>
        <a:graphic>
          <a:graphicData uri="http://schemas.openxmlformats.org/drawingml/2006/table">
            <a:tbl>
              <a:tblPr>
                <a:tableStyleId>{5C22544A-7EE6-4342-B048-85BDC9FD1C3A}</a:tableStyleId>
              </a:tblPr>
              <a:tblGrid>
                <a:gridCol w="602002">
                  <a:extLst>
                    <a:ext uri="{9D8B030D-6E8A-4147-A177-3AD203B41FA5}">
                      <a16:colId xmlns:a16="http://schemas.microsoft.com/office/drawing/2014/main" val="3882588873"/>
                    </a:ext>
                  </a:extLst>
                </a:gridCol>
                <a:gridCol w="1397502">
                  <a:extLst>
                    <a:ext uri="{9D8B030D-6E8A-4147-A177-3AD203B41FA5}">
                      <a16:colId xmlns:a16="http://schemas.microsoft.com/office/drawing/2014/main" val="4028566677"/>
                    </a:ext>
                  </a:extLst>
                </a:gridCol>
                <a:gridCol w="1483502">
                  <a:extLst>
                    <a:ext uri="{9D8B030D-6E8A-4147-A177-3AD203B41FA5}">
                      <a16:colId xmlns:a16="http://schemas.microsoft.com/office/drawing/2014/main" val="2557607509"/>
                    </a:ext>
                  </a:extLst>
                </a:gridCol>
                <a:gridCol w="838502">
                  <a:extLst>
                    <a:ext uri="{9D8B030D-6E8A-4147-A177-3AD203B41FA5}">
                      <a16:colId xmlns:a16="http://schemas.microsoft.com/office/drawing/2014/main" val="2036043039"/>
                    </a:ext>
                  </a:extLst>
                </a:gridCol>
              </a:tblGrid>
              <a:tr h="647311">
                <a:tc>
                  <a:txBody>
                    <a:bodyPr/>
                    <a:lstStyle/>
                    <a:p>
                      <a:pPr algn="ctr" fontAlgn="b"/>
                      <a:r>
                        <a:rPr lang="it-IT" sz="1800" b="1" u="none" strike="noStrike" dirty="0">
                          <a:solidFill>
                            <a:schemeClr val="tx1"/>
                          </a:solidFill>
                          <a:effectLst/>
                        </a:rPr>
                        <a:t>Nodi</a:t>
                      </a:r>
                      <a:endParaRPr lang="it-IT" sz="18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dirty="0" err="1">
                          <a:solidFill>
                            <a:schemeClr val="tx1"/>
                          </a:solidFill>
                          <a:effectLst/>
                        </a:rPr>
                        <a:t>Closeness</a:t>
                      </a:r>
                      <a:endParaRPr lang="it-IT" sz="18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a:solidFill>
                            <a:schemeClr val="tx1"/>
                          </a:solidFill>
                          <a:effectLst/>
                        </a:rPr>
                        <a:t>Betweenness</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dirty="0" err="1">
                          <a:solidFill>
                            <a:schemeClr val="tx1"/>
                          </a:solidFill>
                          <a:effectLst/>
                        </a:rPr>
                        <a:t>Degree</a:t>
                      </a:r>
                      <a:endParaRPr lang="it-IT" sz="18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945623956"/>
                  </a:ext>
                </a:extLst>
              </a:tr>
              <a:tr h="647311">
                <a:tc>
                  <a:txBody>
                    <a:bodyPr/>
                    <a:lstStyle/>
                    <a:p>
                      <a:pPr algn="ctr" fontAlgn="b"/>
                      <a:r>
                        <a:rPr lang="it-IT" sz="1800" b="1" u="none" strike="noStrike">
                          <a:solidFill>
                            <a:schemeClr val="tx1"/>
                          </a:solidFill>
                          <a:effectLst/>
                        </a:rPr>
                        <a:t>4</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dirty="0">
                          <a:solidFill>
                            <a:schemeClr val="tx1"/>
                          </a:solidFill>
                          <a:effectLst/>
                        </a:rPr>
                        <a:t>0,002762431</a:t>
                      </a:r>
                      <a:endParaRPr lang="it-IT" sz="18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a:solidFill>
                            <a:schemeClr val="tx1"/>
                          </a:solidFill>
                          <a:effectLst/>
                        </a:rPr>
                        <a:t>0,005434979</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a:solidFill>
                            <a:schemeClr val="tx1"/>
                          </a:solidFill>
                          <a:effectLst/>
                        </a:rPr>
                        <a:t>0,46</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632262557"/>
                  </a:ext>
                </a:extLst>
              </a:tr>
              <a:tr h="647311">
                <a:tc>
                  <a:txBody>
                    <a:bodyPr/>
                    <a:lstStyle/>
                    <a:p>
                      <a:pPr algn="ctr" fontAlgn="b"/>
                      <a:r>
                        <a:rPr lang="it-IT" sz="1800" b="1" u="none" strike="noStrike">
                          <a:solidFill>
                            <a:schemeClr val="tx1"/>
                          </a:solidFill>
                          <a:effectLst/>
                        </a:rPr>
                        <a:t>33</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dirty="0">
                          <a:solidFill>
                            <a:schemeClr val="tx1"/>
                          </a:solidFill>
                          <a:effectLst/>
                        </a:rPr>
                        <a:t>0,003690037</a:t>
                      </a:r>
                      <a:endParaRPr lang="it-IT" sz="18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dirty="0">
                          <a:solidFill>
                            <a:schemeClr val="tx1"/>
                          </a:solidFill>
                          <a:effectLst/>
                        </a:rPr>
                        <a:t>0,005801305</a:t>
                      </a:r>
                      <a:endParaRPr lang="it-IT" sz="18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a:solidFill>
                            <a:schemeClr val="tx1"/>
                          </a:solidFill>
                          <a:effectLst/>
                        </a:rPr>
                        <a:t>0,04</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870226251"/>
                  </a:ext>
                </a:extLst>
              </a:tr>
              <a:tr h="647311">
                <a:tc>
                  <a:txBody>
                    <a:bodyPr/>
                    <a:lstStyle/>
                    <a:p>
                      <a:pPr algn="ctr" fontAlgn="b"/>
                      <a:r>
                        <a:rPr lang="it-IT" sz="1800" b="1" u="none" strike="noStrike">
                          <a:solidFill>
                            <a:schemeClr val="tx1"/>
                          </a:solidFill>
                          <a:effectLst/>
                        </a:rPr>
                        <a:t>118</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a:solidFill>
                            <a:schemeClr val="tx1"/>
                          </a:solidFill>
                          <a:effectLst/>
                        </a:rPr>
                        <a:t>0,01369863</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dirty="0">
                          <a:solidFill>
                            <a:schemeClr val="tx1"/>
                          </a:solidFill>
                          <a:effectLst/>
                        </a:rPr>
                        <a:t>0,005076142</a:t>
                      </a:r>
                      <a:endParaRPr lang="it-IT" sz="18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a:solidFill>
                            <a:schemeClr val="tx1"/>
                          </a:solidFill>
                          <a:effectLst/>
                        </a:rPr>
                        <a:t>0,09</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812641207"/>
                  </a:ext>
                </a:extLst>
              </a:tr>
              <a:tr h="647311">
                <a:tc>
                  <a:txBody>
                    <a:bodyPr/>
                    <a:lstStyle/>
                    <a:p>
                      <a:pPr algn="ctr" fontAlgn="b"/>
                      <a:r>
                        <a:rPr lang="it-IT" sz="1800" b="1" u="none" strike="noStrike">
                          <a:solidFill>
                            <a:schemeClr val="tx1"/>
                          </a:solidFill>
                          <a:effectLst/>
                        </a:rPr>
                        <a:t>148</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a:solidFill>
                            <a:schemeClr val="tx1"/>
                          </a:solidFill>
                          <a:effectLst/>
                        </a:rPr>
                        <a:t>0,013513514</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dirty="0">
                          <a:solidFill>
                            <a:schemeClr val="tx1"/>
                          </a:solidFill>
                          <a:effectLst/>
                        </a:rPr>
                        <a:t>0,033690939</a:t>
                      </a:r>
                      <a:endParaRPr lang="it-IT" sz="18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dirty="0">
                          <a:solidFill>
                            <a:schemeClr val="tx1"/>
                          </a:solidFill>
                          <a:effectLst/>
                        </a:rPr>
                        <a:t>0,54</a:t>
                      </a:r>
                      <a:endParaRPr lang="it-IT" sz="18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482603825"/>
                  </a:ext>
                </a:extLst>
              </a:tr>
              <a:tr h="647311">
                <a:tc>
                  <a:txBody>
                    <a:bodyPr/>
                    <a:lstStyle/>
                    <a:p>
                      <a:pPr algn="ctr" fontAlgn="b"/>
                      <a:r>
                        <a:rPr lang="it-IT" sz="1800" b="1" u="none" strike="noStrike">
                          <a:solidFill>
                            <a:schemeClr val="tx1"/>
                          </a:solidFill>
                          <a:effectLst/>
                        </a:rPr>
                        <a:t>184</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a:solidFill>
                            <a:schemeClr val="tx1"/>
                          </a:solidFill>
                          <a:effectLst/>
                        </a:rPr>
                        <a:t>0,076923077</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dirty="0">
                          <a:solidFill>
                            <a:schemeClr val="tx1"/>
                          </a:solidFill>
                          <a:effectLst/>
                        </a:rPr>
                        <a:t>3,17E-04</a:t>
                      </a:r>
                      <a:endParaRPr lang="it-IT" sz="18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dirty="0">
                          <a:solidFill>
                            <a:schemeClr val="tx1"/>
                          </a:solidFill>
                          <a:effectLst/>
                        </a:rPr>
                        <a:t>0,15</a:t>
                      </a:r>
                      <a:endParaRPr lang="it-IT" sz="18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1057333129"/>
                  </a:ext>
                </a:extLst>
              </a:tr>
            </a:tbl>
          </a:graphicData>
        </a:graphic>
      </p:graphicFrame>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56" y="476672"/>
            <a:ext cx="12104021" cy="6034683"/>
          </a:xfrm>
          <a:prstGeom prst="rect">
            <a:avLst/>
          </a:prstGeom>
        </p:spPr>
      </p:pic>
    </p:spTree>
    <p:extLst>
      <p:ext uri="{BB962C8B-B14F-4D97-AF65-F5344CB8AC3E}">
        <p14:creationId xmlns:p14="http://schemas.microsoft.com/office/powerpoint/2010/main" val="346349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a:t>
            </a:r>
          </a:p>
        </p:txBody>
      </p:sp>
      <p:sp>
        <p:nvSpPr>
          <p:cNvPr id="3" name="Segnaposto contenuto 2"/>
          <p:cNvSpPr>
            <a:spLocks noGrp="1"/>
          </p:cNvSpPr>
          <p:nvPr>
            <p:ph idx="1"/>
          </p:nvPr>
        </p:nvSpPr>
        <p:spPr/>
        <p:txBody>
          <a:bodyPr/>
          <a:lstStyle/>
          <a:p>
            <a:r>
              <a:rPr lang="it-IT" dirty="0"/>
              <a:t>Nell’ analisi dei Dataset relativi ai trasporti di Londra: </a:t>
            </a:r>
            <a:r>
              <a:rPr lang="it-IT" i="1" dirty="0" err="1"/>
              <a:t>london_transport.edges</a:t>
            </a:r>
            <a:r>
              <a:rPr lang="it-IT" i="1" dirty="0"/>
              <a:t> </a:t>
            </a:r>
            <a:r>
              <a:rPr lang="it-IT" dirty="0"/>
              <a:t> con 369 Nodi,  sono stati trovati 152 punti di articolazione.</a:t>
            </a:r>
          </a:p>
          <a:p>
            <a:r>
              <a:rPr lang="it-IT" dirty="0"/>
              <a:t>Verrà presentato l’andamento in forma sotto forma di grafico senza mostrare i valori numerici vista la grandezza dei dati.</a:t>
            </a:r>
          </a:p>
          <a:p>
            <a:endParaRPr lang="it-IT" i="1"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56" y="0"/>
            <a:ext cx="11881320" cy="6858000"/>
          </a:xfrm>
          <a:prstGeom prst="rect">
            <a:avLst/>
          </a:prstGeom>
        </p:spPr>
      </p:pic>
    </p:spTree>
    <p:extLst>
      <p:ext uri="{BB962C8B-B14F-4D97-AF65-F5344CB8AC3E}">
        <p14:creationId xmlns:p14="http://schemas.microsoft.com/office/powerpoint/2010/main" val="230710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4800" dirty="0"/>
              <a:t>Tecnologie</a:t>
            </a:r>
          </a:p>
        </p:txBody>
      </p:sp>
      <p:sp>
        <p:nvSpPr>
          <p:cNvPr id="3" name="Segnaposto contenuto 2"/>
          <p:cNvSpPr>
            <a:spLocks noGrp="1"/>
          </p:cNvSpPr>
          <p:nvPr>
            <p:ph idx="1"/>
          </p:nvPr>
        </p:nvSpPr>
        <p:spPr/>
        <p:txBody>
          <a:bodyPr/>
          <a:lstStyle/>
          <a:p>
            <a:r>
              <a:rPr lang="it-IT" sz="3200" dirty="0"/>
              <a:t>Linguaggio di programmazione adottato:</a:t>
            </a:r>
          </a:p>
          <a:p>
            <a:pPr lvl="1"/>
            <a:r>
              <a:rPr lang="it-IT" sz="2800" dirty="0"/>
              <a:t> </a:t>
            </a:r>
            <a:r>
              <a:rPr lang="it-IT" sz="3600" b="1" i="1" dirty="0"/>
              <a:t>Java</a:t>
            </a:r>
          </a:p>
          <a:p>
            <a:r>
              <a:rPr lang="it-IT" sz="3200" dirty="0"/>
              <a:t>Librerie per l’implementazione degli algoritmi:</a:t>
            </a:r>
          </a:p>
          <a:p>
            <a:pPr lvl="1"/>
            <a:r>
              <a:rPr lang="it-IT" sz="3200" b="1" i="1" dirty="0" err="1"/>
              <a:t>WebGraph</a:t>
            </a:r>
            <a:endParaRPr lang="it-IT" sz="3200" b="1" i="1" dirty="0"/>
          </a:p>
          <a:p>
            <a:pPr lvl="1"/>
            <a:r>
              <a:rPr lang="it-IT" sz="3200" b="1" i="1" dirty="0" err="1"/>
              <a:t>JgraphT</a:t>
            </a:r>
            <a:endParaRPr lang="it-IT" sz="3200" b="1" i="1" dirty="0"/>
          </a:p>
          <a:p>
            <a:pPr marL="377886" lvl="1" indent="0">
              <a:buNone/>
            </a:pPr>
            <a:endParaRPr lang="it-IT"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747" y="3940025"/>
            <a:ext cx="4177052" cy="1075636"/>
          </a:xfrm>
          <a:prstGeom prst="rect">
            <a:avLst/>
          </a:prstGeo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883" y="5432397"/>
            <a:ext cx="4398138" cy="934869"/>
          </a:xfrm>
          <a:prstGeom prst="rect">
            <a:avLst/>
          </a:prstGeom>
        </p:spPr>
      </p:pic>
      <p:pic>
        <p:nvPicPr>
          <p:cNvPr id="6" name="Immagin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3799" y="886618"/>
            <a:ext cx="1905000" cy="1905000"/>
          </a:xfrm>
          <a:prstGeom prst="rect">
            <a:avLst/>
          </a:prstGeom>
        </p:spPr>
      </p:pic>
    </p:spTree>
    <p:extLst>
      <p:ext uri="{BB962C8B-B14F-4D97-AF65-F5344CB8AC3E}">
        <p14:creationId xmlns:p14="http://schemas.microsoft.com/office/powerpoint/2010/main" val="19105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a:t>
            </a:r>
          </a:p>
        </p:txBody>
      </p:sp>
      <p:sp>
        <p:nvSpPr>
          <p:cNvPr id="3" name="Segnaposto contenuto 2"/>
          <p:cNvSpPr>
            <a:spLocks noGrp="1"/>
          </p:cNvSpPr>
          <p:nvPr>
            <p:ph idx="1"/>
          </p:nvPr>
        </p:nvSpPr>
        <p:spPr/>
        <p:txBody>
          <a:bodyPr/>
          <a:lstStyle/>
          <a:p>
            <a:r>
              <a:rPr lang="it-IT" dirty="0"/>
              <a:t>Viene analizzata la relazione tra i Ponti e le metriche basate sugli archi ovvero l’ Incorporamento e la Dispersione.</a:t>
            </a:r>
          </a:p>
          <a:p>
            <a:r>
              <a:rPr lang="it-IT" dirty="0"/>
              <a:t>Tale analisi è stata effettuata a partire dall’esempio giocattolo presentato in precedenza:</a:t>
            </a:r>
          </a:p>
          <a:p>
            <a:pPr marL="0" indent="0">
              <a:buNone/>
            </a:pPr>
            <a:endParaRPr lang="it-IT"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84" y="3645024"/>
            <a:ext cx="4304092" cy="2891663"/>
          </a:xfrm>
          <a:prstGeom prst="rect">
            <a:avLst/>
          </a:prstGeom>
        </p:spPr>
      </p:pic>
      <p:sp>
        <p:nvSpPr>
          <p:cNvPr id="5" name="CasellaDiTesto 4"/>
          <p:cNvSpPr txBox="1"/>
          <p:nvPr/>
        </p:nvSpPr>
        <p:spPr>
          <a:xfrm>
            <a:off x="6886500" y="3645024"/>
            <a:ext cx="3816424" cy="1384995"/>
          </a:xfrm>
          <a:prstGeom prst="rect">
            <a:avLst/>
          </a:prstGeom>
          <a:noFill/>
        </p:spPr>
        <p:txBody>
          <a:bodyPr wrap="square" rtlCol="0">
            <a:spAutoFit/>
          </a:bodyPr>
          <a:lstStyle/>
          <a:p>
            <a:pPr marL="457200" indent="-457200">
              <a:buFont typeface="Arial" panose="020B0604020202020204" pitchFamily="34" charset="0"/>
              <a:buChar char="•"/>
            </a:pPr>
            <a:r>
              <a:rPr lang="it-IT" sz="2800" dirty="0"/>
              <a:t>I Ponti sono gli archi:</a:t>
            </a:r>
          </a:p>
          <a:p>
            <a:pPr marL="1123843" lvl="1" indent="-514350">
              <a:buFont typeface="+mj-lt"/>
              <a:buAutoNum type="arabicPeriod"/>
            </a:pPr>
            <a:r>
              <a:rPr lang="it-IT" sz="2800" i="1" dirty="0"/>
              <a:t>(1,2)</a:t>
            </a:r>
          </a:p>
          <a:p>
            <a:pPr marL="1123843" lvl="1" indent="-514350">
              <a:buFont typeface="+mj-lt"/>
              <a:buAutoNum type="arabicPeriod"/>
            </a:pPr>
            <a:r>
              <a:rPr lang="it-IT" sz="2800" i="1" dirty="0"/>
              <a:t>(3,4)</a:t>
            </a:r>
          </a:p>
        </p:txBody>
      </p:sp>
    </p:spTree>
    <p:extLst>
      <p:ext uri="{BB962C8B-B14F-4D97-AF65-F5344CB8AC3E}">
        <p14:creationId xmlns:p14="http://schemas.microsoft.com/office/powerpoint/2010/main" val="21795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a:t>
            </a:r>
          </a:p>
        </p:txBody>
      </p:sp>
      <p:sp>
        <p:nvSpPr>
          <p:cNvPr id="3" name="Segnaposto contenuto 2"/>
          <p:cNvSpPr>
            <a:spLocks noGrp="1"/>
          </p:cNvSpPr>
          <p:nvPr>
            <p:ph idx="1"/>
          </p:nvPr>
        </p:nvSpPr>
        <p:spPr>
          <a:xfrm>
            <a:off x="1241318" y="1700808"/>
            <a:ext cx="10360501" cy="4462272"/>
          </a:xfrm>
        </p:spPr>
        <p:txBody>
          <a:bodyPr/>
          <a:lstStyle/>
          <a:p>
            <a:r>
              <a:rPr lang="it-IT" dirty="0"/>
              <a:t>Il dataset precedentemente illustrato presenta 10 archi e 2 bridge, indichiamo qui di seguito le tabelle relative agli indici di Dispersione ed Incorporamento.</a:t>
            </a:r>
          </a:p>
        </p:txBody>
      </p:sp>
      <p:graphicFrame>
        <p:nvGraphicFramePr>
          <p:cNvPr id="4" name="Tabella 3"/>
          <p:cNvGraphicFramePr>
            <a:graphicFrameLocks noGrp="1"/>
          </p:cNvGraphicFramePr>
          <p:nvPr>
            <p:extLst>
              <p:ext uri="{D42A27DB-BD31-4B8C-83A1-F6EECF244321}">
                <p14:modId xmlns:p14="http://schemas.microsoft.com/office/powerpoint/2010/main" val="1532186687"/>
              </p:ext>
            </p:extLst>
          </p:nvPr>
        </p:nvGraphicFramePr>
        <p:xfrm>
          <a:off x="2205980" y="2996952"/>
          <a:ext cx="3168352" cy="3672405"/>
        </p:xfrm>
        <a:graphic>
          <a:graphicData uri="http://schemas.openxmlformats.org/drawingml/2006/table">
            <a:tbl>
              <a:tblPr>
                <a:tableStyleId>{5C22544A-7EE6-4342-B048-85BDC9FD1C3A}</a:tableStyleId>
              </a:tblPr>
              <a:tblGrid>
                <a:gridCol w="404684">
                  <a:extLst>
                    <a:ext uri="{9D8B030D-6E8A-4147-A177-3AD203B41FA5}">
                      <a16:colId xmlns:a16="http://schemas.microsoft.com/office/drawing/2014/main" val="1122175121"/>
                    </a:ext>
                  </a:extLst>
                </a:gridCol>
                <a:gridCol w="1287923">
                  <a:extLst>
                    <a:ext uri="{9D8B030D-6E8A-4147-A177-3AD203B41FA5}">
                      <a16:colId xmlns:a16="http://schemas.microsoft.com/office/drawing/2014/main" val="341168707"/>
                    </a:ext>
                  </a:extLst>
                </a:gridCol>
                <a:gridCol w="1475745">
                  <a:extLst>
                    <a:ext uri="{9D8B030D-6E8A-4147-A177-3AD203B41FA5}">
                      <a16:colId xmlns:a16="http://schemas.microsoft.com/office/drawing/2014/main" val="2842717094"/>
                    </a:ext>
                  </a:extLst>
                </a:gridCol>
              </a:tblGrid>
              <a:tr h="333855">
                <a:tc>
                  <a:txBody>
                    <a:bodyPr/>
                    <a:lstStyle/>
                    <a:p>
                      <a:pPr algn="ctr" fontAlgn="b"/>
                      <a:r>
                        <a:rPr lang="it-IT" sz="1400" b="1" u="none" strike="noStrike" dirty="0">
                          <a:solidFill>
                            <a:schemeClr val="tx1"/>
                          </a:solidFill>
                          <a:effectLst/>
                        </a:rPr>
                        <a:t>Archi</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Emb</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Dispersion</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1625403942"/>
                  </a:ext>
                </a:extLst>
              </a:tr>
              <a:tr h="333855">
                <a:tc>
                  <a:txBody>
                    <a:bodyPr/>
                    <a:lstStyle/>
                    <a:p>
                      <a:pPr algn="ctr" fontAlgn="b"/>
                      <a:r>
                        <a:rPr lang="it-IT" sz="1400" b="1" u="none" strike="noStrike" dirty="0">
                          <a:solidFill>
                            <a:schemeClr val="tx1"/>
                          </a:solidFill>
                          <a:effectLst/>
                        </a:rPr>
                        <a:t>(0:1)</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1</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168885821"/>
                  </a:ext>
                </a:extLst>
              </a:tr>
              <a:tr h="333855">
                <a:tc>
                  <a:txBody>
                    <a:bodyPr/>
                    <a:lstStyle/>
                    <a:p>
                      <a:pPr algn="ctr" fontAlgn="b"/>
                      <a:r>
                        <a:rPr lang="it-IT" sz="1400" b="1" u="none" strike="noStrike" dirty="0">
                          <a:solidFill>
                            <a:schemeClr val="tx1"/>
                          </a:solidFill>
                          <a:effectLst/>
                        </a:rPr>
                        <a:t>(0:2)</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756935702"/>
                  </a:ext>
                </a:extLst>
              </a:tr>
              <a:tr h="333855">
                <a:tc>
                  <a:txBody>
                    <a:bodyPr/>
                    <a:lstStyle/>
                    <a:p>
                      <a:pPr algn="ctr" fontAlgn="b"/>
                      <a:r>
                        <a:rPr lang="it-IT" sz="1400" b="1" u="none" strike="noStrike">
                          <a:solidFill>
                            <a:schemeClr val="tx1"/>
                          </a:solidFill>
                          <a:effectLst/>
                        </a:rPr>
                        <a:t>(1:2)</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402166173"/>
                  </a:ext>
                </a:extLst>
              </a:tr>
              <a:tr h="333855">
                <a:tc>
                  <a:txBody>
                    <a:bodyPr/>
                    <a:lstStyle/>
                    <a:p>
                      <a:pPr algn="ctr" fontAlgn="b"/>
                      <a:r>
                        <a:rPr lang="it-IT" sz="1400" b="1" u="none" strike="noStrike">
                          <a:solidFill>
                            <a:schemeClr val="tx1"/>
                          </a:solidFill>
                          <a:effectLst/>
                        </a:rPr>
                        <a:t>(2:0)</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921112685"/>
                  </a:ext>
                </a:extLst>
              </a:tr>
              <a:tr h="333855">
                <a:tc>
                  <a:txBody>
                    <a:bodyPr/>
                    <a:lstStyle/>
                    <a:p>
                      <a:pPr algn="ctr" fontAlgn="b"/>
                      <a:r>
                        <a:rPr lang="it-IT" sz="1400" b="1" u="none" strike="noStrike">
                          <a:solidFill>
                            <a:schemeClr val="tx1"/>
                          </a:solidFill>
                          <a:effectLst/>
                        </a:rPr>
                        <a:t>(2:3)</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1</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231094668"/>
                  </a:ext>
                </a:extLst>
              </a:tr>
              <a:tr h="333855">
                <a:tc>
                  <a:txBody>
                    <a:bodyPr/>
                    <a:lstStyle/>
                    <a:p>
                      <a:pPr algn="ctr" fontAlgn="b"/>
                      <a:r>
                        <a:rPr lang="it-IT" sz="1400" b="1" u="none" strike="noStrike">
                          <a:solidFill>
                            <a:schemeClr val="tx1"/>
                          </a:solidFill>
                          <a:effectLst/>
                        </a:rPr>
                        <a:t>(2:4)</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2</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2</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4158209372"/>
                  </a:ext>
                </a:extLst>
              </a:tr>
              <a:tr h="333855">
                <a:tc>
                  <a:txBody>
                    <a:bodyPr/>
                    <a:lstStyle/>
                    <a:p>
                      <a:pPr algn="ctr" fontAlgn="b"/>
                      <a:r>
                        <a:rPr lang="it-IT" sz="1400" b="1" u="none" strike="noStrike">
                          <a:solidFill>
                            <a:schemeClr val="tx1"/>
                          </a:solidFill>
                          <a:effectLst/>
                        </a:rPr>
                        <a:t>(3:4)</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238716867"/>
                  </a:ext>
                </a:extLst>
              </a:tr>
              <a:tr h="333855">
                <a:tc>
                  <a:txBody>
                    <a:bodyPr/>
                    <a:lstStyle/>
                    <a:p>
                      <a:pPr algn="ctr" fontAlgn="b"/>
                      <a:r>
                        <a:rPr lang="it-IT" sz="1400" b="1" u="none" strike="noStrike">
                          <a:solidFill>
                            <a:schemeClr val="tx1"/>
                          </a:solidFill>
                          <a:effectLst/>
                        </a:rPr>
                        <a:t>(4:0)</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1</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4106190491"/>
                  </a:ext>
                </a:extLst>
              </a:tr>
              <a:tr h="333855">
                <a:tc>
                  <a:txBody>
                    <a:bodyPr/>
                    <a:lstStyle/>
                    <a:p>
                      <a:pPr algn="ctr" fontAlgn="b"/>
                      <a:r>
                        <a:rPr lang="it-IT" sz="1400" b="1" u="none" strike="noStrike">
                          <a:solidFill>
                            <a:schemeClr val="tx1"/>
                          </a:solidFill>
                          <a:effectLst/>
                        </a:rPr>
                        <a:t>(4:1)</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120082991"/>
                  </a:ext>
                </a:extLst>
              </a:tr>
              <a:tr h="333855">
                <a:tc>
                  <a:txBody>
                    <a:bodyPr/>
                    <a:lstStyle/>
                    <a:p>
                      <a:pPr algn="ctr" fontAlgn="b"/>
                      <a:r>
                        <a:rPr lang="it-IT" sz="1400" b="1" u="none" strike="noStrike">
                          <a:solidFill>
                            <a:schemeClr val="tx1"/>
                          </a:solidFill>
                          <a:effectLst/>
                        </a:rPr>
                        <a:t>(4:3)</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2</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4158478429"/>
                  </a:ext>
                </a:extLst>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1981045762"/>
              </p:ext>
            </p:extLst>
          </p:nvPr>
        </p:nvGraphicFramePr>
        <p:xfrm>
          <a:off x="6958508" y="3284984"/>
          <a:ext cx="2498899" cy="2304257"/>
        </p:xfrm>
        <a:graphic>
          <a:graphicData uri="http://schemas.openxmlformats.org/drawingml/2006/table">
            <a:tbl>
              <a:tblPr>
                <a:tableStyleId>{5C22544A-7EE6-4342-B048-85BDC9FD1C3A}</a:tableStyleId>
              </a:tblPr>
              <a:tblGrid>
                <a:gridCol w="668213">
                  <a:extLst>
                    <a:ext uri="{9D8B030D-6E8A-4147-A177-3AD203B41FA5}">
                      <a16:colId xmlns:a16="http://schemas.microsoft.com/office/drawing/2014/main" val="1973739159"/>
                    </a:ext>
                  </a:extLst>
                </a:gridCol>
                <a:gridCol w="915343">
                  <a:extLst>
                    <a:ext uri="{9D8B030D-6E8A-4147-A177-3AD203B41FA5}">
                      <a16:colId xmlns:a16="http://schemas.microsoft.com/office/drawing/2014/main" val="3594865204"/>
                    </a:ext>
                  </a:extLst>
                </a:gridCol>
                <a:gridCol w="915343">
                  <a:extLst>
                    <a:ext uri="{9D8B030D-6E8A-4147-A177-3AD203B41FA5}">
                      <a16:colId xmlns:a16="http://schemas.microsoft.com/office/drawing/2014/main" val="3239319957"/>
                    </a:ext>
                  </a:extLst>
                </a:gridCol>
              </a:tblGrid>
              <a:tr h="1094673">
                <a:tc>
                  <a:txBody>
                    <a:bodyPr/>
                    <a:lstStyle/>
                    <a:p>
                      <a:pPr algn="ctr" fontAlgn="b"/>
                      <a:r>
                        <a:rPr lang="it-IT" sz="1600" b="1" u="none" strike="noStrike" dirty="0">
                          <a:solidFill>
                            <a:schemeClr val="tx1"/>
                          </a:solidFill>
                          <a:effectLst/>
                        </a:rPr>
                        <a:t>Bridge</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err="1">
                          <a:solidFill>
                            <a:schemeClr val="tx1"/>
                          </a:solidFill>
                          <a:effectLst/>
                        </a:rPr>
                        <a:t>bridgeE</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err="1">
                          <a:solidFill>
                            <a:schemeClr val="tx1"/>
                          </a:solidFill>
                          <a:effectLst/>
                        </a:rPr>
                        <a:t>bridgeD</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171026626"/>
                  </a:ext>
                </a:extLst>
              </a:tr>
              <a:tr h="604792">
                <a:tc>
                  <a:txBody>
                    <a:bodyPr/>
                    <a:lstStyle/>
                    <a:p>
                      <a:pPr algn="ctr" fontAlgn="b"/>
                      <a:r>
                        <a:rPr lang="it-IT" sz="1600" b="1" u="none" strike="noStrike" dirty="0">
                          <a:solidFill>
                            <a:schemeClr val="tx1"/>
                          </a:solidFill>
                          <a:effectLst/>
                        </a:rPr>
                        <a:t>(1 : 2)</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0</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0</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680813499"/>
                  </a:ext>
                </a:extLst>
              </a:tr>
              <a:tr h="604792">
                <a:tc>
                  <a:txBody>
                    <a:bodyPr/>
                    <a:lstStyle/>
                    <a:p>
                      <a:pPr algn="ctr" fontAlgn="b"/>
                      <a:r>
                        <a:rPr lang="it-IT" sz="1600" b="1" u="none" strike="noStrike">
                          <a:solidFill>
                            <a:schemeClr val="tx1"/>
                          </a:solidFill>
                          <a:effectLst/>
                        </a:rPr>
                        <a:t> (3 : 4)</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0</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0</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749668102"/>
                  </a:ext>
                </a:extLst>
              </a:tr>
            </a:tbl>
          </a:graphicData>
        </a:graphic>
      </p:graphicFrame>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497" y="548679"/>
            <a:ext cx="10201128" cy="6120678"/>
          </a:xfrm>
          <a:prstGeom prst="rect">
            <a:avLst/>
          </a:prstGeom>
        </p:spPr>
      </p:pic>
    </p:spTree>
    <p:extLst>
      <p:ext uri="{BB962C8B-B14F-4D97-AF65-F5344CB8AC3E}">
        <p14:creationId xmlns:p14="http://schemas.microsoft.com/office/powerpoint/2010/main" val="145444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a:t>
            </a:r>
          </a:p>
        </p:txBody>
      </p:sp>
      <p:sp>
        <p:nvSpPr>
          <p:cNvPr id="3" name="Segnaposto contenuto 2"/>
          <p:cNvSpPr>
            <a:spLocks noGrp="1"/>
          </p:cNvSpPr>
          <p:nvPr>
            <p:ph idx="1"/>
          </p:nvPr>
        </p:nvSpPr>
        <p:spPr/>
        <p:txBody>
          <a:bodyPr/>
          <a:lstStyle/>
          <a:p>
            <a:r>
              <a:rPr lang="it-IT" dirty="0"/>
              <a:t>Per quanto riguarda il dataset </a:t>
            </a:r>
            <a:r>
              <a:rPr lang="it-IT" i="1" dirty="0" err="1"/>
              <a:t>Padget.edges</a:t>
            </a:r>
            <a:r>
              <a:rPr lang="it-IT" dirty="0"/>
              <a:t>  visualizziamo l’andamento dei Ponti con i relativi valori degli Indici di Dispersione ed Incorporamento.</a:t>
            </a:r>
          </a:p>
          <a:p>
            <a:endParaRPr lang="it-IT" dirty="0"/>
          </a:p>
          <a:p>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1626139453"/>
              </p:ext>
            </p:extLst>
          </p:nvPr>
        </p:nvGraphicFramePr>
        <p:xfrm>
          <a:off x="1218883" y="404664"/>
          <a:ext cx="4526216" cy="6197212"/>
        </p:xfrm>
        <a:graphic>
          <a:graphicData uri="http://schemas.openxmlformats.org/drawingml/2006/table">
            <a:tbl>
              <a:tblPr>
                <a:tableStyleId>{5C22544A-7EE6-4342-B048-85BDC9FD1C3A}</a:tableStyleId>
              </a:tblPr>
              <a:tblGrid>
                <a:gridCol w="1234423">
                  <a:extLst>
                    <a:ext uri="{9D8B030D-6E8A-4147-A177-3AD203B41FA5}">
                      <a16:colId xmlns:a16="http://schemas.microsoft.com/office/drawing/2014/main" val="4191290751"/>
                    </a:ext>
                  </a:extLst>
                </a:gridCol>
                <a:gridCol w="1877351">
                  <a:extLst>
                    <a:ext uri="{9D8B030D-6E8A-4147-A177-3AD203B41FA5}">
                      <a16:colId xmlns:a16="http://schemas.microsoft.com/office/drawing/2014/main" val="1094320967"/>
                    </a:ext>
                  </a:extLst>
                </a:gridCol>
                <a:gridCol w="1414442">
                  <a:extLst>
                    <a:ext uri="{9D8B030D-6E8A-4147-A177-3AD203B41FA5}">
                      <a16:colId xmlns:a16="http://schemas.microsoft.com/office/drawing/2014/main" val="1108017972"/>
                    </a:ext>
                  </a:extLst>
                </a:gridCol>
              </a:tblGrid>
              <a:tr h="190306">
                <a:tc>
                  <a:txBody>
                    <a:bodyPr/>
                    <a:lstStyle/>
                    <a:p>
                      <a:pPr algn="ctr" fontAlgn="b"/>
                      <a:r>
                        <a:rPr lang="it-IT" sz="1400" b="1" u="none" strike="noStrike" dirty="0">
                          <a:solidFill>
                            <a:schemeClr val="tx1"/>
                          </a:solidFill>
                          <a:effectLst/>
                        </a:rPr>
                        <a:t>Archi</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err="1">
                          <a:solidFill>
                            <a:schemeClr val="tx1"/>
                          </a:solidFill>
                          <a:effectLst/>
                        </a:rPr>
                        <a:t>Embeddednes</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Dispersion</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1538732475"/>
                  </a:ext>
                </a:extLst>
              </a:tr>
              <a:tr h="190306">
                <a:tc>
                  <a:txBody>
                    <a:bodyPr/>
                    <a:lstStyle/>
                    <a:p>
                      <a:pPr algn="ctr" fontAlgn="b"/>
                      <a:r>
                        <a:rPr lang="it-IT" sz="1400" b="1" u="none" strike="noStrike">
                          <a:solidFill>
                            <a:schemeClr val="tx1"/>
                          </a:solidFill>
                          <a:effectLst/>
                        </a:rPr>
                        <a:t>(0:8)</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1485845891"/>
                  </a:ext>
                </a:extLst>
              </a:tr>
              <a:tr h="190306">
                <a:tc>
                  <a:txBody>
                    <a:bodyPr/>
                    <a:lstStyle/>
                    <a:p>
                      <a:pPr algn="ctr" fontAlgn="b"/>
                      <a:r>
                        <a:rPr lang="it-IT" sz="1400" b="1" u="none" strike="noStrike" dirty="0">
                          <a:solidFill>
                            <a:schemeClr val="tx1"/>
                          </a:solidFill>
                          <a:effectLst/>
                        </a:rPr>
                        <a:t>(1:5)</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1</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1631898956"/>
                  </a:ext>
                </a:extLst>
              </a:tr>
              <a:tr h="190306">
                <a:tc>
                  <a:txBody>
                    <a:bodyPr/>
                    <a:lstStyle/>
                    <a:p>
                      <a:pPr algn="ctr" fontAlgn="b"/>
                      <a:r>
                        <a:rPr lang="it-IT" sz="1400" b="1" u="none" strike="noStrike">
                          <a:solidFill>
                            <a:schemeClr val="tx1"/>
                          </a:solidFill>
                          <a:effectLst/>
                        </a:rPr>
                        <a:t>(1:6)</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2</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115260505"/>
                  </a:ext>
                </a:extLst>
              </a:tr>
              <a:tr h="190306">
                <a:tc>
                  <a:txBody>
                    <a:bodyPr/>
                    <a:lstStyle/>
                    <a:p>
                      <a:pPr algn="ctr" fontAlgn="b"/>
                      <a:r>
                        <a:rPr lang="it-IT" sz="1400" b="1" u="none" strike="noStrike">
                          <a:solidFill>
                            <a:schemeClr val="tx1"/>
                          </a:solidFill>
                          <a:effectLst/>
                        </a:rPr>
                        <a:t>(1:8)</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2584314058"/>
                  </a:ext>
                </a:extLst>
              </a:tr>
              <a:tr h="190306">
                <a:tc>
                  <a:txBody>
                    <a:bodyPr/>
                    <a:lstStyle/>
                    <a:p>
                      <a:pPr algn="ctr" fontAlgn="b"/>
                      <a:r>
                        <a:rPr lang="it-IT" sz="1400" b="1" u="none" strike="noStrike">
                          <a:solidFill>
                            <a:schemeClr val="tx1"/>
                          </a:solidFill>
                          <a:effectLst/>
                        </a:rPr>
                        <a:t>(2:10)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1</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3159904540"/>
                  </a:ext>
                </a:extLst>
              </a:tr>
              <a:tr h="190306">
                <a:tc>
                  <a:txBody>
                    <a:bodyPr/>
                    <a:lstStyle/>
                    <a:p>
                      <a:pPr algn="ctr" fontAlgn="b"/>
                      <a:r>
                        <a:rPr lang="it-IT" sz="1400" b="1" u="none" strike="noStrike">
                          <a:solidFill>
                            <a:schemeClr val="tx1"/>
                          </a:solidFill>
                          <a:effectLst/>
                        </a:rPr>
                        <a:t>(2:4)</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1</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1597532513"/>
                  </a:ext>
                </a:extLst>
              </a:tr>
              <a:tr h="190306">
                <a:tc>
                  <a:txBody>
                    <a:bodyPr/>
                    <a:lstStyle/>
                    <a:p>
                      <a:pPr algn="ctr" fontAlgn="b"/>
                      <a:r>
                        <a:rPr lang="it-IT" sz="1400" b="1" u="none" strike="noStrike">
                          <a:solidFill>
                            <a:schemeClr val="tx1"/>
                          </a:solidFill>
                          <a:effectLst/>
                        </a:rPr>
                        <a:t>(2:5)</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8</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1473995611"/>
                  </a:ext>
                </a:extLst>
              </a:tr>
              <a:tr h="190306">
                <a:tc>
                  <a:txBody>
                    <a:bodyPr/>
                    <a:lstStyle/>
                    <a:p>
                      <a:pPr algn="ctr" fontAlgn="b"/>
                      <a:r>
                        <a:rPr lang="it-IT" sz="1400" b="1" u="none" strike="noStrike">
                          <a:solidFill>
                            <a:schemeClr val="tx1"/>
                          </a:solidFill>
                          <a:effectLst/>
                        </a:rPr>
                        <a:t>(2:8)</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1653632963"/>
                  </a:ext>
                </a:extLst>
              </a:tr>
              <a:tr h="190306">
                <a:tc>
                  <a:txBody>
                    <a:bodyPr/>
                    <a:lstStyle/>
                    <a:p>
                      <a:pPr algn="ctr" fontAlgn="b"/>
                      <a:r>
                        <a:rPr lang="it-IT" sz="1400" b="1" u="none" strike="noStrike">
                          <a:solidFill>
                            <a:schemeClr val="tx1"/>
                          </a:solidFill>
                          <a:effectLst/>
                        </a:rPr>
                        <a:t>(3:6)</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1</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3012297552"/>
                  </a:ext>
                </a:extLst>
              </a:tr>
              <a:tr h="190306">
                <a:tc>
                  <a:txBody>
                    <a:bodyPr/>
                    <a:lstStyle/>
                    <a:p>
                      <a:pPr algn="ctr" fontAlgn="b"/>
                      <a:r>
                        <a:rPr lang="it-IT" sz="1400" b="1" u="none" strike="noStrike">
                          <a:solidFill>
                            <a:schemeClr val="tx1"/>
                          </a:solidFill>
                          <a:effectLst/>
                        </a:rPr>
                        <a:t>(3:7)</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1</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390678705"/>
                  </a:ext>
                </a:extLst>
              </a:tr>
              <a:tr h="190306">
                <a:tc>
                  <a:txBody>
                    <a:bodyPr/>
                    <a:lstStyle/>
                    <a:p>
                      <a:pPr algn="ctr" fontAlgn="b"/>
                      <a:r>
                        <a:rPr lang="it-IT" sz="1400" b="1" u="none" strike="noStrike">
                          <a:solidFill>
                            <a:schemeClr val="tx1"/>
                          </a:solidFill>
                          <a:effectLst/>
                        </a:rPr>
                        <a:t>(3:10)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1</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1133303379"/>
                  </a:ext>
                </a:extLst>
              </a:tr>
              <a:tr h="190306">
                <a:tc>
                  <a:txBody>
                    <a:bodyPr/>
                    <a:lstStyle/>
                    <a:p>
                      <a:pPr algn="ctr" fontAlgn="b"/>
                      <a:r>
                        <a:rPr lang="it-IT" sz="1400" b="1" u="none" strike="noStrike">
                          <a:solidFill>
                            <a:schemeClr val="tx1"/>
                          </a:solidFill>
                          <a:effectLst/>
                        </a:rPr>
                        <a:t>(3:14)</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6</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1662573407"/>
                  </a:ext>
                </a:extLst>
              </a:tr>
              <a:tr h="190306">
                <a:tc>
                  <a:txBody>
                    <a:bodyPr/>
                    <a:lstStyle/>
                    <a:p>
                      <a:pPr algn="ctr" fontAlgn="b"/>
                      <a:r>
                        <a:rPr lang="it-IT" sz="1400" b="1" u="none" strike="noStrike">
                          <a:solidFill>
                            <a:schemeClr val="tx1"/>
                          </a:solidFill>
                          <a:effectLst/>
                        </a:rPr>
                        <a:t>(4:7)</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1</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2002063150"/>
                  </a:ext>
                </a:extLst>
              </a:tr>
              <a:tr h="190306">
                <a:tc>
                  <a:txBody>
                    <a:bodyPr/>
                    <a:lstStyle/>
                    <a:p>
                      <a:pPr algn="ctr" fontAlgn="b"/>
                      <a:r>
                        <a:rPr lang="it-IT" sz="1400" b="1" u="none" strike="noStrike">
                          <a:solidFill>
                            <a:schemeClr val="tx1"/>
                          </a:solidFill>
                          <a:effectLst/>
                        </a:rPr>
                        <a:t>(4:10)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1</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1931820694"/>
                  </a:ext>
                </a:extLst>
              </a:tr>
              <a:tr h="190306">
                <a:tc>
                  <a:txBody>
                    <a:bodyPr/>
                    <a:lstStyle/>
                    <a:p>
                      <a:pPr algn="ctr" fontAlgn="b"/>
                      <a:r>
                        <a:rPr lang="it-IT" sz="1400" b="1" u="none" strike="noStrike">
                          <a:solidFill>
                            <a:schemeClr val="tx1"/>
                          </a:solidFill>
                          <a:effectLst/>
                        </a:rPr>
                        <a:t>(4:14)</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2756627499"/>
                  </a:ext>
                </a:extLst>
              </a:tr>
              <a:tr h="190306">
                <a:tc>
                  <a:txBody>
                    <a:bodyPr/>
                    <a:lstStyle/>
                    <a:p>
                      <a:pPr algn="ctr" fontAlgn="b"/>
                      <a:r>
                        <a:rPr lang="it-IT" sz="1400" b="1" u="none" strike="noStrike">
                          <a:solidFill>
                            <a:schemeClr val="tx1"/>
                          </a:solidFill>
                          <a:effectLst/>
                        </a:rPr>
                        <a:t>(5:8)</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804984183"/>
                  </a:ext>
                </a:extLst>
              </a:tr>
              <a:tr h="190306">
                <a:tc>
                  <a:txBody>
                    <a:bodyPr/>
                    <a:lstStyle/>
                    <a:p>
                      <a:pPr algn="ctr" fontAlgn="b"/>
                      <a:r>
                        <a:rPr lang="it-IT" sz="1400" b="1" u="none" strike="noStrike">
                          <a:solidFill>
                            <a:schemeClr val="tx1"/>
                          </a:solidFill>
                          <a:effectLst/>
                        </a:rPr>
                        <a:t>(6:7)</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2096913998"/>
                  </a:ext>
                </a:extLst>
              </a:tr>
              <a:tr h="190306">
                <a:tc>
                  <a:txBody>
                    <a:bodyPr/>
                    <a:lstStyle/>
                    <a:p>
                      <a:pPr algn="ctr" fontAlgn="b"/>
                      <a:r>
                        <a:rPr lang="it-IT" sz="1400" b="1" u="none" strike="noStrike">
                          <a:solidFill>
                            <a:schemeClr val="tx1"/>
                          </a:solidFill>
                          <a:effectLst/>
                        </a:rPr>
                        <a:t>(6:15)</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2292870329"/>
                  </a:ext>
                </a:extLst>
              </a:tr>
              <a:tr h="190306">
                <a:tc>
                  <a:txBody>
                    <a:bodyPr/>
                    <a:lstStyle/>
                    <a:p>
                      <a:pPr algn="ctr" fontAlgn="b"/>
                      <a:r>
                        <a:rPr lang="it-IT" sz="1400" b="1" u="none" strike="noStrike">
                          <a:solidFill>
                            <a:schemeClr val="tx1"/>
                          </a:solidFill>
                          <a:effectLst/>
                        </a:rPr>
                        <a:t>(7:10)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909323000"/>
                  </a:ext>
                </a:extLst>
              </a:tr>
              <a:tr h="190306">
                <a:tc>
                  <a:txBody>
                    <a:bodyPr/>
                    <a:lstStyle/>
                    <a:p>
                      <a:pPr algn="ctr" fontAlgn="b"/>
                      <a:r>
                        <a:rPr lang="it-IT" sz="1400" b="1" u="none" strike="noStrike">
                          <a:solidFill>
                            <a:schemeClr val="tx1"/>
                          </a:solidFill>
                          <a:effectLst/>
                        </a:rPr>
                        <a:t>(8:9)</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1</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2774046483"/>
                  </a:ext>
                </a:extLst>
              </a:tr>
              <a:tr h="190306">
                <a:tc>
                  <a:txBody>
                    <a:bodyPr/>
                    <a:lstStyle/>
                    <a:p>
                      <a:pPr algn="ctr" fontAlgn="b"/>
                      <a:r>
                        <a:rPr lang="it-IT" sz="1400" b="1" u="none" strike="noStrike">
                          <a:solidFill>
                            <a:schemeClr val="tx1"/>
                          </a:solidFill>
                          <a:effectLst/>
                        </a:rPr>
                        <a:t>(8:13)</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1</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2156733554"/>
                  </a:ext>
                </a:extLst>
              </a:tr>
              <a:tr h="190306">
                <a:tc>
                  <a:txBody>
                    <a:bodyPr/>
                    <a:lstStyle/>
                    <a:p>
                      <a:pPr algn="ctr" fontAlgn="b"/>
                      <a:r>
                        <a:rPr lang="it-IT" sz="1400" b="1" u="none" strike="noStrike">
                          <a:solidFill>
                            <a:schemeClr val="tx1"/>
                          </a:solidFill>
                          <a:effectLst/>
                        </a:rPr>
                        <a:t>(8:12)</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4056609804"/>
                  </a:ext>
                </a:extLst>
              </a:tr>
              <a:tr h="190306">
                <a:tc>
                  <a:txBody>
                    <a:bodyPr/>
                    <a:lstStyle/>
                    <a:p>
                      <a:pPr algn="ctr" fontAlgn="b"/>
                      <a:r>
                        <a:rPr lang="it-IT" sz="1400" b="1" u="none" strike="noStrike">
                          <a:solidFill>
                            <a:schemeClr val="tx1"/>
                          </a:solidFill>
                          <a:effectLst/>
                        </a:rPr>
                        <a:t>(8:15)</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96294826"/>
                  </a:ext>
                </a:extLst>
              </a:tr>
              <a:tr h="190306">
                <a:tc>
                  <a:txBody>
                    <a:bodyPr/>
                    <a:lstStyle/>
                    <a:p>
                      <a:pPr algn="ctr" fontAlgn="b"/>
                      <a:r>
                        <a:rPr lang="it-IT" sz="1400" b="1" u="none" strike="noStrike">
                          <a:solidFill>
                            <a:schemeClr val="tx1"/>
                          </a:solidFill>
                          <a:effectLst/>
                        </a:rPr>
                        <a:t>(9:13)</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3621908369"/>
                  </a:ext>
                </a:extLst>
              </a:tr>
              <a:tr h="190306">
                <a:tc>
                  <a:txBody>
                    <a:bodyPr/>
                    <a:lstStyle/>
                    <a:p>
                      <a:pPr algn="ctr" fontAlgn="b"/>
                      <a:r>
                        <a:rPr lang="it-IT" sz="1400" b="1" u="none" strike="noStrike">
                          <a:solidFill>
                            <a:schemeClr val="tx1"/>
                          </a:solidFill>
                          <a:effectLst/>
                        </a:rPr>
                        <a:t>(10:14)</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1254099852"/>
                  </a:ext>
                </a:extLst>
              </a:tr>
              <a:tr h="190306">
                <a:tc>
                  <a:txBody>
                    <a:bodyPr/>
                    <a:lstStyle/>
                    <a:p>
                      <a:pPr algn="ctr" fontAlgn="b"/>
                      <a:r>
                        <a:rPr lang="it-IT" sz="1400" b="1" u="none" strike="noStrike">
                          <a:solidFill>
                            <a:schemeClr val="tx1"/>
                          </a:solidFill>
                          <a:effectLst/>
                        </a:rPr>
                        <a:t>(12:14)</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1623775752"/>
                  </a:ext>
                </a:extLst>
              </a:tr>
              <a:tr h="190306">
                <a:tc>
                  <a:txBody>
                    <a:bodyPr/>
                    <a:lstStyle/>
                    <a:p>
                      <a:pPr algn="ctr" fontAlgn="b"/>
                      <a:r>
                        <a:rPr lang="it-IT" sz="1400" b="1" u="none" strike="noStrike">
                          <a:solidFill>
                            <a:schemeClr val="tx1"/>
                          </a:solidFill>
                          <a:effectLst/>
                        </a:rPr>
                        <a:t>(12:15)</a:t>
                      </a:r>
                      <a:endParaRPr lang="it-IT" sz="1400" b="1" i="0" u="none" strike="noStrike">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7969" marR="7969" marT="7969" marB="0" anchor="b">
                    <a:solidFill>
                      <a:schemeClr val="accent1"/>
                    </a:solidFill>
                  </a:tcPr>
                </a:tc>
                <a:extLst>
                  <a:ext uri="{0D108BD9-81ED-4DB2-BD59-A6C34878D82A}">
                    <a16:rowId xmlns:a16="http://schemas.microsoft.com/office/drawing/2014/main" val="1519141320"/>
                  </a:ext>
                </a:extLst>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217564357"/>
              </p:ext>
            </p:extLst>
          </p:nvPr>
        </p:nvGraphicFramePr>
        <p:xfrm>
          <a:off x="6958508" y="1701797"/>
          <a:ext cx="2880321" cy="1584176"/>
        </p:xfrm>
        <a:graphic>
          <a:graphicData uri="http://schemas.openxmlformats.org/drawingml/2006/table">
            <a:tbl>
              <a:tblPr>
                <a:tableStyleId>{5C22544A-7EE6-4342-B048-85BDC9FD1C3A}</a:tableStyleId>
              </a:tblPr>
              <a:tblGrid>
                <a:gridCol w="960107">
                  <a:extLst>
                    <a:ext uri="{9D8B030D-6E8A-4147-A177-3AD203B41FA5}">
                      <a16:colId xmlns:a16="http://schemas.microsoft.com/office/drawing/2014/main" val="2965265299"/>
                    </a:ext>
                  </a:extLst>
                </a:gridCol>
                <a:gridCol w="960107">
                  <a:extLst>
                    <a:ext uri="{9D8B030D-6E8A-4147-A177-3AD203B41FA5}">
                      <a16:colId xmlns:a16="http://schemas.microsoft.com/office/drawing/2014/main" val="3241936510"/>
                    </a:ext>
                  </a:extLst>
                </a:gridCol>
                <a:gridCol w="960107">
                  <a:extLst>
                    <a:ext uri="{9D8B030D-6E8A-4147-A177-3AD203B41FA5}">
                      <a16:colId xmlns:a16="http://schemas.microsoft.com/office/drawing/2014/main" val="2113342122"/>
                    </a:ext>
                  </a:extLst>
                </a:gridCol>
              </a:tblGrid>
              <a:tr h="792088">
                <a:tc>
                  <a:txBody>
                    <a:bodyPr/>
                    <a:lstStyle/>
                    <a:p>
                      <a:pPr algn="ctr" fontAlgn="b"/>
                      <a:r>
                        <a:rPr lang="it-IT" sz="2000" b="1" u="none" strike="noStrike" dirty="0">
                          <a:solidFill>
                            <a:schemeClr val="tx1"/>
                          </a:solidFill>
                          <a:effectLst/>
                        </a:rPr>
                        <a:t>Bridge</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dirty="0" err="1">
                          <a:solidFill>
                            <a:schemeClr val="tx1"/>
                          </a:solidFill>
                          <a:effectLst/>
                        </a:rPr>
                        <a:t>bridgeE</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dirty="0" err="1">
                          <a:solidFill>
                            <a:schemeClr val="tx1"/>
                          </a:solidFill>
                          <a:effectLst/>
                        </a:rPr>
                        <a:t>bridgeD</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511929048"/>
                  </a:ext>
                </a:extLst>
              </a:tr>
              <a:tr h="792088">
                <a:tc>
                  <a:txBody>
                    <a:bodyPr/>
                    <a:lstStyle/>
                    <a:p>
                      <a:pPr algn="ctr" fontAlgn="b"/>
                      <a:r>
                        <a:rPr lang="it-IT" sz="2000" b="1" u="none" strike="noStrike" dirty="0">
                          <a:solidFill>
                            <a:schemeClr val="tx1"/>
                          </a:solidFill>
                          <a:effectLst/>
                        </a:rPr>
                        <a:t>(0 : 8)</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dirty="0">
                          <a:solidFill>
                            <a:schemeClr val="tx1"/>
                          </a:solidFill>
                          <a:effectLst/>
                        </a:rPr>
                        <a:t>0</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2000" b="1" u="none" strike="noStrike" dirty="0">
                          <a:solidFill>
                            <a:schemeClr val="tx1"/>
                          </a:solidFill>
                          <a:effectLst/>
                        </a:rPr>
                        <a:t>0</a:t>
                      </a:r>
                      <a:endParaRPr lang="it-IT" sz="20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1428661924"/>
                  </a:ext>
                </a:extLst>
              </a:tr>
            </a:tbl>
          </a:graphicData>
        </a:graphic>
      </p:graphicFrame>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167" y="404664"/>
            <a:ext cx="10728217" cy="5623909"/>
          </a:xfrm>
          <a:prstGeom prst="rect">
            <a:avLst/>
          </a:prstGeom>
        </p:spPr>
      </p:pic>
    </p:spTree>
    <p:extLst>
      <p:ext uri="{BB962C8B-B14F-4D97-AF65-F5344CB8AC3E}">
        <p14:creationId xmlns:p14="http://schemas.microsoft.com/office/powerpoint/2010/main" val="9679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a:t>
            </a:r>
          </a:p>
        </p:txBody>
      </p:sp>
      <p:sp>
        <p:nvSpPr>
          <p:cNvPr id="3" name="Segnaposto contenuto 2"/>
          <p:cNvSpPr>
            <a:spLocks noGrp="1"/>
          </p:cNvSpPr>
          <p:nvPr>
            <p:ph idx="1"/>
          </p:nvPr>
        </p:nvSpPr>
        <p:spPr/>
        <p:txBody>
          <a:bodyPr/>
          <a:lstStyle/>
          <a:p>
            <a:r>
              <a:rPr lang="it-IT" dirty="0"/>
              <a:t>Analizzando il Dataset </a:t>
            </a:r>
            <a:r>
              <a:rPr lang="it-IT" i="1" dirty="0" err="1"/>
              <a:t>CKM.edges</a:t>
            </a:r>
            <a:r>
              <a:rPr lang="it-IT" dirty="0"/>
              <a:t> avente 1098 Archi sono stati individuati 40 Ponti. Qui di seguito verranno illustrati i valori relativi ai 40 Ponti Individuati ed il relativo andamento su Grafico.</a:t>
            </a:r>
          </a:p>
          <a:p>
            <a:pPr marL="0" indent="0">
              <a:buNone/>
            </a:pPr>
            <a:endParaRPr lang="it-IT" dirty="0"/>
          </a:p>
        </p:txBody>
      </p:sp>
      <p:graphicFrame>
        <p:nvGraphicFramePr>
          <p:cNvPr id="5" name="Tabella 4"/>
          <p:cNvGraphicFramePr>
            <a:graphicFrameLocks noGrp="1"/>
          </p:cNvGraphicFramePr>
          <p:nvPr>
            <p:extLst>
              <p:ext uri="{D42A27DB-BD31-4B8C-83A1-F6EECF244321}">
                <p14:modId xmlns:p14="http://schemas.microsoft.com/office/powerpoint/2010/main" val="4136014137"/>
              </p:ext>
            </p:extLst>
          </p:nvPr>
        </p:nvGraphicFramePr>
        <p:xfrm>
          <a:off x="549796" y="404664"/>
          <a:ext cx="5579815" cy="5574030"/>
        </p:xfrm>
        <a:graphic>
          <a:graphicData uri="http://schemas.openxmlformats.org/drawingml/2006/table">
            <a:tbl>
              <a:tblPr>
                <a:tableStyleId>{5C22544A-7EE6-4342-B048-85BDC9FD1C3A}</a:tableStyleId>
              </a:tblPr>
              <a:tblGrid>
                <a:gridCol w="1361853">
                  <a:extLst>
                    <a:ext uri="{9D8B030D-6E8A-4147-A177-3AD203B41FA5}">
                      <a16:colId xmlns:a16="http://schemas.microsoft.com/office/drawing/2014/main" val="2984969157"/>
                    </a:ext>
                  </a:extLst>
                </a:gridCol>
                <a:gridCol w="3007426">
                  <a:extLst>
                    <a:ext uri="{9D8B030D-6E8A-4147-A177-3AD203B41FA5}">
                      <a16:colId xmlns:a16="http://schemas.microsoft.com/office/drawing/2014/main" val="602839031"/>
                    </a:ext>
                  </a:extLst>
                </a:gridCol>
                <a:gridCol w="1210536">
                  <a:extLst>
                    <a:ext uri="{9D8B030D-6E8A-4147-A177-3AD203B41FA5}">
                      <a16:colId xmlns:a16="http://schemas.microsoft.com/office/drawing/2014/main" val="473334993"/>
                    </a:ext>
                  </a:extLst>
                </a:gridCol>
              </a:tblGrid>
              <a:tr h="229116">
                <a:tc>
                  <a:txBody>
                    <a:bodyPr/>
                    <a:lstStyle/>
                    <a:p>
                      <a:pPr algn="ctr" fontAlgn="b"/>
                      <a:r>
                        <a:rPr lang="it-IT" sz="1600" b="1" u="none" strike="noStrike" dirty="0">
                          <a:solidFill>
                            <a:schemeClr val="tx1"/>
                          </a:solidFill>
                          <a:effectLst/>
                        </a:rPr>
                        <a:t>Bridge</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BridgeE</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BridgeD</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150673864"/>
                  </a:ext>
                </a:extLst>
              </a:tr>
              <a:tr h="229116">
                <a:tc>
                  <a:txBody>
                    <a:bodyPr/>
                    <a:lstStyle/>
                    <a:p>
                      <a:pPr algn="ctr" fontAlgn="b"/>
                      <a:r>
                        <a:rPr lang="it-IT" sz="1600" b="1" u="none" strike="noStrike">
                          <a:solidFill>
                            <a:schemeClr val="tx1"/>
                          </a:solidFill>
                          <a:effectLst/>
                        </a:rPr>
                        <a:t>(3 : 6)</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2</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0</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136235956"/>
                  </a:ext>
                </a:extLst>
              </a:tr>
              <a:tr h="229116">
                <a:tc>
                  <a:txBody>
                    <a:bodyPr/>
                    <a:lstStyle/>
                    <a:p>
                      <a:pPr algn="ctr" fontAlgn="b"/>
                      <a:r>
                        <a:rPr lang="it-IT" sz="1600" b="1" u="none" strike="noStrike">
                          <a:solidFill>
                            <a:schemeClr val="tx1"/>
                          </a:solidFill>
                          <a:effectLst/>
                        </a:rPr>
                        <a:t> (3 : 32)</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0</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8</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687627250"/>
                  </a:ext>
                </a:extLst>
              </a:tr>
              <a:tr h="229116">
                <a:tc>
                  <a:txBody>
                    <a:bodyPr/>
                    <a:lstStyle/>
                    <a:p>
                      <a:pPr algn="ctr" fontAlgn="b"/>
                      <a:r>
                        <a:rPr lang="it-IT" sz="1600" b="1" u="none" strike="noStrike">
                          <a:solidFill>
                            <a:schemeClr val="tx1"/>
                          </a:solidFill>
                          <a:effectLst/>
                        </a:rPr>
                        <a:t> (6 : 79)</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0</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0</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335965158"/>
                  </a:ext>
                </a:extLst>
              </a:tr>
              <a:tr h="229116">
                <a:tc>
                  <a:txBody>
                    <a:bodyPr/>
                    <a:lstStyle/>
                    <a:p>
                      <a:pPr algn="ctr" fontAlgn="b"/>
                      <a:r>
                        <a:rPr lang="it-IT" sz="1600" b="1" u="none" strike="noStrike">
                          <a:solidFill>
                            <a:schemeClr val="tx1"/>
                          </a:solidFill>
                          <a:effectLst/>
                        </a:rPr>
                        <a:t> (17 : 104)</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0</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0</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080381585"/>
                  </a:ext>
                </a:extLst>
              </a:tr>
              <a:tr h="229116">
                <a:tc>
                  <a:txBody>
                    <a:bodyPr/>
                    <a:lstStyle/>
                    <a:p>
                      <a:pPr algn="ctr" fontAlgn="b"/>
                      <a:r>
                        <a:rPr lang="it-IT" sz="1600" b="1" u="none" strike="noStrike">
                          <a:solidFill>
                            <a:schemeClr val="tx1"/>
                          </a:solidFill>
                          <a:effectLst/>
                        </a:rPr>
                        <a:t> (22 : 85)</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2</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0</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968061811"/>
                  </a:ext>
                </a:extLst>
              </a:tr>
              <a:tr h="229116">
                <a:tc>
                  <a:txBody>
                    <a:bodyPr/>
                    <a:lstStyle/>
                    <a:p>
                      <a:pPr algn="ctr" fontAlgn="b"/>
                      <a:r>
                        <a:rPr lang="it-IT" sz="1600" b="1" u="none" strike="noStrike">
                          <a:solidFill>
                            <a:schemeClr val="tx1"/>
                          </a:solidFill>
                          <a:effectLst/>
                        </a:rPr>
                        <a:t> (24 : 25)</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0</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0</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087946310"/>
                  </a:ext>
                </a:extLst>
              </a:tr>
              <a:tr h="229116">
                <a:tc>
                  <a:txBody>
                    <a:bodyPr/>
                    <a:lstStyle/>
                    <a:p>
                      <a:pPr algn="ctr" fontAlgn="b"/>
                      <a:r>
                        <a:rPr lang="it-IT" sz="1600" b="1" u="none" strike="noStrike">
                          <a:solidFill>
                            <a:schemeClr val="tx1"/>
                          </a:solidFill>
                          <a:effectLst/>
                        </a:rPr>
                        <a:t> (26 : 61)</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0</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0</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966366983"/>
                  </a:ext>
                </a:extLst>
              </a:tr>
              <a:tr h="229116">
                <a:tc>
                  <a:txBody>
                    <a:bodyPr/>
                    <a:lstStyle/>
                    <a:p>
                      <a:pPr algn="ctr" fontAlgn="b"/>
                      <a:r>
                        <a:rPr lang="it-IT" sz="1600" b="1" u="none" strike="noStrike">
                          <a:solidFill>
                            <a:schemeClr val="tx1"/>
                          </a:solidFill>
                          <a:effectLst/>
                        </a:rPr>
                        <a:t> (36 : 12)</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2</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0</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438428620"/>
                  </a:ext>
                </a:extLst>
              </a:tr>
              <a:tr h="229116">
                <a:tc>
                  <a:txBody>
                    <a:bodyPr/>
                    <a:lstStyle/>
                    <a:p>
                      <a:pPr algn="ctr" fontAlgn="b"/>
                      <a:r>
                        <a:rPr lang="it-IT" sz="1600" b="1" u="none" strike="noStrike">
                          <a:solidFill>
                            <a:schemeClr val="tx1"/>
                          </a:solidFill>
                          <a:effectLst/>
                        </a:rPr>
                        <a:t> (41 : 56)</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1</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0</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943729902"/>
                  </a:ext>
                </a:extLst>
              </a:tr>
              <a:tr h="229116">
                <a:tc>
                  <a:txBody>
                    <a:bodyPr/>
                    <a:lstStyle/>
                    <a:p>
                      <a:pPr algn="ctr" fontAlgn="b"/>
                      <a:r>
                        <a:rPr lang="it-IT" sz="1600" b="1" u="none" strike="noStrike">
                          <a:solidFill>
                            <a:schemeClr val="tx1"/>
                          </a:solidFill>
                          <a:effectLst/>
                        </a:rPr>
                        <a:t> (51 : 20)</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0</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0</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456884308"/>
                  </a:ext>
                </a:extLst>
              </a:tr>
              <a:tr h="229116">
                <a:tc>
                  <a:txBody>
                    <a:bodyPr/>
                    <a:lstStyle/>
                    <a:p>
                      <a:pPr algn="ctr" fontAlgn="b"/>
                      <a:r>
                        <a:rPr lang="it-IT" sz="1600" b="1" u="none" strike="noStrike">
                          <a:solidFill>
                            <a:schemeClr val="tx1"/>
                          </a:solidFill>
                          <a:effectLst/>
                        </a:rPr>
                        <a:t> (55 : 71)</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3</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0</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328414115"/>
                  </a:ext>
                </a:extLst>
              </a:tr>
              <a:tr h="229116">
                <a:tc>
                  <a:txBody>
                    <a:bodyPr/>
                    <a:lstStyle/>
                    <a:p>
                      <a:pPr algn="ctr" fontAlgn="b"/>
                      <a:r>
                        <a:rPr lang="it-IT" sz="1600" b="1" u="none" strike="noStrike">
                          <a:solidFill>
                            <a:schemeClr val="tx1"/>
                          </a:solidFill>
                          <a:effectLst/>
                        </a:rPr>
                        <a:t> (55 : 67)</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0</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0</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370939483"/>
                  </a:ext>
                </a:extLst>
              </a:tr>
              <a:tr h="229116">
                <a:tc>
                  <a:txBody>
                    <a:bodyPr/>
                    <a:lstStyle/>
                    <a:p>
                      <a:pPr algn="ctr" fontAlgn="b"/>
                      <a:r>
                        <a:rPr lang="it-IT" sz="1600" b="1" u="none" strike="noStrike">
                          <a:solidFill>
                            <a:schemeClr val="tx1"/>
                          </a:solidFill>
                          <a:effectLst/>
                        </a:rPr>
                        <a:t> (56 : 13)</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0</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0</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957796079"/>
                  </a:ext>
                </a:extLst>
              </a:tr>
              <a:tr h="229116">
                <a:tc>
                  <a:txBody>
                    <a:bodyPr/>
                    <a:lstStyle/>
                    <a:p>
                      <a:pPr algn="ctr" fontAlgn="b"/>
                      <a:r>
                        <a:rPr lang="it-IT" sz="1600" b="1" u="none" strike="noStrike">
                          <a:solidFill>
                            <a:schemeClr val="tx1"/>
                          </a:solidFill>
                          <a:effectLst/>
                        </a:rPr>
                        <a:t> (60 : 66)</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2</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0</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737498621"/>
                  </a:ext>
                </a:extLst>
              </a:tr>
              <a:tr h="229116">
                <a:tc>
                  <a:txBody>
                    <a:bodyPr/>
                    <a:lstStyle/>
                    <a:p>
                      <a:pPr algn="ctr" fontAlgn="b"/>
                      <a:r>
                        <a:rPr lang="it-IT" sz="1600" b="1" u="none" strike="noStrike">
                          <a:solidFill>
                            <a:schemeClr val="tx1"/>
                          </a:solidFill>
                          <a:effectLst/>
                        </a:rPr>
                        <a:t> (69 : 93)</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0</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0</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72665543"/>
                  </a:ext>
                </a:extLst>
              </a:tr>
              <a:tr h="229116">
                <a:tc>
                  <a:txBody>
                    <a:bodyPr/>
                    <a:lstStyle/>
                    <a:p>
                      <a:pPr algn="ctr" fontAlgn="b"/>
                      <a:r>
                        <a:rPr lang="it-IT" sz="1600" b="1" u="none" strike="noStrike">
                          <a:solidFill>
                            <a:schemeClr val="tx1"/>
                          </a:solidFill>
                          <a:effectLst/>
                        </a:rPr>
                        <a:t> (77 : 0)</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0</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0</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562774722"/>
                  </a:ext>
                </a:extLst>
              </a:tr>
              <a:tr h="229116">
                <a:tc>
                  <a:txBody>
                    <a:bodyPr/>
                    <a:lstStyle/>
                    <a:p>
                      <a:pPr algn="ctr" fontAlgn="b"/>
                      <a:r>
                        <a:rPr lang="it-IT" sz="1600" b="1" u="none" strike="noStrike">
                          <a:solidFill>
                            <a:schemeClr val="tx1"/>
                          </a:solidFill>
                          <a:effectLst/>
                        </a:rPr>
                        <a:t> (88 : 19)</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0</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0</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1250190585"/>
                  </a:ext>
                </a:extLst>
              </a:tr>
              <a:tr h="229116">
                <a:tc>
                  <a:txBody>
                    <a:bodyPr/>
                    <a:lstStyle/>
                    <a:p>
                      <a:pPr algn="ctr" fontAlgn="b"/>
                      <a:r>
                        <a:rPr lang="it-IT" sz="1600" b="1" u="none" strike="noStrike">
                          <a:solidFill>
                            <a:schemeClr val="tx1"/>
                          </a:solidFill>
                          <a:effectLst/>
                        </a:rPr>
                        <a:t> (94 : 23)</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1</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0</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1761888732"/>
                  </a:ext>
                </a:extLst>
              </a:tr>
              <a:tr h="229116">
                <a:tc>
                  <a:txBody>
                    <a:bodyPr/>
                    <a:lstStyle/>
                    <a:p>
                      <a:pPr algn="ctr" fontAlgn="b"/>
                      <a:r>
                        <a:rPr lang="it-IT" sz="1600" b="1" u="none" strike="noStrike">
                          <a:solidFill>
                            <a:schemeClr val="tx1"/>
                          </a:solidFill>
                          <a:effectLst/>
                        </a:rPr>
                        <a:t> (95 : 18)</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3</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0</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1361189598"/>
                  </a:ext>
                </a:extLst>
              </a:tr>
              <a:tr h="229116">
                <a:tc>
                  <a:txBody>
                    <a:bodyPr/>
                    <a:lstStyle/>
                    <a:p>
                      <a:pPr algn="ctr" fontAlgn="b"/>
                      <a:r>
                        <a:rPr lang="it-IT" sz="1600" b="1" u="none" strike="noStrike">
                          <a:solidFill>
                            <a:schemeClr val="tx1"/>
                          </a:solidFill>
                          <a:effectLst/>
                        </a:rPr>
                        <a:t> (103 : 62)</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0</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0</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267492226"/>
                  </a:ext>
                </a:extLst>
              </a:tr>
              <a:tr h="229116">
                <a:tc>
                  <a:txBody>
                    <a:bodyPr/>
                    <a:lstStyle/>
                    <a:p>
                      <a:pPr algn="ctr" fontAlgn="b"/>
                      <a:r>
                        <a:rPr lang="it-IT" sz="1600" b="1" u="none" strike="noStrike">
                          <a:solidFill>
                            <a:schemeClr val="tx1"/>
                          </a:solidFill>
                          <a:effectLst/>
                        </a:rPr>
                        <a:t> (105 : 3)</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a:solidFill>
                            <a:schemeClr val="tx1"/>
                          </a:solidFill>
                          <a:effectLst/>
                        </a:rPr>
                        <a:t>1</a:t>
                      </a:r>
                      <a:endParaRPr lang="it-IT" sz="16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600" b="1" u="none" strike="noStrike" dirty="0">
                          <a:solidFill>
                            <a:schemeClr val="tx1"/>
                          </a:solidFill>
                          <a:effectLst/>
                        </a:rPr>
                        <a:t>0</a:t>
                      </a:r>
                      <a:endParaRPr lang="it-IT" sz="16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126021679"/>
                  </a:ext>
                </a:extLst>
              </a:tr>
            </a:tbl>
          </a:graphicData>
        </a:graphic>
      </p:graphicFrame>
      <p:graphicFrame>
        <p:nvGraphicFramePr>
          <p:cNvPr id="6" name="Tabella 5"/>
          <p:cNvGraphicFramePr>
            <a:graphicFrameLocks noGrp="1"/>
          </p:cNvGraphicFramePr>
          <p:nvPr>
            <p:extLst>
              <p:ext uri="{D42A27DB-BD31-4B8C-83A1-F6EECF244321}">
                <p14:modId xmlns:p14="http://schemas.microsoft.com/office/powerpoint/2010/main" val="2044301918"/>
              </p:ext>
            </p:extLst>
          </p:nvPr>
        </p:nvGraphicFramePr>
        <p:xfrm>
          <a:off x="6703606" y="404664"/>
          <a:ext cx="3960441" cy="5574030"/>
        </p:xfrm>
        <a:graphic>
          <a:graphicData uri="http://schemas.openxmlformats.org/drawingml/2006/table">
            <a:tbl>
              <a:tblPr>
                <a:tableStyleId>{5C22544A-7EE6-4342-B048-85BDC9FD1C3A}</a:tableStyleId>
              </a:tblPr>
              <a:tblGrid>
                <a:gridCol w="966616">
                  <a:extLst>
                    <a:ext uri="{9D8B030D-6E8A-4147-A177-3AD203B41FA5}">
                      <a16:colId xmlns:a16="http://schemas.microsoft.com/office/drawing/2014/main" val="1697288143"/>
                    </a:ext>
                  </a:extLst>
                </a:gridCol>
                <a:gridCol w="2134611">
                  <a:extLst>
                    <a:ext uri="{9D8B030D-6E8A-4147-A177-3AD203B41FA5}">
                      <a16:colId xmlns:a16="http://schemas.microsoft.com/office/drawing/2014/main" val="2449077915"/>
                    </a:ext>
                  </a:extLst>
                </a:gridCol>
                <a:gridCol w="859214">
                  <a:extLst>
                    <a:ext uri="{9D8B030D-6E8A-4147-A177-3AD203B41FA5}">
                      <a16:colId xmlns:a16="http://schemas.microsoft.com/office/drawing/2014/main" val="2724709878"/>
                    </a:ext>
                  </a:extLst>
                </a:gridCol>
              </a:tblGrid>
              <a:tr h="293370">
                <a:tc>
                  <a:txBody>
                    <a:bodyPr/>
                    <a:lstStyle/>
                    <a:p>
                      <a:pPr algn="ctr" fontAlgn="b"/>
                      <a:r>
                        <a:rPr lang="it-IT" sz="1400" b="1" u="none" strike="noStrike" dirty="0">
                          <a:solidFill>
                            <a:schemeClr val="tx1"/>
                          </a:solidFill>
                          <a:effectLst/>
                        </a:rPr>
                        <a:t> (118 : 120)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2</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30165307"/>
                  </a:ext>
                </a:extLst>
              </a:tr>
              <a:tr h="293370">
                <a:tc>
                  <a:txBody>
                    <a:bodyPr/>
                    <a:lstStyle/>
                    <a:p>
                      <a:pPr algn="ctr" fontAlgn="b"/>
                      <a:r>
                        <a:rPr lang="it-IT" sz="1400" b="1" u="none" strike="noStrike" dirty="0">
                          <a:solidFill>
                            <a:schemeClr val="tx1"/>
                          </a:solidFill>
                          <a:effectLst/>
                        </a:rPr>
                        <a:t> (120 : 118)</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2</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1318018585"/>
                  </a:ext>
                </a:extLst>
              </a:tr>
              <a:tr h="293370">
                <a:tc>
                  <a:txBody>
                    <a:bodyPr/>
                    <a:lstStyle/>
                    <a:p>
                      <a:pPr algn="ctr" fontAlgn="b"/>
                      <a:r>
                        <a:rPr lang="it-IT" sz="1400" b="1" u="none" strike="noStrike">
                          <a:solidFill>
                            <a:schemeClr val="tx1"/>
                          </a:solidFill>
                          <a:effectLst/>
                        </a:rPr>
                        <a:t> (127 : 131)</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1</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108272290"/>
                  </a:ext>
                </a:extLst>
              </a:tr>
              <a:tr h="293370">
                <a:tc>
                  <a:txBody>
                    <a:bodyPr/>
                    <a:lstStyle/>
                    <a:p>
                      <a:pPr algn="ctr" fontAlgn="b"/>
                      <a:r>
                        <a:rPr lang="it-IT" sz="1400" b="1" u="none" strike="noStrike">
                          <a:solidFill>
                            <a:schemeClr val="tx1"/>
                          </a:solidFill>
                          <a:effectLst/>
                        </a:rPr>
                        <a:t> (131 : 127)</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1</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517255681"/>
                  </a:ext>
                </a:extLst>
              </a:tr>
              <a:tr h="293370">
                <a:tc>
                  <a:txBody>
                    <a:bodyPr/>
                    <a:lstStyle/>
                    <a:p>
                      <a:pPr algn="ctr" fontAlgn="b"/>
                      <a:r>
                        <a:rPr lang="it-IT" sz="1400" b="1" u="none" strike="noStrike">
                          <a:solidFill>
                            <a:schemeClr val="tx1"/>
                          </a:solidFill>
                          <a:effectLst/>
                        </a:rPr>
                        <a:t> (136 : 148)</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2</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562472289"/>
                  </a:ext>
                </a:extLst>
              </a:tr>
              <a:tr h="293370">
                <a:tc>
                  <a:txBody>
                    <a:bodyPr/>
                    <a:lstStyle/>
                    <a:p>
                      <a:pPr algn="ctr" fontAlgn="b"/>
                      <a:r>
                        <a:rPr lang="it-IT" sz="1400" b="1" u="none" strike="noStrike">
                          <a:solidFill>
                            <a:schemeClr val="tx1"/>
                          </a:solidFill>
                          <a:effectLst/>
                        </a:rPr>
                        <a:t> (148 : 136)</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2</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629654828"/>
                  </a:ext>
                </a:extLst>
              </a:tr>
              <a:tr h="293370">
                <a:tc>
                  <a:txBody>
                    <a:bodyPr/>
                    <a:lstStyle/>
                    <a:p>
                      <a:pPr algn="ctr" fontAlgn="b"/>
                      <a:r>
                        <a:rPr lang="it-IT" sz="1400" b="1" u="none" strike="noStrike">
                          <a:solidFill>
                            <a:schemeClr val="tx1"/>
                          </a:solidFill>
                          <a:effectLst/>
                        </a:rPr>
                        <a:t> (151 : 156)</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1</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1852740895"/>
                  </a:ext>
                </a:extLst>
              </a:tr>
              <a:tr h="293370">
                <a:tc>
                  <a:txBody>
                    <a:bodyPr/>
                    <a:lstStyle/>
                    <a:p>
                      <a:pPr algn="ctr" fontAlgn="b"/>
                      <a:r>
                        <a:rPr lang="it-IT" sz="1400" b="1" u="none" strike="noStrike">
                          <a:solidFill>
                            <a:schemeClr val="tx1"/>
                          </a:solidFill>
                          <a:effectLst/>
                        </a:rPr>
                        <a:t> (152 : 133)</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1</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808282014"/>
                  </a:ext>
                </a:extLst>
              </a:tr>
              <a:tr h="293370">
                <a:tc>
                  <a:txBody>
                    <a:bodyPr/>
                    <a:lstStyle/>
                    <a:p>
                      <a:pPr algn="ctr" fontAlgn="b"/>
                      <a:r>
                        <a:rPr lang="it-IT" sz="1400" b="1" u="none" strike="noStrike">
                          <a:solidFill>
                            <a:schemeClr val="tx1"/>
                          </a:solidFill>
                          <a:effectLst/>
                        </a:rPr>
                        <a:t> (158 : 145)</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199094542"/>
                  </a:ext>
                </a:extLst>
              </a:tr>
              <a:tr h="293370">
                <a:tc>
                  <a:txBody>
                    <a:bodyPr/>
                    <a:lstStyle/>
                    <a:p>
                      <a:pPr algn="ctr" fontAlgn="b"/>
                      <a:r>
                        <a:rPr lang="it-IT" sz="1400" b="1" u="none" strike="noStrike">
                          <a:solidFill>
                            <a:schemeClr val="tx1"/>
                          </a:solidFill>
                          <a:effectLst/>
                        </a:rPr>
                        <a:t> (168 : 171)</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1</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1820759344"/>
                  </a:ext>
                </a:extLst>
              </a:tr>
              <a:tr h="293370">
                <a:tc>
                  <a:txBody>
                    <a:bodyPr/>
                    <a:lstStyle/>
                    <a:p>
                      <a:pPr algn="ctr" fontAlgn="b"/>
                      <a:r>
                        <a:rPr lang="it-IT" sz="1400" b="1" u="none" strike="noStrike">
                          <a:solidFill>
                            <a:schemeClr val="tx1"/>
                          </a:solidFill>
                          <a:effectLst/>
                        </a:rPr>
                        <a:t> (171 : 168)</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1</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760748447"/>
                  </a:ext>
                </a:extLst>
              </a:tr>
              <a:tr h="293370">
                <a:tc>
                  <a:txBody>
                    <a:bodyPr/>
                    <a:lstStyle/>
                    <a:p>
                      <a:pPr algn="ctr" fontAlgn="b"/>
                      <a:r>
                        <a:rPr lang="it-IT" sz="1400" b="1" u="none" strike="noStrike">
                          <a:solidFill>
                            <a:schemeClr val="tx1"/>
                          </a:solidFill>
                          <a:effectLst/>
                        </a:rPr>
                        <a:t> (174 : 169)</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1487380451"/>
                  </a:ext>
                </a:extLst>
              </a:tr>
              <a:tr h="293370">
                <a:tc>
                  <a:txBody>
                    <a:bodyPr/>
                    <a:lstStyle/>
                    <a:p>
                      <a:pPr algn="ctr" fontAlgn="b"/>
                      <a:r>
                        <a:rPr lang="it-IT" sz="1400" b="1" u="none" strike="noStrike">
                          <a:solidFill>
                            <a:schemeClr val="tx1"/>
                          </a:solidFill>
                          <a:effectLst/>
                        </a:rPr>
                        <a:t> (184 : 198)</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1</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611255251"/>
                  </a:ext>
                </a:extLst>
              </a:tr>
              <a:tr h="293370">
                <a:tc>
                  <a:txBody>
                    <a:bodyPr/>
                    <a:lstStyle/>
                    <a:p>
                      <a:pPr algn="ctr" fontAlgn="b"/>
                      <a:r>
                        <a:rPr lang="it-IT" sz="1400" b="1" u="none" strike="noStrike">
                          <a:solidFill>
                            <a:schemeClr val="tx1"/>
                          </a:solidFill>
                          <a:effectLst/>
                        </a:rPr>
                        <a:t> (187 : 170)</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3</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211648953"/>
                  </a:ext>
                </a:extLst>
              </a:tr>
              <a:tr h="293370">
                <a:tc>
                  <a:txBody>
                    <a:bodyPr/>
                    <a:lstStyle/>
                    <a:p>
                      <a:pPr algn="ctr" fontAlgn="b"/>
                      <a:r>
                        <a:rPr lang="it-IT" sz="1400" b="1" u="none" strike="noStrike">
                          <a:solidFill>
                            <a:schemeClr val="tx1"/>
                          </a:solidFill>
                          <a:effectLst/>
                        </a:rPr>
                        <a:t> (191 : 178)</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846364724"/>
                  </a:ext>
                </a:extLst>
              </a:tr>
              <a:tr h="293370">
                <a:tc>
                  <a:txBody>
                    <a:bodyPr/>
                    <a:lstStyle/>
                    <a:p>
                      <a:pPr algn="ctr" fontAlgn="b"/>
                      <a:r>
                        <a:rPr lang="it-IT" sz="1400" b="1" u="none" strike="noStrike">
                          <a:solidFill>
                            <a:schemeClr val="tx1"/>
                          </a:solidFill>
                          <a:effectLst/>
                        </a:rPr>
                        <a:t> (193 : 173)</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1</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430184370"/>
                  </a:ext>
                </a:extLst>
              </a:tr>
              <a:tr h="293370">
                <a:tc>
                  <a:txBody>
                    <a:bodyPr/>
                    <a:lstStyle/>
                    <a:p>
                      <a:pPr algn="ctr" fontAlgn="b"/>
                      <a:r>
                        <a:rPr lang="it-IT" sz="1400" b="1" u="none" strike="noStrike">
                          <a:solidFill>
                            <a:schemeClr val="tx1"/>
                          </a:solidFill>
                          <a:effectLst/>
                        </a:rPr>
                        <a:t> (197 : 177)</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1</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1077406188"/>
                  </a:ext>
                </a:extLst>
              </a:tr>
              <a:tr h="293370">
                <a:tc>
                  <a:txBody>
                    <a:bodyPr/>
                    <a:lstStyle/>
                    <a:p>
                      <a:pPr algn="ctr" fontAlgn="b"/>
                      <a:r>
                        <a:rPr lang="it-IT" sz="1400" b="1" u="none" strike="noStrike">
                          <a:solidFill>
                            <a:schemeClr val="tx1"/>
                          </a:solidFill>
                          <a:effectLst/>
                        </a:rPr>
                        <a:t> (213 : 223)</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0</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4184332336"/>
                  </a:ext>
                </a:extLst>
              </a:tr>
              <a:tr h="293370">
                <a:tc>
                  <a:txBody>
                    <a:bodyPr/>
                    <a:lstStyle/>
                    <a:p>
                      <a:pPr algn="ctr" fontAlgn="b"/>
                      <a:r>
                        <a:rPr lang="it-IT" sz="1400" b="1" u="none" strike="noStrike">
                          <a:solidFill>
                            <a:schemeClr val="tx1"/>
                          </a:solidFill>
                          <a:effectLst/>
                        </a:rPr>
                        <a:t> (228 : 226)</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a:solidFill>
                            <a:schemeClr val="tx1"/>
                          </a:solidFill>
                          <a:effectLst/>
                        </a:rPr>
                        <a:t>3</a:t>
                      </a:r>
                      <a:endParaRPr lang="it-IT" sz="14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400" b="1" u="none" strike="noStrike" dirty="0">
                          <a:solidFill>
                            <a:schemeClr val="tx1"/>
                          </a:solidFill>
                          <a:effectLst/>
                        </a:rPr>
                        <a:t>0</a:t>
                      </a:r>
                      <a:endParaRPr lang="it-IT" sz="14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417901666"/>
                  </a:ext>
                </a:extLst>
              </a:tr>
            </a:tbl>
          </a:graphicData>
        </a:graphic>
      </p:graphicFrame>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66" y="-10111"/>
            <a:ext cx="10914681" cy="6858000"/>
          </a:xfrm>
          <a:prstGeom prst="rect">
            <a:avLst/>
          </a:prstGeom>
        </p:spPr>
      </p:pic>
    </p:spTree>
    <p:extLst>
      <p:ext uri="{BB962C8B-B14F-4D97-AF65-F5344CB8AC3E}">
        <p14:creationId xmlns:p14="http://schemas.microsoft.com/office/powerpoint/2010/main" val="50549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a:t>
            </a:r>
          </a:p>
        </p:txBody>
      </p:sp>
      <p:sp>
        <p:nvSpPr>
          <p:cNvPr id="3" name="Segnaposto contenuto 2"/>
          <p:cNvSpPr>
            <a:spLocks noGrp="1"/>
          </p:cNvSpPr>
          <p:nvPr>
            <p:ph idx="1"/>
          </p:nvPr>
        </p:nvSpPr>
        <p:spPr/>
        <p:txBody>
          <a:bodyPr/>
          <a:lstStyle/>
          <a:p>
            <a:r>
              <a:rPr lang="it-IT" dirty="0"/>
              <a:t>Per quanto riguarda l’analisi sul dataset </a:t>
            </a:r>
            <a:r>
              <a:rPr lang="it-IT" i="1" dirty="0" err="1"/>
              <a:t>Jazz.edges</a:t>
            </a:r>
            <a:r>
              <a:rPr lang="it-IT" dirty="0"/>
              <a:t> avente 2741 archi, sono stati individuati 5 Ponti.</a:t>
            </a:r>
          </a:p>
          <a:p>
            <a:r>
              <a:rPr lang="it-IT" dirty="0"/>
              <a:t>Verrà illustrata la tabella con i relativi indici di Incorporamento e di Dispersione associata ai 5  Ponti individuati</a:t>
            </a:r>
          </a:p>
          <a:p>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976812068"/>
              </p:ext>
            </p:extLst>
          </p:nvPr>
        </p:nvGraphicFramePr>
        <p:xfrm>
          <a:off x="3862164" y="3501008"/>
          <a:ext cx="3718147" cy="3212976"/>
        </p:xfrm>
        <a:graphic>
          <a:graphicData uri="http://schemas.openxmlformats.org/drawingml/2006/table">
            <a:tbl>
              <a:tblPr>
                <a:tableStyleId>{5C22544A-7EE6-4342-B048-85BDC9FD1C3A}</a:tableStyleId>
              </a:tblPr>
              <a:tblGrid>
                <a:gridCol w="1338533">
                  <a:extLst>
                    <a:ext uri="{9D8B030D-6E8A-4147-A177-3AD203B41FA5}">
                      <a16:colId xmlns:a16="http://schemas.microsoft.com/office/drawing/2014/main" val="921117961"/>
                    </a:ext>
                  </a:extLst>
                </a:gridCol>
                <a:gridCol w="1189807">
                  <a:extLst>
                    <a:ext uri="{9D8B030D-6E8A-4147-A177-3AD203B41FA5}">
                      <a16:colId xmlns:a16="http://schemas.microsoft.com/office/drawing/2014/main" val="2837078445"/>
                    </a:ext>
                  </a:extLst>
                </a:gridCol>
                <a:gridCol w="1189807">
                  <a:extLst>
                    <a:ext uri="{9D8B030D-6E8A-4147-A177-3AD203B41FA5}">
                      <a16:colId xmlns:a16="http://schemas.microsoft.com/office/drawing/2014/main" val="4231281382"/>
                    </a:ext>
                  </a:extLst>
                </a:gridCol>
              </a:tblGrid>
              <a:tr h="535496">
                <a:tc>
                  <a:txBody>
                    <a:bodyPr/>
                    <a:lstStyle/>
                    <a:p>
                      <a:pPr algn="ctr" fontAlgn="b"/>
                      <a:r>
                        <a:rPr lang="it-IT" sz="1800" b="1" u="none" strike="noStrike" dirty="0">
                          <a:solidFill>
                            <a:schemeClr val="tx1"/>
                          </a:solidFill>
                          <a:effectLst/>
                        </a:rPr>
                        <a:t>Bridge</a:t>
                      </a:r>
                      <a:endParaRPr lang="it-IT" sz="18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a:solidFill>
                            <a:schemeClr val="tx1"/>
                          </a:solidFill>
                          <a:effectLst/>
                        </a:rPr>
                        <a:t>bridgeE</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a:solidFill>
                            <a:schemeClr val="tx1"/>
                          </a:solidFill>
                          <a:effectLst/>
                        </a:rPr>
                        <a:t>bridgeD</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1884862976"/>
                  </a:ext>
                </a:extLst>
              </a:tr>
              <a:tr h="535496">
                <a:tc>
                  <a:txBody>
                    <a:bodyPr/>
                    <a:lstStyle/>
                    <a:p>
                      <a:pPr algn="ctr" fontAlgn="b"/>
                      <a:r>
                        <a:rPr lang="it-IT" sz="1800" b="1" u="none" strike="noStrike" dirty="0">
                          <a:solidFill>
                            <a:schemeClr val="tx1"/>
                          </a:solidFill>
                          <a:effectLst/>
                        </a:rPr>
                        <a:t> (4:20)</a:t>
                      </a:r>
                      <a:endParaRPr lang="it-IT" sz="18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dirty="0">
                          <a:solidFill>
                            <a:schemeClr val="tx1"/>
                          </a:solidFill>
                          <a:effectLst/>
                        </a:rPr>
                        <a:t>0</a:t>
                      </a:r>
                      <a:endParaRPr lang="it-IT" sz="18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a:solidFill>
                            <a:schemeClr val="tx1"/>
                          </a:solidFill>
                          <a:effectLst/>
                        </a:rPr>
                        <a:t>0</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198823167"/>
                  </a:ext>
                </a:extLst>
              </a:tr>
              <a:tr h="535496">
                <a:tc>
                  <a:txBody>
                    <a:bodyPr/>
                    <a:lstStyle/>
                    <a:p>
                      <a:pPr algn="ctr" fontAlgn="b"/>
                      <a:r>
                        <a:rPr lang="it-IT" sz="1800" b="1" u="none" strike="noStrike">
                          <a:solidFill>
                            <a:schemeClr val="tx1"/>
                          </a:solidFill>
                          <a:effectLst/>
                        </a:rPr>
                        <a:t> (29:33)</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dirty="0">
                          <a:solidFill>
                            <a:schemeClr val="tx1"/>
                          </a:solidFill>
                          <a:effectLst/>
                        </a:rPr>
                        <a:t>0</a:t>
                      </a:r>
                      <a:endParaRPr lang="it-IT" sz="18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a:solidFill>
                            <a:schemeClr val="tx1"/>
                          </a:solidFill>
                          <a:effectLst/>
                        </a:rPr>
                        <a:t>0</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447074801"/>
                  </a:ext>
                </a:extLst>
              </a:tr>
              <a:tr h="535496">
                <a:tc>
                  <a:txBody>
                    <a:bodyPr/>
                    <a:lstStyle/>
                    <a:p>
                      <a:pPr algn="ctr" fontAlgn="b"/>
                      <a:r>
                        <a:rPr lang="it-IT" sz="1800" b="1" u="none" strike="noStrike">
                          <a:solidFill>
                            <a:schemeClr val="tx1"/>
                          </a:solidFill>
                          <a:effectLst/>
                        </a:rPr>
                        <a:t> (118:119)</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dirty="0">
                          <a:solidFill>
                            <a:schemeClr val="tx1"/>
                          </a:solidFill>
                          <a:effectLst/>
                        </a:rPr>
                        <a:t>1</a:t>
                      </a:r>
                      <a:endParaRPr lang="it-IT" sz="18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a:solidFill>
                            <a:schemeClr val="tx1"/>
                          </a:solidFill>
                          <a:effectLst/>
                        </a:rPr>
                        <a:t>0</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795737232"/>
                  </a:ext>
                </a:extLst>
              </a:tr>
              <a:tr h="535496">
                <a:tc>
                  <a:txBody>
                    <a:bodyPr/>
                    <a:lstStyle/>
                    <a:p>
                      <a:pPr algn="ctr" fontAlgn="b"/>
                      <a:r>
                        <a:rPr lang="it-IT" sz="1800" b="1" u="none" strike="noStrike">
                          <a:solidFill>
                            <a:schemeClr val="tx1"/>
                          </a:solidFill>
                          <a:effectLst/>
                        </a:rPr>
                        <a:t> (148:159)</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dirty="0">
                          <a:solidFill>
                            <a:schemeClr val="tx1"/>
                          </a:solidFill>
                          <a:effectLst/>
                        </a:rPr>
                        <a:t>2</a:t>
                      </a:r>
                      <a:endParaRPr lang="it-IT" sz="18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dirty="0">
                          <a:solidFill>
                            <a:schemeClr val="tx1"/>
                          </a:solidFill>
                          <a:effectLst/>
                        </a:rPr>
                        <a:t>0</a:t>
                      </a:r>
                      <a:endParaRPr lang="it-IT" sz="18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2584267879"/>
                  </a:ext>
                </a:extLst>
              </a:tr>
              <a:tr h="535496">
                <a:tc>
                  <a:txBody>
                    <a:bodyPr/>
                    <a:lstStyle/>
                    <a:p>
                      <a:pPr algn="ctr" fontAlgn="b"/>
                      <a:r>
                        <a:rPr lang="it-IT" sz="1800" b="1" u="none" strike="noStrike">
                          <a:solidFill>
                            <a:schemeClr val="tx1"/>
                          </a:solidFill>
                          <a:effectLst/>
                        </a:rPr>
                        <a:t> (164:184)</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a:solidFill>
                            <a:schemeClr val="tx1"/>
                          </a:solidFill>
                          <a:effectLst/>
                        </a:rPr>
                        <a:t>0</a:t>
                      </a:r>
                      <a:endParaRPr lang="it-IT" sz="1800" b="1" i="0" u="none" strike="noStrike">
                        <a:solidFill>
                          <a:schemeClr val="tx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it-IT" sz="1800" b="1" u="none" strike="noStrike" dirty="0">
                          <a:solidFill>
                            <a:schemeClr val="tx1"/>
                          </a:solidFill>
                          <a:effectLst/>
                        </a:rPr>
                        <a:t>0</a:t>
                      </a:r>
                      <a:endParaRPr lang="it-IT" sz="1800" b="1" i="0" u="none" strike="noStrike" dirty="0">
                        <a:solidFill>
                          <a:schemeClr val="tx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3516142111"/>
                  </a:ext>
                </a:extLst>
              </a:tr>
            </a:tbl>
          </a:graphicData>
        </a:graphic>
      </p:graphicFrame>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56" y="0"/>
            <a:ext cx="12188825" cy="6741368"/>
          </a:xfrm>
          <a:prstGeom prst="rect">
            <a:avLst/>
          </a:prstGeom>
        </p:spPr>
      </p:pic>
    </p:spTree>
    <p:extLst>
      <p:ext uri="{BB962C8B-B14F-4D97-AF65-F5344CB8AC3E}">
        <p14:creationId xmlns:p14="http://schemas.microsoft.com/office/powerpoint/2010/main" val="139152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a:t>
            </a:r>
          </a:p>
        </p:txBody>
      </p:sp>
      <p:sp>
        <p:nvSpPr>
          <p:cNvPr id="3" name="Segnaposto contenuto 2"/>
          <p:cNvSpPr>
            <a:spLocks noGrp="1"/>
          </p:cNvSpPr>
          <p:nvPr>
            <p:ph idx="1"/>
          </p:nvPr>
        </p:nvSpPr>
        <p:spPr/>
        <p:txBody>
          <a:bodyPr/>
          <a:lstStyle/>
          <a:p>
            <a:r>
              <a:rPr lang="it-IT" dirty="0"/>
              <a:t>Illustriamo il grafico con la percentuale di Ponti sul potenziale numero complessivo di archi aventi Dispersione pari a 0.</a:t>
            </a:r>
          </a:p>
        </p:txBody>
      </p:sp>
      <p:graphicFrame>
        <p:nvGraphicFramePr>
          <p:cNvPr id="4" name="Segnaposto contenuto 5"/>
          <p:cNvGraphicFramePr>
            <a:graphicFrameLocks/>
          </p:cNvGraphicFramePr>
          <p:nvPr>
            <p:extLst>
              <p:ext uri="{D42A27DB-BD31-4B8C-83A1-F6EECF244321}">
                <p14:modId xmlns:p14="http://schemas.microsoft.com/office/powerpoint/2010/main" val="228153022"/>
              </p:ext>
            </p:extLst>
          </p:nvPr>
        </p:nvGraphicFramePr>
        <p:xfrm>
          <a:off x="802491" y="1818432"/>
          <a:ext cx="10801200" cy="50395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3205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Conclusioni</a:t>
            </a:r>
          </a:p>
        </p:txBody>
      </p:sp>
      <p:sp>
        <p:nvSpPr>
          <p:cNvPr id="3" name="Segnaposto contenuto 2"/>
          <p:cNvSpPr>
            <a:spLocks noGrp="1"/>
          </p:cNvSpPr>
          <p:nvPr>
            <p:ph idx="1"/>
          </p:nvPr>
        </p:nvSpPr>
        <p:spPr>
          <a:xfrm>
            <a:off x="1218883" y="1991064"/>
            <a:ext cx="10360501" cy="4462272"/>
          </a:xfrm>
        </p:spPr>
        <p:txBody>
          <a:bodyPr>
            <a:normAutofit/>
          </a:bodyPr>
          <a:lstStyle/>
          <a:p>
            <a:r>
              <a:rPr lang="it-IT" dirty="0"/>
              <a:t>Dall’analisi della relazione tra i Punti di Articolazione e gli indici di centralità sui vertici si era ipotizzato che i vertici con funzione di punti di articolazione avessero valore massimo negli indici di centralità.</a:t>
            </a:r>
          </a:p>
          <a:p>
            <a:r>
              <a:rPr lang="it-IT" dirty="0"/>
              <a:t>Analizzando diversi dataset si è potuto constatare che tale teoria non poteva essere confutata in quanto non esisteva un pattern caratteristico per tutti quanti i grafi utilizzati.</a:t>
            </a:r>
          </a:p>
        </p:txBody>
      </p:sp>
    </p:spTree>
    <p:extLst>
      <p:ext uri="{BB962C8B-B14F-4D97-AF65-F5344CB8AC3E}">
        <p14:creationId xmlns:p14="http://schemas.microsoft.com/office/powerpoint/2010/main" val="387234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Conclusioni</a:t>
            </a:r>
          </a:p>
        </p:txBody>
      </p:sp>
      <p:sp>
        <p:nvSpPr>
          <p:cNvPr id="3" name="Segnaposto contenuto 2"/>
          <p:cNvSpPr>
            <a:spLocks noGrp="1"/>
          </p:cNvSpPr>
          <p:nvPr>
            <p:ph idx="1"/>
          </p:nvPr>
        </p:nvSpPr>
        <p:spPr/>
        <p:txBody>
          <a:bodyPr>
            <a:normAutofit lnSpcReduction="10000"/>
          </a:bodyPr>
          <a:lstStyle/>
          <a:p>
            <a:r>
              <a:rPr lang="it-IT" dirty="0"/>
              <a:t>Dai test per ricercare una relazione tra i Ponti e gli indici di centralità basati sugli archi si è evidenziato come negli archi con funzionalità di ponte gli indici di Dispersione e di Incorporamento avessero il medesimo valore pari a 0.  </a:t>
            </a:r>
          </a:p>
          <a:p>
            <a:r>
              <a:rPr lang="it-IT" dirty="0"/>
              <a:t>Sono state riscontrate delle eccezioni ovvero una discordanza di valori tra l’indice di Dispersione e quello d’Incorporamento.</a:t>
            </a:r>
          </a:p>
          <a:p>
            <a:r>
              <a:rPr lang="it-IT" dirty="0"/>
              <a:t>Tale ipotesi è stata pensata per evidenziare un possibile collegamento dei Ponti con le metriche basate sugli archi. Per definirlo occorrerebbe sfruttare dataset molto diversi ed effettuare maggiori test per trarre delle conclusioni affidabili a sostegno di tale ipotesi.</a:t>
            </a:r>
          </a:p>
          <a:p>
            <a:endParaRPr lang="it-IT" dirty="0"/>
          </a:p>
        </p:txBody>
      </p:sp>
    </p:spTree>
    <p:extLst>
      <p:ext uri="{BB962C8B-B14F-4D97-AF65-F5344CB8AC3E}">
        <p14:creationId xmlns:p14="http://schemas.microsoft.com/office/powerpoint/2010/main" val="197925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Conclusioni</a:t>
            </a:r>
          </a:p>
        </p:txBody>
      </p:sp>
      <p:sp>
        <p:nvSpPr>
          <p:cNvPr id="3" name="Segnaposto contenuto 2"/>
          <p:cNvSpPr>
            <a:spLocks noGrp="1"/>
          </p:cNvSpPr>
          <p:nvPr>
            <p:ph idx="1"/>
          </p:nvPr>
        </p:nvSpPr>
        <p:spPr/>
        <p:txBody>
          <a:bodyPr>
            <a:normAutofit/>
          </a:bodyPr>
          <a:lstStyle/>
          <a:p>
            <a:r>
              <a:rPr lang="it-IT" dirty="0"/>
              <a:t>L’ultima parte dei test serviva per ricercare una percentuale di successo nell’indentificare i Ponti a partire dall’indice di dispersione  su ogni grafo di grandezza differente.</a:t>
            </a:r>
          </a:p>
          <a:p>
            <a:r>
              <a:rPr lang="it-IT" dirty="0"/>
              <a:t>Si è potuto constatare che la percentuale di successo, nei grafi analizzati, non supera il 30% di successo.</a:t>
            </a:r>
          </a:p>
          <a:p>
            <a:r>
              <a:rPr lang="it-IT" dirty="0"/>
              <a:t>Tale conclusione non è da ritenersi affidabile in quanto la metrica dei Ponti è soggetta alla topologia del Grafo preso in esame quindi con particolari  casi tale percentuale potrebbe essere superata(come nel caso di una stella).</a:t>
            </a:r>
          </a:p>
        </p:txBody>
      </p:sp>
    </p:spTree>
    <p:extLst>
      <p:ext uri="{BB962C8B-B14F-4D97-AF65-F5344CB8AC3E}">
        <p14:creationId xmlns:p14="http://schemas.microsoft.com/office/powerpoint/2010/main" val="68881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09836" y="2852936"/>
            <a:ext cx="10360501" cy="1223963"/>
          </a:xfrm>
        </p:spPr>
        <p:txBody>
          <a:bodyPr>
            <a:normAutofit/>
          </a:bodyPr>
          <a:lstStyle/>
          <a:p>
            <a:pPr algn="ctr"/>
            <a:r>
              <a:rPr lang="it-IT" sz="8000" dirty="0"/>
              <a:t>Grazie Per L’Attenzione</a:t>
            </a:r>
          </a:p>
        </p:txBody>
      </p:sp>
    </p:spTree>
    <p:extLst>
      <p:ext uri="{BB962C8B-B14F-4D97-AF65-F5344CB8AC3E}">
        <p14:creationId xmlns:p14="http://schemas.microsoft.com/office/powerpoint/2010/main" val="356306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Metriche di Base</a:t>
            </a:r>
          </a:p>
        </p:txBody>
      </p:sp>
      <p:sp>
        <p:nvSpPr>
          <p:cNvPr id="3" name="Segnaposto contenuto 2"/>
          <p:cNvSpPr>
            <a:spLocks noGrp="1"/>
          </p:cNvSpPr>
          <p:nvPr>
            <p:ph idx="1"/>
          </p:nvPr>
        </p:nvSpPr>
        <p:spPr/>
        <p:txBody>
          <a:bodyPr>
            <a:normAutofit fontScale="92500" lnSpcReduction="20000"/>
          </a:bodyPr>
          <a:lstStyle/>
          <a:p>
            <a:r>
              <a:rPr lang="it-IT" dirty="0"/>
              <a:t>Dimensione</a:t>
            </a:r>
          </a:p>
          <a:p>
            <a:r>
              <a:rPr lang="it-IT" dirty="0"/>
              <a:t>Densità</a:t>
            </a:r>
          </a:p>
          <a:p>
            <a:r>
              <a:rPr lang="it-IT" dirty="0"/>
              <a:t>Grado dei nodi</a:t>
            </a:r>
          </a:p>
          <a:p>
            <a:r>
              <a:rPr lang="it-IT" dirty="0"/>
              <a:t>Componenti Connesse</a:t>
            </a:r>
          </a:p>
          <a:p>
            <a:r>
              <a:rPr lang="it-IT" dirty="0"/>
              <a:t>Componenti Fortemente Connesse</a:t>
            </a:r>
          </a:p>
          <a:p>
            <a:r>
              <a:rPr lang="it-IT" dirty="0"/>
              <a:t>Punti di articolazione</a:t>
            </a:r>
          </a:p>
          <a:p>
            <a:r>
              <a:rPr lang="it-IT" dirty="0"/>
              <a:t>Punti di articolazione Forte</a:t>
            </a:r>
          </a:p>
          <a:p>
            <a:r>
              <a:rPr lang="it-IT" dirty="0"/>
              <a:t>Ponti</a:t>
            </a:r>
          </a:p>
          <a:p>
            <a:r>
              <a:rPr lang="it-IT" dirty="0"/>
              <a:t>Ponti Forti</a:t>
            </a:r>
          </a:p>
          <a:p>
            <a:endParaRPr lang="it-IT" dirty="0"/>
          </a:p>
        </p:txBody>
      </p:sp>
    </p:spTree>
    <p:extLst>
      <p:ext uri="{BB962C8B-B14F-4D97-AF65-F5344CB8AC3E}">
        <p14:creationId xmlns:p14="http://schemas.microsoft.com/office/powerpoint/2010/main" val="282464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Metriche di Base</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dirty="0"/>
                  <a:t>Dimensione : Pari al numero di Archi presenti nel grafo.</a:t>
                </a:r>
              </a:p>
              <a:p>
                <a:r>
                  <a:rPr lang="it-IT" dirty="0"/>
                  <a:t>Densità: </a:t>
                </a:r>
              </a:p>
              <a:p>
                <a:pPr lvl="1"/>
                <a:r>
                  <a:rPr lang="it-IT" dirty="0"/>
                  <a:t>Sia L pari al numero di Archi del grafo.</a:t>
                </a:r>
              </a:p>
              <a:p>
                <a:pPr lvl="1"/>
                <a:r>
                  <a:rPr lang="it-IT" dirty="0"/>
                  <a:t>Sia n pari al numero dei Nodi del grafo.</a:t>
                </a:r>
              </a:p>
              <a:p>
                <a:pPr lvl="1"/>
                <a:r>
                  <a:rPr lang="it-IT" dirty="0"/>
                  <a:t>Per un grafo non orientato è pari a :</a:t>
                </a:r>
              </a:p>
              <a:p>
                <a:pPr lvl="2"/>
                <a14:m>
                  <m:oMath xmlns:m="http://schemas.openxmlformats.org/officeDocument/2006/math">
                    <m:r>
                      <a:rPr lang="it-IT" sz="3200" i="1" smtClean="0">
                        <a:latin typeface="Cambria Math" panose="02040503050406030204" pitchFamily="18" charset="0"/>
                        <a:ea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m:t>
                    </m:r>
                    <m:f>
                      <m:fPr>
                        <m:ctrlPr>
                          <a:rPr lang="it-IT" sz="3200" b="0" i="1" smtClean="0">
                            <a:latin typeface="Cambria Math" panose="02040503050406030204" pitchFamily="18" charset="0"/>
                            <a:ea typeface="Cambria Math" panose="02040503050406030204" pitchFamily="18" charset="0"/>
                          </a:rPr>
                        </m:ctrlPr>
                      </m:fPr>
                      <m:num>
                        <m:r>
                          <a:rPr lang="it-IT" sz="3200" b="0" i="1" smtClean="0">
                            <a:latin typeface="Cambria Math" panose="02040503050406030204" pitchFamily="18" charset="0"/>
                            <a:ea typeface="Cambria Math" panose="02040503050406030204" pitchFamily="18" charset="0"/>
                          </a:rPr>
                          <m:t>2</m:t>
                        </m:r>
                        <m:r>
                          <a:rPr lang="it-IT" sz="3200" b="0" i="1" smtClean="0">
                            <a:latin typeface="Cambria Math" panose="02040503050406030204" pitchFamily="18" charset="0"/>
                            <a:ea typeface="Cambria Math" panose="02040503050406030204" pitchFamily="18" charset="0"/>
                          </a:rPr>
                          <m:t>𝐿</m:t>
                        </m:r>
                      </m:num>
                      <m:den>
                        <m:r>
                          <a:rPr lang="it-IT" sz="3200" b="0" i="1" smtClean="0">
                            <a:latin typeface="Cambria Math" panose="02040503050406030204" pitchFamily="18" charset="0"/>
                            <a:ea typeface="Cambria Math" panose="02040503050406030204" pitchFamily="18" charset="0"/>
                          </a:rPr>
                          <m:t>𝑛</m:t>
                        </m:r>
                        <m:r>
                          <a:rPr lang="it-IT" sz="3200" b="0" i="1" smtClean="0">
                            <a:latin typeface="Cambria Math" panose="02040503050406030204" pitchFamily="18" charset="0"/>
                            <a:ea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𝑛</m:t>
                        </m:r>
                        <m:r>
                          <a:rPr lang="it-IT" sz="3200" b="0" i="1" smtClean="0">
                            <a:latin typeface="Cambria Math" panose="02040503050406030204" pitchFamily="18" charset="0"/>
                            <a:ea typeface="Cambria Math" panose="02040503050406030204" pitchFamily="18" charset="0"/>
                          </a:rPr>
                          <m:t>−1)</m:t>
                        </m:r>
                      </m:den>
                    </m:f>
                  </m:oMath>
                </a14:m>
                <a:r>
                  <a:rPr lang="it-IT" dirty="0"/>
                  <a:t>   </a:t>
                </a:r>
              </a:p>
              <a:p>
                <a:pPr lvl="1"/>
                <a:r>
                  <a:rPr lang="it-IT" dirty="0"/>
                  <a:t>Per un grafo orientato è pari a :</a:t>
                </a:r>
              </a:p>
              <a:p>
                <a:pPr lvl="2"/>
                <a14:m>
                  <m:oMath xmlns:m="http://schemas.openxmlformats.org/officeDocument/2006/math">
                    <m:r>
                      <a:rPr lang="it-IT" sz="3200" i="1" smtClean="0">
                        <a:latin typeface="Cambria Math" panose="02040503050406030204" pitchFamily="18" charset="0"/>
                        <a:ea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m:t>
                    </m:r>
                    <m:f>
                      <m:fPr>
                        <m:ctrlPr>
                          <a:rPr lang="it-IT" sz="3200" b="0" i="1" smtClean="0">
                            <a:latin typeface="Cambria Math" panose="02040503050406030204" pitchFamily="18" charset="0"/>
                            <a:ea typeface="Cambria Math" panose="02040503050406030204" pitchFamily="18" charset="0"/>
                          </a:rPr>
                        </m:ctrlPr>
                      </m:fPr>
                      <m:num>
                        <m:r>
                          <a:rPr lang="it-IT" sz="3200" b="0" i="1" smtClean="0">
                            <a:latin typeface="Cambria Math" panose="02040503050406030204" pitchFamily="18" charset="0"/>
                            <a:ea typeface="Cambria Math" panose="02040503050406030204" pitchFamily="18" charset="0"/>
                          </a:rPr>
                          <m:t>𝐿</m:t>
                        </m:r>
                      </m:num>
                      <m:den>
                        <m:r>
                          <a:rPr lang="it-IT" sz="3200" b="0" i="1" smtClean="0">
                            <a:latin typeface="Cambria Math" panose="02040503050406030204" pitchFamily="18" charset="0"/>
                            <a:ea typeface="Cambria Math" panose="02040503050406030204" pitchFamily="18" charset="0"/>
                          </a:rPr>
                          <m:t>𝑛</m:t>
                        </m:r>
                        <m:r>
                          <a:rPr lang="it-IT" sz="3200" b="0" i="1" smtClean="0">
                            <a:latin typeface="Cambria Math" panose="02040503050406030204" pitchFamily="18" charset="0"/>
                            <a:ea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𝑛</m:t>
                        </m:r>
                        <m:r>
                          <a:rPr lang="it-IT" sz="3200" b="0" i="1" smtClean="0">
                            <a:latin typeface="Cambria Math" panose="02040503050406030204" pitchFamily="18" charset="0"/>
                            <a:ea typeface="Cambria Math" panose="02040503050406030204" pitchFamily="18" charset="0"/>
                          </a:rPr>
                          <m:t>−1)</m:t>
                        </m:r>
                      </m:den>
                    </m:f>
                  </m:oMath>
                </a14:m>
                <a:endParaRPr lang="it-IT" sz="32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765" t="-1913"/>
                </a:stretch>
              </a:blipFill>
            </p:spPr>
            <p:txBody>
              <a:bodyPr/>
              <a:lstStyle/>
              <a:p>
                <a:r>
                  <a:rPr lang="it-IT">
                    <a:noFill/>
                  </a:rPr>
                  <a:t> </a:t>
                </a:r>
              </a:p>
            </p:txBody>
          </p:sp>
        </mc:Fallback>
      </mc:AlternateContent>
    </p:spTree>
    <p:extLst>
      <p:ext uri="{BB962C8B-B14F-4D97-AF65-F5344CB8AC3E}">
        <p14:creationId xmlns:p14="http://schemas.microsoft.com/office/powerpoint/2010/main" val="89724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Metriche di Base</a:t>
            </a:r>
          </a:p>
        </p:txBody>
      </p:sp>
      <p:sp>
        <p:nvSpPr>
          <p:cNvPr id="3" name="Segnaposto contenuto 2"/>
          <p:cNvSpPr>
            <a:spLocks noGrp="1"/>
          </p:cNvSpPr>
          <p:nvPr>
            <p:ph idx="1"/>
          </p:nvPr>
        </p:nvSpPr>
        <p:spPr/>
        <p:txBody>
          <a:bodyPr>
            <a:normAutofit/>
          </a:bodyPr>
          <a:lstStyle/>
          <a:p>
            <a:r>
              <a:rPr lang="it-IT" b="1" dirty="0"/>
              <a:t>Componenti Connesse:</a:t>
            </a:r>
          </a:p>
          <a:p>
            <a:pPr lvl="1"/>
            <a:r>
              <a:rPr lang="it-IT" dirty="0"/>
              <a:t>Nella teoria dei grafi, una componente connessa di un grafo indiretto è un </a:t>
            </a:r>
            <a:r>
              <a:rPr lang="it-IT" dirty="0" err="1"/>
              <a:t>sottografo</a:t>
            </a:r>
            <a:r>
              <a:rPr lang="it-IT" dirty="0"/>
              <a:t> in cui</a:t>
            </a:r>
            <a:r>
              <a:rPr lang="it-IT" b="1" dirty="0"/>
              <a:t>:</a:t>
            </a:r>
            <a:endParaRPr lang="it-IT" dirty="0"/>
          </a:p>
          <a:p>
            <a:pPr lvl="2"/>
            <a:r>
              <a:rPr lang="it-IT" dirty="0"/>
              <a:t>qualsiasi coppia di vertici è connessa da cammini.</a:t>
            </a:r>
          </a:p>
          <a:p>
            <a:pPr lvl="2"/>
            <a:r>
              <a:rPr lang="it-IT" dirty="0"/>
              <a:t>il </a:t>
            </a:r>
            <a:r>
              <a:rPr lang="it-IT" dirty="0" err="1"/>
              <a:t>sottografo</a:t>
            </a:r>
            <a:r>
              <a:rPr lang="it-IT" dirty="0"/>
              <a:t> non è connesso a nessun vertice addizionale del </a:t>
            </a:r>
            <a:r>
              <a:rPr lang="it-IT" dirty="0" err="1"/>
              <a:t>supergrafo</a:t>
            </a:r>
            <a:r>
              <a:rPr lang="it-IT" dirty="0"/>
              <a:t>.</a:t>
            </a:r>
          </a:p>
          <a:p>
            <a:r>
              <a:rPr lang="it-IT" dirty="0"/>
              <a:t>Componenti Fortemente Connesse:</a:t>
            </a:r>
          </a:p>
          <a:p>
            <a:pPr lvl="1"/>
            <a:r>
              <a:rPr lang="it-IT" dirty="0"/>
              <a:t>di un grafo diretto G è un </a:t>
            </a:r>
            <a:r>
              <a:rPr lang="it-IT" dirty="0" err="1"/>
              <a:t>sottografo</a:t>
            </a:r>
            <a:r>
              <a:rPr lang="it-IT" dirty="0"/>
              <a:t> massimale di G in cui esiste un cammino orientato tra ogni coppia di nodi ad esso appartenenti.</a:t>
            </a:r>
          </a:p>
          <a:p>
            <a:pPr marL="0" indent="0">
              <a:buNone/>
            </a:pPr>
            <a:br>
              <a:rPr lang="it-IT" dirty="0"/>
            </a:br>
            <a:endParaRPr lang="it-IT" dirty="0"/>
          </a:p>
          <a:p>
            <a:endParaRPr lang="it-IT" dirty="0"/>
          </a:p>
        </p:txBody>
      </p:sp>
    </p:spTree>
    <p:extLst>
      <p:ext uri="{BB962C8B-B14F-4D97-AF65-F5344CB8AC3E}">
        <p14:creationId xmlns:p14="http://schemas.microsoft.com/office/powerpoint/2010/main" val="252734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Metriche di Base</a:t>
            </a:r>
          </a:p>
        </p:txBody>
      </p:sp>
      <p:sp>
        <p:nvSpPr>
          <p:cNvPr id="3" name="Segnaposto contenuto 2"/>
          <p:cNvSpPr>
            <a:spLocks noGrp="1"/>
          </p:cNvSpPr>
          <p:nvPr>
            <p:ph idx="1"/>
          </p:nvPr>
        </p:nvSpPr>
        <p:spPr>
          <a:xfrm>
            <a:off x="1218883" y="1991064"/>
            <a:ext cx="10360501" cy="4462272"/>
          </a:xfrm>
        </p:spPr>
        <p:txBody>
          <a:bodyPr>
            <a:normAutofit/>
          </a:bodyPr>
          <a:lstStyle/>
          <a:p>
            <a:r>
              <a:rPr lang="it-IT" dirty="0"/>
              <a:t>Per la realizzazione delle metriche precedentemente illustrate sono stati utilizzati:</a:t>
            </a:r>
          </a:p>
          <a:p>
            <a:pPr marL="514350" indent="-514350">
              <a:buFont typeface="+mj-lt"/>
              <a:buAutoNum type="arabicPeriod"/>
            </a:pPr>
            <a:r>
              <a:rPr lang="it-IT" dirty="0"/>
              <a:t>Le Api fornite da </a:t>
            </a:r>
            <a:r>
              <a:rPr lang="it-IT" dirty="0" err="1"/>
              <a:t>WebGraph</a:t>
            </a:r>
            <a:r>
              <a:rPr lang="it-IT" dirty="0"/>
              <a:t>.</a:t>
            </a:r>
          </a:p>
          <a:p>
            <a:pPr marL="514350" indent="-514350">
              <a:buFont typeface="+mj-lt"/>
              <a:buAutoNum type="arabicPeriod"/>
            </a:pPr>
            <a:r>
              <a:rPr lang="it-IT" dirty="0"/>
              <a:t>I Dataset sono stati raffinati:</a:t>
            </a:r>
          </a:p>
          <a:p>
            <a:pPr marL="819096" lvl="1" indent="-514350">
              <a:buFont typeface="+mj-lt"/>
              <a:buAutoNum type="arabicPeriod"/>
            </a:pPr>
            <a:r>
              <a:rPr lang="it-IT" dirty="0"/>
              <a:t>Posti su un singolo livello.</a:t>
            </a:r>
          </a:p>
          <a:p>
            <a:pPr marL="819096" lvl="1" indent="-514350">
              <a:buFont typeface="+mj-lt"/>
              <a:buAutoNum type="arabicPeriod"/>
            </a:pPr>
            <a:r>
              <a:rPr lang="it-IT" dirty="0"/>
              <a:t>Eliminati gli archi duplicati aumentandone la capacità ad ogni eliminazione.</a:t>
            </a:r>
          </a:p>
          <a:p>
            <a:pPr marL="819096" lvl="1" indent="-514350">
              <a:buFont typeface="+mj-lt"/>
              <a:buAutoNum type="arabicPeriod"/>
            </a:pPr>
            <a:endParaRPr lang="it-IT" dirty="0"/>
          </a:p>
          <a:p>
            <a:endParaRPr lang="it-IT" dirty="0"/>
          </a:p>
          <a:p>
            <a:endParaRPr lang="it-IT" dirty="0"/>
          </a:p>
        </p:txBody>
      </p:sp>
    </p:spTree>
    <p:extLst>
      <p:ext uri="{BB962C8B-B14F-4D97-AF65-F5344CB8AC3E}">
        <p14:creationId xmlns:p14="http://schemas.microsoft.com/office/powerpoint/2010/main" val="1909708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Metriche di Base</a:t>
            </a:r>
          </a:p>
        </p:txBody>
      </p:sp>
      <p:sp>
        <p:nvSpPr>
          <p:cNvPr id="3" name="Segnaposto contenuto 2"/>
          <p:cNvSpPr>
            <a:spLocks noGrp="1"/>
          </p:cNvSpPr>
          <p:nvPr>
            <p:ph idx="1"/>
          </p:nvPr>
        </p:nvSpPr>
        <p:spPr>
          <a:xfrm>
            <a:off x="1218883" y="1847048"/>
            <a:ext cx="10360501" cy="4462272"/>
          </a:xfrm>
        </p:spPr>
        <p:txBody>
          <a:bodyPr>
            <a:normAutofit/>
          </a:bodyPr>
          <a:lstStyle/>
          <a:p>
            <a:r>
              <a:rPr lang="it-IT" dirty="0"/>
              <a:t>Per le Componenti Connesse e quelle Fortemente Connesse:</a:t>
            </a:r>
          </a:p>
          <a:p>
            <a:r>
              <a:rPr lang="en-US" dirty="0" err="1"/>
              <a:t>Viene</a:t>
            </a:r>
            <a:r>
              <a:rPr lang="en-US" dirty="0"/>
              <a:t> </a:t>
            </a:r>
            <a:r>
              <a:rPr lang="en-US" dirty="0" err="1"/>
              <a:t>sfruttata</a:t>
            </a:r>
            <a:r>
              <a:rPr lang="en-US" dirty="0"/>
              <a:t> </a:t>
            </a:r>
            <a:r>
              <a:rPr lang="en-US" dirty="0" err="1"/>
              <a:t>classe</a:t>
            </a:r>
            <a:r>
              <a:rPr lang="en-US" dirty="0"/>
              <a:t> </a:t>
            </a:r>
            <a:r>
              <a:rPr lang="en-US" i="1" dirty="0" err="1"/>
              <a:t>ConnectedComponents</a:t>
            </a:r>
            <a:r>
              <a:rPr lang="en-US" dirty="0"/>
              <a:t> </a:t>
            </a:r>
            <a:r>
              <a:rPr lang="en-US" dirty="0" err="1"/>
              <a:t>che</a:t>
            </a:r>
            <a:r>
              <a:rPr lang="en-US" dirty="0"/>
              <a:t> </a:t>
            </a:r>
            <a:r>
              <a:rPr lang="en-US" dirty="0" err="1"/>
              <a:t>utilizza</a:t>
            </a:r>
            <a:r>
              <a:rPr lang="en-US" dirty="0"/>
              <a:t> la BFS </a:t>
            </a:r>
            <a:r>
              <a:rPr lang="en-US" dirty="0" err="1"/>
              <a:t>parallela</a:t>
            </a:r>
            <a:r>
              <a:rPr lang="en-US" dirty="0"/>
              <a:t> per </a:t>
            </a:r>
            <a:r>
              <a:rPr lang="en-US" dirty="0" err="1"/>
              <a:t>il</a:t>
            </a:r>
            <a:r>
              <a:rPr lang="en-US" dirty="0"/>
              <a:t> </a:t>
            </a:r>
            <a:r>
              <a:rPr lang="en-US" dirty="0" err="1"/>
              <a:t>calcolo</a:t>
            </a:r>
            <a:r>
              <a:rPr lang="en-US" dirty="0"/>
              <a:t> </a:t>
            </a:r>
            <a:r>
              <a:rPr lang="en-US" dirty="0" err="1"/>
              <a:t>delle</a:t>
            </a:r>
            <a:r>
              <a:rPr lang="en-US" dirty="0"/>
              <a:t> </a:t>
            </a:r>
            <a:r>
              <a:rPr lang="en-US" dirty="0" err="1"/>
              <a:t>componenti</a:t>
            </a:r>
            <a:r>
              <a:rPr lang="en-US" dirty="0"/>
              <a:t>  </a:t>
            </a:r>
            <a:r>
              <a:rPr lang="en-US" dirty="0" err="1"/>
              <a:t>connesse</a:t>
            </a:r>
            <a:r>
              <a:rPr lang="en-US" dirty="0"/>
              <a:t> </a:t>
            </a:r>
            <a:r>
              <a:rPr lang="en-US" dirty="0" err="1"/>
              <a:t>restituendo</a:t>
            </a:r>
            <a:r>
              <a:rPr lang="en-US" dirty="0"/>
              <a:t> I </a:t>
            </a:r>
            <a:r>
              <a:rPr lang="en-US" dirty="0" err="1"/>
              <a:t>nodi</a:t>
            </a:r>
            <a:r>
              <a:rPr lang="en-US" dirty="0"/>
              <a:t> e di </a:t>
            </a:r>
            <a:r>
              <a:rPr lang="en-US" dirty="0" err="1"/>
              <a:t>conseguenza</a:t>
            </a:r>
            <a:r>
              <a:rPr lang="en-US" dirty="0"/>
              <a:t> </a:t>
            </a:r>
            <a:r>
              <a:rPr lang="en-US" dirty="0" err="1"/>
              <a:t>il</a:t>
            </a:r>
            <a:r>
              <a:rPr lang="en-US" dirty="0"/>
              <a:t> </a:t>
            </a:r>
            <a:r>
              <a:rPr lang="en-US" dirty="0" err="1"/>
              <a:t>loro</a:t>
            </a:r>
            <a:r>
              <a:rPr lang="en-US" dirty="0"/>
              <a:t> </a:t>
            </a:r>
            <a:r>
              <a:rPr lang="en-US" dirty="0" err="1"/>
              <a:t>numero</a:t>
            </a:r>
            <a:r>
              <a:rPr lang="en-US" dirty="0"/>
              <a:t>.</a:t>
            </a:r>
          </a:p>
          <a:p>
            <a:r>
              <a:rPr lang="en-US" dirty="0" err="1"/>
              <a:t>Utilizzando</a:t>
            </a:r>
            <a:r>
              <a:rPr lang="en-US" dirty="0"/>
              <a:t> </a:t>
            </a:r>
            <a:r>
              <a:rPr lang="en-US" dirty="0" err="1"/>
              <a:t>il</a:t>
            </a:r>
            <a:r>
              <a:rPr lang="en-US" dirty="0"/>
              <a:t> </a:t>
            </a:r>
            <a:r>
              <a:rPr lang="en-US" dirty="0" err="1"/>
              <a:t>metodo</a:t>
            </a:r>
            <a:r>
              <a:rPr lang="en-US" dirty="0"/>
              <a:t> </a:t>
            </a:r>
            <a:r>
              <a:rPr lang="en-US" i="1" dirty="0" err="1"/>
              <a:t>StronglyConnectedComponents</a:t>
            </a:r>
            <a:r>
              <a:rPr lang="en-US" dirty="0"/>
              <a:t> </a:t>
            </a:r>
            <a:r>
              <a:rPr lang="en-US" dirty="0" err="1"/>
              <a:t>vengono</a:t>
            </a:r>
            <a:r>
              <a:rPr lang="en-US" dirty="0"/>
              <a:t> </a:t>
            </a:r>
            <a:r>
              <a:rPr lang="en-US" dirty="0" err="1"/>
              <a:t>restituite</a:t>
            </a:r>
            <a:r>
              <a:rPr lang="en-US" dirty="0"/>
              <a:t> le </a:t>
            </a:r>
            <a:r>
              <a:rPr lang="en-US" dirty="0" err="1"/>
              <a:t>componenti</a:t>
            </a:r>
            <a:r>
              <a:rPr lang="en-US" dirty="0"/>
              <a:t> </a:t>
            </a:r>
            <a:r>
              <a:rPr lang="en-US" dirty="0" err="1"/>
              <a:t>fortemente</a:t>
            </a:r>
            <a:r>
              <a:rPr lang="en-US" dirty="0"/>
              <a:t> </a:t>
            </a:r>
            <a:r>
              <a:rPr lang="en-US" dirty="0" err="1"/>
              <a:t>connesse</a:t>
            </a:r>
            <a:r>
              <a:rPr lang="en-US" dirty="0"/>
              <a:t>, </a:t>
            </a:r>
            <a:r>
              <a:rPr lang="en-US" dirty="0" err="1"/>
              <a:t>sfruttando</a:t>
            </a:r>
            <a:r>
              <a:rPr lang="en-US" dirty="0"/>
              <a:t> </a:t>
            </a:r>
            <a:r>
              <a:rPr lang="en-US" dirty="0" err="1"/>
              <a:t>l’algoritmo</a:t>
            </a:r>
            <a:r>
              <a:rPr lang="en-US" dirty="0"/>
              <a:t> di </a:t>
            </a:r>
            <a:r>
              <a:rPr lang="en-US" i="1" dirty="0" err="1"/>
              <a:t>Tarjan</a:t>
            </a:r>
            <a:r>
              <a:rPr lang="en-US" dirty="0"/>
              <a:t>.</a:t>
            </a:r>
          </a:p>
        </p:txBody>
      </p:sp>
    </p:spTree>
    <p:extLst>
      <p:ext uri="{BB962C8B-B14F-4D97-AF65-F5344CB8AC3E}">
        <p14:creationId xmlns:p14="http://schemas.microsoft.com/office/powerpoint/2010/main" val="118790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i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37_TF02787990.potx" id="{498C47A6-4F7F-4A21-A47B-45258853BE3D}" vid="{26A642C0-B31C-44AA-8A27-2CBE4AFBB4A0}"/>
    </a:ext>
  </a:extLst>
</a:theme>
</file>

<file path=ppt/theme/theme2.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purl.org/dc/dcmitype/"/>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Presentazione con linee di circuito triple (widescreen)</Template>
  <TotalTime>2309</TotalTime>
  <Words>3571</Words>
  <Application>Microsoft Office PowerPoint</Application>
  <PresentationFormat>Personalizzato</PresentationFormat>
  <Paragraphs>802</Paragraphs>
  <Slides>49</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49</vt:i4>
      </vt:variant>
    </vt:vector>
  </HeadingPairs>
  <TitlesOfParts>
    <vt:vector size="53" baseType="lpstr">
      <vt:lpstr>Arial</vt:lpstr>
      <vt:lpstr>Calibri</vt:lpstr>
      <vt:lpstr>Cambria Math</vt:lpstr>
      <vt:lpstr>Tecnologia 16x9</vt:lpstr>
      <vt:lpstr>Metriche per reti sociali con attributi vettoriali</vt:lpstr>
      <vt:lpstr>Indice</vt:lpstr>
      <vt:lpstr>Obiettivi</vt:lpstr>
      <vt:lpstr>Tecnologie</vt:lpstr>
      <vt:lpstr>Metriche di Base</vt:lpstr>
      <vt:lpstr>Metriche di Base</vt:lpstr>
      <vt:lpstr>Metriche di Base</vt:lpstr>
      <vt:lpstr>Metriche di Base</vt:lpstr>
      <vt:lpstr>Metriche di Base</vt:lpstr>
      <vt:lpstr>Metriche di Base</vt:lpstr>
      <vt:lpstr>Metriche di Base</vt:lpstr>
      <vt:lpstr>Metriche di Base</vt:lpstr>
      <vt:lpstr>Metriche di Base</vt:lpstr>
      <vt:lpstr>Metriche Avanzate</vt:lpstr>
      <vt:lpstr>Metriche Avanzate</vt:lpstr>
      <vt:lpstr>Metriche Avanzate</vt:lpstr>
      <vt:lpstr>Metriche Avanzate</vt:lpstr>
      <vt:lpstr>Indici di Centralità</vt:lpstr>
      <vt:lpstr>Indici di Centralità</vt:lpstr>
      <vt:lpstr>Indici di Centralità</vt:lpstr>
      <vt:lpstr>Indici di Centralità</vt:lpstr>
      <vt:lpstr>Indici di Centralità</vt:lpstr>
      <vt:lpstr>Indici di Centralità</vt:lpstr>
      <vt:lpstr>Indici di Centralità</vt:lpstr>
      <vt:lpstr>Indici di Centralità</vt:lpstr>
      <vt:lpstr>Indici di Centralità</vt:lpstr>
      <vt:lpstr>Indici di Centralità</vt:lpstr>
      <vt:lpstr>Indici di Centralità</vt:lpstr>
      <vt:lpstr>Indici di Centralità</vt:lpstr>
      <vt:lpstr>Indici di Centralità</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Conclusioni</vt:lpstr>
      <vt:lpstr>Conclusioni</vt:lpstr>
      <vt:lpstr>Conclusioni</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Metriche per reti sociali con attributi vettoriali</dc:title>
  <dc:creator>alessandro valenti</dc:creator>
  <cp:lastModifiedBy>alessandro valenti</cp:lastModifiedBy>
  <cp:revision>116</cp:revision>
  <dcterms:created xsi:type="dcterms:W3CDTF">2017-02-18T10:05:56Z</dcterms:created>
  <dcterms:modified xsi:type="dcterms:W3CDTF">2017-02-24T10:12:04Z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