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300" r:id="rId14"/>
    <p:sldId id="301" r:id="rId15"/>
    <p:sldId id="307" r:id="rId16"/>
    <p:sldId id="303" r:id="rId17"/>
    <p:sldId id="304" r:id="rId18"/>
    <p:sldId id="305" r:id="rId19"/>
    <p:sldId id="306" r:id="rId20"/>
    <p:sldId id="321" r:id="rId21"/>
    <p:sldId id="308" r:id="rId22"/>
    <p:sldId id="322" r:id="rId23"/>
    <p:sldId id="323" r:id="rId24"/>
    <p:sldId id="324" r:id="rId25"/>
    <p:sldId id="325" r:id="rId26"/>
    <p:sldId id="326" r:id="rId27"/>
    <p:sldId id="327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Throughput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5432098765432098E-3"/>
                  <c:y val="-6.7344798741129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F-48D3-950E-A1F886381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129238.99999999999</c:v>
                </c:pt>
                <c:pt idx="1">
                  <c:v>94411.927846674182</c:v>
                </c:pt>
                <c:pt idx="2">
                  <c:v>18298.593864134404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F-48D3-950E-A1F8863813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2548</c:v>
                </c:pt>
                <c:pt idx="2">
                  <c:v>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9-4A9F-87F3-E3D792C6DF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432098765432098E-3"/>
                  <c:y val="-8.41809984264119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14-429A-A003-4C432604C438}"/>
                </c:ext>
              </c:extLst>
            </c:dLbl>
            <c:dLbl>
              <c:idx val="2"/>
              <c:layout>
                <c:manualLayout>
                  <c:x val="0"/>
                  <c:y val="-7.57628985837706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14-429A-A003-4C432604C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7506.6002415458943</c:v>
                </c:pt>
                <c:pt idx="2">
                  <c:v>1748.4293709601136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4-429A-A003-4C432604C4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6248.8335294117651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1" i="0" baseline="0" dirty="0" err="1">
                    <a:effectLst/>
                  </a:rPr>
                  <a:t>Tuple</a:t>
                </a:r>
                <a:r>
                  <a:rPr lang="it-IT" sz="1400" b="1" i="0" baseline="0" dirty="0">
                    <a:effectLst/>
                  </a:rPr>
                  <a:t>/secondo</a:t>
                </a:r>
                <a:endParaRPr lang="it-IT" sz="11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D5A605-0597-4483-A8E4-C40A1CF9CA90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C0716C-2F2B-437F-A8F0-0D14A149A82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60-47F3-A63F-EFDE6A1E33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9497CE-F351-4A41-B234-2CC3C6E0391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60-47F3-A63F-EFDE6A1E33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53893C-85CF-4917-BA1F-5404A20111A6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672AEA7-65FF-435A-AC94-0FDB0B1FD52A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501</c:v>
                </c:pt>
                <c:pt idx="2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0-47F3-A63F-EFDE6A1E33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0-47F3-A63F-EFDE6A1E33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6212.2906432748541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6.4538765460249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187079.54716981133</c:v>
                </c:pt>
                <c:pt idx="2">
                  <c:v>760.14468750000003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D-4988-B30A-5C28638B7BF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1.96422329661628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33092.136270491806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D-4988-B30A-5C28638B7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baseline="0" dirty="0" err="1">
                    <a:effectLst/>
                  </a:rPr>
                  <a:t>Tuple</a:t>
                </a:r>
                <a:r>
                  <a:rPr lang="it-IT" sz="1600" b="1" i="0" baseline="0" dirty="0">
                    <a:effectLst/>
                  </a:rPr>
                  <a:t>/secondo</a:t>
                </a:r>
                <a:endParaRPr lang="it-IT" sz="12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331</c:v>
                </c:pt>
                <c:pt idx="1">
                  <c:v>298</c:v>
                </c:pt>
                <c:pt idx="2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6-47B2-88EB-E46E345F55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1500029"/>
            <a:ext cx="3337560" cy="419862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x e y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1" dirty="0"/>
              </a:p>
              <a:p>
                <a:r>
                  <a:rPr 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𝟑𝟑𝟗𝟒𝟏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Calcolare le statistiche relative a quanto tempo ciascun giocatore trascorre nelle diverse zone del campo di gioco, quindi una sorta di </a:t>
            </a:r>
            <a:r>
              <a:rPr lang="it-IT" sz="1600" dirty="0" err="1"/>
              <a:t>heat</a:t>
            </a:r>
            <a:r>
              <a:rPr lang="it-IT" sz="1600" dirty="0"/>
              <a:t> </a:t>
            </a:r>
            <a:r>
              <a:rPr lang="it-IT" sz="1600" dirty="0" err="1"/>
              <a:t>map</a:t>
            </a:r>
            <a:r>
              <a:rPr lang="it-IT" sz="1600" dirty="0"/>
              <a:t>. Si chiede di fornire per ciascun giocatore la percentuale di tempo che il giocatore trascorre in ciascuna cella.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F71E095-CADD-457A-9F19-68844D54FA1D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320C009-F679-499D-AD14-84F487A86046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542B32-B219-4294-BF0E-632DF4E25000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1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9540828-AE5E-42EA-A00C-8E0AAABEDCAF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1C7344-BB51-40C9-BB3A-28D042DBB96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7E6231-E2CE-4D5B-923B-89F7619437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15DECF-B55E-459A-B28C-C107B0A508F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3E2771B-CB1D-4F72-ACA7-E2B5089AC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B818F4-6E6D-4301-B533-65737A9F6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D3D60-3A5B-4E1F-81C1-568C65253E91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11B581D-668A-4CD1-BEC5-16D6C5806AC6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7E1D67-C450-4DB1-BC25-D69EC61CF8F9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D78DF1-42B4-44E6-A83C-A4BE1654BA94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0018D0-8577-4B97-816F-193D06A5A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80358"/>
            <a:ext cx="608812" cy="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8EF9AB2-DB95-4212-ADE4-045C145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 due tipo di macchine:</a:t>
            </a:r>
          </a:p>
          <a:p>
            <a:endParaRPr lang="it-IT" dirty="0"/>
          </a:p>
          <a:p>
            <a:r>
              <a:rPr lang="it-IT" dirty="0"/>
              <a:t>Acer </a:t>
            </a:r>
            <a:r>
              <a:rPr lang="it-IT" dirty="0" err="1"/>
              <a:t>Aspire</a:t>
            </a:r>
            <a:r>
              <a:rPr lang="it-IT" dirty="0"/>
              <a:t> V, Processore Intel i7 2,4Ghz, 8Gb DDR3 RAM.</a:t>
            </a:r>
          </a:p>
          <a:p>
            <a:endParaRPr lang="it-IT" dirty="0"/>
          </a:p>
          <a:p>
            <a:r>
              <a:rPr lang="it-IT" dirty="0"/>
              <a:t>Lenovo G500, Processore Intel i3 2,4Ghz, 4Gb DDR3 RAM.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9066364-9FC5-42FE-A90D-9A121A9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6694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0115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97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396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03171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97717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2602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17890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26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17379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3946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3366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9318448-AB68-4838-A37A-B2CCBE4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it-IT" dirty="0"/>
              <a:t>L’analisi di </a:t>
            </a:r>
            <a:r>
              <a:rPr lang="it-IT" i="1" dirty="0"/>
              <a:t>Apache </a:t>
            </a:r>
            <a:r>
              <a:rPr lang="it-IT" i="1" dirty="0" err="1"/>
              <a:t>Flink</a:t>
            </a:r>
            <a:r>
              <a:rPr lang="it-IT" i="1" dirty="0"/>
              <a:t> </a:t>
            </a:r>
            <a:r>
              <a:rPr lang="it-IT" dirty="0"/>
              <a:t>ha  prodotto interessanti considerazioni: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sz="2600" dirty="0"/>
              <a:t>Lo studio utilizzando il framework per la </a:t>
            </a:r>
            <a:r>
              <a:rPr lang="it-IT" sz="2600" i="1" dirty="0"/>
              <a:t>data </a:t>
            </a:r>
            <a:r>
              <a:rPr lang="it-IT" sz="2600" i="1" dirty="0" err="1"/>
              <a:t>ingestion</a:t>
            </a:r>
            <a:r>
              <a:rPr lang="it-IT" sz="2600" dirty="0"/>
              <a:t>, </a:t>
            </a:r>
            <a:r>
              <a:rPr lang="it-IT" sz="2600" i="1" dirty="0" err="1"/>
              <a:t>RabbitMQ</a:t>
            </a:r>
            <a:r>
              <a:rPr lang="it-IT" sz="2600" dirty="0"/>
              <a:t>  ha permesso di poter analizzare un dataset molto grande anche con risorse limitate senza saturare la memoria a disposizione. Questo approccio è preferibile in un contesto distribuito.</a:t>
            </a:r>
          </a:p>
          <a:p>
            <a:endParaRPr lang="it-IT" sz="2600" dirty="0"/>
          </a:p>
          <a:p>
            <a:r>
              <a:rPr lang="it-IT" sz="2600" dirty="0"/>
              <a:t>I tempi evidenziano che l’analisi sul </a:t>
            </a:r>
            <a:r>
              <a:rPr lang="it-IT" sz="2600" i="1" dirty="0" err="1"/>
              <a:t>FilterFile</a:t>
            </a:r>
            <a:r>
              <a:rPr lang="it-IT" sz="2600" dirty="0"/>
              <a:t> genera tempi di esecuzione molto bassi, perché essendo il file filtrato molto piccolo il software permette di caricarlo direttamente sulla memoria volatile assegnata a </a:t>
            </a:r>
            <a:r>
              <a:rPr lang="it-IT" sz="2600" i="1" dirty="0" err="1"/>
              <a:t>Flink</a:t>
            </a:r>
            <a:r>
              <a:rPr lang="it-IT" sz="2600" dirty="0"/>
              <a:t>, garantendo tempi di accesso ai dati molto bassi. Questo approccio è preferibile in un contesto locale se si hanno risorse sufficienti.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5D0698-976E-41B2-BFA9-7F96F4F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753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E0630A1-EB12-4634-9F0E-55C98DB8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siamo confrontati con i risultati ottenuti dal collega </a:t>
            </a:r>
            <a:r>
              <a:rPr lang="it-IT" b="1" dirty="0"/>
              <a:t>Marco </a:t>
            </a:r>
            <a:r>
              <a:rPr lang="it-IT" b="1" dirty="0" err="1"/>
              <a:t>Piu</a:t>
            </a:r>
            <a:r>
              <a:rPr lang="it-IT" dirty="0"/>
              <a:t> utilizzato il framework </a:t>
            </a:r>
            <a:r>
              <a:rPr lang="it-IT" b="1" dirty="0"/>
              <a:t>Apache </a:t>
            </a:r>
            <a:r>
              <a:rPr lang="it-IT" b="1" dirty="0" err="1"/>
              <a:t>Spark</a:t>
            </a:r>
            <a:r>
              <a:rPr lang="it-IT" dirty="0"/>
              <a:t>.</a:t>
            </a:r>
          </a:p>
          <a:p>
            <a:r>
              <a:rPr lang="it-IT" dirty="0"/>
              <a:t>I test sono stati realizzati su una macchina con processore </a:t>
            </a:r>
            <a:r>
              <a:rPr lang="it-IT" i="1" dirty="0"/>
              <a:t>i5</a:t>
            </a:r>
            <a:r>
              <a:rPr lang="it-IT" dirty="0"/>
              <a:t> </a:t>
            </a:r>
            <a:r>
              <a:rPr lang="it-IT" i="1" dirty="0"/>
              <a:t>con 4Gb DDR3</a:t>
            </a:r>
            <a:r>
              <a:rPr lang="it-IT" dirty="0"/>
              <a:t> di </a:t>
            </a:r>
            <a:r>
              <a:rPr lang="it-IT" dirty="0" err="1"/>
              <a:t>Ram</a:t>
            </a:r>
            <a:r>
              <a:rPr lang="it-IT" dirty="0"/>
              <a:t>.</a:t>
            </a:r>
          </a:p>
          <a:p>
            <a:r>
              <a:rPr lang="it-IT" dirty="0"/>
              <a:t>Anche lui ha effettuati i test utilizzando due configurazioni differenti:</a:t>
            </a:r>
          </a:p>
          <a:p>
            <a:pPr lvl="1"/>
            <a:r>
              <a:rPr lang="it-IT" dirty="0"/>
              <a:t>Analisi su file filtrato</a:t>
            </a:r>
          </a:p>
          <a:p>
            <a:pPr lvl="1"/>
            <a:r>
              <a:rPr lang="it-IT" dirty="0"/>
              <a:t>Analisi utilizzando  un framework di </a:t>
            </a:r>
            <a:r>
              <a:rPr lang="it-IT" i="1" dirty="0"/>
              <a:t>data </a:t>
            </a:r>
            <a:r>
              <a:rPr lang="it-IT" i="1" dirty="0" err="1"/>
              <a:t>ingestion</a:t>
            </a:r>
            <a:r>
              <a:rPr lang="it-IT" i="1" dirty="0"/>
              <a:t> </a:t>
            </a:r>
            <a:r>
              <a:rPr lang="it-IT" dirty="0"/>
              <a:t>come Apache </a:t>
            </a:r>
            <a:r>
              <a:rPr lang="it-IT" i="1" dirty="0"/>
              <a:t>Kafka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6BB31C-1AFA-4405-9C4B-40AE3A8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7625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3631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36835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595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62747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05019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43397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99651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5897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4468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78318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1471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2003569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1436</TotalTime>
  <Words>1087</Words>
  <Application>Microsoft Office PowerPoint</Application>
  <PresentationFormat>Presentazione su schermo (4:3)</PresentationFormat>
  <Paragraphs>290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Testing</vt:lpstr>
      <vt:lpstr>Query1 Test</vt:lpstr>
      <vt:lpstr>Query1 Test</vt:lpstr>
      <vt:lpstr>Query2 Test</vt:lpstr>
      <vt:lpstr>Query2 Test</vt:lpstr>
      <vt:lpstr>Query3 Test</vt:lpstr>
      <vt:lpstr>Query3 Test</vt:lpstr>
      <vt:lpstr>Conclusioni</vt:lpstr>
      <vt:lpstr>Parte Opzionale</vt:lpstr>
      <vt:lpstr>Query1 Parte Opzionale</vt:lpstr>
      <vt:lpstr>Query1 Parte Opzionale</vt:lpstr>
      <vt:lpstr>Query2 Parte Opzionale</vt:lpstr>
      <vt:lpstr>Query2 Parte Opzionale</vt:lpstr>
      <vt:lpstr>Query3 Parte Opzionale</vt:lpstr>
      <vt:lpstr>Query3 Parte Opzionale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105</cp:revision>
  <dcterms:created xsi:type="dcterms:W3CDTF">2014-09-16T21:33:07Z</dcterms:created>
  <dcterms:modified xsi:type="dcterms:W3CDTF">2017-07-17T09:28:09Z</dcterms:modified>
</cp:coreProperties>
</file>