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5" r:id="rId9"/>
    <p:sldId id="294" r:id="rId10"/>
    <p:sldId id="297" r:id="rId11"/>
    <p:sldId id="299" r:id="rId12"/>
    <p:sldId id="298" r:id="rId13"/>
    <p:sldId id="300" r:id="rId14"/>
    <p:sldId id="301" r:id="rId15"/>
    <p:sldId id="307" r:id="rId16"/>
    <p:sldId id="303" r:id="rId17"/>
    <p:sldId id="304" r:id="rId18"/>
    <p:sldId id="305" r:id="rId19"/>
    <p:sldId id="306" r:id="rId20"/>
    <p:sldId id="321" r:id="rId21"/>
    <p:sldId id="308" r:id="rId22"/>
    <p:sldId id="322" r:id="rId23"/>
    <p:sldId id="323" r:id="rId24"/>
    <p:sldId id="324" r:id="rId25"/>
    <p:sldId id="325" r:id="rId26"/>
    <p:sldId id="326" r:id="rId27"/>
    <p:sldId id="327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41</c:v>
                </c:pt>
                <c:pt idx="1">
                  <c:v>38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2760</c:v>
                </c:pt>
                <c:pt idx="1">
                  <c:v>3060</c:v>
                </c:pt>
                <c:pt idx="2">
                  <c:v>3420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559106.15789473685</c:v>
                </c:pt>
                <c:pt idx="1">
                  <c:v>574217.13513513515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3978.6580524344567</c:v>
                </c:pt>
                <c:pt idx="1">
                  <c:v>4070.1214559386972</c:v>
                </c:pt>
                <c:pt idx="2">
                  <c:v>3688.5475694444444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58370848008886E-17"/>
                  <c:y val="-5.612066561760802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6D-4B8D-BD22-9037AE4ADC6D}"/>
                </c:ext>
              </c:extLst>
            </c:dLbl>
            <c:dLbl>
              <c:idx val="2"/>
              <c:layout>
                <c:manualLayout>
                  <c:x val="-1.5432098765432098E-3"/>
                  <c:y val="-6.73447987411295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3F-48D3-950E-A1F8863813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129238.99999999999</c:v>
                </c:pt>
                <c:pt idx="1">
                  <c:v>94411.927846674182</c:v>
                </c:pt>
                <c:pt idx="2">
                  <c:v>18298.593864134404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F-48D3-950E-A1F88638136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6296296296296294E-3"/>
                  <c:y val="-1.12241331235215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6D-4B8D-BD22-9037AE4ADC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120248.56990394877</c:v>
                </c:pt>
                <c:pt idx="1">
                  <c:v>258477.99999999997</c:v>
                </c:pt>
                <c:pt idx="2">
                  <c:v>49658.191919191922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D-4B8D-BD22-9037AE4ADC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40</c:v>
                </c:pt>
                <c:pt idx="1">
                  <c:v>41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3000</c:v>
                </c:pt>
                <c:pt idx="1">
                  <c:v>3060</c:v>
                </c:pt>
                <c:pt idx="2">
                  <c:v>3360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2548</c:v>
                </c:pt>
                <c:pt idx="2">
                  <c:v>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9-4A9F-87F3-E3D792C6DF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531150.85</c:v>
                </c:pt>
                <c:pt idx="1">
                  <c:v>518195.95121951221</c:v>
                </c:pt>
                <c:pt idx="2">
                  <c:v>472134.08888888889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7082.0113333333329</c:v>
                </c:pt>
                <c:pt idx="1">
                  <c:v>6943.1483660130716</c:v>
                </c:pt>
                <c:pt idx="2">
                  <c:v>6323.2244047619051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432098765432098E-3"/>
                  <c:y val="-8.41809984264119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14-429A-A003-4C432604C438}"/>
                </c:ext>
              </c:extLst>
            </c:dLbl>
            <c:dLbl>
              <c:idx val="2"/>
              <c:layout>
                <c:manualLayout>
                  <c:x val="0"/>
                  <c:y val="-7.57628985837706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14-429A-A003-4C432604C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7506.6002415458943</c:v>
                </c:pt>
                <c:pt idx="2">
                  <c:v>1748.4293709601136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4-429A-A003-4C432604C4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518195.95121951221</c:v>
                </c:pt>
                <c:pt idx="1">
                  <c:v>559106.15789473685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7697.8384057971016</c:v>
                </c:pt>
                <c:pt idx="1">
                  <c:v>6943.1483660130716</c:v>
                </c:pt>
                <c:pt idx="2">
                  <c:v>6248.8335294117651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 b="1" i="0" baseline="0" dirty="0" err="1">
                    <a:effectLst/>
                  </a:rPr>
                  <a:t>Tuple</a:t>
                </a:r>
                <a:r>
                  <a:rPr lang="it-IT" sz="1400" b="1" i="0" baseline="0" dirty="0">
                    <a:effectLst/>
                  </a:rPr>
                  <a:t>/secondo</a:t>
                </a:r>
                <a:endParaRPr lang="it-IT" sz="11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38</c:v>
                </c:pt>
                <c:pt idx="1">
                  <c:v>37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5340</c:v>
                </c:pt>
                <c:pt idx="1">
                  <c:v>5400</c:v>
                </c:pt>
                <c:pt idx="2">
                  <c:v>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559106.15789473685</c:v>
                </c:pt>
                <c:pt idx="1">
                  <c:v>574217.13513513515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3978.6580524344567</c:v>
                </c:pt>
                <c:pt idx="1">
                  <c:v>4070.1214559386972</c:v>
                </c:pt>
                <c:pt idx="2">
                  <c:v>3688.5475694444444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40</c:v>
                </c:pt>
                <c:pt idx="1">
                  <c:v>41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3000</c:v>
                </c:pt>
                <c:pt idx="1">
                  <c:v>3060</c:v>
                </c:pt>
                <c:pt idx="2">
                  <c:v>3360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531150.85</c:v>
                </c:pt>
                <c:pt idx="1">
                  <c:v>518195.95121951221</c:v>
                </c:pt>
                <c:pt idx="2">
                  <c:v>472134.08888888889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7082.0113333333329</c:v>
                </c:pt>
                <c:pt idx="1">
                  <c:v>6943.1483660130716</c:v>
                </c:pt>
                <c:pt idx="2">
                  <c:v>6323.2244047619051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D5A605-0597-4483-A8E4-C40A1CF9CA90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41</c:v>
                </c:pt>
                <c:pt idx="1">
                  <c:v>38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C0716C-2F2B-437F-A8F0-0D14A149A82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60-47F3-A63F-EFDE6A1E33B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D9497CE-F351-4A41-B234-2CC3C6E0391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960-47F3-A63F-EFDE6A1E33B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853893C-85CF-4917-BA1F-5404A20111A6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2760</c:v>
                </c:pt>
                <c:pt idx="1">
                  <c:v>3060</c:v>
                </c:pt>
                <c:pt idx="2">
                  <c:v>3420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672AEA7-65FF-435A-AC94-0FDB0B1FD52A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501</c:v>
                </c:pt>
                <c:pt idx="1">
                  <c:v>364</c:v>
                </c:pt>
                <c:pt idx="2">
                  <c:v>1019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0-47F3-A63F-EFDE6A1E33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498</c:v>
                </c:pt>
                <c:pt idx="1">
                  <c:v>608</c:v>
                </c:pt>
                <c:pt idx="2">
                  <c:v>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0-47F3-A63F-EFDE6A1E33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518195.95121951221</c:v>
                </c:pt>
                <c:pt idx="1">
                  <c:v>559106.15789473685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7697.8384057971016</c:v>
                </c:pt>
                <c:pt idx="1">
                  <c:v>6943.1483660130716</c:v>
                </c:pt>
                <c:pt idx="2">
                  <c:v>6212.2906432748541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8.13749651455314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5D-4988-B30A-5C28638B7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374159.09433962265</c:v>
                </c:pt>
                <c:pt idx="1">
                  <c:v>155832.97482837527</c:v>
                </c:pt>
                <c:pt idx="2">
                  <c:v>1520.2893750000001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D-4988-B30A-5C28638B7BF9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58370848008886E-17"/>
                  <c:y val="-1.96422329661628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5D-4988-B30A-5C28638B7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109616.10989010989</c:v>
                </c:pt>
                <c:pt idx="1">
                  <c:v>85650.850840336134</c:v>
                </c:pt>
                <c:pt idx="2">
                  <c:v>48777.397691500526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5D-4988-B30A-5C28638B7B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baseline="0" dirty="0" err="1">
                    <a:effectLst/>
                  </a:rPr>
                  <a:t>Tuple</a:t>
                </a:r>
                <a:r>
                  <a:rPr lang="it-IT" sz="1600" b="1" i="0" baseline="0" dirty="0">
                    <a:effectLst/>
                  </a:rPr>
                  <a:t>/secondo</a:t>
                </a:r>
                <a:endParaRPr lang="it-IT" sz="12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38</c:v>
                </c:pt>
                <c:pt idx="1">
                  <c:v>37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5340</c:v>
                </c:pt>
                <c:pt idx="1">
                  <c:v>5220</c:v>
                </c:pt>
                <c:pt idx="2">
                  <c:v>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331</c:v>
                </c:pt>
                <c:pt idx="1">
                  <c:v>298</c:v>
                </c:pt>
                <c:pt idx="2">
                  <c:v>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6-47B2-88EB-E46E345F553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440</c:v>
                </c:pt>
                <c:pt idx="1">
                  <c:v>280</c:v>
                </c:pt>
                <c:pt idx="2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E7-4861-83C1-7EAA895095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tempo </a:t>
            </a:r>
            <a:r>
              <a:rPr lang="en-US" dirty="0" err="1"/>
              <a:t>reale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partita di calcio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e </a:t>
            </a:r>
            <a:r>
              <a:rPr lang="en-US" dirty="0" err="1"/>
              <a:t>Architetture</a:t>
            </a:r>
            <a:r>
              <a:rPr lang="en-US" dirty="0"/>
              <a:t> per Big Data</a:t>
            </a:r>
          </a:p>
          <a:p>
            <a:r>
              <a:rPr lang="en-US" dirty="0"/>
              <a:t>A.A. 2016-2017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88620" y="5795010"/>
            <a:ext cx="6023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Salomè Paolo		0233502</a:t>
            </a:r>
          </a:p>
          <a:p>
            <a:r>
              <a:rPr lang="it-IT" sz="2200" dirty="0"/>
              <a:t>Valenti Alessandro 	0228709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it-IT" sz="2300" dirty="0"/>
              <a:t>A complemento della </a:t>
            </a:r>
            <a:r>
              <a:rPr lang="it-IT" sz="2300" dirty="0" err="1"/>
              <a:t>query</a:t>
            </a:r>
            <a:r>
              <a:rPr lang="it-IT" sz="2300" dirty="0"/>
              <a:t> 1, si richiede di fornire la classifica aggiornata in tempo reale dei 5 giocatori più veloci.</a:t>
            </a:r>
          </a:p>
          <a:p>
            <a:pPr marL="109728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405765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12051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2320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97578"/>
            <a:ext cx="1205393" cy="1205393"/>
          </a:xfrm>
          <a:prstGeom prst="rect">
            <a:avLst/>
          </a:prstGeom>
        </p:spPr>
      </p:pic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78892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9214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55498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47446A0-0853-48D5-983B-8B399DC7C1A7}"/>
              </a:ext>
            </a:extLst>
          </p:cNvPr>
          <p:cNvSpPr/>
          <p:nvPr/>
        </p:nvSpPr>
        <p:spPr>
          <a:xfrm>
            <a:off x="5035387" y="2983230"/>
            <a:ext cx="2446020" cy="2080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 err="1"/>
              <a:t>countWindowAll</a:t>
            </a:r>
            <a:r>
              <a:rPr lang="it-IT" sz="1400" dirty="0"/>
              <a:t>(16)</a:t>
            </a:r>
          </a:p>
          <a:p>
            <a:pPr algn="ctr"/>
            <a:r>
              <a:rPr lang="it-IT" sz="1400" dirty="0"/>
              <a:t>Reduce()</a:t>
            </a:r>
          </a:p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FAF4B4B-8A97-48D6-AAD4-08156206B880}"/>
              </a:ext>
            </a:extLst>
          </p:cNvPr>
          <p:cNvSpPr/>
          <p:nvPr/>
        </p:nvSpPr>
        <p:spPr>
          <a:xfrm>
            <a:off x="1348740" y="3497578"/>
            <a:ext cx="3040380" cy="1017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Query 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46FDF0D-2E8F-4C3E-969F-90C554A0DF00}"/>
              </a:ext>
            </a:extLst>
          </p:cNvPr>
          <p:cNvCxnSpPr>
            <a:cxnSpLocks/>
            <a:stCxn id="12" idx="3"/>
            <a:endCxn id="31" idx="2"/>
          </p:cNvCxnSpPr>
          <p:nvPr/>
        </p:nvCxnSpPr>
        <p:spPr>
          <a:xfrm>
            <a:off x="4389120" y="4006214"/>
            <a:ext cx="646267" cy="1714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A14C4FD-BDE1-457A-9886-56F4861FB474}"/>
              </a:ext>
            </a:extLst>
          </p:cNvPr>
          <p:cNvCxnSpPr>
            <a:stCxn id="31" idx="6"/>
          </p:cNvCxnSpPr>
          <p:nvPr/>
        </p:nvCxnSpPr>
        <p:spPr>
          <a:xfrm flipV="1">
            <a:off x="7481407" y="4014787"/>
            <a:ext cx="576743" cy="8573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A1C9324-CD6E-403F-B9BC-4098E6A1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Campo Di Gioco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36C663E8-05C4-4471-BBEB-1E7AFB3A2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15549"/>
              </p:ext>
            </p:extLst>
          </p:nvPr>
        </p:nvGraphicFramePr>
        <p:xfrm>
          <a:off x="542925" y="1652429"/>
          <a:ext cx="3554730" cy="3771900"/>
        </p:xfrm>
        <a:graphic>
          <a:graphicData uri="http://schemas.openxmlformats.org/drawingml/2006/table">
            <a:tbl>
              <a:tblPr firstRow="1" firstCol="1" bandRow="1"/>
              <a:tblGrid>
                <a:gridCol w="394970">
                  <a:extLst>
                    <a:ext uri="{9D8B030D-6E8A-4147-A177-3AD203B41FA5}">
                      <a16:colId xmlns:a16="http://schemas.microsoft.com/office/drawing/2014/main" val="5137039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20804487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662713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22560711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8816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48481213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42603471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95735154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84418639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547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0038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8053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046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1217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818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003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79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952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3979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88156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1138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862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721325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10AFCA9-012F-4335-9508-913AE1857BA0}"/>
              </a:ext>
            </a:extLst>
          </p:cNvPr>
          <p:cNvCxnSpPr>
            <a:cxnSpLocks/>
          </p:cNvCxnSpPr>
          <p:nvPr/>
        </p:nvCxnSpPr>
        <p:spPr>
          <a:xfrm>
            <a:off x="451485" y="5532120"/>
            <a:ext cx="37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6204090-DE4B-42E0-A8B8-2A2E02A69E9D}"/>
              </a:ext>
            </a:extLst>
          </p:cNvPr>
          <p:cNvCxnSpPr>
            <a:cxnSpLocks/>
          </p:cNvCxnSpPr>
          <p:nvPr/>
        </p:nvCxnSpPr>
        <p:spPr>
          <a:xfrm flipH="1" flipV="1">
            <a:off x="440055" y="1371759"/>
            <a:ext cx="17145" cy="41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429D9D-7289-49E3-AB2F-1DDEB0424B37}"/>
              </a:ext>
            </a:extLst>
          </p:cNvPr>
          <p:cNvSpPr txBox="1"/>
          <p:nvPr/>
        </p:nvSpPr>
        <p:spPr>
          <a:xfrm>
            <a:off x="4034790" y="555498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AB07B2-1C03-488F-8310-8AD520921E6E}"/>
              </a:ext>
            </a:extLst>
          </p:cNvPr>
          <p:cNvSpPr txBox="1"/>
          <p:nvPr/>
        </p:nvSpPr>
        <p:spPr>
          <a:xfrm>
            <a:off x="91440" y="122138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F8D80BD-1FCD-4BC9-A61B-21E09A9055F3}"/>
              </a:ext>
            </a:extLst>
          </p:cNvPr>
          <p:cNvSpPr txBox="1"/>
          <p:nvPr/>
        </p:nvSpPr>
        <p:spPr>
          <a:xfrm>
            <a:off x="4085583" y="1324253"/>
            <a:ext cx="195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(52483,67483)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C9AD2E0-332A-492F-997C-4192D8A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0" y="1500029"/>
            <a:ext cx="3337560" cy="419862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689F89-CD4F-4C50-98AF-D57CF3487F86}"/>
              </a:ext>
            </a:extLst>
          </p:cNvPr>
          <p:cNvSpPr txBox="1"/>
          <p:nvPr/>
        </p:nvSpPr>
        <p:spPr>
          <a:xfrm>
            <a:off x="457200" y="5201225"/>
            <a:ext cx="53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(0,0)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/>
              <p:nvPr/>
            </p:nvSpPr>
            <p:spPr>
              <a:xfrm>
                <a:off x="4626602" y="5737790"/>
                <a:ext cx="42202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Sono stati necessari degli aggiustamenti delle posizioni x e y raccolte dai sensori: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−&gt;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’ =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sSup>
                        <m:sSupPr>
                          <m:ctrlP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400" b="1" dirty="0"/>
              </a:p>
              <a:p>
                <a:r>
                  <a:rPr lang="it-IT" sz="1400" b="1" dirty="0"/>
                  <a:t> 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’ = 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𝟑𝟑𝟗𝟒𝟏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02" y="5737790"/>
                <a:ext cx="4220217" cy="954107"/>
              </a:xfrm>
              <a:prstGeom prst="rect">
                <a:avLst/>
              </a:prstGeom>
              <a:blipFill>
                <a:blip r:embed="rId3"/>
                <a:stretch>
                  <a:fillRect l="-434" t="-1274" b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894C85D-81AC-46B9-81AD-AD6273AA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Calcolare le statistiche relative a quanto tempo ciascun giocatore trascorre nelle diverse zone del campo di gioco, quindi una sorta di </a:t>
            </a:r>
            <a:r>
              <a:rPr lang="it-IT" sz="1600" dirty="0" err="1"/>
              <a:t>heat</a:t>
            </a:r>
            <a:r>
              <a:rPr lang="it-IT" sz="1600" dirty="0"/>
              <a:t> </a:t>
            </a:r>
            <a:r>
              <a:rPr lang="it-IT" sz="1600" dirty="0" err="1"/>
              <a:t>map</a:t>
            </a:r>
            <a:r>
              <a:rPr lang="it-IT" sz="1600" dirty="0"/>
              <a:t>. Si chiede di fornire per ciascun giocatore la percentuale di tempo che il giocatore trascorre in ciascuna cella.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4722B7E-7409-4E81-840A-26E13D7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 3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F71E095-CADD-457A-9F19-68844D54FA1D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320C009-F679-499D-AD14-84F487A86046}"/>
              </a:ext>
            </a:extLst>
          </p:cNvPr>
          <p:cNvSpPr/>
          <p:nvPr/>
        </p:nvSpPr>
        <p:spPr>
          <a:xfrm>
            <a:off x="3403083" y="3177540"/>
            <a:ext cx="1794346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Keyby</a:t>
            </a:r>
            <a:r>
              <a:rPr lang="it-IT" sz="1400" dirty="0"/>
              <a:t>(‘</a:t>
            </a:r>
            <a:r>
              <a:rPr lang="it-IT" sz="1400" dirty="0" err="1"/>
              <a:t>sid</a:t>
            </a:r>
            <a:r>
              <a:rPr lang="it-IT" sz="1400" dirty="0"/>
              <a:t>’,’zona’)</a:t>
            </a:r>
          </a:p>
          <a:p>
            <a:pPr algn="ctr"/>
            <a:r>
              <a:rPr lang="it-IT" sz="1400" dirty="0" err="1"/>
              <a:t>Window</a:t>
            </a:r>
            <a:r>
              <a:rPr lang="it-IT" sz="1400" dirty="0"/>
              <a:t>()</a:t>
            </a:r>
          </a:p>
          <a:p>
            <a:pPr algn="ctr"/>
            <a:r>
              <a:rPr lang="it-IT" sz="1400" dirty="0"/>
              <a:t>Reduce()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B542B32-B219-4294-BF0E-632DF4E25000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Window</a:t>
            </a:r>
            <a:r>
              <a:rPr lang="it-IT" sz="1100" dirty="0"/>
              <a:t>()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9540828-AE5E-42EA-A00C-8E0AAABEDCAF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1C7344-BB51-40C9-BB3A-28D042DBB96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44305" y="4011930"/>
            <a:ext cx="35877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C7E6231-E2CE-4D5B-923B-89F76194372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97429" y="4011930"/>
            <a:ext cx="4159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615DECF-B55E-459A-B28C-C107B0A508F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3E2771B-CB1D-4F72-ACA7-E2B5089AC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B818F4-6E6D-4301-B533-65737A9F62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2D3D60-3A5B-4E1F-81C1-568C65253E91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11B581D-668A-4CD1-BEC5-16D6C5806AC6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7E1D67-C450-4DB1-BC25-D69EC61CF8F9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D78DF1-42B4-44E6-A83C-A4BE1654BA94}"/>
              </a:ext>
            </a:extLst>
          </p:cNvPr>
          <p:cNvSpPr txBox="1"/>
          <p:nvPr/>
        </p:nvSpPr>
        <p:spPr>
          <a:xfrm>
            <a:off x="4914900" y="546354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50018D0-8577-4B97-816F-193D06A5AE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80358"/>
            <a:ext cx="608812" cy="6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1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8EF9AB2-DB95-4212-ADE4-045C145D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Utilizzate due tipo di macchine:</a:t>
            </a:r>
          </a:p>
          <a:p>
            <a:endParaRPr lang="it-IT" dirty="0"/>
          </a:p>
          <a:p>
            <a:r>
              <a:rPr lang="it-IT" dirty="0"/>
              <a:t>Acer </a:t>
            </a:r>
            <a:r>
              <a:rPr lang="it-IT" dirty="0" err="1"/>
              <a:t>Aspire</a:t>
            </a:r>
            <a:r>
              <a:rPr lang="it-IT" dirty="0"/>
              <a:t> V, Processore Intel i7 2,4Ghz, 8Gb DDR3 RAM.</a:t>
            </a:r>
          </a:p>
          <a:p>
            <a:endParaRPr lang="it-IT" dirty="0"/>
          </a:p>
          <a:p>
            <a:r>
              <a:rPr lang="it-IT" dirty="0"/>
              <a:t>Lenovo G500, Processore Intel i3 2,4Ghz, 4Gb DDR3 RAM.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9066364-9FC5-42FE-A90D-9A121A91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Testing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086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6694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Test</a:t>
            </a:r>
          </a:p>
        </p:txBody>
      </p:sp>
    </p:spTree>
    <p:extLst>
      <p:ext uri="{BB962C8B-B14F-4D97-AF65-F5344CB8AC3E}">
        <p14:creationId xmlns:p14="http://schemas.microsoft.com/office/powerpoint/2010/main" val="20115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69786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Test</a:t>
            </a:r>
          </a:p>
        </p:txBody>
      </p:sp>
    </p:spTree>
    <p:extLst>
      <p:ext uri="{BB962C8B-B14F-4D97-AF65-F5344CB8AC3E}">
        <p14:creationId xmlns:p14="http://schemas.microsoft.com/office/powerpoint/2010/main" val="239600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36683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Test</a:t>
            </a:r>
          </a:p>
        </p:txBody>
      </p:sp>
    </p:spTree>
    <p:extLst>
      <p:ext uri="{BB962C8B-B14F-4D97-AF65-F5344CB8AC3E}">
        <p14:creationId xmlns:p14="http://schemas.microsoft.com/office/powerpoint/2010/main" val="97717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22602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Test</a:t>
            </a:r>
          </a:p>
        </p:txBody>
      </p:sp>
    </p:spTree>
    <p:extLst>
      <p:ext uri="{BB962C8B-B14F-4D97-AF65-F5344CB8AC3E}">
        <p14:creationId xmlns:p14="http://schemas.microsoft.com/office/powerpoint/2010/main" val="178903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4262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Query3 Test</a:t>
            </a:r>
          </a:p>
        </p:txBody>
      </p:sp>
    </p:spTree>
    <p:extLst>
      <p:ext uri="{BB962C8B-B14F-4D97-AF65-F5344CB8AC3E}">
        <p14:creationId xmlns:p14="http://schemas.microsoft.com/office/powerpoint/2010/main" val="117379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43946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Query3 Test</a:t>
            </a:r>
          </a:p>
        </p:txBody>
      </p:sp>
    </p:spTree>
    <p:extLst>
      <p:ext uri="{BB962C8B-B14F-4D97-AF65-F5344CB8AC3E}">
        <p14:creationId xmlns:p14="http://schemas.microsoft.com/office/powerpoint/2010/main" val="133664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Analizzare in tempo reale, tramite un framework open-source di data stream processing il dataset del DEBS 2013 </a:t>
            </a:r>
            <a:r>
              <a:rPr lang="it-IT" dirty="0" err="1"/>
              <a:t>Grand</a:t>
            </a:r>
            <a:r>
              <a:rPr lang="it-IT" dirty="0"/>
              <a:t> Challenge riguardante una partita di calcio, rispondendo ad alcune </a:t>
            </a:r>
            <a:r>
              <a:rPr lang="it-IT" dirty="0" err="1"/>
              <a:t>query</a:t>
            </a:r>
            <a:r>
              <a:rPr lang="it-IT" dirty="0"/>
              <a:t> rilevanti per gli allenatori delle due squadre e per gli spettatori della partita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Richieste Progettuali</a:t>
            </a:r>
          </a:p>
        </p:txBody>
      </p:sp>
    </p:spTree>
    <p:extLst>
      <p:ext uri="{BB962C8B-B14F-4D97-AF65-F5344CB8AC3E}">
        <p14:creationId xmlns:p14="http://schemas.microsoft.com/office/powerpoint/2010/main" val="1547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9318448-AB68-4838-A37A-B2CCBE4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it-IT" dirty="0"/>
              <a:t>L’analisi di </a:t>
            </a:r>
            <a:r>
              <a:rPr lang="it-IT" i="1" dirty="0"/>
              <a:t>Apache </a:t>
            </a:r>
            <a:r>
              <a:rPr lang="it-IT" i="1" dirty="0" err="1"/>
              <a:t>Flink</a:t>
            </a:r>
            <a:r>
              <a:rPr lang="it-IT" i="1" dirty="0"/>
              <a:t> </a:t>
            </a:r>
            <a:r>
              <a:rPr lang="it-IT" dirty="0"/>
              <a:t>ha  prodotto interessanti considerazioni: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sz="2600" dirty="0"/>
              <a:t>Lo studio utilizzando il framework per la </a:t>
            </a:r>
            <a:r>
              <a:rPr lang="it-IT" sz="2600" i="1" dirty="0"/>
              <a:t>data </a:t>
            </a:r>
            <a:r>
              <a:rPr lang="it-IT" sz="2600" i="1" dirty="0" err="1"/>
              <a:t>ingestion</a:t>
            </a:r>
            <a:r>
              <a:rPr lang="it-IT" sz="2600" dirty="0"/>
              <a:t>, </a:t>
            </a:r>
            <a:r>
              <a:rPr lang="it-IT" sz="2600" i="1" dirty="0" err="1"/>
              <a:t>RabbitMQ</a:t>
            </a:r>
            <a:r>
              <a:rPr lang="it-IT" sz="2600" dirty="0"/>
              <a:t>  ha permesso di poter analizzare un dataset molto grande anche con risorse limitate senza saturare la memoria a disposizione. Questo approccio è preferibile in un contesto distribuito.</a:t>
            </a:r>
          </a:p>
          <a:p>
            <a:endParaRPr lang="it-IT" sz="2600" dirty="0"/>
          </a:p>
          <a:p>
            <a:r>
              <a:rPr lang="it-IT" sz="2600" dirty="0"/>
              <a:t>I tempi evidenziano che l’analisi sul </a:t>
            </a:r>
            <a:r>
              <a:rPr lang="it-IT" sz="2600" i="1" dirty="0" err="1"/>
              <a:t>FilterFile</a:t>
            </a:r>
            <a:r>
              <a:rPr lang="it-IT" sz="2600" dirty="0"/>
              <a:t> genera tempi di esecuzione molto bassi, perché essendo il file filtrato molto piccolo il software permette di caricarlo direttamente sulla memoria volatile assegnata a </a:t>
            </a:r>
            <a:r>
              <a:rPr lang="it-IT" sz="2600" i="1" dirty="0" err="1"/>
              <a:t>Flink</a:t>
            </a:r>
            <a:r>
              <a:rPr lang="it-IT" sz="2600" dirty="0"/>
              <a:t>, garantendo tempi di accesso ai dati molto bassi. Questo approccio è preferibile in un contesto locale se si hanno risorse sufficienti.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5D0698-976E-41B2-BFA9-7F96F4F2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2753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E0630A1-EB12-4634-9F0E-55C98DB8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Ci siamo confrontati con i risultati ottenuti dal collega </a:t>
            </a:r>
            <a:r>
              <a:rPr lang="it-IT" b="1" dirty="0"/>
              <a:t>Marco </a:t>
            </a:r>
            <a:r>
              <a:rPr lang="it-IT" b="1" dirty="0" err="1"/>
              <a:t>Piu</a:t>
            </a:r>
            <a:r>
              <a:rPr lang="it-IT" dirty="0"/>
              <a:t> utilizzato il framework </a:t>
            </a:r>
            <a:r>
              <a:rPr lang="it-IT" b="1" dirty="0"/>
              <a:t>Apache </a:t>
            </a:r>
            <a:r>
              <a:rPr lang="it-IT" b="1" dirty="0" err="1"/>
              <a:t>Spark</a:t>
            </a:r>
            <a:r>
              <a:rPr lang="it-IT" dirty="0"/>
              <a:t>.</a:t>
            </a:r>
          </a:p>
          <a:p>
            <a:r>
              <a:rPr lang="it-IT" dirty="0"/>
              <a:t>I test sono stati realizzati su una macchina con processore </a:t>
            </a:r>
            <a:r>
              <a:rPr lang="it-IT" i="1" dirty="0"/>
              <a:t>i5</a:t>
            </a:r>
            <a:r>
              <a:rPr lang="it-IT" dirty="0"/>
              <a:t> </a:t>
            </a:r>
            <a:r>
              <a:rPr lang="it-IT" i="1" dirty="0"/>
              <a:t>con 4Gb DDR3</a:t>
            </a:r>
            <a:r>
              <a:rPr lang="it-IT" dirty="0"/>
              <a:t> di </a:t>
            </a:r>
            <a:r>
              <a:rPr lang="it-IT" dirty="0" err="1"/>
              <a:t>Ram</a:t>
            </a:r>
            <a:r>
              <a:rPr lang="it-IT" dirty="0"/>
              <a:t>.</a:t>
            </a:r>
          </a:p>
          <a:p>
            <a:r>
              <a:rPr lang="it-IT" dirty="0"/>
              <a:t>I test effettuati sono finalizzati ad attuare:</a:t>
            </a:r>
          </a:p>
          <a:p>
            <a:pPr lvl="1"/>
            <a:r>
              <a:rPr lang="it-IT" dirty="0"/>
              <a:t>Analisi su file filtrato</a:t>
            </a:r>
          </a:p>
          <a:p>
            <a:pPr lvl="1"/>
            <a:r>
              <a:rPr lang="it-IT" dirty="0"/>
              <a:t>Analisi utilizzando  un framework di </a:t>
            </a:r>
            <a:r>
              <a:rPr lang="it-IT" i="1" dirty="0"/>
              <a:t>data </a:t>
            </a:r>
            <a:r>
              <a:rPr lang="it-IT" i="1" dirty="0" err="1"/>
              <a:t>ingestion</a:t>
            </a:r>
            <a:r>
              <a:rPr lang="it-IT" i="1" dirty="0"/>
              <a:t> </a:t>
            </a:r>
            <a:r>
              <a:rPr lang="it-IT" dirty="0"/>
              <a:t>come Apache </a:t>
            </a:r>
            <a:r>
              <a:rPr lang="it-IT" i="1" dirty="0"/>
              <a:t>Kafka</a:t>
            </a:r>
            <a:r>
              <a:rPr lang="it-IT" dirty="0"/>
              <a:t>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A6BB31C-1AFA-4405-9C4B-40AE3A8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76259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9009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136835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53086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62747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16857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433976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91082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58972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4468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Query3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1783188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80174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Query3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2003569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44557" y="795130"/>
            <a:ext cx="8342243" cy="462906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r>
              <a:rPr lang="it-IT" sz="4800" dirty="0"/>
              <a:t>GRAZIE PER </a:t>
            </a:r>
          </a:p>
          <a:p>
            <a:pPr marL="109728" indent="0" algn="ctr">
              <a:buNone/>
            </a:pPr>
            <a:r>
              <a:rPr lang="it-IT" sz="4800" dirty="0"/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28514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Tale dataset riguarda i data acquisiti tramite sensori wireless durante una partita di calcio tra 2 squadre da 8 giocatori ciascuna. </a:t>
            </a:r>
          </a:p>
          <a:p>
            <a:r>
              <a:rPr lang="it-IT" dirty="0"/>
              <a:t>La partita è stata giocata su un campo di calcio di dimensione pari alla metà di quella standard, in due tempi della durata di 30 minuti ciascuno.</a:t>
            </a:r>
          </a:p>
          <a:p>
            <a:r>
              <a:rPr lang="it-IT" dirty="0"/>
              <a:t>Ciascun giocatore e l’arbitro avevano due sensori nei parastinchi, i due portieri avevano due sensori aggiuntivi nei guanti. Il pallone aveva un sensore localizzato nel centro.</a:t>
            </a:r>
          </a:p>
          <a:p>
            <a:r>
              <a:rPr lang="it-IT" dirty="0"/>
              <a:t>I sensori nei parastinchi e nei guanti producono dati ad una frequenza di 200Hz, quello nel pallone ad una frequenza di 2000Hz.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20057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it-IT" dirty="0"/>
              <a:t>Gli eventi seguono questo schema</a:t>
            </a:r>
          </a:p>
          <a:p>
            <a:r>
              <a:rPr lang="it-IT" b="1" dirty="0" err="1"/>
              <a:t>sid</a:t>
            </a:r>
            <a:r>
              <a:rPr lang="it-IT" b="1" dirty="0"/>
              <a:t>, </a:t>
            </a:r>
            <a:r>
              <a:rPr lang="it-IT" b="1" dirty="0" err="1"/>
              <a:t>ts</a:t>
            </a:r>
            <a:r>
              <a:rPr lang="it-IT" b="1" dirty="0"/>
              <a:t>, x, y, z, |v|, |a|, </a:t>
            </a:r>
            <a:r>
              <a:rPr lang="it-IT" b="1" dirty="0" err="1"/>
              <a:t>vx</a:t>
            </a:r>
            <a:r>
              <a:rPr lang="it-IT" b="1" dirty="0"/>
              <a:t>, </a:t>
            </a:r>
            <a:r>
              <a:rPr lang="it-IT" b="1" dirty="0" err="1"/>
              <a:t>vy</a:t>
            </a:r>
            <a:r>
              <a:rPr lang="it-IT" b="1" dirty="0"/>
              <a:t>, </a:t>
            </a:r>
            <a:r>
              <a:rPr lang="it-IT" b="1" dirty="0" err="1"/>
              <a:t>vz</a:t>
            </a:r>
            <a:r>
              <a:rPr lang="it-IT" b="1" dirty="0"/>
              <a:t>, </a:t>
            </a:r>
            <a:r>
              <a:rPr lang="it-IT" b="1" dirty="0" err="1"/>
              <a:t>ax</a:t>
            </a:r>
            <a:r>
              <a:rPr lang="it-IT" b="1" dirty="0"/>
              <a:t>, </a:t>
            </a:r>
            <a:r>
              <a:rPr lang="it-IT" b="1" dirty="0" err="1"/>
              <a:t>ay</a:t>
            </a:r>
            <a:r>
              <a:rPr lang="it-IT" b="1" dirty="0"/>
              <a:t>, </a:t>
            </a:r>
            <a:r>
              <a:rPr lang="it-IT" b="1" dirty="0" err="1"/>
              <a:t>az</a:t>
            </a:r>
            <a:r>
              <a:rPr lang="it-IT" b="1" dirty="0"/>
              <a:t> </a:t>
            </a:r>
          </a:p>
          <a:p>
            <a:pPr marL="109728" indent="0">
              <a:buNone/>
            </a:pPr>
            <a:endParaRPr lang="it-IT" b="1" dirty="0"/>
          </a:p>
          <a:p>
            <a:pPr lvl="1"/>
            <a:r>
              <a:rPr lang="pt-BR" b="1" dirty="0"/>
              <a:t>sid</a:t>
            </a:r>
            <a:r>
              <a:rPr lang="pt-BR" dirty="0"/>
              <a:t> : sensor id</a:t>
            </a:r>
          </a:p>
          <a:p>
            <a:pPr lvl="1"/>
            <a:r>
              <a:rPr lang="pt-BR" b="1" dirty="0"/>
              <a:t>ts</a:t>
            </a:r>
            <a:r>
              <a:rPr lang="pt-BR" dirty="0"/>
              <a:t>  : time stamp [picosecondi] </a:t>
            </a:r>
            <a:r>
              <a:rPr lang="en-US" dirty="0"/>
              <a:t>(</a:t>
            </a:r>
            <a:r>
              <a:rPr lang="en-US" dirty="0" err="1"/>
              <a:t>inizio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partita : 10753295594424116; fine </a:t>
            </a:r>
            <a:r>
              <a:rPr lang="en-US" dirty="0" err="1"/>
              <a:t>della</a:t>
            </a:r>
            <a:r>
              <a:rPr lang="en-US" dirty="0"/>
              <a:t> partita: 14879639146403495); </a:t>
            </a:r>
            <a:endParaRPr lang="pt-BR" dirty="0"/>
          </a:p>
          <a:p>
            <a:pPr lvl="1"/>
            <a:r>
              <a:rPr lang="pt-BR" b="1" dirty="0"/>
              <a:t>x , y , z </a:t>
            </a:r>
            <a:r>
              <a:rPr lang="pt-BR" dirty="0"/>
              <a:t>: coordinate sensori [mm]</a:t>
            </a:r>
          </a:p>
          <a:p>
            <a:pPr lvl="1"/>
            <a:r>
              <a:rPr lang="pt-BR" b="1" dirty="0"/>
              <a:t>|V|</a:t>
            </a:r>
            <a:r>
              <a:rPr lang="pt-BR" dirty="0"/>
              <a:t> : velocità [</a:t>
            </a:r>
            <a:r>
              <a:rPr lang="el-GR" dirty="0"/>
              <a:t>μ</a:t>
            </a:r>
            <a:r>
              <a:rPr lang="it-IT" dirty="0"/>
              <a:t>m/s</a:t>
            </a:r>
            <a:r>
              <a:rPr lang="pt-BR" dirty="0"/>
              <a:t>]</a:t>
            </a:r>
          </a:p>
          <a:p>
            <a:pPr lvl="1"/>
            <a:r>
              <a:rPr lang="pt-BR" b="1" dirty="0"/>
              <a:t>vx , vy , vz </a:t>
            </a:r>
            <a:r>
              <a:rPr lang="pt-BR" dirty="0"/>
              <a:t>: magnitudine della velocità</a:t>
            </a:r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322796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/>
              <a:t>Il framework di data-stream </a:t>
            </a:r>
            <a:r>
              <a:rPr lang="it-IT" dirty="0" err="1"/>
              <a:t>process</a:t>
            </a:r>
            <a:r>
              <a:rPr lang="it-IT" dirty="0"/>
              <a:t> utilizzato è</a:t>
            </a:r>
            <a:r>
              <a:rPr lang="it-IT" b="1" dirty="0"/>
              <a:t> Apache </a:t>
            </a:r>
            <a:r>
              <a:rPr lang="it-IT" b="1" dirty="0" err="1"/>
              <a:t>Flink</a:t>
            </a:r>
            <a:endParaRPr lang="it-IT" b="1" dirty="0"/>
          </a:p>
          <a:p>
            <a:r>
              <a:rPr lang="it-IT" dirty="0"/>
              <a:t>Per effettuare data-</a:t>
            </a:r>
            <a:r>
              <a:rPr lang="it-IT" dirty="0" err="1"/>
              <a:t>ingestion</a:t>
            </a:r>
            <a:r>
              <a:rPr lang="it-IT" dirty="0"/>
              <a:t> del dataset su </a:t>
            </a:r>
            <a:r>
              <a:rPr lang="it-IT" b="1" dirty="0" err="1"/>
              <a:t>Flink</a:t>
            </a:r>
            <a:r>
              <a:rPr lang="it-IT" dirty="0"/>
              <a:t> è stato l’open source </a:t>
            </a:r>
            <a:r>
              <a:rPr lang="it-IT" dirty="0" err="1"/>
              <a:t>message</a:t>
            </a:r>
            <a:r>
              <a:rPr lang="it-IT" dirty="0"/>
              <a:t> broker </a:t>
            </a:r>
            <a:r>
              <a:rPr lang="it-IT" b="1" dirty="0" err="1"/>
              <a:t>RabbitMQ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Tecnologie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C2DDFF-C1A6-4378-9E83-D0910B34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89" y="3744309"/>
            <a:ext cx="3618111" cy="13400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37DAE1-EFF3-431F-ACE6-03F9922CC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" y="4557377"/>
            <a:ext cx="3425198" cy="14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9F5B46C-BDA4-41C0-BF4B-4F0CE191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Apache </a:t>
            </a:r>
            <a:r>
              <a:rPr lang="en-US" b="1" dirty="0" err="1"/>
              <a:t>Flink</a:t>
            </a:r>
            <a:r>
              <a:rPr lang="en-US" dirty="0"/>
              <a:t> è un framework open source per </a:t>
            </a:r>
            <a:r>
              <a:rPr lang="en-US" dirty="0" err="1"/>
              <a:t>il</a:t>
            </a:r>
            <a:r>
              <a:rPr lang="en-US" dirty="0"/>
              <a:t> data stream process </a:t>
            </a:r>
            <a:r>
              <a:rPr lang="en-US" dirty="0" err="1"/>
              <a:t>sviluppato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Apache Software Foundation. </a:t>
            </a:r>
            <a:r>
              <a:rPr lang="en-US" dirty="0" err="1"/>
              <a:t>Flink</a:t>
            </a:r>
            <a:r>
              <a:rPr lang="en-US" dirty="0"/>
              <a:t>  </a:t>
            </a:r>
            <a:r>
              <a:rPr lang="en-US" dirty="0" err="1"/>
              <a:t>esegue</a:t>
            </a:r>
            <a:r>
              <a:rPr lang="en-US" dirty="0"/>
              <a:t> </a:t>
            </a:r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</a:t>
            </a:r>
            <a:r>
              <a:rPr lang="en-US" dirty="0" err="1"/>
              <a:t>parallelo</a:t>
            </a:r>
            <a:r>
              <a:rPr lang="en-US" dirty="0"/>
              <a:t> in pipeline.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eseguito</a:t>
            </a:r>
            <a:r>
              <a:rPr lang="en-US" dirty="0"/>
              <a:t> in </a:t>
            </a:r>
            <a:r>
              <a:rPr lang="en-US" dirty="0" err="1"/>
              <a:t>modalità</a:t>
            </a:r>
            <a:r>
              <a:rPr lang="en-US" dirty="0"/>
              <a:t> pipelined </a:t>
            </a:r>
            <a:r>
              <a:rPr lang="en-US" dirty="0" err="1"/>
              <a:t>abilita</a:t>
            </a:r>
            <a:r>
              <a:rPr lang="en-US" dirty="0"/>
              <a:t> </a:t>
            </a:r>
            <a:r>
              <a:rPr lang="en-US" dirty="0" err="1"/>
              <a:t>l’esecuzione</a:t>
            </a:r>
            <a:r>
              <a:rPr lang="en-US" dirty="0"/>
              <a:t> in  bulk/batch del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stream.</a:t>
            </a:r>
          </a:p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fornisce</a:t>
            </a:r>
            <a:r>
              <a:rPr lang="en-US" dirty="0"/>
              <a:t> un alto throughput, </a:t>
            </a:r>
            <a:r>
              <a:rPr lang="en-US" dirty="0" err="1"/>
              <a:t>basse</a:t>
            </a:r>
            <a:r>
              <a:rPr lang="en-US" dirty="0"/>
              <a:t> </a:t>
            </a:r>
            <a:r>
              <a:rPr lang="en-US" dirty="0" err="1"/>
              <a:t>latenze</a:t>
            </a:r>
            <a:r>
              <a:rPr lang="en-US" dirty="0"/>
              <a:t>. </a:t>
            </a:r>
          </a:p>
          <a:p>
            <a:r>
              <a:rPr lang="en-US" dirty="0" err="1"/>
              <a:t>Flink</a:t>
            </a:r>
            <a:r>
              <a:rPr lang="en-US" dirty="0"/>
              <a:t>  non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proprio</a:t>
            </a:r>
            <a:r>
              <a:rPr lang="en-US" dirty="0"/>
              <a:t> Sistema di storage ma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connettori</a:t>
            </a:r>
            <a:r>
              <a:rPr lang="en-US" dirty="0"/>
              <a:t> a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: Amazon Kinesis, Apache Kafka, HDFS, Apache Cassandra, </a:t>
            </a:r>
            <a:r>
              <a:rPr lang="en-US" dirty="0" err="1"/>
              <a:t>RabbitMQ</a:t>
            </a:r>
            <a:r>
              <a:rPr lang="en-US" dirty="0"/>
              <a:t> and </a:t>
            </a:r>
            <a:r>
              <a:rPr lang="en-US" dirty="0" err="1"/>
              <a:t>ElasticSearch</a:t>
            </a:r>
            <a:endParaRPr lang="en-US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1F842B4-0A30-404D-B610-FC48082A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Apache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0804889-D355-440B-80A3-28CE8106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 err="1"/>
              <a:t>RabbitMQ</a:t>
            </a:r>
            <a:r>
              <a:rPr lang="it-IT" dirty="0"/>
              <a:t> è un </a:t>
            </a:r>
            <a:r>
              <a:rPr lang="it-IT" dirty="0" err="1"/>
              <a:t>message-oriented</a:t>
            </a:r>
            <a:r>
              <a:rPr lang="it-IT" dirty="0"/>
              <a:t> </a:t>
            </a:r>
            <a:r>
              <a:rPr lang="it-IT" dirty="0" err="1"/>
              <a:t>middleware</a:t>
            </a:r>
            <a:r>
              <a:rPr lang="it-IT" dirty="0"/>
              <a:t> (detto anche broker di messaggistica) che implementa il protocollo </a:t>
            </a:r>
            <a:r>
              <a:rPr lang="it-IT" i="1" dirty="0"/>
              <a:t>Advanced</a:t>
            </a:r>
            <a:r>
              <a:rPr lang="it-IT" dirty="0"/>
              <a:t> </a:t>
            </a:r>
            <a:r>
              <a:rPr lang="it-IT" i="1" dirty="0"/>
              <a:t>Message</a:t>
            </a:r>
            <a:r>
              <a:rPr lang="it-IT" dirty="0"/>
              <a:t> </a:t>
            </a:r>
            <a:r>
              <a:rPr lang="it-IT" i="1" dirty="0"/>
              <a:t>Queuing</a:t>
            </a:r>
            <a:r>
              <a:rPr lang="it-IT" dirty="0"/>
              <a:t> </a:t>
            </a:r>
            <a:r>
              <a:rPr lang="it-IT" i="1" dirty="0" err="1"/>
              <a:t>Protocol</a:t>
            </a:r>
            <a:r>
              <a:rPr lang="it-IT" dirty="0"/>
              <a:t> (</a:t>
            </a:r>
            <a:r>
              <a:rPr lang="it-IT" b="1" dirty="0"/>
              <a:t>AMQP</a:t>
            </a:r>
            <a:r>
              <a:rPr lang="it-IT" dirty="0"/>
              <a:t>). Il server </a:t>
            </a:r>
            <a:r>
              <a:rPr lang="it-IT" i="1" dirty="0" err="1"/>
              <a:t>RabbitMQ</a:t>
            </a:r>
            <a:r>
              <a:rPr lang="it-IT" dirty="0"/>
              <a:t> è scritto in </a:t>
            </a:r>
            <a:r>
              <a:rPr lang="it-IT" i="1" dirty="0" err="1"/>
              <a:t>Erlang</a:t>
            </a:r>
            <a:r>
              <a:rPr lang="it-IT" dirty="0"/>
              <a:t> e si basa sul framework </a:t>
            </a:r>
            <a:r>
              <a:rPr lang="it-IT" b="1" dirty="0"/>
              <a:t>Open Telecom Platform</a:t>
            </a:r>
            <a:r>
              <a:rPr lang="it-IT" dirty="0"/>
              <a:t> (OTP) per la gestione del </a:t>
            </a:r>
            <a:r>
              <a:rPr lang="it-IT" i="1" dirty="0" err="1"/>
              <a:t>clustering</a:t>
            </a:r>
            <a:r>
              <a:rPr lang="it-IT" dirty="0"/>
              <a:t> e del </a:t>
            </a:r>
            <a:r>
              <a:rPr lang="it-IT" i="1" dirty="0" err="1"/>
              <a:t>failover</a:t>
            </a:r>
            <a:r>
              <a:rPr lang="it-IT" dirty="0"/>
              <a:t>.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b="1" dirty="0" err="1"/>
              <a:t>RabbitMQ</a:t>
            </a:r>
            <a:r>
              <a:rPr lang="it-IT" dirty="0"/>
              <a:t> può essere impiegato su diverse configurazioni distribuite per soddisfare requisiti di elevata disponibilità su larga scala.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7C669CA-144E-4EA7-84A6-F7B7643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RabbitMQ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34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CCAF053-CFE6-42E0-A58B-45E8C557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La </a:t>
            </a:r>
            <a:r>
              <a:rPr lang="it-IT" i="1" dirty="0"/>
              <a:t>Source</a:t>
            </a:r>
            <a:r>
              <a:rPr lang="it-IT" dirty="0"/>
              <a:t> utilizzate sono di due tipi:</a:t>
            </a:r>
          </a:p>
          <a:p>
            <a:pPr lvl="1"/>
            <a:r>
              <a:rPr lang="it-IT" i="1" dirty="0" err="1"/>
              <a:t>RabbitMQ</a:t>
            </a:r>
            <a:r>
              <a:rPr lang="it-IT" dirty="0"/>
              <a:t>: Si effettua la connessione al framework installato localmente effettuando il data </a:t>
            </a:r>
            <a:r>
              <a:rPr lang="it-IT" dirty="0" err="1"/>
              <a:t>ingestion</a:t>
            </a:r>
            <a:r>
              <a:rPr lang="it-IT" dirty="0"/>
              <a:t> di tutto il dataset, filtrandolo da informazioni </a:t>
            </a:r>
            <a:r>
              <a:rPr lang="it-IT" dirty="0" err="1"/>
              <a:t>supreflue</a:t>
            </a:r>
            <a:r>
              <a:rPr lang="it-IT" dirty="0"/>
              <a:t> quali: </a:t>
            </a:r>
          </a:p>
          <a:p>
            <a:pPr lvl="2"/>
            <a:r>
              <a:rPr lang="it-IT" dirty="0" err="1"/>
              <a:t>Sid</a:t>
            </a:r>
            <a:r>
              <a:rPr lang="it-IT" dirty="0"/>
              <a:t> dei guanti dei portieri, </a:t>
            </a:r>
            <a:r>
              <a:rPr lang="it-IT" dirty="0" err="1"/>
              <a:t>sid</a:t>
            </a:r>
            <a:r>
              <a:rPr lang="it-IT" dirty="0"/>
              <a:t> dei palloni e dell’arbitro.</a:t>
            </a:r>
          </a:p>
          <a:p>
            <a:pPr lvl="2"/>
            <a:r>
              <a:rPr lang="it-IT" dirty="0"/>
              <a:t>Tutte le </a:t>
            </a:r>
            <a:r>
              <a:rPr lang="it-IT" dirty="0" err="1"/>
              <a:t>tuple</a:t>
            </a:r>
            <a:r>
              <a:rPr lang="it-IT" dirty="0"/>
              <a:t> raccolte prima del </a:t>
            </a:r>
            <a:r>
              <a:rPr lang="it-IT" dirty="0" err="1"/>
              <a:t>timestamp</a:t>
            </a:r>
            <a:r>
              <a:rPr lang="it-IT" dirty="0"/>
              <a:t> di inizio partita.</a:t>
            </a:r>
          </a:p>
          <a:p>
            <a:pPr lvl="1"/>
            <a:r>
              <a:rPr lang="it-IT" i="1" dirty="0" err="1"/>
              <a:t>FilterFile</a:t>
            </a:r>
            <a:r>
              <a:rPr lang="it-IT" dirty="0"/>
              <a:t>: un file precedentemente filtrato eliminando le informazioni superflue sopra indicate.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i="1" dirty="0" err="1"/>
              <a:t>Sink</a:t>
            </a:r>
            <a:r>
              <a:rPr lang="it-IT" dirty="0"/>
              <a:t> invece coincide con un semplice file di testo.</a:t>
            </a:r>
          </a:p>
          <a:p>
            <a:pPr marL="393192" lvl="1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5BBFB65-7B09-4D2D-9FE8-8D9846E9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Definizioni Source &amp; </a:t>
            </a:r>
            <a:r>
              <a:rPr lang="it-IT" dirty="0" err="1"/>
              <a:t>Sink</a:t>
            </a:r>
            <a:r>
              <a:rPr lang="it-IT" dirty="0"/>
              <a:t>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1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Analizzare le prestazioni nella corsa di ogni giocatore che partecipa alla partita.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5928B5AE-97A6-41DE-A988-2C34C670A210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A93899E5-C330-4F8B-9195-62F11F181F79}"/>
              </a:ext>
            </a:extLst>
          </p:cNvPr>
          <p:cNvSpPr/>
          <p:nvPr/>
        </p:nvSpPr>
        <p:spPr>
          <a:xfrm>
            <a:off x="3403083" y="3177540"/>
            <a:ext cx="1794346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Keyby</a:t>
            </a:r>
            <a:r>
              <a:rPr lang="it-IT" sz="1400" dirty="0"/>
              <a:t>(‘</a:t>
            </a:r>
            <a:r>
              <a:rPr lang="it-IT" sz="1400" dirty="0" err="1"/>
              <a:t>sid</a:t>
            </a:r>
            <a:r>
              <a:rPr lang="it-IT" sz="1400" dirty="0"/>
              <a:t>’)</a:t>
            </a:r>
          </a:p>
          <a:p>
            <a:pPr algn="ctr"/>
            <a:r>
              <a:rPr lang="it-IT" sz="1400" dirty="0" err="1"/>
              <a:t>Window</a:t>
            </a:r>
            <a:r>
              <a:rPr lang="it-IT" sz="1400" dirty="0"/>
              <a:t>()</a:t>
            </a:r>
          </a:p>
          <a:p>
            <a:pPr algn="ctr"/>
            <a:r>
              <a:rPr lang="it-IT" sz="1400" dirty="0"/>
              <a:t>Reduce()</a:t>
            </a: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20B7F45-42DE-43F6-8E88-0C4B801417AD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countWindow</a:t>
            </a:r>
            <a:r>
              <a:rPr lang="it-IT" sz="1100" dirty="0"/>
              <a:t>(2)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A056433D-3EC3-470F-9BB2-36CA4336BFC7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>
            <a:off x="3044305" y="4011930"/>
            <a:ext cx="35877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43DA7FB6-DB04-4787-9D79-59F25323EADB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>
            <a:off x="5197429" y="4011930"/>
            <a:ext cx="4159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EA5BA841-FBFE-4DC8-AAA4-2AB8A836B937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03176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B82B75B-99BD-475D-81DF-A48E0F61D1B0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46354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73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1661</TotalTime>
  <Words>1088</Words>
  <Application>Microsoft Office PowerPoint</Application>
  <PresentationFormat>Presentazione su schermo (4:3)</PresentationFormat>
  <Paragraphs>292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Analisi di dati in tempo reale di una partita di calcio </vt:lpstr>
      <vt:lpstr>Richieste Progettuali</vt:lpstr>
      <vt:lpstr>Definizione Dataset</vt:lpstr>
      <vt:lpstr>Definizione Dataset</vt:lpstr>
      <vt:lpstr>Tecnologie</vt:lpstr>
      <vt:lpstr>Apache Flink</vt:lpstr>
      <vt:lpstr>RabbitMQ</vt:lpstr>
      <vt:lpstr>Definizioni Source &amp; Sink FLink</vt:lpstr>
      <vt:lpstr>Query1</vt:lpstr>
      <vt:lpstr>Query2</vt:lpstr>
      <vt:lpstr>Campo Di Gioco</vt:lpstr>
      <vt:lpstr>Query 3</vt:lpstr>
      <vt:lpstr>Testing</vt:lpstr>
      <vt:lpstr>Query1 Test</vt:lpstr>
      <vt:lpstr>Query1 Test</vt:lpstr>
      <vt:lpstr>Query2 Test</vt:lpstr>
      <vt:lpstr>Query2 Test</vt:lpstr>
      <vt:lpstr>Query3 Test</vt:lpstr>
      <vt:lpstr>Query3 Test</vt:lpstr>
      <vt:lpstr>Conclusioni</vt:lpstr>
      <vt:lpstr>Parte Opzionale</vt:lpstr>
      <vt:lpstr>Query1 Parte Opzionale</vt:lpstr>
      <vt:lpstr>Query1 Parte Opzionale</vt:lpstr>
      <vt:lpstr>Query2 Parte Opzionale</vt:lpstr>
      <vt:lpstr>Query2 Parte Opzionale</vt:lpstr>
      <vt:lpstr>Query3 Parte Opzionale</vt:lpstr>
      <vt:lpstr>Query3 Parte Opzionale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alessandro valenti</cp:lastModifiedBy>
  <cp:revision>115</cp:revision>
  <dcterms:created xsi:type="dcterms:W3CDTF">2014-09-16T21:33:07Z</dcterms:created>
  <dcterms:modified xsi:type="dcterms:W3CDTF">2017-07-18T06:59:34Z</dcterms:modified>
</cp:coreProperties>
</file>