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90" r:id="rId5"/>
    <p:sldId id="291" r:id="rId6"/>
    <p:sldId id="292" r:id="rId7"/>
    <p:sldId id="293" r:id="rId8"/>
    <p:sldId id="295" r:id="rId9"/>
    <p:sldId id="294" r:id="rId10"/>
    <p:sldId id="297" r:id="rId11"/>
    <p:sldId id="299" r:id="rId12"/>
    <p:sldId id="298" r:id="rId13"/>
    <p:sldId id="300" r:id="rId14"/>
    <p:sldId id="301" r:id="rId15"/>
    <p:sldId id="307" r:id="rId16"/>
    <p:sldId id="303" r:id="rId17"/>
    <p:sldId id="304" r:id="rId18"/>
    <p:sldId id="305" r:id="rId19"/>
    <p:sldId id="306" r:id="rId20"/>
    <p:sldId id="321" r:id="rId21"/>
    <p:sldId id="308" r:id="rId22"/>
    <p:sldId id="322" r:id="rId23"/>
    <p:sldId id="323" r:id="rId24"/>
    <p:sldId id="324" r:id="rId25"/>
    <p:sldId id="325" r:id="rId26"/>
    <p:sldId id="326" r:id="rId27"/>
    <p:sldId id="327" r:id="rId28"/>
    <p:sldId id="28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6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/>
              <a:t>Latenza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FilterFile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Foglio1!$B$2:$B$4</c:f>
              <c:numCache>
                <c:formatCode>General</c:formatCode>
                <c:ptCount val="3"/>
                <c:pt idx="0">
                  <c:v>41</c:v>
                </c:pt>
                <c:pt idx="1">
                  <c:v>38</c:v>
                </c:pt>
                <c:pt idx="2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13-49AD-AC4C-D075504447E9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RabbitMq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Foglio1!$C$2:$C$4</c:f>
              <c:numCache>
                <c:formatCode>General</c:formatCode>
                <c:ptCount val="3"/>
                <c:pt idx="0">
                  <c:v>2760</c:v>
                </c:pt>
                <c:pt idx="1">
                  <c:v>3060</c:v>
                </c:pt>
                <c:pt idx="2">
                  <c:v>3420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13-49AD-AC4C-D075504447E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66485936"/>
        <c:axId val="266487248"/>
      </c:barChart>
      <c:catAx>
        <c:axId val="266485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/>
                  <a:t>Ampiezza</a:t>
                </a:r>
                <a:r>
                  <a:rPr lang="it-IT" b="1" baseline="0" dirty="0"/>
                  <a:t> Finestra</a:t>
                </a:r>
                <a:endParaRPr lang="it-IT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7248"/>
        <c:crosses val="autoZero"/>
        <c:auto val="1"/>
        <c:lblAlgn val="ctr"/>
        <c:lblOffset val="100"/>
        <c:noMultiLvlLbl val="0"/>
      </c:catAx>
      <c:valAx>
        <c:axId val="26648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/>
                  <a:t>secondi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5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 err="1"/>
              <a:t>Throughput</a:t>
            </a:r>
            <a:endParaRPr lang="it-IT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FilterFile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Foglio1!$B$2:$B$4</c:f>
              <c:numCache>
                <c:formatCode>General</c:formatCode>
                <c:ptCount val="3"/>
                <c:pt idx="0">
                  <c:v>559106.15789473685</c:v>
                </c:pt>
                <c:pt idx="1">
                  <c:v>574217.13513513515</c:v>
                </c:pt>
                <c:pt idx="2">
                  <c:v>590167.61111111112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13-49AD-AC4C-D075504447E9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RabbitMq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Foglio1!$C$2:$C$4</c:f>
              <c:numCache>
                <c:formatCode>General</c:formatCode>
                <c:ptCount val="3"/>
                <c:pt idx="0">
                  <c:v>3978.6580524344567</c:v>
                </c:pt>
                <c:pt idx="1">
                  <c:v>4070.1214559386972</c:v>
                </c:pt>
                <c:pt idx="2">
                  <c:v>3688.5475694444444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13-49AD-AC4C-D075504447E9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Spark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-1.5432098765432098E-3"/>
                  <c:y val="-6.734479874112951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53F-48D3-950E-A1F88638136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Foglio1!$D$2:$D$4</c:f>
              <c:numCache>
                <c:formatCode>General</c:formatCode>
                <c:ptCount val="3"/>
                <c:pt idx="0">
                  <c:v>129238.99999999999</c:v>
                </c:pt>
                <c:pt idx="1">
                  <c:v>94411.927846674182</c:v>
                </c:pt>
                <c:pt idx="2">
                  <c:v>18298.593864134404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3F-48D3-950E-A1F88638136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66485936"/>
        <c:axId val="266487248"/>
      </c:barChart>
      <c:catAx>
        <c:axId val="266485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/>
                  <a:t>Ampiezza</a:t>
                </a:r>
                <a:r>
                  <a:rPr lang="it-IT" b="1" baseline="0" dirty="0"/>
                  <a:t> Finestra</a:t>
                </a:r>
                <a:endParaRPr lang="it-IT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7248"/>
        <c:crosses val="autoZero"/>
        <c:auto val="1"/>
        <c:lblAlgn val="ctr"/>
        <c:lblOffset val="100"/>
        <c:noMultiLvlLbl val="0"/>
      </c:catAx>
      <c:valAx>
        <c:axId val="26648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 err="1"/>
                  <a:t>Tuple</a:t>
                </a:r>
                <a:r>
                  <a:rPr lang="it-IT" b="1" dirty="0"/>
                  <a:t>/secondo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5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/>
              <a:t>Latenza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FilterFile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Foglio1!$B$2:$B$4</c:f>
              <c:numCache>
                <c:formatCode>General</c:formatCode>
                <c:ptCount val="3"/>
                <c:pt idx="0">
                  <c:v>40</c:v>
                </c:pt>
                <c:pt idx="1">
                  <c:v>41</c:v>
                </c:pt>
                <c:pt idx="2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13-49AD-AC4C-D075504447E9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RabbitMq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Foglio1!$C$2:$C$4</c:f>
              <c:numCache>
                <c:formatCode>General</c:formatCode>
                <c:ptCount val="3"/>
                <c:pt idx="0">
                  <c:v>3000</c:v>
                </c:pt>
                <c:pt idx="1">
                  <c:v>3060</c:v>
                </c:pt>
                <c:pt idx="2">
                  <c:v>3360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13-49AD-AC4C-D075504447E9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Spark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Foglio1!$D$2:$D$4</c:f>
              <c:numCache>
                <c:formatCode>General</c:formatCode>
                <c:ptCount val="3"/>
                <c:pt idx="0">
                  <c:v>2548</c:v>
                </c:pt>
                <c:pt idx="2">
                  <c:v>624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C9-4A9F-87F3-E3D792C6DF9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66485936"/>
        <c:axId val="266487248"/>
      </c:barChart>
      <c:catAx>
        <c:axId val="266485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/>
                  <a:t>Ampiezza</a:t>
                </a:r>
                <a:r>
                  <a:rPr lang="it-IT" b="1" baseline="0" dirty="0"/>
                  <a:t> Finestra</a:t>
                </a:r>
                <a:endParaRPr lang="it-IT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7248"/>
        <c:crosses val="autoZero"/>
        <c:auto val="1"/>
        <c:lblAlgn val="ctr"/>
        <c:lblOffset val="100"/>
        <c:noMultiLvlLbl val="0"/>
      </c:catAx>
      <c:valAx>
        <c:axId val="26648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/>
                  <a:t>secondi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5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 err="1"/>
              <a:t>Throughput</a:t>
            </a:r>
            <a:endParaRPr lang="it-IT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FilterFile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Foglio1!$B$2:$B$4</c:f>
              <c:numCache>
                <c:formatCode>General</c:formatCode>
                <c:ptCount val="3"/>
                <c:pt idx="0">
                  <c:v>531150.85</c:v>
                </c:pt>
                <c:pt idx="1">
                  <c:v>518195.95121951221</c:v>
                </c:pt>
                <c:pt idx="2">
                  <c:v>472134.08888888889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13-49AD-AC4C-D075504447E9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RabbitMq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Foglio1!$C$2:$C$4</c:f>
              <c:numCache>
                <c:formatCode>General</c:formatCode>
                <c:ptCount val="3"/>
                <c:pt idx="0">
                  <c:v>7082.0113333333329</c:v>
                </c:pt>
                <c:pt idx="1">
                  <c:v>6943.1483660130716</c:v>
                </c:pt>
                <c:pt idx="2">
                  <c:v>6323.2244047619051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13-49AD-AC4C-D075504447E9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Colonna1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5432098765432098E-3"/>
                  <c:y val="-8.418099842641199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014-429A-A003-4C432604C438}"/>
                </c:ext>
              </c:extLst>
            </c:dLbl>
            <c:dLbl>
              <c:idx val="2"/>
              <c:layout>
                <c:manualLayout>
                  <c:x val="0"/>
                  <c:y val="-7.576289858377069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014-429A-A003-4C432604C43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Foglio1!$D$2:$D$4</c:f>
              <c:numCache>
                <c:formatCode>General</c:formatCode>
                <c:ptCount val="3"/>
                <c:pt idx="0">
                  <c:v>7506.6002415458943</c:v>
                </c:pt>
                <c:pt idx="2">
                  <c:v>1748.4293709601136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14-429A-A003-4C432604C43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66485936"/>
        <c:axId val="266487248"/>
      </c:barChart>
      <c:catAx>
        <c:axId val="266485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/>
                  <a:t>Ampiezza</a:t>
                </a:r>
                <a:r>
                  <a:rPr lang="it-IT" b="1" baseline="0" dirty="0"/>
                  <a:t> Finestra</a:t>
                </a:r>
                <a:endParaRPr lang="it-IT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7248"/>
        <c:crosses val="autoZero"/>
        <c:auto val="1"/>
        <c:lblAlgn val="ctr"/>
        <c:lblOffset val="100"/>
        <c:noMultiLvlLbl val="0"/>
      </c:catAx>
      <c:valAx>
        <c:axId val="26648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 err="1"/>
                  <a:t>Tuple</a:t>
                </a:r>
                <a:r>
                  <a:rPr lang="it-IT" b="1" dirty="0"/>
                  <a:t>/secondo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5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 err="1"/>
              <a:t>Throughput</a:t>
            </a:r>
            <a:endParaRPr lang="it-IT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FilterFile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Foglio1!$B$2:$B$4</c:f>
              <c:numCache>
                <c:formatCode>General</c:formatCode>
                <c:ptCount val="3"/>
                <c:pt idx="0">
                  <c:v>518195.95121951221</c:v>
                </c:pt>
                <c:pt idx="1">
                  <c:v>559106.15789473685</c:v>
                </c:pt>
                <c:pt idx="2">
                  <c:v>590167.61111111112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13-49AD-AC4C-D075504447E9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RabbitMq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Foglio1!$C$2:$C$4</c:f>
              <c:numCache>
                <c:formatCode>General</c:formatCode>
                <c:ptCount val="3"/>
                <c:pt idx="0">
                  <c:v>7697.8384057971016</c:v>
                </c:pt>
                <c:pt idx="1">
                  <c:v>6943.1483660130716</c:v>
                </c:pt>
                <c:pt idx="2">
                  <c:v>6248.8335294117651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13-49AD-AC4C-D075504447E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66485936"/>
        <c:axId val="266487248"/>
      </c:barChart>
      <c:catAx>
        <c:axId val="266485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/>
                  <a:t>Ampiezza</a:t>
                </a:r>
                <a:r>
                  <a:rPr lang="it-IT" b="1" baseline="0" dirty="0"/>
                  <a:t> Finestra</a:t>
                </a:r>
                <a:endParaRPr lang="it-IT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7248"/>
        <c:crosses val="autoZero"/>
        <c:auto val="1"/>
        <c:lblAlgn val="ctr"/>
        <c:lblOffset val="100"/>
        <c:noMultiLvlLbl val="0"/>
      </c:catAx>
      <c:valAx>
        <c:axId val="26648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330" b="1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400" b="1" i="0" baseline="0" dirty="0" err="1">
                    <a:effectLst/>
                  </a:rPr>
                  <a:t>Tuple</a:t>
                </a:r>
                <a:r>
                  <a:rPr lang="it-IT" sz="1400" b="1" i="0" baseline="0" dirty="0">
                    <a:effectLst/>
                  </a:rPr>
                  <a:t>/secondo</a:t>
                </a:r>
                <a:endParaRPr lang="it-IT" sz="1100" b="1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330" b="1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5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/>
              <a:t>Latenza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FilterFile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Foglio1!$B$2:$B$4</c:f>
              <c:numCache>
                <c:formatCode>General</c:formatCode>
                <c:ptCount val="3"/>
                <c:pt idx="0">
                  <c:v>38</c:v>
                </c:pt>
                <c:pt idx="1">
                  <c:v>37</c:v>
                </c:pt>
                <c:pt idx="2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13-49AD-AC4C-D075504447E9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RabbitMq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Foglio1!$C$2:$C$4</c:f>
              <c:numCache>
                <c:formatCode>General</c:formatCode>
                <c:ptCount val="3"/>
                <c:pt idx="0">
                  <c:v>5340</c:v>
                </c:pt>
                <c:pt idx="1">
                  <c:v>5220</c:v>
                </c:pt>
                <c:pt idx="2">
                  <c:v>5760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13-49AD-AC4C-D075504447E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66485936"/>
        <c:axId val="266487248"/>
      </c:barChart>
      <c:catAx>
        <c:axId val="266485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/>
                  <a:t>Ampiezza</a:t>
                </a:r>
                <a:r>
                  <a:rPr lang="it-IT" b="1" baseline="0" dirty="0"/>
                  <a:t> Finestra</a:t>
                </a:r>
                <a:endParaRPr lang="it-IT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7248"/>
        <c:crosses val="autoZero"/>
        <c:auto val="1"/>
        <c:lblAlgn val="ctr"/>
        <c:lblOffset val="100"/>
        <c:noMultiLvlLbl val="0"/>
      </c:catAx>
      <c:valAx>
        <c:axId val="26648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/>
                  <a:t>secondi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5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 err="1"/>
              <a:t>Throughput</a:t>
            </a:r>
            <a:endParaRPr lang="it-IT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FilterFile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Foglio1!$B$2:$B$4</c:f>
              <c:numCache>
                <c:formatCode>General</c:formatCode>
                <c:ptCount val="3"/>
                <c:pt idx="0">
                  <c:v>559106.15789473685</c:v>
                </c:pt>
                <c:pt idx="1">
                  <c:v>574217.13513513515</c:v>
                </c:pt>
                <c:pt idx="2">
                  <c:v>590167.61111111112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13-49AD-AC4C-D075504447E9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RabbitMq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Foglio1!$C$2:$C$4</c:f>
              <c:numCache>
                <c:formatCode>General</c:formatCode>
                <c:ptCount val="3"/>
                <c:pt idx="0">
                  <c:v>3978.6580524344567</c:v>
                </c:pt>
                <c:pt idx="1">
                  <c:v>4070.1214559386972</c:v>
                </c:pt>
                <c:pt idx="2">
                  <c:v>3688.5475694444444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13-49AD-AC4C-D075504447E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66485936"/>
        <c:axId val="266487248"/>
      </c:barChart>
      <c:catAx>
        <c:axId val="266485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/>
                  <a:t>Ampiezza</a:t>
                </a:r>
                <a:r>
                  <a:rPr lang="it-IT" b="1" baseline="0" dirty="0"/>
                  <a:t> Finestra</a:t>
                </a:r>
                <a:endParaRPr lang="it-IT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7248"/>
        <c:crosses val="autoZero"/>
        <c:auto val="1"/>
        <c:lblAlgn val="ctr"/>
        <c:lblOffset val="100"/>
        <c:noMultiLvlLbl val="0"/>
      </c:catAx>
      <c:valAx>
        <c:axId val="26648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 err="1"/>
                  <a:t>Tuple</a:t>
                </a:r>
                <a:r>
                  <a:rPr lang="it-IT" b="1" dirty="0"/>
                  <a:t>/secondo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5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/>
              <a:t>Latenza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FilterFile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Foglio1!$B$2:$B$4</c:f>
              <c:numCache>
                <c:formatCode>General</c:formatCode>
                <c:ptCount val="3"/>
                <c:pt idx="0">
                  <c:v>40</c:v>
                </c:pt>
                <c:pt idx="1">
                  <c:v>41</c:v>
                </c:pt>
                <c:pt idx="2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13-49AD-AC4C-D075504447E9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RabbitMq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Foglio1!$C$2:$C$4</c:f>
              <c:numCache>
                <c:formatCode>General</c:formatCode>
                <c:ptCount val="3"/>
                <c:pt idx="0">
                  <c:v>3000</c:v>
                </c:pt>
                <c:pt idx="1">
                  <c:v>3060</c:v>
                </c:pt>
                <c:pt idx="2">
                  <c:v>3360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13-49AD-AC4C-D075504447E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66485936"/>
        <c:axId val="266487248"/>
      </c:barChart>
      <c:catAx>
        <c:axId val="266485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/>
                  <a:t>Ampiezza</a:t>
                </a:r>
                <a:r>
                  <a:rPr lang="it-IT" b="1" baseline="0" dirty="0"/>
                  <a:t> Finestra</a:t>
                </a:r>
                <a:endParaRPr lang="it-IT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7248"/>
        <c:crosses val="autoZero"/>
        <c:auto val="1"/>
        <c:lblAlgn val="ctr"/>
        <c:lblOffset val="100"/>
        <c:noMultiLvlLbl val="0"/>
      </c:catAx>
      <c:valAx>
        <c:axId val="26648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/>
                  <a:t>secondi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5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 err="1"/>
              <a:t>Throughput</a:t>
            </a:r>
            <a:endParaRPr lang="it-IT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FilterFile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Foglio1!$B$2:$B$4</c:f>
              <c:numCache>
                <c:formatCode>General</c:formatCode>
                <c:ptCount val="3"/>
                <c:pt idx="0">
                  <c:v>531150.85</c:v>
                </c:pt>
                <c:pt idx="1">
                  <c:v>518195.95121951221</c:v>
                </c:pt>
                <c:pt idx="2">
                  <c:v>472134.08888888889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13-49AD-AC4C-D075504447E9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RabbitMq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Foglio1!$C$2:$C$4</c:f>
              <c:numCache>
                <c:formatCode>General</c:formatCode>
                <c:ptCount val="3"/>
                <c:pt idx="0">
                  <c:v>7082.0113333333329</c:v>
                </c:pt>
                <c:pt idx="1">
                  <c:v>6943.1483660130716</c:v>
                </c:pt>
                <c:pt idx="2">
                  <c:v>6323.2244047619051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13-49AD-AC4C-D075504447E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66485936"/>
        <c:axId val="266487248"/>
      </c:barChart>
      <c:catAx>
        <c:axId val="266485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/>
                  <a:t>Ampiezza</a:t>
                </a:r>
                <a:r>
                  <a:rPr lang="it-IT" b="1" baseline="0" dirty="0"/>
                  <a:t> Finestra</a:t>
                </a:r>
                <a:endParaRPr lang="it-IT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7248"/>
        <c:crosses val="autoZero"/>
        <c:auto val="1"/>
        <c:lblAlgn val="ctr"/>
        <c:lblOffset val="100"/>
        <c:noMultiLvlLbl val="0"/>
      </c:catAx>
      <c:valAx>
        <c:axId val="26648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 err="1"/>
                  <a:t>Tuple</a:t>
                </a:r>
                <a:r>
                  <a:rPr lang="it-IT" b="1" dirty="0"/>
                  <a:t>/secondo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5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/>
              <a:t>Latenza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FilterFile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D5A605-0597-4483-A8E4-C40A1CF9CA90}" type="VALUE">
                      <a:rPr lang="en-US" b="1"/>
                      <a:pPr/>
                      <a:t>[VALORE]</a:t>
                    </a:fld>
                    <a:endParaRPr lang="it-IT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4960-47F3-A63F-EFDE6A1E33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Foglio1!$B$2:$B$4</c:f>
              <c:numCache>
                <c:formatCode>General</c:formatCode>
                <c:ptCount val="3"/>
                <c:pt idx="0">
                  <c:v>41</c:v>
                </c:pt>
                <c:pt idx="1">
                  <c:v>38</c:v>
                </c:pt>
                <c:pt idx="2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13-49AD-AC4C-D075504447E9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RabbitMq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5C0716C-2F2B-437F-A8F0-0D14A149A824}" type="VALUE">
                      <a:rPr lang="en-US" b="1"/>
                      <a:pPr/>
                      <a:t>[VALORE]</a:t>
                    </a:fld>
                    <a:endParaRPr lang="it-IT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4960-47F3-A63F-EFDE6A1E33B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0D9497CE-F351-4A41-B234-2CC3C6E03914}" type="VALUE">
                      <a:rPr lang="en-US" b="1"/>
                      <a:pPr/>
                      <a:t>[VALORE]</a:t>
                    </a:fld>
                    <a:endParaRPr lang="it-IT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4960-47F3-A63F-EFDE6A1E33B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2853893C-85CF-4917-BA1F-5404A20111A6}" type="VALUE">
                      <a:rPr lang="en-US" b="1"/>
                      <a:pPr/>
                      <a:t>[VALORE]</a:t>
                    </a:fld>
                    <a:endParaRPr lang="it-IT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4960-47F3-A63F-EFDE6A1E33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Foglio1!$C$2:$C$4</c:f>
              <c:numCache>
                <c:formatCode>General</c:formatCode>
                <c:ptCount val="3"/>
                <c:pt idx="0">
                  <c:v>2760</c:v>
                </c:pt>
                <c:pt idx="1">
                  <c:v>3060</c:v>
                </c:pt>
                <c:pt idx="2">
                  <c:v>3420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13-49AD-AC4C-D075504447E9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Spark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C672AEA7-65FF-435A-AC94-0FDB0B1FD52A}" type="VALUE">
                      <a:rPr lang="en-US" b="1"/>
                      <a:pPr/>
                      <a:t>[VALORE]</a:t>
                    </a:fld>
                    <a:endParaRPr lang="it-IT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4960-47F3-A63F-EFDE6A1E33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Foglio1!$D$2:$D$4</c:f>
              <c:numCache>
                <c:formatCode>General</c:formatCode>
                <c:ptCount val="3"/>
                <c:pt idx="0">
                  <c:v>501</c:v>
                </c:pt>
                <c:pt idx="2">
                  <c:v>1019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60-47F3-A63F-EFDE6A1E33BC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Spark-Kafka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Foglio1!$E$2:$E$4</c:f>
              <c:numCache>
                <c:formatCode>General</c:formatCode>
                <c:ptCount val="3"/>
                <c:pt idx="0">
                  <c:v>498</c:v>
                </c:pt>
                <c:pt idx="1">
                  <c:v>608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60-47F3-A63F-EFDE6A1E33B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66485936"/>
        <c:axId val="266487248"/>
      </c:barChart>
      <c:catAx>
        <c:axId val="266485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/>
                  <a:t>Ampiezza</a:t>
                </a:r>
                <a:r>
                  <a:rPr lang="it-IT" b="1" baseline="0" dirty="0"/>
                  <a:t> Finestra</a:t>
                </a:r>
                <a:endParaRPr lang="it-IT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7248"/>
        <c:crosses val="autoZero"/>
        <c:auto val="1"/>
        <c:lblAlgn val="ctr"/>
        <c:lblOffset val="100"/>
        <c:noMultiLvlLbl val="0"/>
      </c:catAx>
      <c:valAx>
        <c:axId val="26648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/>
                  <a:t>secondi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5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 err="1"/>
              <a:t>Throughput</a:t>
            </a:r>
            <a:endParaRPr lang="it-IT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FilterFile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Foglio1!$B$2:$B$4</c:f>
              <c:numCache>
                <c:formatCode>General</c:formatCode>
                <c:ptCount val="3"/>
                <c:pt idx="0">
                  <c:v>518195.95121951221</c:v>
                </c:pt>
                <c:pt idx="1">
                  <c:v>559106.15789473685</c:v>
                </c:pt>
                <c:pt idx="2">
                  <c:v>590167.61111111112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13-49AD-AC4C-D075504447E9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RabbitMq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Foglio1!$C$2:$C$4</c:f>
              <c:numCache>
                <c:formatCode>General</c:formatCode>
                <c:ptCount val="3"/>
                <c:pt idx="0">
                  <c:v>7697.8384057971016</c:v>
                </c:pt>
                <c:pt idx="1">
                  <c:v>6943.1483660130716</c:v>
                </c:pt>
                <c:pt idx="2">
                  <c:v>6212.2906432748541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13-49AD-AC4C-D075504447E9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Spark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0"/>
                  <c:y val="-6.453876546024911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15D-4988-B30A-5C28638B7BF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Foglio1!$D$2:$D$4</c:f>
              <c:numCache>
                <c:formatCode>General</c:formatCode>
                <c:ptCount val="3"/>
                <c:pt idx="0">
                  <c:v>374159.09433962265</c:v>
                </c:pt>
                <c:pt idx="2">
                  <c:v>1520.2893750000001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5D-4988-B30A-5C28638B7BF9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Spark-Kafka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5.658370848008886E-17"/>
                  <c:y val="-1.964223296616287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15D-4988-B30A-5C28638B7BF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Foglio1!$E$2:$E$4</c:f>
              <c:numCache>
                <c:formatCode>General</c:formatCode>
                <c:ptCount val="3"/>
                <c:pt idx="0">
                  <c:v>109616.10989010989</c:v>
                </c:pt>
                <c:pt idx="1">
                  <c:v>85650.850840336134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5D-4988-B30A-5C28638B7BF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66485936"/>
        <c:axId val="266487248"/>
      </c:barChart>
      <c:catAx>
        <c:axId val="266485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/>
                  <a:t>Ampiezza</a:t>
                </a:r>
                <a:r>
                  <a:rPr lang="it-IT" b="1" baseline="0" dirty="0"/>
                  <a:t> Finestra</a:t>
                </a:r>
                <a:endParaRPr lang="it-IT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7248"/>
        <c:crosses val="autoZero"/>
        <c:auto val="1"/>
        <c:lblAlgn val="ctr"/>
        <c:lblOffset val="100"/>
        <c:noMultiLvlLbl val="0"/>
      </c:catAx>
      <c:valAx>
        <c:axId val="26648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330" b="1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600" b="1" i="0" baseline="0" dirty="0" err="1">
                    <a:effectLst/>
                  </a:rPr>
                  <a:t>Tuple</a:t>
                </a:r>
                <a:r>
                  <a:rPr lang="it-IT" sz="1600" b="1" i="0" baseline="0" dirty="0">
                    <a:effectLst/>
                  </a:rPr>
                  <a:t>/secondo</a:t>
                </a:r>
                <a:endParaRPr lang="it-IT" sz="1200" b="1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330" b="1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5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/>
              <a:t>Latenza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FilterFile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Foglio1!$B$2:$B$4</c:f>
              <c:numCache>
                <c:formatCode>General</c:formatCode>
                <c:ptCount val="3"/>
                <c:pt idx="0">
                  <c:v>38</c:v>
                </c:pt>
                <c:pt idx="1">
                  <c:v>37</c:v>
                </c:pt>
                <c:pt idx="2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13-49AD-AC4C-D075504447E9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RabbitMq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Foglio1!$C$2:$C$4</c:f>
              <c:numCache>
                <c:formatCode>General</c:formatCode>
                <c:ptCount val="3"/>
                <c:pt idx="0">
                  <c:v>5340</c:v>
                </c:pt>
                <c:pt idx="1">
                  <c:v>5220</c:v>
                </c:pt>
                <c:pt idx="2">
                  <c:v>5760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13-49AD-AC4C-D075504447E9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Spark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Foglio1!$D$2:$D$4</c:f>
              <c:numCache>
                <c:formatCode>General</c:formatCode>
                <c:ptCount val="3"/>
                <c:pt idx="0">
                  <c:v>331</c:v>
                </c:pt>
                <c:pt idx="1">
                  <c:v>298</c:v>
                </c:pt>
                <c:pt idx="2">
                  <c:v>983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16-47B2-88EB-E46E345F553A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Spark-Kafka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1 minuto</c:v>
                </c:pt>
                <c:pt idx="1">
                  <c:v>5  minuti</c:v>
                </c:pt>
                <c:pt idx="2">
                  <c:v>68 minuti</c:v>
                </c:pt>
              </c:strCache>
            </c:strRef>
          </c:cat>
          <c:val>
            <c:numRef>
              <c:f>Foglio1!$E$2:$E$4</c:f>
              <c:numCache>
                <c:formatCode>General</c:formatCode>
                <c:ptCount val="3"/>
                <c:pt idx="0">
                  <c:v>440</c:v>
                </c:pt>
                <c:pt idx="1">
                  <c:v>280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E7-4861-83C1-7EAA8950956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66485936"/>
        <c:axId val="266487248"/>
      </c:barChart>
      <c:catAx>
        <c:axId val="266485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/>
                  <a:t>Ampiezza</a:t>
                </a:r>
                <a:r>
                  <a:rPr lang="it-IT" b="1" baseline="0" dirty="0"/>
                  <a:t> Finestra</a:t>
                </a:r>
                <a:endParaRPr lang="it-IT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7248"/>
        <c:crosses val="autoZero"/>
        <c:auto val="1"/>
        <c:lblAlgn val="ctr"/>
        <c:lblOffset val="100"/>
        <c:noMultiLvlLbl val="0"/>
      </c:catAx>
      <c:valAx>
        <c:axId val="26648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/>
                  <a:t>secondi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6485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7/17/2017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7/17/2017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7/17/2017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Analisi</a:t>
            </a:r>
            <a:r>
              <a:rPr lang="en-US" dirty="0"/>
              <a:t> di </a:t>
            </a:r>
            <a:r>
              <a:rPr lang="en-US" dirty="0" err="1"/>
              <a:t>dati</a:t>
            </a:r>
            <a:r>
              <a:rPr lang="en-US" dirty="0"/>
              <a:t> in tempo </a:t>
            </a:r>
            <a:r>
              <a:rPr lang="en-US" dirty="0" err="1"/>
              <a:t>reale</a:t>
            </a:r>
            <a:r>
              <a:rPr lang="en-US" dirty="0"/>
              <a:t> di </a:t>
            </a:r>
            <a:r>
              <a:rPr lang="en-US" dirty="0" err="1"/>
              <a:t>una</a:t>
            </a:r>
            <a:r>
              <a:rPr lang="en-US" dirty="0"/>
              <a:t> partita di calcio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Sistemi</a:t>
            </a:r>
            <a:r>
              <a:rPr lang="en-US" dirty="0"/>
              <a:t> e </a:t>
            </a:r>
            <a:r>
              <a:rPr lang="en-US" dirty="0" err="1"/>
              <a:t>Architetture</a:t>
            </a:r>
            <a:r>
              <a:rPr lang="en-US" dirty="0"/>
              <a:t> per Big Data</a:t>
            </a:r>
          </a:p>
          <a:p>
            <a:r>
              <a:rPr lang="en-US" dirty="0"/>
              <a:t>A.A. 2016-2017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388620" y="5795010"/>
            <a:ext cx="60236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Salomè Paolo		0233502</a:t>
            </a:r>
          </a:p>
          <a:p>
            <a:r>
              <a:rPr lang="it-IT" sz="2200" dirty="0"/>
              <a:t>Valenti Alessandro 	0228709</a:t>
            </a:r>
          </a:p>
        </p:txBody>
      </p:sp>
    </p:spTree>
    <p:extLst>
      <p:ext uri="{BB962C8B-B14F-4D97-AF65-F5344CB8AC3E}">
        <p14:creationId xmlns:p14="http://schemas.microsoft.com/office/powerpoint/2010/main" val="1121228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49410F37-8660-4F3B-BD2A-A78A37A86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r>
              <a:rPr lang="it-IT" sz="2300" dirty="0"/>
              <a:t>A complemento della </a:t>
            </a:r>
            <a:r>
              <a:rPr lang="it-IT" sz="2300" dirty="0" err="1"/>
              <a:t>query</a:t>
            </a:r>
            <a:r>
              <a:rPr lang="it-IT" sz="2300" dirty="0"/>
              <a:t> 1, si richiede di fornire la classifica aggiornata in tempo reale dei 5 giocatori più veloci.</a:t>
            </a:r>
          </a:p>
          <a:p>
            <a:pPr marL="109728" indent="0">
              <a:buNone/>
            </a:pPr>
            <a:endParaRPr lang="it-IT" dirty="0"/>
          </a:p>
          <a:p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D624B827-4275-461C-99EA-D2A3314F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Query2</a:t>
            </a:r>
          </a:p>
        </p:txBody>
      </p:sp>
      <p:cxnSp>
        <p:nvCxnSpPr>
          <p:cNvPr id="95" name="Connettore 2 94">
            <a:extLst>
              <a:ext uri="{FF2B5EF4-FFF2-40B4-BE49-F238E27FC236}">
                <a16:creationId xmlns:a16="http://schemas.microsoft.com/office/drawing/2014/main" id="{A0F67C2D-90F5-40A5-82E8-5AFEBC61A988}"/>
              </a:ext>
            </a:extLst>
          </p:cNvPr>
          <p:cNvCxnSpPr>
            <a:cxnSpLocks/>
          </p:cNvCxnSpPr>
          <p:nvPr/>
        </p:nvCxnSpPr>
        <p:spPr>
          <a:xfrm>
            <a:off x="730094" y="4057650"/>
            <a:ext cx="618646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Elemento grafico 109">
            <a:extLst>
              <a:ext uri="{FF2B5EF4-FFF2-40B4-BE49-F238E27FC236}">
                <a16:creationId xmlns:a16="http://schemas.microsoft.com/office/drawing/2014/main" id="{16F19312-E288-4DA9-AF2F-1413C26B37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716" y="3120516"/>
            <a:ext cx="496518" cy="525527"/>
          </a:xfrm>
          <a:prstGeom prst="rect">
            <a:avLst/>
          </a:prstGeom>
        </p:spPr>
      </p:pic>
      <p:pic>
        <p:nvPicPr>
          <p:cNvPr id="116" name="Immagine 115">
            <a:extLst>
              <a:ext uri="{FF2B5EF4-FFF2-40B4-BE49-F238E27FC236}">
                <a16:creationId xmlns:a16="http://schemas.microsoft.com/office/drawing/2014/main" id="{3378D853-BF17-46C0-9AEF-9494B1D55F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2" y="4123208"/>
            <a:ext cx="608812" cy="608812"/>
          </a:xfrm>
          <a:prstGeom prst="rect">
            <a:avLst/>
          </a:prstGeom>
        </p:spPr>
      </p:pic>
      <p:pic>
        <p:nvPicPr>
          <p:cNvPr id="124" name="Immagine 123">
            <a:extLst>
              <a:ext uri="{FF2B5EF4-FFF2-40B4-BE49-F238E27FC236}">
                <a16:creationId xmlns:a16="http://schemas.microsoft.com/office/drawing/2014/main" id="{6C34E09A-B737-4CDE-9144-D441E7A917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334" y="3497578"/>
            <a:ext cx="1205393" cy="1205393"/>
          </a:xfrm>
          <a:prstGeom prst="rect">
            <a:avLst/>
          </a:prstGeom>
        </p:spPr>
      </p:pic>
      <p:sp>
        <p:nvSpPr>
          <p:cNvPr id="126" name="Rettangolo 125">
            <a:extLst>
              <a:ext uri="{FF2B5EF4-FFF2-40B4-BE49-F238E27FC236}">
                <a16:creationId xmlns:a16="http://schemas.microsoft.com/office/drawing/2014/main" id="{31EEFAE8-7CEC-432D-9DE2-ACFE280A4AAB}"/>
              </a:ext>
            </a:extLst>
          </p:cNvPr>
          <p:cNvSpPr/>
          <p:nvPr/>
        </p:nvSpPr>
        <p:spPr>
          <a:xfrm>
            <a:off x="1066012" y="2788920"/>
            <a:ext cx="6632565" cy="2537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1" name="Rettangolo 130">
            <a:extLst>
              <a:ext uri="{FF2B5EF4-FFF2-40B4-BE49-F238E27FC236}">
                <a16:creationId xmlns:a16="http://schemas.microsoft.com/office/drawing/2014/main" id="{EBAAC455-ABD0-40A2-AC66-46EB6E63FE2F}"/>
              </a:ext>
            </a:extLst>
          </p:cNvPr>
          <p:cNvSpPr/>
          <p:nvPr/>
        </p:nvSpPr>
        <p:spPr>
          <a:xfrm>
            <a:off x="4011930" y="5692140"/>
            <a:ext cx="582930" cy="4065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2" name="CasellaDiTesto 131">
            <a:extLst>
              <a:ext uri="{FF2B5EF4-FFF2-40B4-BE49-F238E27FC236}">
                <a16:creationId xmlns:a16="http://schemas.microsoft.com/office/drawing/2014/main" id="{97FF1504-DDF1-40A5-B9DC-1B9581215532}"/>
              </a:ext>
            </a:extLst>
          </p:cNvPr>
          <p:cNvSpPr txBox="1"/>
          <p:nvPr/>
        </p:nvSpPr>
        <p:spPr>
          <a:xfrm>
            <a:off x="4914900" y="5554980"/>
            <a:ext cx="3771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Flusso esecuzione di un task. Possibilità di incrementare il numero di task paralleli al </a:t>
            </a:r>
            <a:r>
              <a:rPr lang="it-IT" sz="1400" dirty="0" err="1"/>
              <a:t>runtime</a:t>
            </a:r>
            <a:r>
              <a:rPr lang="it-IT" sz="1400" dirty="0"/>
              <a:t>.</a:t>
            </a:r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C47446A0-0853-48D5-983B-8B399DC7C1A7}"/>
              </a:ext>
            </a:extLst>
          </p:cNvPr>
          <p:cNvSpPr/>
          <p:nvPr/>
        </p:nvSpPr>
        <p:spPr>
          <a:xfrm>
            <a:off x="5035387" y="2983230"/>
            <a:ext cx="2446020" cy="2080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it-IT" sz="1400" dirty="0" err="1"/>
              <a:t>countWindowAll</a:t>
            </a:r>
            <a:r>
              <a:rPr lang="it-IT" sz="1400" dirty="0"/>
              <a:t>(16)</a:t>
            </a:r>
          </a:p>
          <a:p>
            <a:pPr algn="ctr"/>
            <a:r>
              <a:rPr lang="it-IT" sz="1400" dirty="0"/>
              <a:t>Reduce()</a:t>
            </a:r>
          </a:p>
          <a:p>
            <a:pPr algn="ctr"/>
            <a:r>
              <a:rPr lang="it-IT" sz="1400" dirty="0" err="1"/>
              <a:t>flatMap</a:t>
            </a:r>
            <a:r>
              <a:rPr lang="it-IT" sz="1400" dirty="0"/>
              <a:t>()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BFAF4B4B-8A97-48D6-AAD4-08156206B880}"/>
              </a:ext>
            </a:extLst>
          </p:cNvPr>
          <p:cNvSpPr/>
          <p:nvPr/>
        </p:nvSpPr>
        <p:spPr>
          <a:xfrm>
            <a:off x="1348740" y="3497578"/>
            <a:ext cx="3040380" cy="10172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solidFill>
                  <a:schemeClr val="tx1"/>
                </a:solidFill>
              </a:rPr>
              <a:t>Query 1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646FDF0D-2E8F-4C3E-969F-90C554A0DF00}"/>
              </a:ext>
            </a:extLst>
          </p:cNvPr>
          <p:cNvCxnSpPr>
            <a:cxnSpLocks/>
            <a:stCxn id="12" idx="3"/>
            <a:endCxn id="31" idx="2"/>
          </p:cNvCxnSpPr>
          <p:nvPr/>
        </p:nvCxnSpPr>
        <p:spPr>
          <a:xfrm>
            <a:off x="4389120" y="4006214"/>
            <a:ext cx="646267" cy="17146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1A14C4FD-BDE1-457A-9886-56F4861FB474}"/>
              </a:ext>
            </a:extLst>
          </p:cNvPr>
          <p:cNvCxnSpPr>
            <a:stCxn id="31" idx="6"/>
          </p:cNvCxnSpPr>
          <p:nvPr/>
        </p:nvCxnSpPr>
        <p:spPr>
          <a:xfrm flipV="1">
            <a:off x="7481407" y="4014787"/>
            <a:ext cx="576743" cy="8573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843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2A1C9324-CD6E-403F-B9BC-4098E6A18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Campo Di Gioco</a:t>
            </a:r>
          </a:p>
        </p:txBody>
      </p:sp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36C663E8-05C4-4471-BBEB-1E7AFB3A2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515549"/>
              </p:ext>
            </p:extLst>
          </p:nvPr>
        </p:nvGraphicFramePr>
        <p:xfrm>
          <a:off x="542925" y="1652429"/>
          <a:ext cx="3554730" cy="3771900"/>
        </p:xfrm>
        <a:graphic>
          <a:graphicData uri="http://schemas.openxmlformats.org/drawingml/2006/table">
            <a:tbl>
              <a:tblPr firstRow="1" firstCol="1" bandRow="1"/>
              <a:tblGrid>
                <a:gridCol w="394970">
                  <a:extLst>
                    <a:ext uri="{9D8B030D-6E8A-4147-A177-3AD203B41FA5}">
                      <a16:colId xmlns:a16="http://schemas.microsoft.com/office/drawing/2014/main" val="51370395"/>
                    </a:ext>
                  </a:extLst>
                </a:gridCol>
                <a:gridCol w="394970">
                  <a:extLst>
                    <a:ext uri="{9D8B030D-6E8A-4147-A177-3AD203B41FA5}">
                      <a16:colId xmlns:a16="http://schemas.microsoft.com/office/drawing/2014/main" val="1208044879"/>
                    </a:ext>
                  </a:extLst>
                </a:gridCol>
                <a:gridCol w="394970">
                  <a:extLst>
                    <a:ext uri="{9D8B030D-6E8A-4147-A177-3AD203B41FA5}">
                      <a16:colId xmlns:a16="http://schemas.microsoft.com/office/drawing/2014/main" val="1634662713"/>
                    </a:ext>
                  </a:extLst>
                </a:gridCol>
                <a:gridCol w="394970">
                  <a:extLst>
                    <a:ext uri="{9D8B030D-6E8A-4147-A177-3AD203B41FA5}">
                      <a16:colId xmlns:a16="http://schemas.microsoft.com/office/drawing/2014/main" val="3225607119"/>
                    </a:ext>
                  </a:extLst>
                </a:gridCol>
                <a:gridCol w="394970">
                  <a:extLst>
                    <a:ext uri="{9D8B030D-6E8A-4147-A177-3AD203B41FA5}">
                      <a16:colId xmlns:a16="http://schemas.microsoft.com/office/drawing/2014/main" val="163488169"/>
                    </a:ext>
                  </a:extLst>
                </a:gridCol>
                <a:gridCol w="394970">
                  <a:extLst>
                    <a:ext uri="{9D8B030D-6E8A-4147-A177-3AD203B41FA5}">
                      <a16:colId xmlns:a16="http://schemas.microsoft.com/office/drawing/2014/main" val="3484812134"/>
                    </a:ext>
                  </a:extLst>
                </a:gridCol>
                <a:gridCol w="394970">
                  <a:extLst>
                    <a:ext uri="{9D8B030D-6E8A-4147-A177-3AD203B41FA5}">
                      <a16:colId xmlns:a16="http://schemas.microsoft.com/office/drawing/2014/main" val="1426034710"/>
                    </a:ext>
                  </a:extLst>
                </a:gridCol>
                <a:gridCol w="394970">
                  <a:extLst>
                    <a:ext uri="{9D8B030D-6E8A-4147-A177-3AD203B41FA5}">
                      <a16:colId xmlns:a16="http://schemas.microsoft.com/office/drawing/2014/main" val="957351544"/>
                    </a:ext>
                  </a:extLst>
                </a:gridCol>
                <a:gridCol w="394970">
                  <a:extLst>
                    <a:ext uri="{9D8B030D-6E8A-4147-A177-3AD203B41FA5}">
                      <a16:colId xmlns:a16="http://schemas.microsoft.com/office/drawing/2014/main" val="3844186394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95472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500387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080534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8046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212178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38181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9003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007904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495208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439793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881568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111387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486257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721325"/>
                  </a:ext>
                </a:extLst>
              </a:tr>
            </a:tbl>
          </a:graphicData>
        </a:graphic>
      </p:graphicFrame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810AFCA9-012F-4335-9508-913AE1857BA0}"/>
              </a:ext>
            </a:extLst>
          </p:cNvPr>
          <p:cNvCxnSpPr>
            <a:cxnSpLocks/>
          </p:cNvCxnSpPr>
          <p:nvPr/>
        </p:nvCxnSpPr>
        <p:spPr>
          <a:xfrm>
            <a:off x="451485" y="5532120"/>
            <a:ext cx="37890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36204090-DE4B-42E0-A8B8-2A2E02A69E9D}"/>
              </a:ext>
            </a:extLst>
          </p:cNvPr>
          <p:cNvCxnSpPr>
            <a:cxnSpLocks/>
          </p:cNvCxnSpPr>
          <p:nvPr/>
        </p:nvCxnSpPr>
        <p:spPr>
          <a:xfrm flipH="1" flipV="1">
            <a:off x="440055" y="1371759"/>
            <a:ext cx="17145" cy="4160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40429D9D-7289-49E3-AB2F-1DDEB0424B37}"/>
              </a:ext>
            </a:extLst>
          </p:cNvPr>
          <p:cNvSpPr txBox="1"/>
          <p:nvPr/>
        </p:nvSpPr>
        <p:spPr>
          <a:xfrm>
            <a:off x="4034790" y="5554980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x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DAB07B2-1C03-488F-8310-8AD520921E6E}"/>
              </a:ext>
            </a:extLst>
          </p:cNvPr>
          <p:cNvSpPr txBox="1"/>
          <p:nvPr/>
        </p:nvSpPr>
        <p:spPr>
          <a:xfrm>
            <a:off x="91440" y="1221383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y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F8D80BD-1FCD-4BC9-A61B-21E09A9055F3}"/>
              </a:ext>
            </a:extLst>
          </p:cNvPr>
          <p:cNvSpPr txBox="1"/>
          <p:nvPr/>
        </p:nvSpPr>
        <p:spPr>
          <a:xfrm>
            <a:off x="4085583" y="1324253"/>
            <a:ext cx="1954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/>
              <a:t>(52483,67483)</a:t>
            </a:r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3C9AD2E0-332A-492F-997C-4192D8AA8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230" y="1500029"/>
            <a:ext cx="3337560" cy="4198620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6F689F89-CD4F-4C50-98AF-D57CF3487F86}"/>
              </a:ext>
            </a:extLst>
          </p:cNvPr>
          <p:cNvSpPr txBox="1"/>
          <p:nvPr/>
        </p:nvSpPr>
        <p:spPr>
          <a:xfrm>
            <a:off x="457200" y="5201225"/>
            <a:ext cx="537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/>
              <a:t>(0,0)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0B7B25DE-7A7A-469A-AB00-EBCA56BC5EA2}"/>
                  </a:ext>
                </a:extLst>
              </p:cNvPr>
              <p:cNvSpPr txBox="1"/>
              <p:nvPr/>
            </p:nvSpPr>
            <p:spPr>
              <a:xfrm>
                <a:off x="4626602" y="5737790"/>
                <a:ext cx="422021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/>
                  <a:t>Sono stati necessari degli aggiustamenti delle posizioni x e y raccolte dai sensori: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400" b="1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it-IT" sz="14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it-IT" sz="1400" b="1" i="1" dirty="0" smtClean="0">
                          <a:latin typeface="Cambria Math" panose="02040503050406030204" pitchFamily="18" charset="0"/>
                        </a:rPr>
                        <m:t> &lt; </m:t>
                      </m:r>
                      <m:r>
                        <a:rPr lang="it-IT" sz="1400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it-IT" sz="1400" b="1" i="1" dirty="0" smtClean="0">
                          <a:latin typeface="Cambria Math" panose="02040503050406030204" pitchFamily="18" charset="0"/>
                        </a:rPr>
                        <m:t> −&gt; </m:t>
                      </m:r>
                      <m:r>
                        <a:rPr lang="it-IT" sz="14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it-IT" sz="1400" b="1" i="1" dirty="0" smtClean="0">
                          <a:latin typeface="Cambria Math" panose="02040503050406030204" pitchFamily="18" charset="0"/>
                        </a:rPr>
                        <m:t>’ = </m:t>
                      </m:r>
                      <m:r>
                        <a:rPr lang="it-IT" sz="1400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it-IT" sz="1400" b="1" i="1" dirty="0" smtClean="0">
                          <a:latin typeface="Cambria Math" panose="02040503050406030204" pitchFamily="18" charset="0"/>
                        </a:rPr>
                        <m:t> | </m:t>
                      </m:r>
                      <m:sSup>
                        <m:sSupPr>
                          <m:ctrlPr>
                            <a:rPr lang="it-IT" sz="14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4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it-IT" sz="1400" b="1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t-IT" sz="1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4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it-IT" sz="14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sz="1400" b="1" dirty="0"/>
              </a:p>
              <a:p>
                <a:r>
                  <a:rPr lang="it-IT" sz="1400" b="1" dirty="0"/>
                  <a:t>  </a:t>
                </a:r>
                <a14:m>
                  <m:oMath xmlns:m="http://schemas.openxmlformats.org/officeDocument/2006/math">
                    <m:r>
                      <a:rPr lang="it-IT" sz="1400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it-IT" sz="1400" b="1" i="1" dirty="0" smtClean="0">
                        <a:latin typeface="Cambria Math" panose="02040503050406030204" pitchFamily="18" charset="0"/>
                      </a:rPr>
                      <m:t>’ = </m:t>
                    </m:r>
                    <m:r>
                      <a:rPr lang="it-IT" sz="1400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it-IT" sz="1400" b="1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it-IT" sz="1400" b="1" i="1" dirty="0" smtClean="0">
                        <a:latin typeface="Cambria Math" panose="02040503050406030204" pitchFamily="18" charset="0"/>
                      </a:rPr>
                      <m:t>𝟑𝟑𝟗𝟒𝟏</m:t>
                    </m:r>
                    <m:r>
                      <a:rPr lang="it-IT" sz="14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it-IT" sz="1400" b="1" dirty="0"/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0B7B25DE-7A7A-469A-AB00-EBCA56BC5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602" y="5737790"/>
                <a:ext cx="4220217" cy="954107"/>
              </a:xfrm>
              <a:prstGeom prst="rect">
                <a:avLst/>
              </a:prstGeom>
              <a:blipFill>
                <a:blip r:embed="rId3"/>
                <a:stretch>
                  <a:fillRect l="-434" t="-1274" b="-63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3795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4894C85D-81AC-46B9-81AD-AD6273AA5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600" dirty="0"/>
              <a:t>Calcolare le statistiche relative a quanto tempo ciascun giocatore trascorre nelle diverse zone del campo di gioco, quindi una sorta di </a:t>
            </a:r>
            <a:r>
              <a:rPr lang="it-IT" sz="1600" dirty="0" err="1"/>
              <a:t>heat</a:t>
            </a:r>
            <a:r>
              <a:rPr lang="it-IT" sz="1600" dirty="0"/>
              <a:t> </a:t>
            </a:r>
            <a:r>
              <a:rPr lang="it-IT" sz="1600" dirty="0" err="1"/>
              <a:t>map</a:t>
            </a:r>
            <a:r>
              <a:rPr lang="it-IT" sz="1600" dirty="0"/>
              <a:t>. Si chiede di fornire per ciascun giocatore la percentuale di tempo che il giocatore trascorre in ciascuna cella. </a:t>
            </a:r>
          </a:p>
          <a:p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A4722B7E-7409-4E81-840A-26E13D75B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Query 3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5F71E095-CADD-457A-9F19-68844D54FA1D}"/>
              </a:ext>
            </a:extLst>
          </p:cNvPr>
          <p:cNvSpPr/>
          <p:nvPr/>
        </p:nvSpPr>
        <p:spPr>
          <a:xfrm>
            <a:off x="1348741" y="3177540"/>
            <a:ext cx="1695564" cy="1668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flatMap</a:t>
            </a:r>
            <a:r>
              <a:rPr lang="it-IT" sz="1400" dirty="0"/>
              <a:t>()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B320C009-F679-499D-AD14-84F487A86046}"/>
              </a:ext>
            </a:extLst>
          </p:cNvPr>
          <p:cNvSpPr/>
          <p:nvPr/>
        </p:nvSpPr>
        <p:spPr>
          <a:xfrm>
            <a:off x="3403083" y="3177540"/>
            <a:ext cx="1794346" cy="1668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Keyby</a:t>
            </a:r>
            <a:r>
              <a:rPr lang="it-IT" sz="1400" dirty="0"/>
              <a:t>(‘</a:t>
            </a:r>
            <a:r>
              <a:rPr lang="it-IT" sz="1400" dirty="0" err="1"/>
              <a:t>sid</a:t>
            </a:r>
            <a:r>
              <a:rPr lang="it-IT" sz="1400" dirty="0"/>
              <a:t>’)</a:t>
            </a:r>
          </a:p>
          <a:p>
            <a:pPr algn="ctr"/>
            <a:r>
              <a:rPr lang="it-IT" sz="1400" dirty="0" err="1"/>
              <a:t>Window</a:t>
            </a:r>
            <a:r>
              <a:rPr lang="it-IT" sz="1400" dirty="0"/>
              <a:t>()</a:t>
            </a:r>
          </a:p>
          <a:p>
            <a:pPr algn="ctr"/>
            <a:r>
              <a:rPr lang="it-IT" sz="1400" dirty="0"/>
              <a:t>Reduce()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DB542B32-B219-4294-BF0E-632DF4E25000}"/>
              </a:ext>
            </a:extLst>
          </p:cNvPr>
          <p:cNvSpPr/>
          <p:nvPr/>
        </p:nvSpPr>
        <p:spPr>
          <a:xfrm>
            <a:off x="5613356" y="3177540"/>
            <a:ext cx="1747564" cy="1668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it-IT" sz="1400" dirty="0"/>
          </a:p>
          <a:p>
            <a:pPr algn="ctr"/>
            <a:endParaRPr lang="it-IT" sz="1400" dirty="0"/>
          </a:p>
          <a:p>
            <a:pPr algn="ctr"/>
            <a:r>
              <a:rPr lang="it-IT" sz="1200" dirty="0" err="1"/>
              <a:t>flatMap</a:t>
            </a:r>
            <a:r>
              <a:rPr lang="it-IT" sz="1200" dirty="0"/>
              <a:t>()</a:t>
            </a:r>
          </a:p>
          <a:p>
            <a:pPr algn="ctr"/>
            <a:r>
              <a:rPr lang="it-IT" sz="1200" dirty="0" err="1"/>
              <a:t>Keyby</a:t>
            </a:r>
            <a:r>
              <a:rPr lang="it-IT" sz="1200" dirty="0"/>
              <a:t>(‘</a:t>
            </a:r>
            <a:r>
              <a:rPr lang="it-IT" sz="1200" dirty="0" err="1"/>
              <a:t>name</a:t>
            </a:r>
            <a:r>
              <a:rPr lang="it-IT" sz="1200" dirty="0"/>
              <a:t>’)</a:t>
            </a:r>
          </a:p>
          <a:p>
            <a:pPr algn="ctr"/>
            <a:r>
              <a:rPr lang="it-IT" sz="1200" dirty="0" err="1"/>
              <a:t>Window</a:t>
            </a:r>
            <a:r>
              <a:rPr lang="it-IT" sz="1100" dirty="0"/>
              <a:t>()</a:t>
            </a:r>
          </a:p>
          <a:p>
            <a:pPr algn="ctr"/>
            <a:r>
              <a:rPr lang="it-IT" sz="1200" dirty="0"/>
              <a:t>Reduce()</a:t>
            </a:r>
          </a:p>
          <a:p>
            <a:pPr algn="ctr"/>
            <a:endParaRPr lang="it-IT" sz="1200" dirty="0"/>
          </a:p>
          <a:p>
            <a:pPr algn="ctr"/>
            <a:endParaRPr lang="it-IT" dirty="0"/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29540828-AE5E-42EA-A00C-8E0AAABEDCAF}"/>
              </a:ext>
            </a:extLst>
          </p:cNvPr>
          <p:cNvCxnSpPr>
            <a:cxnSpLocks/>
          </p:cNvCxnSpPr>
          <p:nvPr/>
        </p:nvCxnSpPr>
        <p:spPr>
          <a:xfrm>
            <a:off x="730094" y="3966210"/>
            <a:ext cx="618646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B01C7344-BB51-40C9-BB3A-28D042DBB960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3044305" y="4011930"/>
            <a:ext cx="358778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7C7E6231-E2CE-4D5B-923B-89F761943727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5197429" y="4011930"/>
            <a:ext cx="415927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5615DECF-B55E-459A-B28C-C107B0A508FD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7360920" y="4011930"/>
            <a:ext cx="753584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63E2771B-CB1D-4F72-ACA7-E2B5089AC0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716" y="3029076"/>
            <a:ext cx="496518" cy="52552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CB818F4-6E6D-4301-B533-65737A9F62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334" y="3406138"/>
            <a:ext cx="1205393" cy="1205393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D2D3D60-3A5B-4E1F-81C1-568C65253E91}"/>
              </a:ext>
            </a:extLst>
          </p:cNvPr>
          <p:cNvSpPr txBox="1"/>
          <p:nvPr/>
        </p:nvSpPr>
        <p:spPr>
          <a:xfrm>
            <a:off x="1348740" y="4846320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    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611B581D-668A-4CD1-BEC5-16D6C5806AC6}"/>
              </a:ext>
            </a:extLst>
          </p:cNvPr>
          <p:cNvSpPr/>
          <p:nvPr/>
        </p:nvSpPr>
        <p:spPr>
          <a:xfrm>
            <a:off x="1066012" y="2697480"/>
            <a:ext cx="6632565" cy="2537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387E1D67-C450-4DB1-BC25-D69EC61CF8F9}"/>
              </a:ext>
            </a:extLst>
          </p:cNvPr>
          <p:cNvSpPr/>
          <p:nvPr/>
        </p:nvSpPr>
        <p:spPr>
          <a:xfrm>
            <a:off x="4011930" y="5600700"/>
            <a:ext cx="582930" cy="4065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3D78DF1-42B4-44E6-A83C-A4BE1654BA94}"/>
              </a:ext>
            </a:extLst>
          </p:cNvPr>
          <p:cNvSpPr txBox="1"/>
          <p:nvPr/>
        </p:nvSpPr>
        <p:spPr>
          <a:xfrm>
            <a:off x="4914900" y="5463540"/>
            <a:ext cx="3771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Flusso esecuzione di un task. Possibilità di incrementare il numero di task paralleli al </a:t>
            </a:r>
            <a:r>
              <a:rPr lang="it-IT" sz="1400" dirty="0" err="1"/>
              <a:t>runtime</a:t>
            </a:r>
            <a:r>
              <a:rPr lang="it-IT" sz="1400" dirty="0"/>
              <a:t>.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C50018D0-8577-4B97-816F-193D06A5AEC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2" y="4180358"/>
            <a:ext cx="608812" cy="60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813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A8EF9AB2-DB95-4212-ADE4-045C145D8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Utilizzate due tipo di macchine:</a:t>
            </a:r>
          </a:p>
          <a:p>
            <a:endParaRPr lang="it-IT" dirty="0"/>
          </a:p>
          <a:p>
            <a:r>
              <a:rPr lang="it-IT" dirty="0"/>
              <a:t>Acer </a:t>
            </a:r>
            <a:r>
              <a:rPr lang="it-IT" dirty="0" err="1"/>
              <a:t>Aspire</a:t>
            </a:r>
            <a:r>
              <a:rPr lang="it-IT" dirty="0"/>
              <a:t> V, Processore Intel i7 2,4Ghz, 8Gb DDR3 RAM.</a:t>
            </a:r>
          </a:p>
          <a:p>
            <a:endParaRPr lang="it-IT" dirty="0"/>
          </a:p>
          <a:p>
            <a:r>
              <a:rPr lang="it-IT" dirty="0"/>
              <a:t>Lenovo G500, Processore Intel i3 2,4Ghz, 4Gb DDR3 RAM.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09066364-9FC5-42FE-A90D-9A121A91A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Testing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20863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2BF6F7D3-144E-497F-900F-E6C3502BD9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8866943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olo 2">
            <a:extLst>
              <a:ext uri="{FF2B5EF4-FFF2-40B4-BE49-F238E27FC236}">
                <a16:creationId xmlns:a16="http://schemas.microsoft.com/office/drawing/2014/main" id="{5849C7B8-644B-4B39-A3E6-C50BF9A8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Query1 Test</a:t>
            </a:r>
          </a:p>
        </p:txBody>
      </p:sp>
    </p:spTree>
    <p:extLst>
      <p:ext uri="{BB962C8B-B14F-4D97-AF65-F5344CB8AC3E}">
        <p14:creationId xmlns:p14="http://schemas.microsoft.com/office/powerpoint/2010/main" val="2011570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2BF6F7D3-144E-497F-900F-E6C3502BD9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2697869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olo 2">
            <a:extLst>
              <a:ext uri="{FF2B5EF4-FFF2-40B4-BE49-F238E27FC236}">
                <a16:creationId xmlns:a16="http://schemas.microsoft.com/office/drawing/2014/main" id="{5849C7B8-644B-4B39-A3E6-C50BF9A8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Query1 Test</a:t>
            </a:r>
          </a:p>
        </p:txBody>
      </p:sp>
    </p:spTree>
    <p:extLst>
      <p:ext uri="{BB962C8B-B14F-4D97-AF65-F5344CB8AC3E}">
        <p14:creationId xmlns:p14="http://schemas.microsoft.com/office/powerpoint/2010/main" val="2396003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2BF6F7D3-144E-497F-900F-E6C3502BD9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2031710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olo 2">
            <a:extLst>
              <a:ext uri="{FF2B5EF4-FFF2-40B4-BE49-F238E27FC236}">
                <a16:creationId xmlns:a16="http://schemas.microsoft.com/office/drawing/2014/main" id="{5849C7B8-644B-4B39-A3E6-C50BF9A8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Query2 Test</a:t>
            </a:r>
          </a:p>
        </p:txBody>
      </p:sp>
    </p:spTree>
    <p:extLst>
      <p:ext uri="{BB962C8B-B14F-4D97-AF65-F5344CB8AC3E}">
        <p14:creationId xmlns:p14="http://schemas.microsoft.com/office/powerpoint/2010/main" val="977175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2BF6F7D3-144E-497F-900F-E6C3502BD9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3226027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olo 2">
            <a:extLst>
              <a:ext uri="{FF2B5EF4-FFF2-40B4-BE49-F238E27FC236}">
                <a16:creationId xmlns:a16="http://schemas.microsoft.com/office/drawing/2014/main" id="{5849C7B8-644B-4B39-A3E6-C50BF9A8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Query2 Test</a:t>
            </a:r>
          </a:p>
        </p:txBody>
      </p:sp>
    </p:spTree>
    <p:extLst>
      <p:ext uri="{BB962C8B-B14F-4D97-AF65-F5344CB8AC3E}">
        <p14:creationId xmlns:p14="http://schemas.microsoft.com/office/powerpoint/2010/main" val="1789031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2BF6F7D3-144E-497F-900F-E6C3502BD9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642620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olo 2">
            <a:extLst>
              <a:ext uri="{FF2B5EF4-FFF2-40B4-BE49-F238E27FC236}">
                <a16:creationId xmlns:a16="http://schemas.microsoft.com/office/drawing/2014/main" id="{5849C7B8-644B-4B39-A3E6-C50BF9A8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Query3 Test</a:t>
            </a:r>
          </a:p>
        </p:txBody>
      </p:sp>
    </p:spTree>
    <p:extLst>
      <p:ext uri="{BB962C8B-B14F-4D97-AF65-F5344CB8AC3E}">
        <p14:creationId xmlns:p14="http://schemas.microsoft.com/office/powerpoint/2010/main" val="1173793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2BF6F7D3-144E-497F-900F-E6C3502BD9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2439466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olo 2">
            <a:extLst>
              <a:ext uri="{FF2B5EF4-FFF2-40B4-BE49-F238E27FC236}">
                <a16:creationId xmlns:a16="http://schemas.microsoft.com/office/drawing/2014/main" id="{5849C7B8-644B-4B39-A3E6-C50BF9A8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Query3 Test</a:t>
            </a:r>
          </a:p>
        </p:txBody>
      </p:sp>
    </p:spTree>
    <p:extLst>
      <p:ext uri="{BB962C8B-B14F-4D97-AF65-F5344CB8AC3E}">
        <p14:creationId xmlns:p14="http://schemas.microsoft.com/office/powerpoint/2010/main" val="1336649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Analizzare in tempo reale, tramite un framework open-source di data stream processing il dataset del DEBS 2013 </a:t>
            </a:r>
            <a:r>
              <a:rPr lang="it-IT" dirty="0" err="1"/>
              <a:t>Grand</a:t>
            </a:r>
            <a:r>
              <a:rPr lang="it-IT" dirty="0"/>
              <a:t> Challenge riguardante una partita di calcio, rispondendo ad alcune </a:t>
            </a:r>
            <a:r>
              <a:rPr lang="it-IT" dirty="0" err="1"/>
              <a:t>query</a:t>
            </a:r>
            <a:r>
              <a:rPr lang="it-IT" dirty="0"/>
              <a:t> rilevanti per gli allenatori delle due squadre e per gli spettatori della partita</a:t>
            </a:r>
          </a:p>
          <a:p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Richieste Progettuali</a:t>
            </a:r>
          </a:p>
        </p:txBody>
      </p:sp>
    </p:spTree>
    <p:extLst>
      <p:ext uri="{BB962C8B-B14F-4D97-AF65-F5344CB8AC3E}">
        <p14:creationId xmlns:p14="http://schemas.microsoft.com/office/powerpoint/2010/main" val="154764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59318448-AB68-4838-A37A-B2CCBE445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09728" indent="0">
              <a:buNone/>
            </a:pPr>
            <a:r>
              <a:rPr lang="it-IT" dirty="0"/>
              <a:t>L’analisi di </a:t>
            </a:r>
            <a:r>
              <a:rPr lang="it-IT" i="1" dirty="0"/>
              <a:t>Apache </a:t>
            </a:r>
            <a:r>
              <a:rPr lang="it-IT" i="1" dirty="0" err="1"/>
              <a:t>Flink</a:t>
            </a:r>
            <a:r>
              <a:rPr lang="it-IT" i="1" dirty="0"/>
              <a:t> </a:t>
            </a:r>
            <a:r>
              <a:rPr lang="it-IT" dirty="0"/>
              <a:t>ha  prodotto interessanti considerazioni:</a:t>
            </a:r>
          </a:p>
          <a:p>
            <a:pPr marL="109728" indent="0">
              <a:buNone/>
            </a:pPr>
            <a:endParaRPr lang="it-IT" dirty="0"/>
          </a:p>
          <a:p>
            <a:r>
              <a:rPr lang="it-IT" sz="2600" dirty="0"/>
              <a:t>Lo studio utilizzando il framework per la </a:t>
            </a:r>
            <a:r>
              <a:rPr lang="it-IT" sz="2600" i="1" dirty="0"/>
              <a:t>data </a:t>
            </a:r>
            <a:r>
              <a:rPr lang="it-IT" sz="2600" i="1" dirty="0" err="1"/>
              <a:t>ingestion</a:t>
            </a:r>
            <a:r>
              <a:rPr lang="it-IT" sz="2600" dirty="0"/>
              <a:t>, </a:t>
            </a:r>
            <a:r>
              <a:rPr lang="it-IT" sz="2600" i="1" dirty="0" err="1"/>
              <a:t>RabbitMQ</a:t>
            </a:r>
            <a:r>
              <a:rPr lang="it-IT" sz="2600" dirty="0"/>
              <a:t>  ha permesso di poter analizzare un dataset molto grande anche con risorse limitate senza saturare la memoria a disposizione. Questo approccio è preferibile in un contesto distribuito.</a:t>
            </a:r>
          </a:p>
          <a:p>
            <a:endParaRPr lang="it-IT" sz="2600" dirty="0"/>
          </a:p>
          <a:p>
            <a:r>
              <a:rPr lang="it-IT" sz="2600" dirty="0"/>
              <a:t>I tempi evidenziano che l’analisi sul </a:t>
            </a:r>
            <a:r>
              <a:rPr lang="it-IT" sz="2600" i="1" dirty="0" err="1"/>
              <a:t>FilterFile</a:t>
            </a:r>
            <a:r>
              <a:rPr lang="it-IT" sz="2600" dirty="0"/>
              <a:t> genera tempi di esecuzione molto bassi, perché essendo il file filtrato molto piccolo il software permette di caricarlo direttamente sulla memoria volatile assegnata a </a:t>
            </a:r>
            <a:r>
              <a:rPr lang="it-IT" sz="2600" i="1" dirty="0" err="1"/>
              <a:t>Flink</a:t>
            </a:r>
            <a:r>
              <a:rPr lang="it-IT" sz="2600" dirty="0"/>
              <a:t>, garantendo tempi di accesso ai dati molto bassi. Questo approccio è preferibile in un contesto locale se si hanno risorse sufficienti.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895D0698-976E-41B2-BFA9-7F96F4F2B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Conclusioni</a:t>
            </a:r>
          </a:p>
        </p:txBody>
      </p:sp>
    </p:spTree>
    <p:extLst>
      <p:ext uri="{BB962C8B-B14F-4D97-AF65-F5344CB8AC3E}">
        <p14:creationId xmlns:p14="http://schemas.microsoft.com/office/powerpoint/2010/main" val="327532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2E0630A1-EB12-4634-9F0E-55C98DB84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Ci siamo confrontati con i risultati ottenuti dal collega </a:t>
            </a:r>
            <a:r>
              <a:rPr lang="it-IT" b="1" dirty="0"/>
              <a:t>Marco </a:t>
            </a:r>
            <a:r>
              <a:rPr lang="it-IT" b="1" dirty="0" err="1"/>
              <a:t>Piu</a:t>
            </a:r>
            <a:r>
              <a:rPr lang="it-IT" dirty="0"/>
              <a:t> utilizzato il framework </a:t>
            </a:r>
            <a:r>
              <a:rPr lang="it-IT" b="1" dirty="0"/>
              <a:t>Apache </a:t>
            </a:r>
            <a:r>
              <a:rPr lang="it-IT" b="1" dirty="0" err="1"/>
              <a:t>Spark</a:t>
            </a:r>
            <a:r>
              <a:rPr lang="it-IT" dirty="0"/>
              <a:t>.</a:t>
            </a:r>
          </a:p>
          <a:p>
            <a:r>
              <a:rPr lang="it-IT" dirty="0"/>
              <a:t>I test sono stati realizzati su una macchina con processore </a:t>
            </a:r>
            <a:r>
              <a:rPr lang="it-IT" i="1" dirty="0"/>
              <a:t>i5</a:t>
            </a:r>
            <a:r>
              <a:rPr lang="it-IT" dirty="0"/>
              <a:t> </a:t>
            </a:r>
            <a:r>
              <a:rPr lang="it-IT" i="1" dirty="0"/>
              <a:t>con 4Gb DDR3</a:t>
            </a:r>
            <a:r>
              <a:rPr lang="it-IT" dirty="0"/>
              <a:t> di </a:t>
            </a:r>
            <a:r>
              <a:rPr lang="it-IT" dirty="0" err="1"/>
              <a:t>Ram</a:t>
            </a:r>
            <a:r>
              <a:rPr lang="it-IT" dirty="0"/>
              <a:t>.</a:t>
            </a:r>
          </a:p>
          <a:p>
            <a:r>
              <a:rPr lang="it-IT" dirty="0"/>
              <a:t>I test effettuati sono finalizzati ad attuare:</a:t>
            </a:r>
          </a:p>
          <a:p>
            <a:pPr lvl="1"/>
            <a:r>
              <a:rPr lang="it-IT" dirty="0"/>
              <a:t>Analisi su file filtrato</a:t>
            </a:r>
          </a:p>
          <a:p>
            <a:pPr lvl="1"/>
            <a:r>
              <a:rPr lang="it-IT" dirty="0"/>
              <a:t>Analisi utilizzando  un framework di </a:t>
            </a:r>
            <a:r>
              <a:rPr lang="it-IT" i="1" dirty="0"/>
              <a:t>data </a:t>
            </a:r>
            <a:r>
              <a:rPr lang="it-IT" i="1" dirty="0" err="1"/>
              <a:t>ingestion</a:t>
            </a:r>
            <a:r>
              <a:rPr lang="it-IT" i="1" dirty="0"/>
              <a:t> </a:t>
            </a:r>
            <a:r>
              <a:rPr lang="it-IT" dirty="0"/>
              <a:t>come Apache </a:t>
            </a:r>
            <a:r>
              <a:rPr lang="it-IT" i="1" dirty="0"/>
              <a:t>Kafka</a:t>
            </a:r>
            <a:r>
              <a:rPr lang="it-IT" dirty="0"/>
              <a:t>.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5A6BB31C-1AFA-4405-9C4B-40AE3A8EC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Parte Opzionale</a:t>
            </a:r>
          </a:p>
        </p:txBody>
      </p:sp>
    </p:spTree>
    <p:extLst>
      <p:ext uri="{BB962C8B-B14F-4D97-AF65-F5344CB8AC3E}">
        <p14:creationId xmlns:p14="http://schemas.microsoft.com/office/powerpoint/2010/main" val="762593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2BF6F7D3-144E-497F-900F-E6C3502BD9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4041056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olo 2">
            <a:extLst>
              <a:ext uri="{FF2B5EF4-FFF2-40B4-BE49-F238E27FC236}">
                <a16:creationId xmlns:a16="http://schemas.microsoft.com/office/drawing/2014/main" id="{5849C7B8-644B-4B39-A3E6-C50BF9A8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Query1 Parte Opzionale</a:t>
            </a:r>
          </a:p>
        </p:txBody>
      </p:sp>
    </p:spTree>
    <p:extLst>
      <p:ext uri="{BB962C8B-B14F-4D97-AF65-F5344CB8AC3E}">
        <p14:creationId xmlns:p14="http://schemas.microsoft.com/office/powerpoint/2010/main" val="1368359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2BF6F7D3-144E-497F-900F-E6C3502BD9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2317888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olo 2">
            <a:extLst>
              <a:ext uri="{FF2B5EF4-FFF2-40B4-BE49-F238E27FC236}">
                <a16:creationId xmlns:a16="http://schemas.microsoft.com/office/drawing/2014/main" id="{5849C7B8-644B-4B39-A3E6-C50BF9A8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Query1 Parte Opzionale</a:t>
            </a:r>
          </a:p>
        </p:txBody>
      </p:sp>
    </p:spTree>
    <p:extLst>
      <p:ext uri="{BB962C8B-B14F-4D97-AF65-F5344CB8AC3E}">
        <p14:creationId xmlns:p14="http://schemas.microsoft.com/office/powerpoint/2010/main" val="3627476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2BF6F7D3-144E-497F-900F-E6C3502BD9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0567755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olo 2">
            <a:extLst>
              <a:ext uri="{FF2B5EF4-FFF2-40B4-BE49-F238E27FC236}">
                <a16:creationId xmlns:a16="http://schemas.microsoft.com/office/drawing/2014/main" id="{5849C7B8-644B-4B39-A3E6-C50BF9A8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Query2 Parte Opzionale</a:t>
            </a:r>
          </a:p>
        </p:txBody>
      </p:sp>
    </p:spTree>
    <p:extLst>
      <p:ext uri="{BB962C8B-B14F-4D97-AF65-F5344CB8AC3E}">
        <p14:creationId xmlns:p14="http://schemas.microsoft.com/office/powerpoint/2010/main" val="34339767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2BF6F7D3-144E-497F-900F-E6C3502BD9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7995482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olo 2">
            <a:extLst>
              <a:ext uri="{FF2B5EF4-FFF2-40B4-BE49-F238E27FC236}">
                <a16:creationId xmlns:a16="http://schemas.microsoft.com/office/drawing/2014/main" id="{5849C7B8-644B-4B39-A3E6-C50BF9A8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Query2 Parte Opzionale</a:t>
            </a:r>
          </a:p>
        </p:txBody>
      </p:sp>
    </p:spTree>
    <p:extLst>
      <p:ext uri="{BB962C8B-B14F-4D97-AF65-F5344CB8AC3E}">
        <p14:creationId xmlns:p14="http://schemas.microsoft.com/office/powerpoint/2010/main" val="589726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2BF6F7D3-144E-497F-900F-E6C3502BD9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244689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olo 2">
            <a:extLst>
              <a:ext uri="{FF2B5EF4-FFF2-40B4-BE49-F238E27FC236}">
                <a16:creationId xmlns:a16="http://schemas.microsoft.com/office/drawing/2014/main" id="{5849C7B8-644B-4B39-A3E6-C50BF9A8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Query3 Parte Opzionale</a:t>
            </a:r>
          </a:p>
        </p:txBody>
      </p:sp>
    </p:spTree>
    <p:extLst>
      <p:ext uri="{BB962C8B-B14F-4D97-AF65-F5344CB8AC3E}">
        <p14:creationId xmlns:p14="http://schemas.microsoft.com/office/powerpoint/2010/main" val="17831887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2BF6F7D3-144E-497F-900F-E6C3502BD9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5043573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olo 2">
            <a:extLst>
              <a:ext uri="{FF2B5EF4-FFF2-40B4-BE49-F238E27FC236}">
                <a16:creationId xmlns:a16="http://schemas.microsoft.com/office/drawing/2014/main" id="{5849C7B8-644B-4B39-A3E6-C50BF9A8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Query3 Parte Opzionale</a:t>
            </a:r>
          </a:p>
        </p:txBody>
      </p:sp>
    </p:spTree>
    <p:extLst>
      <p:ext uri="{BB962C8B-B14F-4D97-AF65-F5344CB8AC3E}">
        <p14:creationId xmlns:p14="http://schemas.microsoft.com/office/powerpoint/2010/main" val="20035694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344557" y="795130"/>
            <a:ext cx="8342243" cy="4629066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endParaRPr lang="it-IT" sz="4800" dirty="0"/>
          </a:p>
          <a:p>
            <a:pPr marL="109728" indent="0" algn="ctr">
              <a:buNone/>
            </a:pPr>
            <a:endParaRPr lang="it-IT" sz="4800" dirty="0"/>
          </a:p>
          <a:p>
            <a:pPr marL="109728" indent="0" algn="ctr">
              <a:buNone/>
            </a:pPr>
            <a:r>
              <a:rPr lang="it-IT" sz="4800" dirty="0"/>
              <a:t>GRAZIE PER </a:t>
            </a:r>
          </a:p>
          <a:p>
            <a:pPr marL="109728" indent="0" algn="ctr">
              <a:buNone/>
            </a:pPr>
            <a:r>
              <a:rPr lang="it-IT" sz="4800" dirty="0"/>
              <a:t>L’ATTENZIONE</a:t>
            </a:r>
          </a:p>
        </p:txBody>
      </p:sp>
    </p:spTree>
    <p:extLst>
      <p:ext uri="{BB962C8B-B14F-4D97-AF65-F5344CB8AC3E}">
        <p14:creationId xmlns:p14="http://schemas.microsoft.com/office/powerpoint/2010/main" val="3285146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Tale dataset riguarda i data acquisiti tramite sensori wireless durante una partita di calcio tra 2 squadre da 8 giocatori ciascuna. </a:t>
            </a:r>
          </a:p>
          <a:p>
            <a:r>
              <a:rPr lang="it-IT" dirty="0"/>
              <a:t>La partita è stata giocata su un campo di calcio di dimensione pari alla metà di quella standard, in due tempi della durata di 30 minuti ciascuno.</a:t>
            </a:r>
          </a:p>
          <a:p>
            <a:r>
              <a:rPr lang="it-IT" dirty="0"/>
              <a:t>Ciascun giocatore e l’arbitro avevano due sensori nei parastinchi, i due portieri avevano due sensori aggiuntivi nei guanti. Il pallone aveva un sensore localizzato nel centro.</a:t>
            </a:r>
          </a:p>
          <a:p>
            <a:r>
              <a:rPr lang="it-IT" dirty="0"/>
              <a:t>I sensori nei parastinchi e nei guanti producono dati ad una frequenza di 200Hz, quello nel pallone ad una frequenza di 2000Hz. </a:t>
            </a:r>
          </a:p>
          <a:p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Definizione Dataset</a:t>
            </a:r>
          </a:p>
        </p:txBody>
      </p:sp>
    </p:spTree>
    <p:extLst>
      <p:ext uri="{BB962C8B-B14F-4D97-AF65-F5344CB8AC3E}">
        <p14:creationId xmlns:p14="http://schemas.microsoft.com/office/powerpoint/2010/main" val="2005714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it-IT" dirty="0"/>
              <a:t>Gli eventi seguono questo schema</a:t>
            </a:r>
          </a:p>
          <a:p>
            <a:r>
              <a:rPr lang="it-IT" b="1" dirty="0" err="1"/>
              <a:t>sid</a:t>
            </a:r>
            <a:r>
              <a:rPr lang="it-IT" b="1" dirty="0"/>
              <a:t>, </a:t>
            </a:r>
            <a:r>
              <a:rPr lang="it-IT" b="1" dirty="0" err="1"/>
              <a:t>ts</a:t>
            </a:r>
            <a:r>
              <a:rPr lang="it-IT" b="1" dirty="0"/>
              <a:t>, x, y, z, |v|, |a|, </a:t>
            </a:r>
            <a:r>
              <a:rPr lang="it-IT" b="1" dirty="0" err="1"/>
              <a:t>vx</a:t>
            </a:r>
            <a:r>
              <a:rPr lang="it-IT" b="1" dirty="0"/>
              <a:t>, </a:t>
            </a:r>
            <a:r>
              <a:rPr lang="it-IT" b="1" dirty="0" err="1"/>
              <a:t>vy</a:t>
            </a:r>
            <a:r>
              <a:rPr lang="it-IT" b="1" dirty="0"/>
              <a:t>, </a:t>
            </a:r>
            <a:r>
              <a:rPr lang="it-IT" b="1" dirty="0" err="1"/>
              <a:t>vz</a:t>
            </a:r>
            <a:r>
              <a:rPr lang="it-IT" b="1" dirty="0"/>
              <a:t>, </a:t>
            </a:r>
            <a:r>
              <a:rPr lang="it-IT" b="1" dirty="0" err="1"/>
              <a:t>ax</a:t>
            </a:r>
            <a:r>
              <a:rPr lang="it-IT" b="1" dirty="0"/>
              <a:t>, </a:t>
            </a:r>
            <a:r>
              <a:rPr lang="it-IT" b="1" dirty="0" err="1"/>
              <a:t>ay</a:t>
            </a:r>
            <a:r>
              <a:rPr lang="it-IT" b="1" dirty="0"/>
              <a:t>, </a:t>
            </a:r>
            <a:r>
              <a:rPr lang="it-IT" b="1" dirty="0" err="1"/>
              <a:t>az</a:t>
            </a:r>
            <a:r>
              <a:rPr lang="it-IT" b="1" dirty="0"/>
              <a:t> </a:t>
            </a:r>
          </a:p>
          <a:p>
            <a:pPr marL="109728" indent="0">
              <a:buNone/>
            </a:pPr>
            <a:endParaRPr lang="it-IT" b="1" dirty="0"/>
          </a:p>
          <a:p>
            <a:pPr lvl="1"/>
            <a:r>
              <a:rPr lang="pt-BR" b="1" dirty="0"/>
              <a:t>sid</a:t>
            </a:r>
            <a:r>
              <a:rPr lang="pt-BR" dirty="0"/>
              <a:t> : sensor id</a:t>
            </a:r>
          </a:p>
          <a:p>
            <a:pPr lvl="1"/>
            <a:r>
              <a:rPr lang="pt-BR" b="1" dirty="0"/>
              <a:t>ts</a:t>
            </a:r>
            <a:r>
              <a:rPr lang="pt-BR" dirty="0"/>
              <a:t>  : time stamp [picosecondi] </a:t>
            </a:r>
            <a:r>
              <a:rPr lang="en-US" dirty="0"/>
              <a:t>(</a:t>
            </a:r>
            <a:r>
              <a:rPr lang="en-US" dirty="0" err="1"/>
              <a:t>inizio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partita : 10753295594424116; fine </a:t>
            </a:r>
            <a:r>
              <a:rPr lang="en-US" dirty="0" err="1"/>
              <a:t>della</a:t>
            </a:r>
            <a:r>
              <a:rPr lang="en-US" dirty="0"/>
              <a:t> partita: 14879639146403495); </a:t>
            </a:r>
            <a:endParaRPr lang="pt-BR" dirty="0"/>
          </a:p>
          <a:p>
            <a:pPr lvl="1"/>
            <a:r>
              <a:rPr lang="pt-BR" b="1" dirty="0"/>
              <a:t>x , y , z </a:t>
            </a:r>
            <a:r>
              <a:rPr lang="pt-BR" dirty="0"/>
              <a:t>: coordinate sensori [mm]</a:t>
            </a:r>
          </a:p>
          <a:p>
            <a:pPr lvl="1"/>
            <a:r>
              <a:rPr lang="pt-BR" b="1" dirty="0"/>
              <a:t>|V|</a:t>
            </a:r>
            <a:r>
              <a:rPr lang="pt-BR" dirty="0"/>
              <a:t> : velocità [</a:t>
            </a:r>
            <a:r>
              <a:rPr lang="el-GR" dirty="0"/>
              <a:t>μ</a:t>
            </a:r>
            <a:r>
              <a:rPr lang="it-IT" dirty="0"/>
              <a:t>m/s</a:t>
            </a:r>
            <a:r>
              <a:rPr lang="pt-BR" dirty="0"/>
              <a:t>]</a:t>
            </a:r>
          </a:p>
          <a:p>
            <a:pPr lvl="1"/>
            <a:r>
              <a:rPr lang="pt-BR" b="1" dirty="0"/>
              <a:t>vx , vy , vz </a:t>
            </a:r>
            <a:r>
              <a:rPr lang="pt-BR" dirty="0"/>
              <a:t>: magnitudine della velocità</a:t>
            </a:r>
          </a:p>
          <a:p>
            <a:pPr marL="109728" indent="0">
              <a:buNone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Definizione Dataset</a:t>
            </a:r>
          </a:p>
        </p:txBody>
      </p:sp>
    </p:spTree>
    <p:extLst>
      <p:ext uri="{BB962C8B-B14F-4D97-AF65-F5344CB8AC3E}">
        <p14:creationId xmlns:p14="http://schemas.microsoft.com/office/powerpoint/2010/main" val="3227961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r>
              <a:rPr lang="it-IT" dirty="0"/>
              <a:t>Il framework di data-stream </a:t>
            </a:r>
            <a:r>
              <a:rPr lang="it-IT" dirty="0" err="1"/>
              <a:t>process</a:t>
            </a:r>
            <a:r>
              <a:rPr lang="it-IT" dirty="0"/>
              <a:t> utilizzato è</a:t>
            </a:r>
            <a:r>
              <a:rPr lang="it-IT" b="1" dirty="0"/>
              <a:t> Apache </a:t>
            </a:r>
            <a:r>
              <a:rPr lang="it-IT" b="1" dirty="0" err="1"/>
              <a:t>Flink</a:t>
            </a:r>
            <a:endParaRPr lang="it-IT" b="1" dirty="0"/>
          </a:p>
          <a:p>
            <a:r>
              <a:rPr lang="it-IT" dirty="0"/>
              <a:t>Per effettuare data-</a:t>
            </a:r>
            <a:r>
              <a:rPr lang="it-IT" dirty="0" err="1"/>
              <a:t>ingestion</a:t>
            </a:r>
            <a:r>
              <a:rPr lang="it-IT" dirty="0"/>
              <a:t> del dataset su </a:t>
            </a:r>
            <a:r>
              <a:rPr lang="it-IT" b="1" dirty="0" err="1"/>
              <a:t>Flink</a:t>
            </a:r>
            <a:r>
              <a:rPr lang="it-IT" dirty="0"/>
              <a:t> è stato l’open source </a:t>
            </a:r>
            <a:r>
              <a:rPr lang="it-IT" dirty="0" err="1"/>
              <a:t>message</a:t>
            </a:r>
            <a:r>
              <a:rPr lang="it-IT" dirty="0"/>
              <a:t> broker </a:t>
            </a:r>
            <a:r>
              <a:rPr lang="it-IT" b="1" dirty="0" err="1"/>
              <a:t>RabbitMQ</a:t>
            </a:r>
            <a:endParaRPr lang="it-IT" b="1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Tecnologie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6C2DDFF-C1A6-4378-9E83-D0910B34A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689" y="3744309"/>
            <a:ext cx="3618111" cy="134004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037DAE1-EFF3-431F-ACE6-03F9922CC9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13" y="4557377"/>
            <a:ext cx="3425198" cy="144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350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19F5B46C-BDA4-41C0-BF4B-4F0CE191F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Apache </a:t>
            </a:r>
            <a:r>
              <a:rPr lang="en-US" b="1" dirty="0" err="1"/>
              <a:t>Flink</a:t>
            </a:r>
            <a:r>
              <a:rPr lang="en-US" dirty="0"/>
              <a:t> è un framework open source per </a:t>
            </a:r>
            <a:r>
              <a:rPr lang="en-US" dirty="0" err="1"/>
              <a:t>il</a:t>
            </a:r>
            <a:r>
              <a:rPr lang="en-US" dirty="0"/>
              <a:t> data stream process </a:t>
            </a:r>
            <a:r>
              <a:rPr lang="en-US" dirty="0" err="1"/>
              <a:t>sviluppato</a:t>
            </a:r>
            <a:r>
              <a:rPr lang="en-US" dirty="0"/>
              <a:t> </a:t>
            </a:r>
            <a:r>
              <a:rPr lang="en-US" dirty="0" err="1"/>
              <a:t>dalla</a:t>
            </a:r>
            <a:r>
              <a:rPr lang="en-US" dirty="0"/>
              <a:t> Apache Software Foundation. </a:t>
            </a:r>
            <a:r>
              <a:rPr lang="en-US" dirty="0" err="1"/>
              <a:t>Flink</a:t>
            </a:r>
            <a:r>
              <a:rPr lang="en-US" dirty="0"/>
              <a:t>  </a:t>
            </a:r>
            <a:r>
              <a:rPr lang="en-US" dirty="0" err="1"/>
              <a:t>esegue</a:t>
            </a:r>
            <a:r>
              <a:rPr lang="en-US" dirty="0"/>
              <a:t> </a:t>
            </a:r>
            <a:r>
              <a:rPr lang="en-US" dirty="0" err="1"/>
              <a:t>flussi</a:t>
            </a:r>
            <a:r>
              <a:rPr lang="en-US" dirty="0"/>
              <a:t> di </a:t>
            </a:r>
            <a:r>
              <a:rPr lang="en-US" dirty="0" err="1"/>
              <a:t>dati</a:t>
            </a:r>
            <a:r>
              <a:rPr lang="en-US" dirty="0"/>
              <a:t> in </a:t>
            </a:r>
            <a:r>
              <a:rPr lang="en-US" dirty="0" err="1"/>
              <a:t>parallelo</a:t>
            </a:r>
            <a:r>
              <a:rPr lang="en-US" dirty="0"/>
              <a:t> in pipeline.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Flink</a:t>
            </a:r>
            <a:r>
              <a:rPr lang="en-US" dirty="0"/>
              <a:t> </a:t>
            </a:r>
            <a:r>
              <a:rPr lang="en-US" dirty="0" err="1"/>
              <a:t>eseguito</a:t>
            </a:r>
            <a:r>
              <a:rPr lang="en-US" dirty="0"/>
              <a:t> in </a:t>
            </a:r>
            <a:r>
              <a:rPr lang="en-US" dirty="0" err="1"/>
              <a:t>modlità</a:t>
            </a:r>
            <a:r>
              <a:rPr lang="en-US" dirty="0"/>
              <a:t> pipelined </a:t>
            </a:r>
            <a:r>
              <a:rPr lang="en-US" dirty="0" err="1"/>
              <a:t>abilita</a:t>
            </a:r>
            <a:r>
              <a:rPr lang="en-US" dirty="0"/>
              <a:t> </a:t>
            </a:r>
            <a:r>
              <a:rPr lang="en-US" dirty="0" err="1"/>
              <a:t>l’esecuzione</a:t>
            </a:r>
            <a:r>
              <a:rPr lang="en-US" dirty="0"/>
              <a:t> in  bulk/batch del </a:t>
            </a:r>
            <a:r>
              <a:rPr lang="en-US" dirty="0" err="1"/>
              <a:t>processamento</a:t>
            </a:r>
            <a:r>
              <a:rPr lang="en-US" dirty="0"/>
              <a:t> </a:t>
            </a:r>
            <a:r>
              <a:rPr lang="en-US" dirty="0" err="1"/>
              <a:t>dello</a:t>
            </a:r>
            <a:r>
              <a:rPr lang="en-US" dirty="0"/>
              <a:t> stream.</a:t>
            </a:r>
          </a:p>
          <a:p>
            <a:r>
              <a:rPr lang="en-US" dirty="0" err="1"/>
              <a:t>Flink</a:t>
            </a:r>
            <a:r>
              <a:rPr lang="en-US" dirty="0"/>
              <a:t> </a:t>
            </a:r>
            <a:r>
              <a:rPr lang="en-US" dirty="0" err="1"/>
              <a:t>fornisce</a:t>
            </a:r>
            <a:r>
              <a:rPr lang="en-US" dirty="0"/>
              <a:t> un alto throughput, </a:t>
            </a:r>
            <a:r>
              <a:rPr lang="en-US" dirty="0" err="1"/>
              <a:t>basse</a:t>
            </a:r>
            <a:r>
              <a:rPr lang="en-US" dirty="0"/>
              <a:t> </a:t>
            </a:r>
            <a:r>
              <a:rPr lang="en-US" dirty="0" err="1"/>
              <a:t>latenze</a:t>
            </a:r>
            <a:r>
              <a:rPr lang="en-US" dirty="0"/>
              <a:t>. </a:t>
            </a:r>
          </a:p>
          <a:p>
            <a:r>
              <a:rPr lang="en-US" dirty="0" err="1"/>
              <a:t>Flink</a:t>
            </a:r>
            <a:r>
              <a:rPr lang="en-US" dirty="0"/>
              <a:t>  non </a:t>
            </a:r>
            <a:r>
              <a:rPr lang="en-US" dirty="0" err="1"/>
              <a:t>fornisce</a:t>
            </a:r>
            <a:r>
              <a:rPr lang="en-US" dirty="0"/>
              <a:t> un </a:t>
            </a:r>
            <a:r>
              <a:rPr lang="en-US" dirty="0" err="1"/>
              <a:t>proprio</a:t>
            </a:r>
            <a:r>
              <a:rPr lang="en-US" dirty="0"/>
              <a:t> Sistema di storage ma </a:t>
            </a:r>
            <a:r>
              <a:rPr lang="en-US" dirty="0" err="1"/>
              <a:t>supporta</a:t>
            </a:r>
            <a:r>
              <a:rPr lang="en-US" dirty="0"/>
              <a:t> </a:t>
            </a:r>
            <a:r>
              <a:rPr lang="en-US" dirty="0" err="1"/>
              <a:t>diversi</a:t>
            </a:r>
            <a:r>
              <a:rPr lang="en-US" dirty="0"/>
              <a:t> </a:t>
            </a:r>
            <a:r>
              <a:rPr lang="en-US" dirty="0" err="1"/>
              <a:t>connettori</a:t>
            </a:r>
            <a:r>
              <a:rPr lang="en-US" dirty="0"/>
              <a:t> a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quali</a:t>
            </a:r>
            <a:r>
              <a:rPr lang="en-US" dirty="0"/>
              <a:t>: Amazon Kinesis, Apache Kafka, HDFS, Apache Cassandra, </a:t>
            </a:r>
            <a:r>
              <a:rPr lang="en-US" dirty="0" err="1"/>
              <a:t>RabbitMQ</a:t>
            </a:r>
            <a:r>
              <a:rPr lang="en-US" dirty="0"/>
              <a:t> and </a:t>
            </a:r>
            <a:r>
              <a:rPr lang="en-US" dirty="0" err="1"/>
              <a:t>ElasticSearch</a:t>
            </a:r>
            <a:endParaRPr lang="en-US" dirty="0"/>
          </a:p>
          <a:p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11F842B4-0A30-404D-B610-FC48082AE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Apache </a:t>
            </a:r>
            <a:r>
              <a:rPr lang="it-IT" dirty="0" err="1"/>
              <a:t>Flink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70541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60804889-D355-440B-80A3-28CE81063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b="1" dirty="0" err="1"/>
              <a:t>RabbitMQ</a:t>
            </a:r>
            <a:r>
              <a:rPr lang="it-IT" dirty="0"/>
              <a:t> è un </a:t>
            </a:r>
            <a:r>
              <a:rPr lang="it-IT" dirty="0" err="1"/>
              <a:t>message-oriented</a:t>
            </a:r>
            <a:r>
              <a:rPr lang="it-IT" dirty="0"/>
              <a:t> </a:t>
            </a:r>
            <a:r>
              <a:rPr lang="it-IT" dirty="0" err="1"/>
              <a:t>middleware</a:t>
            </a:r>
            <a:r>
              <a:rPr lang="it-IT" dirty="0"/>
              <a:t> (detto anche broker di messaggistica) che implementa il protocollo </a:t>
            </a:r>
            <a:r>
              <a:rPr lang="it-IT" i="1" dirty="0"/>
              <a:t>Advanced</a:t>
            </a:r>
            <a:r>
              <a:rPr lang="it-IT" dirty="0"/>
              <a:t> </a:t>
            </a:r>
            <a:r>
              <a:rPr lang="it-IT" i="1" dirty="0"/>
              <a:t>Message</a:t>
            </a:r>
            <a:r>
              <a:rPr lang="it-IT" dirty="0"/>
              <a:t> </a:t>
            </a:r>
            <a:r>
              <a:rPr lang="it-IT" i="1" dirty="0"/>
              <a:t>Queuing</a:t>
            </a:r>
            <a:r>
              <a:rPr lang="it-IT" dirty="0"/>
              <a:t> </a:t>
            </a:r>
            <a:r>
              <a:rPr lang="it-IT" i="1" dirty="0" err="1"/>
              <a:t>Protocol</a:t>
            </a:r>
            <a:r>
              <a:rPr lang="it-IT" dirty="0"/>
              <a:t> (</a:t>
            </a:r>
            <a:r>
              <a:rPr lang="it-IT" b="1" dirty="0"/>
              <a:t>AMQP</a:t>
            </a:r>
            <a:r>
              <a:rPr lang="it-IT" dirty="0"/>
              <a:t>). Il server </a:t>
            </a:r>
            <a:r>
              <a:rPr lang="it-IT" i="1" dirty="0" err="1"/>
              <a:t>RabbitMQ</a:t>
            </a:r>
            <a:r>
              <a:rPr lang="it-IT" dirty="0"/>
              <a:t> è scritto in </a:t>
            </a:r>
            <a:r>
              <a:rPr lang="it-IT" i="1" dirty="0" err="1"/>
              <a:t>Erlang</a:t>
            </a:r>
            <a:r>
              <a:rPr lang="it-IT" dirty="0"/>
              <a:t> e si basa sul framework </a:t>
            </a:r>
            <a:r>
              <a:rPr lang="it-IT" b="1" dirty="0"/>
              <a:t>Open Telecom Platform</a:t>
            </a:r>
            <a:r>
              <a:rPr lang="it-IT" dirty="0"/>
              <a:t> (OTP) per la gestione del </a:t>
            </a:r>
            <a:r>
              <a:rPr lang="it-IT" i="1" dirty="0" err="1"/>
              <a:t>clustering</a:t>
            </a:r>
            <a:r>
              <a:rPr lang="it-IT" dirty="0"/>
              <a:t> e del </a:t>
            </a:r>
            <a:r>
              <a:rPr lang="it-IT" i="1" dirty="0" err="1"/>
              <a:t>failover</a:t>
            </a:r>
            <a:r>
              <a:rPr lang="it-IT" dirty="0"/>
              <a:t>.</a:t>
            </a:r>
          </a:p>
          <a:p>
            <a:pPr marL="109728" indent="0">
              <a:buNone/>
            </a:pPr>
            <a:endParaRPr lang="it-IT" dirty="0"/>
          </a:p>
          <a:p>
            <a:r>
              <a:rPr lang="it-IT" b="1" dirty="0" err="1"/>
              <a:t>RabbitMQ</a:t>
            </a:r>
            <a:r>
              <a:rPr lang="it-IT" dirty="0"/>
              <a:t> può essere impiegato su diverse configurazioni distribuite per soddisfare requisiti di elevata disponibilità su larga scala.</a:t>
            </a:r>
          </a:p>
          <a:p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B7C669CA-144E-4EA7-84A6-F7B7643E0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RabbitMQ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3453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FCCAF053-CFE6-42E0-A58B-45E8C5572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dirty="0"/>
              <a:t>La </a:t>
            </a:r>
            <a:r>
              <a:rPr lang="it-IT" i="1" dirty="0"/>
              <a:t>Source</a:t>
            </a:r>
            <a:r>
              <a:rPr lang="it-IT" dirty="0"/>
              <a:t> utilizzate sono di due tipi:</a:t>
            </a:r>
          </a:p>
          <a:p>
            <a:pPr lvl="1"/>
            <a:r>
              <a:rPr lang="it-IT" i="1" dirty="0" err="1"/>
              <a:t>RabbitMQ</a:t>
            </a:r>
            <a:r>
              <a:rPr lang="it-IT" dirty="0"/>
              <a:t>: Si effettua la connessione al framework installato localmente effettuando il data </a:t>
            </a:r>
            <a:r>
              <a:rPr lang="it-IT" dirty="0" err="1"/>
              <a:t>ingestion</a:t>
            </a:r>
            <a:r>
              <a:rPr lang="it-IT" dirty="0"/>
              <a:t> di tutto il dataset, filtrandolo da informazioni </a:t>
            </a:r>
            <a:r>
              <a:rPr lang="it-IT" dirty="0" err="1"/>
              <a:t>supreflue</a:t>
            </a:r>
            <a:r>
              <a:rPr lang="it-IT" dirty="0"/>
              <a:t> quali: </a:t>
            </a:r>
          </a:p>
          <a:p>
            <a:pPr lvl="2"/>
            <a:r>
              <a:rPr lang="it-IT" dirty="0" err="1"/>
              <a:t>Sid</a:t>
            </a:r>
            <a:r>
              <a:rPr lang="it-IT" dirty="0"/>
              <a:t> dei guanti dei portieri, </a:t>
            </a:r>
            <a:r>
              <a:rPr lang="it-IT" dirty="0" err="1"/>
              <a:t>sid</a:t>
            </a:r>
            <a:r>
              <a:rPr lang="it-IT" dirty="0"/>
              <a:t> dei palloni e dell’arbitro.</a:t>
            </a:r>
          </a:p>
          <a:p>
            <a:pPr lvl="2"/>
            <a:r>
              <a:rPr lang="it-IT" dirty="0"/>
              <a:t>Tutte le </a:t>
            </a:r>
            <a:r>
              <a:rPr lang="it-IT" dirty="0" err="1"/>
              <a:t>tuple</a:t>
            </a:r>
            <a:r>
              <a:rPr lang="it-IT" dirty="0"/>
              <a:t> raccolte prima del </a:t>
            </a:r>
            <a:r>
              <a:rPr lang="it-IT" dirty="0" err="1"/>
              <a:t>timestamp</a:t>
            </a:r>
            <a:r>
              <a:rPr lang="it-IT" dirty="0"/>
              <a:t> di inizio partita.</a:t>
            </a:r>
          </a:p>
          <a:p>
            <a:pPr lvl="1"/>
            <a:r>
              <a:rPr lang="it-IT" i="1" dirty="0" err="1"/>
              <a:t>FilterFile</a:t>
            </a:r>
            <a:r>
              <a:rPr lang="it-IT" dirty="0"/>
              <a:t>: un file precedentemente filtrato eliminando le informazioni superflue sopra indicate.</a:t>
            </a:r>
          </a:p>
          <a:p>
            <a:endParaRPr lang="it-IT" dirty="0"/>
          </a:p>
          <a:p>
            <a:r>
              <a:rPr lang="it-IT" dirty="0"/>
              <a:t>Il </a:t>
            </a:r>
            <a:r>
              <a:rPr lang="it-IT" i="1" dirty="0" err="1"/>
              <a:t>Sink</a:t>
            </a:r>
            <a:r>
              <a:rPr lang="it-IT" dirty="0"/>
              <a:t> invece coincide con un semplice file di testo.</a:t>
            </a:r>
          </a:p>
          <a:p>
            <a:pPr marL="393192" lvl="1" indent="0">
              <a:buNone/>
            </a:pPr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95BBFB65-7B09-4D2D-9FE8-8D9846E9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Definizioni Source &amp; </a:t>
            </a:r>
            <a:r>
              <a:rPr lang="it-IT" dirty="0" err="1"/>
              <a:t>Sink</a:t>
            </a:r>
            <a:r>
              <a:rPr lang="it-IT" dirty="0"/>
              <a:t> </a:t>
            </a:r>
            <a:r>
              <a:rPr lang="it-IT" dirty="0" err="1"/>
              <a:t>FLink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1123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49410F37-8660-4F3B-BD2A-A78A37A86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Analizzare le prestazioni nella corsa di ogni giocatore che partecipa alla partita. </a:t>
            </a:r>
          </a:p>
          <a:p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D624B827-4275-461C-99EA-D2A3314F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Query1</a:t>
            </a:r>
          </a:p>
        </p:txBody>
      </p:sp>
      <p:sp>
        <p:nvSpPr>
          <p:cNvPr id="89" name="Ovale 88">
            <a:extLst>
              <a:ext uri="{FF2B5EF4-FFF2-40B4-BE49-F238E27FC236}">
                <a16:creationId xmlns:a16="http://schemas.microsoft.com/office/drawing/2014/main" id="{5928B5AE-97A6-41DE-A988-2C34C670A210}"/>
              </a:ext>
            </a:extLst>
          </p:cNvPr>
          <p:cNvSpPr/>
          <p:nvPr/>
        </p:nvSpPr>
        <p:spPr>
          <a:xfrm>
            <a:off x="1348741" y="3177540"/>
            <a:ext cx="1695564" cy="1668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flatMap</a:t>
            </a:r>
            <a:r>
              <a:rPr lang="it-IT" sz="1400" dirty="0"/>
              <a:t>()</a:t>
            </a:r>
          </a:p>
        </p:txBody>
      </p:sp>
      <p:sp>
        <p:nvSpPr>
          <p:cNvPr id="90" name="Ovale 89">
            <a:extLst>
              <a:ext uri="{FF2B5EF4-FFF2-40B4-BE49-F238E27FC236}">
                <a16:creationId xmlns:a16="http://schemas.microsoft.com/office/drawing/2014/main" id="{A93899E5-C330-4F8B-9195-62F11F181F79}"/>
              </a:ext>
            </a:extLst>
          </p:cNvPr>
          <p:cNvSpPr/>
          <p:nvPr/>
        </p:nvSpPr>
        <p:spPr>
          <a:xfrm>
            <a:off x="3403083" y="3177540"/>
            <a:ext cx="1794346" cy="1668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Keyby</a:t>
            </a:r>
            <a:r>
              <a:rPr lang="it-IT" sz="1400" dirty="0"/>
              <a:t>(‘</a:t>
            </a:r>
            <a:r>
              <a:rPr lang="it-IT" sz="1400" dirty="0" err="1"/>
              <a:t>sid</a:t>
            </a:r>
            <a:r>
              <a:rPr lang="it-IT" sz="1400" dirty="0"/>
              <a:t>’)</a:t>
            </a:r>
          </a:p>
          <a:p>
            <a:pPr algn="ctr"/>
            <a:r>
              <a:rPr lang="it-IT" sz="1400" dirty="0" err="1"/>
              <a:t>Window</a:t>
            </a:r>
            <a:r>
              <a:rPr lang="it-IT" sz="1400" dirty="0"/>
              <a:t>()</a:t>
            </a:r>
          </a:p>
          <a:p>
            <a:pPr algn="ctr"/>
            <a:r>
              <a:rPr lang="it-IT" sz="1400" dirty="0"/>
              <a:t>Reduce()</a:t>
            </a:r>
          </a:p>
        </p:txBody>
      </p:sp>
      <p:sp>
        <p:nvSpPr>
          <p:cNvPr id="91" name="Ovale 90">
            <a:extLst>
              <a:ext uri="{FF2B5EF4-FFF2-40B4-BE49-F238E27FC236}">
                <a16:creationId xmlns:a16="http://schemas.microsoft.com/office/drawing/2014/main" id="{B20B7F45-42DE-43F6-8E88-0C4B801417AD}"/>
              </a:ext>
            </a:extLst>
          </p:cNvPr>
          <p:cNvSpPr/>
          <p:nvPr/>
        </p:nvSpPr>
        <p:spPr>
          <a:xfrm>
            <a:off x="5613356" y="3177540"/>
            <a:ext cx="1747564" cy="1668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it-IT" sz="1400" dirty="0"/>
          </a:p>
          <a:p>
            <a:pPr algn="ctr"/>
            <a:endParaRPr lang="it-IT" sz="1400" dirty="0"/>
          </a:p>
          <a:p>
            <a:pPr algn="ctr"/>
            <a:r>
              <a:rPr lang="it-IT" sz="1200" dirty="0" err="1"/>
              <a:t>flatMap</a:t>
            </a:r>
            <a:r>
              <a:rPr lang="it-IT" sz="1200" dirty="0"/>
              <a:t>()</a:t>
            </a:r>
          </a:p>
          <a:p>
            <a:pPr algn="ctr"/>
            <a:r>
              <a:rPr lang="it-IT" sz="1200" dirty="0" err="1"/>
              <a:t>Keyby</a:t>
            </a:r>
            <a:r>
              <a:rPr lang="it-IT" sz="1200" dirty="0"/>
              <a:t>(‘</a:t>
            </a:r>
            <a:r>
              <a:rPr lang="it-IT" sz="1200" dirty="0" err="1"/>
              <a:t>name</a:t>
            </a:r>
            <a:r>
              <a:rPr lang="it-IT" sz="1200" dirty="0"/>
              <a:t>’)</a:t>
            </a:r>
          </a:p>
          <a:p>
            <a:pPr algn="ctr"/>
            <a:r>
              <a:rPr lang="it-IT" sz="1200" dirty="0" err="1"/>
              <a:t>countWindow</a:t>
            </a:r>
            <a:r>
              <a:rPr lang="it-IT" sz="1100" dirty="0"/>
              <a:t>(2)</a:t>
            </a:r>
          </a:p>
          <a:p>
            <a:pPr algn="ctr"/>
            <a:r>
              <a:rPr lang="it-IT" sz="1200" dirty="0"/>
              <a:t>Reduce()</a:t>
            </a:r>
          </a:p>
          <a:p>
            <a:pPr algn="ctr"/>
            <a:endParaRPr lang="it-IT" sz="1200" dirty="0"/>
          </a:p>
          <a:p>
            <a:pPr algn="ctr"/>
            <a:endParaRPr lang="it-IT" dirty="0"/>
          </a:p>
        </p:txBody>
      </p:sp>
      <p:cxnSp>
        <p:nvCxnSpPr>
          <p:cNvPr id="95" name="Connettore 2 94">
            <a:extLst>
              <a:ext uri="{FF2B5EF4-FFF2-40B4-BE49-F238E27FC236}">
                <a16:creationId xmlns:a16="http://schemas.microsoft.com/office/drawing/2014/main" id="{A0F67C2D-90F5-40A5-82E8-5AFEBC61A988}"/>
              </a:ext>
            </a:extLst>
          </p:cNvPr>
          <p:cNvCxnSpPr>
            <a:cxnSpLocks/>
          </p:cNvCxnSpPr>
          <p:nvPr/>
        </p:nvCxnSpPr>
        <p:spPr>
          <a:xfrm>
            <a:off x="730094" y="3966210"/>
            <a:ext cx="618646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ttore 2 95">
            <a:extLst>
              <a:ext uri="{FF2B5EF4-FFF2-40B4-BE49-F238E27FC236}">
                <a16:creationId xmlns:a16="http://schemas.microsoft.com/office/drawing/2014/main" id="{A056433D-3EC3-470F-9BB2-36CA4336BFC7}"/>
              </a:ext>
            </a:extLst>
          </p:cNvPr>
          <p:cNvCxnSpPr>
            <a:cxnSpLocks/>
            <a:stCxn id="89" idx="6"/>
            <a:endCxn id="90" idx="2"/>
          </p:cNvCxnSpPr>
          <p:nvPr/>
        </p:nvCxnSpPr>
        <p:spPr>
          <a:xfrm>
            <a:off x="3044305" y="4011930"/>
            <a:ext cx="358778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2 100">
            <a:extLst>
              <a:ext uri="{FF2B5EF4-FFF2-40B4-BE49-F238E27FC236}">
                <a16:creationId xmlns:a16="http://schemas.microsoft.com/office/drawing/2014/main" id="{43DA7FB6-DB04-4787-9D79-59F25323EADB}"/>
              </a:ext>
            </a:extLst>
          </p:cNvPr>
          <p:cNvCxnSpPr>
            <a:cxnSpLocks/>
            <a:stCxn id="90" idx="6"/>
            <a:endCxn id="91" idx="2"/>
          </p:cNvCxnSpPr>
          <p:nvPr/>
        </p:nvCxnSpPr>
        <p:spPr>
          <a:xfrm>
            <a:off x="5197429" y="4011930"/>
            <a:ext cx="415927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ttore 2 103">
            <a:extLst>
              <a:ext uri="{FF2B5EF4-FFF2-40B4-BE49-F238E27FC236}">
                <a16:creationId xmlns:a16="http://schemas.microsoft.com/office/drawing/2014/main" id="{EA5BA841-FBFE-4DC8-AAA4-2AB8A836B937}"/>
              </a:ext>
            </a:extLst>
          </p:cNvPr>
          <p:cNvCxnSpPr>
            <a:cxnSpLocks/>
            <a:stCxn id="91" idx="6"/>
          </p:cNvCxnSpPr>
          <p:nvPr/>
        </p:nvCxnSpPr>
        <p:spPr>
          <a:xfrm>
            <a:off x="7360920" y="4011930"/>
            <a:ext cx="753584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Elemento grafico 109">
            <a:extLst>
              <a:ext uri="{FF2B5EF4-FFF2-40B4-BE49-F238E27FC236}">
                <a16:creationId xmlns:a16="http://schemas.microsoft.com/office/drawing/2014/main" id="{16F19312-E288-4DA9-AF2F-1413C26B37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716" y="3029076"/>
            <a:ext cx="496518" cy="525527"/>
          </a:xfrm>
          <a:prstGeom prst="rect">
            <a:avLst/>
          </a:prstGeom>
        </p:spPr>
      </p:pic>
      <p:pic>
        <p:nvPicPr>
          <p:cNvPr id="116" name="Immagine 115">
            <a:extLst>
              <a:ext uri="{FF2B5EF4-FFF2-40B4-BE49-F238E27FC236}">
                <a16:creationId xmlns:a16="http://schemas.microsoft.com/office/drawing/2014/main" id="{3378D853-BF17-46C0-9AEF-9494B1D55F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2" y="4031768"/>
            <a:ext cx="608812" cy="608812"/>
          </a:xfrm>
          <a:prstGeom prst="rect">
            <a:avLst/>
          </a:prstGeom>
        </p:spPr>
      </p:pic>
      <p:pic>
        <p:nvPicPr>
          <p:cNvPr id="124" name="Immagine 123">
            <a:extLst>
              <a:ext uri="{FF2B5EF4-FFF2-40B4-BE49-F238E27FC236}">
                <a16:creationId xmlns:a16="http://schemas.microsoft.com/office/drawing/2014/main" id="{6C34E09A-B737-4CDE-9144-D441E7A917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334" y="3406138"/>
            <a:ext cx="1205393" cy="1205393"/>
          </a:xfrm>
          <a:prstGeom prst="rect">
            <a:avLst/>
          </a:prstGeom>
        </p:spPr>
      </p:pic>
      <p:sp>
        <p:nvSpPr>
          <p:cNvPr id="125" name="CasellaDiTesto 124">
            <a:extLst>
              <a:ext uri="{FF2B5EF4-FFF2-40B4-BE49-F238E27FC236}">
                <a16:creationId xmlns:a16="http://schemas.microsoft.com/office/drawing/2014/main" id="{DB82B75B-99BD-475D-81DF-A48E0F61D1B0}"/>
              </a:ext>
            </a:extLst>
          </p:cNvPr>
          <p:cNvSpPr txBox="1"/>
          <p:nvPr/>
        </p:nvSpPr>
        <p:spPr>
          <a:xfrm>
            <a:off x="1348740" y="4846320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    </a:t>
            </a:r>
          </a:p>
        </p:txBody>
      </p:sp>
      <p:sp>
        <p:nvSpPr>
          <p:cNvPr id="126" name="Rettangolo 125">
            <a:extLst>
              <a:ext uri="{FF2B5EF4-FFF2-40B4-BE49-F238E27FC236}">
                <a16:creationId xmlns:a16="http://schemas.microsoft.com/office/drawing/2014/main" id="{31EEFAE8-7CEC-432D-9DE2-ACFE280A4AAB}"/>
              </a:ext>
            </a:extLst>
          </p:cNvPr>
          <p:cNvSpPr/>
          <p:nvPr/>
        </p:nvSpPr>
        <p:spPr>
          <a:xfrm>
            <a:off x="1066012" y="2697480"/>
            <a:ext cx="6632565" cy="2537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1" name="Rettangolo 130">
            <a:extLst>
              <a:ext uri="{FF2B5EF4-FFF2-40B4-BE49-F238E27FC236}">
                <a16:creationId xmlns:a16="http://schemas.microsoft.com/office/drawing/2014/main" id="{EBAAC455-ABD0-40A2-AC66-46EB6E63FE2F}"/>
              </a:ext>
            </a:extLst>
          </p:cNvPr>
          <p:cNvSpPr/>
          <p:nvPr/>
        </p:nvSpPr>
        <p:spPr>
          <a:xfrm>
            <a:off x="4011930" y="5600700"/>
            <a:ext cx="582930" cy="4065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2" name="CasellaDiTesto 131">
            <a:extLst>
              <a:ext uri="{FF2B5EF4-FFF2-40B4-BE49-F238E27FC236}">
                <a16:creationId xmlns:a16="http://schemas.microsoft.com/office/drawing/2014/main" id="{97FF1504-DDF1-40A5-B9DC-1B9581215532}"/>
              </a:ext>
            </a:extLst>
          </p:cNvPr>
          <p:cNvSpPr txBox="1"/>
          <p:nvPr/>
        </p:nvSpPr>
        <p:spPr>
          <a:xfrm>
            <a:off x="4914900" y="5463540"/>
            <a:ext cx="3771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Flusso esecuzione di un task. Possibilità di incrementare il numero di task paralleli al </a:t>
            </a:r>
            <a:r>
              <a:rPr lang="it-IT" sz="1400" dirty="0" err="1"/>
              <a:t>runtime</a:t>
            </a:r>
            <a:r>
              <a:rPr lang="it-IT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5735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1458</TotalTime>
  <Words>1084</Words>
  <Application>Microsoft Office PowerPoint</Application>
  <PresentationFormat>Presentazione su schermo (4:3)</PresentationFormat>
  <Paragraphs>290</Paragraphs>
  <Slides>28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6" baseType="lpstr">
      <vt:lpstr>Calibri</vt:lpstr>
      <vt:lpstr>Cambria Math</vt:lpstr>
      <vt:lpstr>Lucida Sans Unicode</vt:lpstr>
      <vt:lpstr>Times New Roman</vt:lpstr>
      <vt:lpstr>Verdana</vt:lpstr>
      <vt:lpstr>Wingdings 2</vt:lpstr>
      <vt:lpstr>Wingdings 3</vt:lpstr>
      <vt:lpstr>Concourse</vt:lpstr>
      <vt:lpstr>Analisi di dati in tempo reale di una partita di calcio </vt:lpstr>
      <vt:lpstr>Richieste Progettuali</vt:lpstr>
      <vt:lpstr>Definizione Dataset</vt:lpstr>
      <vt:lpstr>Definizione Dataset</vt:lpstr>
      <vt:lpstr>Tecnologie</vt:lpstr>
      <vt:lpstr>Apache Flink</vt:lpstr>
      <vt:lpstr>RabbitMQ</vt:lpstr>
      <vt:lpstr>Definizioni Source &amp; Sink FLink</vt:lpstr>
      <vt:lpstr>Query1</vt:lpstr>
      <vt:lpstr>Query2</vt:lpstr>
      <vt:lpstr>Campo Di Gioco</vt:lpstr>
      <vt:lpstr>Query 3</vt:lpstr>
      <vt:lpstr>Testing</vt:lpstr>
      <vt:lpstr>Query1 Test</vt:lpstr>
      <vt:lpstr>Query1 Test</vt:lpstr>
      <vt:lpstr>Query2 Test</vt:lpstr>
      <vt:lpstr>Query2 Test</vt:lpstr>
      <vt:lpstr>Query3 Test</vt:lpstr>
      <vt:lpstr>Query3 Test</vt:lpstr>
      <vt:lpstr>Conclusioni</vt:lpstr>
      <vt:lpstr>Parte Opzionale</vt:lpstr>
      <vt:lpstr>Query1 Parte Opzionale</vt:lpstr>
      <vt:lpstr>Query1 Parte Opzionale</vt:lpstr>
      <vt:lpstr>Query2 Parte Opzionale</vt:lpstr>
      <vt:lpstr>Query2 Parte Opzionale</vt:lpstr>
      <vt:lpstr>Query3 Parte Opzionale</vt:lpstr>
      <vt:lpstr>Query3 Parte Opzionale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alessandro valenti</cp:lastModifiedBy>
  <cp:revision>108</cp:revision>
  <dcterms:created xsi:type="dcterms:W3CDTF">2014-09-16T21:33:07Z</dcterms:created>
  <dcterms:modified xsi:type="dcterms:W3CDTF">2017-07-17T13:53:38Z</dcterms:modified>
</cp:coreProperties>
</file>