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97" r:id="rId11"/>
    <p:sldId id="299" r:id="rId12"/>
    <p:sldId id="298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7/11/2017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partita di calcio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e </a:t>
            </a:r>
            <a:r>
              <a:rPr lang="en-US" dirty="0" err="1"/>
              <a:t>Architetture</a:t>
            </a:r>
            <a:r>
              <a:rPr lang="en-US" dirty="0"/>
              <a:t> per Big Data</a:t>
            </a:r>
          </a:p>
          <a:p>
            <a:r>
              <a:rPr lang="en-US" dirty="0"/>
              <a:t>A.A. 2016-2017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8620" y="5795010"/>
            <a:ext cx="6023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Salomè Paolo		0233502</a:t>
            </a:r>
          </a:p>
          <a:p>
            <a:r>
              <a:rPr lang="it-IT" sz="2200" dirty="0"/>
              <a:t>Valenti Alessandro 	0228709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it-IT" sz="2300" dirty="0"/>
              <a:t>A complemento della </a:t>
            </a:r>
            <a:r>
              <a:rPr lang="it-IT" sz="2300" dirty="0" err="1"/>
              <a:t>query</a:t>
            </a:r>
            <a:r>
              <a:rPr lang="it-IT" sz="2300" dirty="0"/>
              <a:t> 1, si richiede di fornire la classifica aggiornata in tempo reale dei 5 giocatori più veloci.</a:t>
            </a:r>
          </a:p>
          <a:p>
            <a:pPr marL="109728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Query2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405765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12051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12320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97578"/>
            <a:ext cx="1205393" cy="1205393"/>
          </a:xfrm>
          <a:prstGeom prst="rect">
            <a:avLst/>
          </a:prstGeom>
        </p:spPr>
      </p:pic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78892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9214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55498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47446A0-0853-48D5-983B-8B399DC7C1A7}"/>
              </a:ext>
            </a:extLst>
          </p:cNvPr>
          <p:cNvSpPr/>
          <p:nvPr/>
        </p:nvSpPr>
        <p:spPr>
          <a:xfrm>
            <a:off x="5035387" y="2983230"/>
            <a:ext cx="2446020" cy="208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 err="1"/>
              <a:t>countWindowAll</a:t>
            </a:r>
            <a:r>
              <a:rPr lang="it-IT" sz="1400" dirty="0"/>
              <a:t>(16)</a:t>
            </a:r>
          </a:p>
          <a:p>
            <a:pPr algn="ctr"/>
            <a:r>
              <a:rPr lang="it-IT" sz="1400" dirty="0"/>
              <a:t>Reduce()</a:t>
            </a:r>
          </a:p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FAF4B4B-8A97-48D6-AAD4-08156206B880}"/>
              </a:ext>
            </a:extLst>
          </p:cNvPr>
          <p:cNvSpPr/>
          <p:nvPr/>
        </p:nvSpPr>
        <p:spPr>
          <a:xfrm>
            <a:off x="1348740" y="3497578"/>
            <a:ext cx="3040380" cy="1017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Query 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6FDF0D-2E8F-4C3E-969F-90C554A0DF00}"/>
              </a:ext>
            </a:extLst>
          </p:cNvPr>
          <p:cNvCxnSpPr>
            <a:cxnSpLocks/>
            <a:stCxn id="12" idx="3"/>
            <a:endCxn id="31" idx="2"/>
          </p:cNvCxnSpPr>
          <p:nvPr/>
        </p:nvCxnSpPr>
        <p:spPr>
          <a:xfrm>
            <a:off x="4389120" y="4006214"/>
            <a:ext cx="646267" cy="1714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14C4FD-BDE1-457A-9886-56F4861FB474}"/>
              </a:ext>
            </a:extLst>
          </p:cNvPr>
          <p:cNvCxnSpPr>
            <a:stCxn id="31" idx="6"/>
          </p:cNvCxnSpPr>
          <p:nvPr/>
        </p:nvCxnSpPr>
        <p:spPr>
          <a:xfrm flipV="1">
            <a:off x="7481407" y="4014787"/>
            <a:ext cx="576743" cy="8573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1C9324-CD6E-403F-B9BC-4098E6A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Gioco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6C663E8-05C4-4471-BBEB-1E7AFB3A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5549"/>
              </p:ext>
            </p:extLst>
          </p:nvPr>
        </p:nvGraphicFramePr>
        <p:xfrm>
          <a:off x="542925" y="1652429"/>
          <a:ext cx="3554730" cy="3771900"/>
        </p:xfrm>
        <a:graphic>
          <a:graphicData uri="http://schemas.openxmlformats.org/drawingml/2006/table">
            <a:tbl>
              <a:tblPr firstRow="1" firstCol="1" bandRow="1"/>
              <a:tblGrid>
                <a:gridCol w="394970">
                  <a:extLst>
                    <a:ext uri="{9D8B030D-6E8A-4147-A177-3AD203B41FA5}">
                      <a16:colId xmlns:a16="http://schemas.microsoft.com/office/drawing/2014/main" val="5137039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0804487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6627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2256071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6348816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4848121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4260347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95735154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84418639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547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0038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053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0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17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818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03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9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952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3979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156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1138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8625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21325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0AFCA9-012F-4335-9508-913AE1857BA0}"/>
              </a:ext>
            </a:extLst>
          </p:cNvPr>
          <p:cNvCxnSpPr>
            <a:cxnSpLocks/>
          </p:cNvCxnSpPr>
          <p:nvPr/>
        </p:nvCxnSpPr>
        <p:spPr>
          <a:xfrm>
            <a:off x="451485" y="5532120"/>
            <a:ext cx="3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6204090-DE4B-42E0-A8B8-2A2E02A69E9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" y="1371759"/>
            <a:ext cx="17145" cy="41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429D9D-7289-49E3-AB2F-1DDEB0424B37}"/>
              </a:ext>
            </a:extLst>
          </p:cNvPr>
          <p:cNvSpPr txBox="1"/>
          <p:nvPr/>
        </p:nvSpPr>
        <p:spPr>
          <a:xfrm>
            <a:off x="4034790" y="555498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AB07B2-1C03-488F-8310-8AD520921E6E}"/>
              </a:ext>
            </a:extLst>
          </p:cNvPr>
          <p:cNvSpPr txBox="1"/>
          <p:nvPr/>
        </p:nvSpPr>
        <p:spPr>
          <a:xfrm>
            <a:off x="91440" y="122138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8D80BD-1FCD-4BC9-A61B-21E09A9055F3}"/>
              </a:ext>
            </a:extLst>
          </p:cNvPr>
          <p:cNvSpPr txBox="1"/>
          <p:nvPr/>
        </p:nvSpPr>
        <p:spPr>
          <a:xfrm>
            <a:off x="4085583" y="1324253"/>
            <a:ext cx="195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(52483,67483)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C9AD2E0-332A-492F-997C-4192D8A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1785779"/>
            <a:ext cx="2628900" cy="35052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689F89-CD4F-4C50-98AF-D57CF3487F86}"/>
              </a:ext>
            </a:extLst>
          </p:cNvPr>
          <p:cNvSpPr txBox="1"/>
          <p:nvPr/>
        </p:nvSpPr>
        <p:spPr>
          <a:xfrm>
            <a:off x="457200" y="5201225"/>
            <a:ext cx="53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(0,0)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/>
              <p:nvPr/>
            </p:nvSpPr>
            <p:spPr>
              <a:xfrm>
                <a:off x="4695182" y="5554910"/>
                <a:ext cx="42202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Sono stati necessari degli aggiustamenti delle posizioni </a:t>
                </a:r>
                <a:r>
                  <a:rPr lang="it-IT" sz="1400" dirty="0" err="1"/>
                  <a:t>x,y</a:t>
                </a:r>
                <a:r>
                  <a:rPr lang="it-IT" sz="1400" dirty="0"/>
                  <a:t> raccolte dai sensori: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 &lt; 0 −&gt; 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’ = 0  </m:t>
                      </m:r>
                    </m:oMath>
                  </m:oMathPara>
                </a14:m>
                <a:endParaRPr lang="it-IT" sz="1400" dirty="0"/>
              </a:p>
              <a:p>
                <a:pPr/>
                <a:r>
                  <a:rPr lang="it-IT" sz="1400" dirty="0"/>
                  <a:t> 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 −&gt;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 + 33941 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7B25DE-7A7A-469A-AB00-EBCA56BC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182" y="5554910"/>
                <a:ext cx="4220217" cy="954107"/>
              </a:xfrm>
              <a:prstGeom prst="rect">
                <a:avLst/>
              </a:prstGeom>
              <a:blipFill>
                <a:blip r:embed="rId3"/>
                <a:stretch>
                  <a:fillRect l="-434" t="-1274" b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894C85D-81AC-46B9-81AD-AD6273AA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4722B7E-7409-4E81-840A-26E13D7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3</a:t>
            </a:r>
          </a:p>
        </p:txBody>
      </p:sp>
    </p:spTree>
    <p:extLst>
      <p:ext uri="{BB962C8B-B14F-4D97-AF65-F5344CB8AC3E}">
        <p14:creationId xmlns:p14="http://schemas.microsoft.com/office/powerpoint/2010/main" val="289081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4557" y="795130"/>
            <a:ext cx="8342243" cy="462906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endParaRPr lang="it-IT" sz="4800" dirty="0"/>
          </a:p>
          <a:p>
            <a:pPr marL="109728" indent="0" algn="ctr">
              <a:buNone/>
            </a:pPr>
            <a:r>
              <a:rPr lang="it-IT" sz="4800" dirty="0"/>
              <a:t>GRAZIE PER </a:t>
            </a:r>
          </a:p>
          <a:p>
            <a:pPr marL="109728" indent="0" algn="ctr">
              <a:buNone/>
            </a:pPr>
            <a:r>
              <a:rPr lang="it-IT" sz="4800" dirty="0"/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2851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Analizzare in tempo reale, tramite un framework open-source di data stream processing il dataset del DEBS 2013 </a:t>
            </a:r>
            <a:r>
              <a:rPr lang="it-IT" dirty="0" err="1"/>
              <a:t>Grand</a:t>
            </a:r>
            <a:r>
              <a:rPr lang="it-IT" dirty="0"/>
              <a:t> Challenge riguardante una partita di calcio, rispondendo ad alcune </a:t>
            </a:r>
            <a:r>
              <a:rPr lang="it-IT" dirty="0" err="1"/>
              <a:t>query</a:t>
            </a:r>
            <a:r>
              <a:rPr lang="it-IT" dirty="0"/>
              <a:t> rilevanti per gli allenatori delle due squadre e per gli spettatori della partita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Richieste Progettuali</a:t>
            </a:r>
          </a:p>
        </p:txBody>
      </p:sp>
    </p:spTree>
    <p:extLst>
      <p:ext uri="{BB962C8B-B14F-4D97-AF65-F5344CB8AC3E}">
        <p14:creationId xmlns:p14="http://schemas.microsoft.com/office/powerpoint/2010/main" val="15476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Tale dataset riguarda i data acquisiti tramite sensori wireless durante una partita di calcio tra 2 squadre da 8 giocatori ciascuna. </a:t>
            </a:r>
          </a:p>
          <a:p>
            <a:r>
              <a:rPr lang="it-IT" dirty="0"/>
              <a:t>La partita è stata giocata su un campo di calcio di dimensione pari alla metà di quella standard, in due tempi della durata di 30 minuti ciascuno.</a:t>
            </a:r>
          </a:p>
          <a:p>
            <a:r>
              <a:rPr lang="it-IT" dirty="0"/>
              <a:t>Ciascun giocatore e l’arbitro avevano due sensori nei parastinchi, i due portieri avevano due sensori aggiuntivi nei guanti. Il pallone aveva un sensore localizzato nel centro.</a:t>
            </a:r>
          </a:p>
          <a:p>
            <a:r>
              <a:rPr lang="it-IT" dirty="0"/>
              <a:t>I sensori nei parastinchi e nei guanti producono dati ad una frequenza di 200Hz, quello nel pallone ad una frequenza di 2000Hz.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20057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t-IT" dirty="0"/>
              <a:t>Gli eventi seguono questo schema</a:t>
            </a:r>
          </a:p>
          <a:p>
            <a:r>
              <a:rPr lang="it-IT" b="1" dirty="0" err="1"/>
              <a:t>sid</a:t>
            </a:r>
            <a:r>
              <a:rPr lang="it-IT" b="1" dirty="0"/>
              <a:t>, </a:t>
            </a:r>
            <a:r>
              <a:rPr lang="it-IT" b="1" dirty="0" err="1"/>
              <a:t>ts</a:t>
            </a:r>
            <a:r>
              <a:rPr lang="it-IT" b="1" dirty="0"/>
              <a:t>, x, y, z, |v|, |a|, </a:t>
            </a:r>
            <a:r>
              <a:rPr lang="it-IT" b="1" dirty="0" err="1"/>
              <a:t>vx</a:t>
            </a:r>
            <a:r>
              <a:rPr lang="it-IT" b="1" dirty="0"/>
              <a:t>, </a:t>
            </a:r>
            <a:r>
              <a:rPr lang="it-IT" b="1" dirty="0" err="1"/>
              <a:t>vy</a:t>
            </a:r>
            <a:r>
              <a:rPr lang="it-IT" b="1" dirty="0"/>
              <a:t>, </a:t>
            </a:r>
            <a:r>
              <a:rPr lang="it-IT" b="1" dirty="0" err="1"/>
              <a:t>vz</a:t>
            </a:r>
            <a:r>
              <a:rPr lang="it-IT" b="1" dirty="0"/>
              <a:t>, </a:t>
            </a:r>
            <a:r>
              <a:rPr lang="it-IT" b="1" dirty="0" err="1"/>
              <a:t>ax</a:t>
            </a:r>
            <a:r>
              <a:rPr lang="it-IT" b="1" dirty="0"/>
              <a:t>, </a:t>
            </a:r>
            <a:r>
              <a:rPr lang="it-IT" b="1" dirty="0" err="1"/>
              <a:t>ay</a:t>
            </a:r>
            <a:r>
              <a:rPr lang="it-IT" b="1" dirty="0"/>
              <a:t>, </a:t>
            </a:r>
            <a:r>
              <a:rPr lang="it-IT" b="1" dirty="0" err="1"/>
              <a:t>az</a:t>
            </a:r>
            <a:r>
              <a:rPr lang="it-IT" b="1" dirty="0"/>
              <a:t> </a:t>
            </a:r>
          </a:p>
          <a:p>
            <a:pPr marL="109728" indent="0">
              <a:buNone/>
            </a:pPr>
            <a:endParaRPr lang="it-IT" b="1" dirty="0"/>
          </a:p>
          <a:p>
            <a:pPr lvl="1"/>
            <a:r>
              <a:rPr lang="pt-BR" b="1" dirty="0"/>
              <a:t>sid</a:t>
            </a:r>
            <a:r>
              <a:rPr lang="pt-BR" dirty="0"/>
              <a:t> : sensor id</a:t>
            </a:r>
          </a:p>
          <a:p>
            <a:pPr lvl="1"/>
            <a:r>
              <a:rPr lang="pt-BR" b="1" dirty="0"/>
              <a:t>ts</a:t>
            </a:r>
            <a:r>
              <a:rPr lang="pt-BR" dirty="0"/>
              <a:t>  : time stamp [picosecondi] </a:t>
            </a:r>
            <a:r>
              <a:rPr lang="en-US" dirty="0"/>
              <a:t>(</a:t>
            </a: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partita : 10753295594424116; fine </a:t>
            </a:r>
            <a:r>
              <a:rPr lang="en-US" dirty="0" err="1"/>
              <a:t>della</a:t>
            </a:r>
            <a:r>
              <a:rPr lang="en-US" dirty="0"/>
              <a:t> partita: 14879639146403495); </a:t>
            </a:r>
            <a:endParaRPr lang="pt-BR" dirty="0"/>
          </a:p>
          <a:p>
            <a:pPr lvl="1"/>
            <a:r>
              <a:rPr lang="pt-BR" b="1" dirty="0"/>
              <a:t>x , y , z </a:t>
            </a:r>
            <a:r>
              <a:rPr lang="pt-BR" dirty="0"/>
              <a:t>: coordinate sensori [mm]</a:t>
            </a:r>
          </a:p>
          <a:p>
            <a:pPr lvl="1"/>
            <a:r>
              <a:rPr lang="pt-BR" b="1" dirty="0"/>
              <a:t>|V|</a:t>
            </a:r>
            <a:r>
              <a:rPr lang="pt-BR" dirty="0"/>
              <a:t> : velocità [</a:t>
            </a:r>
            <a:r>
              <a:rPr lang="el-GR" dirty="0"/>
              <a:t>μ</a:t>
            </a:r>
            <a:r>
              <a:rPr lang="it-IT" dirty="0"/>
              <a:t>m/s</a:t>
            </a:r>
            <a:r>
              <a:rPr lang="pt-BR" dirty="0"/>
              <a:t>]</a:t>
            </a:r>
          </a:p>
          <a:p>
            <a:pPr lvl="1"/>
            <a:r>
              <a:rPr lang="pt-BR" b="1" dirty="0"/>
              <a:t>vx , vy , vz </a:t>
            </a:r>
            <a:r>
              <a:rPr lang="pt-BR" dirty="0"/>
              <a:t>: magnitudine della velocità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Dataset</a:t>
            </a:r>
          </a:p>
        </p:txBody>
      </p:sp>
    </p:spTree>
    <p:extLst>
      <p:ext uri="{BB962C8B-B14F-4D97-AF65-F5344CB8AC3E}">
        <p14:creationId xmlns:p14="http://schemas.microsoft.com/office/powerpoint/2010/main" val="32279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/>
              <a:t>Il framework di data-stream </a:t>
            </a:r>
            <a:r>
              <a:rPr lang="it-IT" dirty="0" err="1"/>
              <a:t>process</a:t>
            </a:r>
            <a:r>
              <a:rPr lang="it-IT" dirty="0"/>
              <a:t> utilizzato è</a:t>
            </a:r>
            <a:r>
              <a:rPr lang="it-IT" b="1" dirty="0"/>
              <a:t> Apache </a:t>
            </a:r>
            <a:r>
              <a:rPr lang="it-IT" b="1" dirty="0" err="1"/>
              <a:t>Flink</a:t>
            </a:r>
            <a:endParaRPr lang="it-IT" b="1" dirty="0"/>
          </a:p>
          <a:p>
            <a:r>
              <a:rPr lang="it-IT" dirty="0"/>
              <a:t>Per effettuare data-</a:t>
            </a:r>
            <a:r>
              <a:rPr lang="it-IT" dirty="0" err="1"/>
              <a:t>ingestion</a:t>
            </a:r>
            <a:r>
              <a:rPr lang="it-IT" dirty="0"/>
              <a:t> del dataset su </a:t>
            </a:r>
            <a:r>
              <a:rPr lang="it-IT" b="1" dirty="0" err="1"/>
              <a:t>Flink</a:t>
            </a:r>
            <a:r>
              <a:rPr lang="it-IT" dirty="0"/>
              <a:t> è stato l’open source </a:t>
            </a:r>
            <a:r>
              <a:rPr lang="it-IT" dirty="0" err="1"/>
              <a:t>message</a:t>
            </a:r>
            <a:r>
              <a:rPr lang="it-IT" dirty="0"/>
              <a:t> broker </a:t>
            </a:r>
            <a:r>
              <a:rPr lang="it-IT" b="1" dirty="0" err="1"/>
              <a:t>RabbitMQ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C2DDFF-C1A6-4378-9E83-D0910B3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89" y="3744309"/>
            <a:ext cx="3618111" cy="1340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7DAE1-EFF3-431F-ACE6-03F9922CC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" y="4557377"/>
            <a:ext cx="3425198" cy="14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9F5B46C-BDA4-41C0-BF4B-4F0CE191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Apache </a:t>
            </a:r>
            <a:r>
              <a:rPr lang="en-US" b="1" dirty="0" err="1"/>
              <a:t>Flink</a:t>
            </a:r>
            <a:r>
              <a:rPr lang="en-US" dirty="0"/>
              <a:t> è un framework open source per </a:t>
            </a:r>
            <a:r>
              <a:rPr lang="en-US" dirty="0" err="1"/>
              <a:t>il</a:t>
            </a:r>
            <a:r>
              <a:rPr lang="en-US" dirty="0"/>
              <a:t> data stream process </a:t>
            </a:r>
            <a:r>
              <a:rPr lang="en-US" dirty="0" err="1"/>
              <a:t>sviluppato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Apache Software Foundation. </a:t>
            </a:r>
            <a:r>
              <a:rPr lang="en-US" dirty="0" err="1"/>
              <a:t>Flink</a:t>
            </a:r>
            <a:r>
              <a:rPr lang="en-US" dirty="0"/>
              <a:t> 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dirty="0" err="1"/>
              <a:t>parallelo</a:t>
            </a:r>
            <a:r>
              <a:rPr lang="en-US" dirty="0"/>
              <a:t> in pipeline.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in </a:t>
            </a:r>
            <a:r>
              <a:rPr lang="en-US" dirty="0" err="1"/>
              <a:t>modlità</a:t>
            </a:r>
            <a:r>
              <a:rPr lang="en-US" dirty="0"/>
              <a:t> pipelined </a:t>
            </a:r>
            <a:r>
              <a:rPr lang="en-US" dirty="0" err="1"/>
              <a:t>abilita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in  bulk/batch del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stream.</a:t>
            </a:r>
          </a:p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fornisce</a:t>
            </a:r>
            <a:r>
              <a:rPr lang="en-US" dirty="0"/>
              <a:t> un alto throughput,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latenze</a:t>
            </a:r>
            <a:r>
              <a:rPr lang="en-US" dirty="0"/>
              <a:t>. </a:t>
            </a:r>
          </a:p>
          <a:p>
            <a:r>
              <a:rPr lang="en-US" dirty="0" err="1"/>
              <a:t>Flink</a:t>
            </a:r>
            <a:r>
              <a:rPr lang="en-US" dirty="0"/>
              <a:t>  non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proprio</a:t>
            </a:r>
            <a:r>
              <a:rPr lang="en-US" dirty="0"/>
              <a:t> Sistema di storage ma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connettori</a:t>
            </a:r>
            <a:r>
              <a:rPr lang="en-US" dirty="0"/>
              <a:t> a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: Amazon Kinesis, Apache Kafka, HDFS, Apache Cassandra, </a:t>
            </a:r>
            <a:r>
              <a:rPr lang="en-US" dirty="0" err="1"/>
              <a:t>RabbitMQ</a:t>
            </a:r>
            <a:r>
              <a:rPr lang="en-US" dirty="0"/>
              <a:t> and </a:t>
            </a:r>
            <a:r>
              <a:rPr lang="en-US" dirty="0" err="1"/>
              <a:t>ElasticSearch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1F842B4-0A30-404D-B610-FC48082A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804889-D355-440B-80A3-28CE810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/>
              <a:t>RabbitMQ</a:t>
            </a:r>
            <a:r>
              <a:rPr lang="it-IT" dirty="0"/>
              <a:t> è un </a:t>
            </a:r>
            <a:r>
              <a:rPr lang="it-IT" dirty="0" err="1"/>
              <a:t>message-oriented</a:t>
            </a:r>
            <a:r>
              <a:rPr lang="it-IT" dirty="0"/>
              <a:t> </a:t>
            </a:r>
            <a:r>
              <a:rPr lang="it-IT" dirty="0" err="1"/>
              <a:t>middleware</a:t>
            </a:r>
            <a:r>
              <a:rPr lang="it-IT" dirty="0"/>
              <a:t> (detto anche broker di messaggistica) che implementa il protocollo </a:t>
            </a:r>
            <a:r>
              <a:rPr lang="it-IT" i="1" dirty="0"/>
              <a:t>Advanced</a:t>
            </a:r>
            <a:r>
              <a:rPr lang="it-IT" dirty="0"/>
              <a:t> </a:t>
            </a:r>
            <a:r>
              <a:rPr lang="it-IT" i="1" dirty="0"/>
              <a:t>Message</a:t>
            </a:r>
            <a:r>
              <a:rPr lang="it-IT" dirty="0"/>
              <a:t> </a:t>
            </a:r>
            <a:r>
              <a:rPr lang="it-IT" i="1" dirty="0"/>
              <a:t>Queuing</a:t>
            </a:r>
            <a:r>
              <a:rPr lang="it-IT" dirty="0"/>
              <a:t> </a:t>
            </a:r>
            <a:r>
              <a:rPr lang="it-IT" i="1" dirty="0" err="1"/>
              <a:t>Protocol</a:t>
            </a:r>
            <a:r>
              <a:rPr lang="it-IT" dirty="0"/>
              <a:t> (</a:t>
            </a:r>
            <a:r>
              <a:rPr lang="it-IT" b="1" dirty="0"/>
              <a:t>AMQP</a:t>
            </a:r>
            <a:r>
              <a:rPr lang="it-IT" dirty="0"/>
              <a:t>). Il server </a:t>
            </a:r>
            <a:r>
              <a:rPr lang="it-IT" i="1" dirty="0" err="1"/>
              <a:t>RabbitMQ</a:t>
            </a:r>
            <a:r>
              <a:rPr lang="it-IT" dirty="0"/>
              <a:t> è scritto in </a:t>
            </a:r>
            <a:r>
              <a:rPr lang="it-IT" i="1" dirty="0" err="1"/>
              <a:t>Erlang</a:t>
            </a:r>
            <a:r>
              <a:rPr lang="it-IT" dirty="0"/>
              <a:t> e si basa sul framework </a:t>
            </a:r>
            <a:r>
              <a:rPr lang="it-IT" b="1" dirty="0"/>
              <a:t>Open Telecom Platform</a:t>
            </a:r>
            <a:r>
              <a:rPr lang="it-IT" dirty="0"/>
              <a:t> (OTP) per la gestione del </a:t>
            </a:r>
            <a:r>
              <a:rPr lang="it-IT" i="1" dirty="0" err="1"/>
              <a:t>clustering</a:t>
            </a:r>
            <a:r>
              <a:rPr lang="it-IT" dirty="0"/>
              <a:t> e del </a:t>
            </a:r>
            <a:r>
              <a:rPr lang="it-IT" i="1" dirty="0" err="1"/>
              <a:t>failover</a:t>
            </a:r>
            <a:r>
              <a:rPr lang="it-IT" dirty="0"/>
              <a:t>.</a:t>
            </a:r>
          </a:p>
          <a:p>
            <a:pPr marL="109728" indent="0">
              <a:buNone/>
            </a:pPr>
            <a:endParaRPr lang="it-IT" dirty="0"/>
          </a:p>
          <a:p>
            <a:r>
              <a:rPr lang="it-IT" b="1" dirty="0" err="1"/>
              <a:t>RabbitMQ</a:t>
            </a:r>
            <a:r>
              <a:rPr lang="it-IT" dirty="0"/>
              <a:t> può essere impiegato su diverse configurazioni distribuite per soddisfare requisiti di elevata disponibilità su larga scala.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7C669CA-144E-4EA7-84A6-F7B7643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RabbitMQ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4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CAF053-CFE6-42E0-A58B-45E8C55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La </a:t>
            </a:r>
            <a:r>
              <a:rPr lang="it-IT" i="1" dirty="0"/>
              <a:t>Source</a:t>
            </a:r>
            <a:r>
              <a:rPr lang="it-IT" dirty="0"/>
              <a:t> utilizzate sono di due tipi:</a:t>
            </a:r>
          </a:p>
          <a:p>
            <a:pPr lvl="1"/>
            <a:r>
              <a:rPr lang="it-IT" i="1" dirty="0" err="1"/>
              <a:t>RabbitMQ</a:t>
            </a:r>
            <a:r>
              <a:rPr lang="it-IT" dirty="0"/>
              <a:t>: Si effettua la connessione al framework installato localmente effettuando il data </a:t>
            </a:r>
            <a:r>
              <a:rPr lang="it-IT" dirty="0" err="1"/>
              <a:t>ingestion</a:t>
            </a:r>
            <a:r>
              <a:rPr lang="it-IT" dirty="0"/>
              <a:t> di tutto il dataset, filtrandolo da informazioni </a:t>
            </a:r>
            <a:r>
              <a:rPr lang="it-IT" dirty="0" err="1"/>
              <a:t>supreflue</a:t>
            </a:r>
            <a:r>
              <a:rPr lang="it-IT" dirty="0"/>
              <a:t> quali: </a:t>
            </a:r>
          </a:p>
          <a:p>
            <a:pPr lvl="2"/>
            <a:r>
              <a:rPr lang="it-IT" dirty="0" err="1"/>
              <a:t>Sid</a:t>
            </a:r>
            <a:r>
              <a:rPr lang="it-IT" dirty="0"/>
              <a:t> dei guanti dei portieri, </a:t>
            </a:r>
            <a:r>
              <a:rPr lang="it-IT" dirty="0" err="1"/>
              <a:t>sid</a:t>
            </a:r>
            <a:r>
              <a:rPr lang="it-IT" dirty="0"/>
              <a:t> dei palloni e dell’arbitro.</a:t>
            </a:r>
          </a:p>
          <a:p>
            <a:pPr lvl="2"/>
            <a:r>
              <a:rPr lang="it-IT" dirty="0"/>
              <a:t>Tutte le </a:t>
            </a:r>
            <a:r>
              <a:rPr lang="it-IT" dirty="0" err="1"/>
              <a:t>tuple</a:t>
            </a:r>
            <a:r>
              <a:rPr lang="it-IT" dirty="0"/>
              <a:t> raccolte prima del </a:t>
            </a:r>
            <a:r>
              <a:rPr lang="it-IT" dirty="0" err="1"/>
              <a:t>timestamp</a:t>
            </a:r>
            <a:r>
              <a:rPr lang="it-IT" dirty="0"/>
              <a:t> di inizio partita.</a:t>
            </a:r>
          </a:p>
          <a:p>
            <a:pPr lvl="1"/>
            <a:r>
              <a:rPr lang="it-IT" i="1" dirty="0" err="1"/>
              <a:t>FilterFile</a:t>
            </a:r>
            <a:r>
              <a:rPr lang="it-IT" dirty="0"/>
              <a:t>: un file precedentemente filtrato eliminando le informazioni superflue sopra indicate.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i="1" dirty="0" err="1"/>
              <a:t>Sink</a:t>
            </a:r>
            <a:r>
              <a:rPr lang="it-IT" dirty="0"/>
              <a:t> invece coincide con un semplice file di testo.</a:t>
            </a:r>
          </a:p>
          <a:p>
            <a:pPr marL="393192" lvl="1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5BBFB65-7B09-4D2D-9FE8-8D9846E9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Source &amp; </a:t>
            </a:r>
            <a:r>
              <a:rPr lang="it-IT" dirty="0" err="1"/>
              <a:t>Sink</a:t>
            </a:r>
            <a:r>
              <a:rPr lang="it-IT" dirty="0"/>
              <a:t> </a:t>
            </a:r>
            <a:r>
              <a:rPr lang="it-IT" dirty="0" err="1"/>
              <a:t>FLink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1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9410F37-8660-4F3B-BD2A-A78A37A8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Analizzare le prestazioni nella corsa di ogni giocatore che partecipa alla partita. 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624B827-4275-461C-99EA-D2A3314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Query1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5928B5AE-97A6-41DE-A988-2C34C670A210}"/>
              </a:ext>
            </a:extLst>
          </p:cNvPr>
          <p:cNvSpPr/>
          <p:nvPr/>
        </p:nvSpPr>
        <p:spPr>
          <a:xfrm>
            <a:off x="1348741" y="3177540"/>
            <a:ext cx="1695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flatMap</a:t>
            </a:r>
            <a:r>
              <a:rPr lang="it-IT" sz="1400" dirty="0"/>
              <a:t>()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93899E5-C330-4F8B-9195-62F11F181F79}"/>
              </a:ext>
            </a:extLst>
          </p:cNvPr>
          <p:cNvSpPr/>
          <p:nvPr/>
        </p:nvSpPr>
        <p:spPr>
          <a:xfrm>
            <a:off x="3403083" y="3177540"/>
            <a:ext cx="1794346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Keyby</a:t>
            </a:r>
            <a:r>
              <a:rPr lang="it-IT" sz="1400" dirty="0"/>
              <a:t>(‘</a:t>
            </a:r>
            <a:r>
              <a:rPr lang="it-IT" sz="1400" dirty="0" err="1"/>
              <a:t>sid</a:t>
            </a:r>
            <a:r>
              <a:rPr lang="it-IT" sz="1400" dirty="0"/>
              <a:t>’)</a:t>
            </a:r>
          </a:p>
          <a:p>
            <a:pPr algn="ctr"/>
            <a:r>
              <a:rPr lang="it-IT" sz="1400" dirty="0" err="1"/>
              <a:t>Window</a:t>
            </a:r>
            <a:r>
              <a:rPr lang="it-IT" sz="1400" dirty="0"/>
              <a:t>()</a:t>
            </a:r>
          </a:p>
          <a:p>
            <a:pPr algn="ctr"/>
            <a:r>
              <a:rPr lang="it-IT" sz="1400" dirty="0"/>
              <a:t>Reduce()</a:t>
            </a: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B20B7F45-42DE-43F6-8E88-0C4B801417AD}"/>
              </a:ext>
            </a:extLst>
          </p:cNvPr>
          <p:cNvSpPr/>
          <p:nvPr/>
        </p:nvSpPr>
        <p:spPr>
          <a:xfrm>
            <a:off x="5613356" y="3177540"/>
            <a:ext cx="1747564" cy="166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it-IT" sz="1400" dirty="0"/>
          </a:p>
          <a:p>
            <a:pPr algn="ctr"/>
            <a:endParaRPr lang="it-IT" sz="1400" dirty="0"/>
          </a:p>
          <a:p>
            <a:pPr algn="ctr"/>
            <a:r>
              <a:rPr lang="it-IT" sz="1200" dirty="0" err="1"/>
              <a:t>flatMap</a:t>
            </a:r>
            <a:r>
              <a:rPr lang="it-IT" sz="1200" dirty="0"/>
              <a:t>()</a:t>
            </a:r>
          </a:p>
          <a:p>
            <a:pPr algn="ctr"/>
            <a:r>
              <a:rPr lang="it-IT" sz="1200" dirty="0" err="1"/>
              <a:t>Keyby</a:t>
            </a:r>
            <a:r>
              <a:rPr lang="it-IT" sz="1200" dirty="0"/>
              <a:t>(‘</a:t>
            </a:r>
            <a:r>
              <a:rPr lang="it-IT" sz="1200" dirty="0" err="1"/>
              <a:t>name</a:t>
            </a:r>
            <a:r>
              <a:rPr lang="it-IT" sz="1200" dirty="0"/>
              <a:t>’)</a:t>
            </a:r>
          </a:p>
          <a:p>
            <a:pPr algn="ctr"/>
            <a:r>
              <a:rPr lang="it-IT" sz="1200" dirty="0" err="1"/>
              <a:t>countWindow</a:t>
            </a:r>
            <a:r>
              <a:rPr lang="it-IT" sz="1100" dirty="0"/>
              <a:t>(2)</a:t>
            </a:r>
          </a:p>
          <a:p>
            <a:pPr algn="ctr"/>
            <a:r>
              <a:rPr lang="it-IT" sz="1200" dirty="0"/>
              <a:t>Reduce()</a:t>
            </a:r>
          </a:p>
          <a:p>
            <a:pPr algn="ctr"/>
            <a:endParaRPr lang="it-IT" sz="1200" dirty="0"/>
          </a:p>
          <a:p>
            <a:pPr algn="ctr"/>
            <a:endParaRPr lang="it-IT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0F67C2D-90F5-40A5-82E8-5AFEBC61A988}"/>
              </a:ext>
            </a:extLst>
          </p:cNvPr>
          <p:cNvCxnSpPr>
            <a:cxnSpLocks/>
          </p:cNvCxnSpPr>
          <p:nvPr/>
        </p:nvCxnSpPr>
        <p:spPr>
          <a:xfrm>
            <a:off x="730094" y="3966210"/>
            <a:ext cx="61864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A056433D-3EC3-470F-9BB2-36CA4336BFC7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3044305" y="4011930"/>
            <a:ext cx="358778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43DA7FB6-DB04-4787-9D79-59F25323EADB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5197429" y="4011930"/>
            <a:ext cx="41592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A5BA841-FBFE-4DC8-AAA4-2AB8A836B937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7360920" y="4011930"/>
            <a:ext cx="753584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Elemento grafico 109">
            <a:extLst>
              <a:ext uri="{FF2B5EF4-FFF2-40B4-BE49-F238E27FC236}">
                <a16:creationId xmlns:a16="http://schemas.microsoft.com/office/drawing/2014/main" id="{16F19312-E288-4DA9-AF2F-1413C26B3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6" y="3029076"/>
            <a:ext cx="496518" cy="525527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3378D853-BF17-46C0-9AEF-9494B1D55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4031768"/>
            <a:ext cx="608812" cy="608812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6C34E09A-B737-4CDE-9144-D441E7A91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34" y="3406138"/>
            <a:ext cx="1205393" cy="1205393"/>
          </a:xfrm>
          <a:prstGeom prst="rect">
            <a:avLst/>
          </a:prstGeom>
        </p:spPr>
      </p:pic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82B75B-99BD-475D-81DF-A48E0F61D1B0}"/>
              </a:ext>
            </a:extLst>
          </p:cNvPr>
          <p:cNvSpPr txBox="1"/>
          <p:nvPr/>
        </p:nvSpPr>
        <p:spPr>
          <a:xfrm>
            <a:off x="1348740" y="484632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1EEFAE8-7CEC-432D-9DE2-ACFE280A4AAB}"/>
              </a:ext>
            </a:extLst>
          </p:cNvPr>
          <p:cNvSpPr/>
          <p:nvPr/>
        </p:nvSpPr>
        <p:spPr>
          <a:xfrm>
            <a:off x="1066012" y="2697480"/>
            <a:ext cx="6632565" cy="2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EBAAC455-ABD0-40A2-AC66-46EB6E63FE2F}"/>
              </a:ext>
            </a:extLst>
          </p:cNvPr>
          <p:cNvSpPr/>
          <p:nvPr/>
        </p:nvSpPr>
        <p:spPr>
          <a:xfrm>
            <a:off x="4011930" y="5600700"/>
            <a:ext cx="582930" cy="40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7FF1504-DDF1-40A5-B9DC-1B9581215532}"/>
              </a:ext>
            </a:extLst>
          </p:cNvPr>
          <p:cNvSpPr txBox="1"/>
          <p:nvPr/>
        </p:nvSpPr>
        <p:spPr>
          <a:xfrm>
            <a:off x="4914900" y="5463540"/>
            <a:ext cx="37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Flusso esecuzione di un task. Possibilità di incrementare il numero di task paralleli al </a:t>
            </a:r>
            <a:r>
              <a:rPr lang="it-IT" sz="1400" dirty="0" err="1"/>
              <a:t>runtime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73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1099</TotalTime>
  <Words>703</Words>
  <Application>Microsoft Office PowerPoint</Application>
  <PresentationFormat>Presentazione su schermo (4:3)</PresentationFormat>
  <Paragraphs>201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Analisi di dati in tempo reale di una partita di calcio </vt:lpstr>
      <vt:lpstr>Richieste Progettuali</vt:lpstr>
      <vt:lpstr>Definizione Dataset</vt:lpstr>
      <vt:lpstr>Definizione Dataset</vt:lpstr>
      <vt:lpstr>Tecnologie</vt:lpstr>
      <vt:lpstr>Apache Flink</vt:lpstr>
      <vt:lpstr>RabbitMQ</vt:lpstr>
      <vt:lpstr>Definizioni Source &amp; Sink FLink</vt:lpstr>
      <vt:lpstr>Query1</vt:lpstr>
      <vt:lpstr>Query2</vt:lpstr>
      <vt:lpstr>Campo Di Gioco</vt:lpstr>
      <vt:lpstr>Query 3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alessandro valenti</cp:lastModifiedBy>
  <cp:revision>90</cp:revision>
  <dcterms:created xsi:type="dcterms:W3CDTF">2014-09-16T21:33:07Z</dcterms:created>
  <dcterms:modified xsi:type="dcterms:W3CDTF">2017-07-11T16:23:07Z</dcterms:modified>
</cp:coreProperties>
</file>