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4" r:id="rId1"/>
  </p:sldMasterIdLst>
  <p:notesMasterIdLst>
    <p:notesMasterId r:id="rId34"/>
  </p:notesMasterIdLst>
  <p:sldIdLst>
    <p:sldId id="256" r:id="rId2"/>
    <p:sldId id="304" r:id="rId3"/>
    <p:sldId id="305" r:id="rId4"/>
    <p:sldId id="310" r:id="rId5"/>
    <p:sldId id="257" r:id="rId6"/>
    <p:sldId id="258" r:id="rId7"/>
    <p:sldId id="259" r:id="rId8"/>
    <p:sldId id="260" r:id="rId9"/>
    <p:sldId id="261" r:id="rId10"/>
    <p:sldId id="303" r:id="rId11"/>
    <p:sldId id="267" r:id="rId12"/>
    <p:sldId id="269" r:id="rId13"/>
    <p:sldId id="270" r:id="rId14"/>
    <p:sldId id="271" r:id="rId15"/>
    <p:sldId id="301" r:id="rId16"/>
    <p:sldId id="302" r:id="rId17"/>
    <p:sldId id="272" r:id="rId18"/>
    <p:sldId id="273" r:id="rId19"/>
    <p:sldId id="323" r:id="rId20"/>
    <p:sldId id="324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Giulio" id="{8A68DBB2-702F-4DF3-9281-E76EF3A1D48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6"/>
          </p14:sldIdLst>
        </p14:section>
        <p14:section name="Rob" id="{3623C48A-C2A3-46CE-AFF6-4EB098D23540}">
          <p14:sldIdLst>
            <p14:sldId id="267"/>
            <p14:sldId id="268"/>
            <p14:sldId id="269"/>
            <p14:sldId id="270"/>
            <p14:sldId id="271"/>
          </p14:sldIdLst>
        </p14:section>
        <p14:section name="Luca" id="{871E7690-DA55-4F25-9E1D-7E7F5795F70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Rob" id="{F8DB0843-D8FE-4C98-B2A1-B8295DB173D8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03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69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6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92A8-99D2-4CAA-B6DA-FA183D8395E9}" type="datetimeFigureOut">
              <a:rPr lang="it-IT" smtClean="0"/>
              <a:pPr/>
              <a:t>15/02/2016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FF58F-D8C4-4D21-BC67-DD21166EF46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3769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Aggiungere animazione quando appare 4 tipi di eventi.</a:t>
            </a:r>
          </a:p>
          <a:p>
            <a:r>
              <a:rPr lang="it-IT" dirty="0" smtClean="0"/>
              <a:t>Modificare animazione eventi.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86759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Animazioni.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330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Metto una slide</a:t>
            </a:r>
            <a:r>
              <a:rPr lang="it-IT" baseline="0" dirty="0" smtClean="0"/>
              <a:t> prima di questa in cui parliamo dei </a:t>
            </a:r>
            <a:r>
              <a:rPr lang="it-IT" baseline="0" dirty="0" err="1" smtClean="0"/>
              <a:t>batch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means</a:t>
            </a:r>
            <a:r>
              <a:rPr lang="it-IT" baseline="0" dirty="0" smtClean="0"/>
              <a:t>??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29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it-IT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Fare clic sull'icona per inserire un'immagine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SIMULATORE </a:t>
            </a:r>
            <a:br>
              <a:rPr lang="it-IT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TRAFFICO WEB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b="1" i="1" dirty="0" smtClean="0"/>
              <a:t>SIMONE MARTUCCI</a:t>
            </a:r>
            <a:endParaRPr lang="it-IT" sz="2000" b="1" i="1" dirty="0" smtClean="0"/>
          </a:p>
          <a:p>
            <a:r>
              <a:rPr lang="it-IT" sz="2000" b="1" i="1" dirty="0" smtClean="0"/>
              <a:t>ALESSANDRO VALENTI</a:t>
            </a:r>
            <a:endParaRPr lang="it-IT" sz="2000" b="1" i="1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333204" y="5708084"/>
            <a:ext cx="467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Modelli di Prestazioni di Sistemi e Reti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xmlns="" val="5872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783" y="0"/>
            <a:ext cx="10972800" cy="1143000"/>
          </a:xfrm>
        </p:spPr>
        <p:txBody>
          <a:bodyPr/>
          <a:lstStyle/>
          <a:p>
            <a:r>
              <a:rPr lang="it-IT" dirty="0" smtClean="0"/>
              <a:t>Metriche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555845"/>
            <a:ext cx="10972800" cy="4768755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Il </a:t>
            </a:r>
            <a:r>
              <a:rPr lang="it-IT" b="1" i="1" dirty="0" err="1" smtClean="0"/>
              <a:t>Throughput</a:t>
            </a:r>
            <a:r>
              <a:rPr lang="it-IT" dirty="0" smtClean="0"/>
              <a:t> è l’indice di prestazione che misura il totale di sessioni completate nell’ unità di tempo.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Il </a:t>
            </a:r>
            <a:r>
              <a:rPr lang="it-IT" b="1" i="1" dirty="0" err="1" smtClean="0"/>
              <a:t>Drop</a:t>
            </a:r>
            <a:r>
              <a:rPr lang="it-IT" b="1" i="1" dirty="0" smtClean="0"/>
              <a:t> </a:t>
            </a:r>
            <a:r>
              <a:rPr lang="it-IT" b="1" i="1" dirty="0" err="1" smtClean="0"/>
              <a:t>Ratio</a:t>
            </a:r>
            <a:r>
              <a:rPr lang="it-IT" b="1" i="1" dirty="0" smtClean="0"/>
              <a:t> </a:t>
            </a:r>
            <a:r>
              <a:rPr lang="it-IT" dirty="0" smtClean="0"/>
              <a:t>misura il rapporto tra il totale delle sessioni rifiutate dal sistema ed il numero di sessioni totali che tentano di entrare nel sistema.</a:t>
            </a:r>
          </a:p>
          <a:p>
            <a:endParaRPr lang="it-IT" dirty="0" smtClean="0"/>
          </a:p>
          <a:p>
            <a:r>
              <a:rPr lang="it-IT" dirty="0" smtClean="0"/>
              <a:t>L’ </a:t>
            </a:r>
            <a:r>
              <a:rPr lang="it-IT" b="1" i="1" dirty="0" err="1" smtClean="0"/>
              <a:t>Abort</a:t>
            </a:r>
            <a:r>
              <a:rPr lang="it-IT" b="1" i="1" dirty="0" smtClean="0"/>
              <a:t> </a:t>
            </a:r>
            <a:r>
              <a:rPr lang="it-IT" b="1" i="1" dirty="0" err="1" smtClean="0"/>
              <a:t>Ratio</a:t>
            </a:r>
            <a:r>
              <a:rPr lang="it-IT" dirty="0" smtClean="0"/>
              <a:t> è il rapporto tra le richieste online abortite ed il totale di richieste.</a:t>
            </a:r>
          </a:p>
          <a:p>
            <a:endParaRPr lang="it-IT" dirty="0" smtClean="0"/>
          </a:p>
          <a:p>
            <a:r>
              <a:rPr lang="it-IT" dirty="0" smtClean="0"/>
              <a:t>Il </a:t>
            </a:r>
            <a:r>
              <a:rPr lang="it-IT" b="1" i="1" dirty="0" smtClean="0"/>
              <a:t>Tempo di Risposta del sistema </a:t>
            </a:r>
            <a:r>
              <a:rPr lang="it-IT" dirty="0" smtClean="0"/>
              <a:t>è la somma del tempo di risposta del </a:t>
            </a:r>
            <a:r>
              <a:rPr lang="it-IT" dirty="0" err="1" smtClean="0"/>
              <a:t>front-end</a:t>
            </a:r>
            <a:r>
              <a:rPr lang="it-IT" dirty="0" smtClean="0"/>
              <a:t> e del back-end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2400"/>
            <a:ext cx="10018713" cy="752475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Computazionale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866" y="904876"/>
            <a:ext cx="3438809" cy="595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b="1" dirty="0" smtClean="0"/>
              <a:t>Simulatore</a:t>
            </a:r>
          </a:p>
          <a:p>
            <a:pPr>
              <a:lnSpc>
                <a:spcPct val="150000"/>
              </a:lnSpc>
            </a:pPr>
            <a:r>
              <a:rPr lang="it-IT" dirty="0" err="1" smtClean="0"/>
              <a:t>EventList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ArrivalQueue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ReqQueue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ClientOrderList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Utilities</a:t>
            </a:r>
          </a:p>
          <a:p>
            <a:endParaRPr lang="it-IT" dirty="0"/>
          </a:p>
        </p:txBody>
      </p:sp>
      <p:pic>
        <p:nvPicPr>
          <p:cNvPr id="5" name="Immagine 4" descr="screen_program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87" y="1596787"/>
            <a:ext cx="7014908" cy="416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495519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2400"/>
            <a:ext cx="10018713" cy="752475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Computazionale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7798" y="904876"/>
            <a:ext cx="3629878" cy="595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smtClean="0"/>
              <a:t>Simulatore</a:t>
            </a:r>
          </a:p>
          <a:p>
            <a:pPr>
              <a:lnSpc>
                <a:spcPct val="150000"/>
              </a:lnSpc>
            </a:pPr>
            <a:r>
              <a:rPr lang="it-IT" b="1" dirty="0" err="1" smtClean="0"/>
              <a:t>EventList</a:t>
            </a:r>
            <a:endParaRPr lang="it-IT" b="1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ArrivalQueue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ReqQueue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ClientOrderList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Utilities</a:t>
            </a:r>
          </a:p>
          <a:p>
            <a:endParaRPr lang="it-IT" dirty="0"/>
          </a:p>
        </p:txBody>
      </p:sp>
      <p:pic>
        <p:nvPicPr>
          <p:cNvPr id="6" name="Immagine 5" descr="Event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64" y="2210937"/>
            <a:ext cx="8598236" cy="14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0144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2400"/>
            <a:ext cx="10018713" cy="752475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Computazionale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9684" y="904876"/>
            <a:ext cx="3547991" cy="595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smtClean="0"/>
              <a:t>Simulatore</a:t>
            </a:r>
          </a:p>
          <a:p>
            <a:pPr>
              <a:lnSpc>
                <a:spcPct val="150000"/>
              </a:lnSpc>
            </a:pPr>
            <a:r>
              <a:rPr lang="it-IT" dirty="0" err="1" smtClean="0"/>
              <a:t>EventList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b="1" dirty="0" err="1" smtClean="0"/>
              <a:t>ArrivalQueue</a:t>
            </a:r>
            <a:endParaRPr lang="it-IT" b="1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ReqQueue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ClientOrderList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Utilities</a:t>
            </a:r>
          </a:p>
          <a:p>
            <a:endParaRPr lang="it-IT" dirty="0"/>
          </a:p>
        </p:txBody>
      </p:sp>
      <p:pic>
        <p:nvPicPr>
          <p:cNvPr id="5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735263"/>
            <a:ext cx="4448175" cy="11826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cxnSp>
        <p:nvCxnSpPr>
          <p:cNvPr id="6" name="AutoShape 4"/>
          <p:cNvCxnSpPr>
            <a:cxnSpLocks noChangeShapeType="1"/>
          </p:cNvCxnSpPr>
          <p:nvPr/>
        </p:nvCxnSpPr>
        <p:spPr bwMode="auto">
          <a:xfrm>
            <a:off x="10533063" y="3302000"/>
            <a:ext cx="1466850" cy="0"/>
          </a:xfrm>
          <a:prstGeom prst="straightConnector1">
            <a:avLst/>
          </a:prstGeom>
          <a:noFill/>
          <a:ln w="762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4" name="Ovale 3"/>
          <p:cNvSpPr/>
          <p:nvPr/>
        </p:nvSpPr>
        <p:spPr>
          <a:xfrm>
            <a:off x="4118340" y="3069659"/>
            <a:ext cx="593793" cy="460103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l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umetto 1 6"/>
          <p:cNvSpPr/>
          <p:nvPr/>
        </p:nvSpPr>
        <p:spPr>
          <a:xfrm>
            <a:off x="4756956" y="1657819"/>
            <a:ext cx="1643844" cy="891236"/>
          </a:xfrm>
          <a:prstGeom prst="wedgeRectCallout">
            <a:avLst>
              <a:gd name="adj1" fmla="val -1746"/>
              <a:gd name="adj2" fmla="val 112794"/>
            </a:avLst>
          </a:prstGeom>
          <a:noFill/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smtClean="0">
                <a:solidFill>
                  <a:schemeClr val="tx1"/>
                </a:solidFill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52.325</a:t>
            </a:r>
            <a:endParaRPr lang="it-IT" dirty="0">
              <a:solidFill>
                <a:schemeClr val="tx1"/>
              </a:solidFill>
              <a:effectLst>
                <a:innerShdw dist="50800" dir="189000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Ovale 8"/>
          <p:cNvSpPr/>
          <p:nvPr/>
        </p:nvSpPr>
        <p:spPr>
          <a:xfrm>
            <a:off x="9539662" y="3069658"/>
            <a:ext cx="593793" cy="460103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l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umetto 1 9"/>
          <p:cNvSpPr/>
          <p:nvPr/>
        </p:nvSpPr>
        <p:spPr>
          <a:xfrm>
            <a:off x="10444566" y="1657819"/>
            <a:ext cx="1643844" cy="891236"/>
          </a:xfrm>
          <a:prstGeom prst="wedgeRectCallout">
            <a:avLst>
              <a:gd name="adj1" fmla="val -27241"/>
              <a:gd name="adj2" fmla="val 116000"/>
            </a:avLst>
          </a:prstGeom>
          <a:noFill/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smtClean="0">
                <a:solidFill>
                  <a:schemeClr val="tx1"/>
                </a:solidFill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75.200</a:t>
            </a:r>
            <a:endParaRPr lang="it-IT" dirty="0">
              <a:solidFill>
                <a:schemeClr val="tx1"/>
              </a:solidFill>
              <a:effectLst>
                <a:innerShdw dist="50800" dir="189000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5205413" y="4670895"/>
            <a:ext cx="138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75.200</a:t>
            </a:r>
            <a:endParaRPr lang="it-IT" sz="4000" dirty="0">
              <a:effectLst>
                <a:innerShdw dist="50800" dir="189000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539039" y="4670895"/>
            <a:ext cx="138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52.325</a:t>
            </a:r>
            <a:endParaRPr lang="it-IT" sz="4000" dirty="0">
              <a:effectLst>
                <a:innerShdw dist="50800" dir="189000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871144" y="4670895"/>
            <a:ext cx="4881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-              =   </a:t>
            </a:r>
            <a:r>
              <a:rPr lang="it-IT" sz="4000" dirty="0"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22.875 </a:t>
            </a:r>
          </a:p>
        </p:txBody>
      </p:sp>
    </p:spTree>
    <p:extLst>
      <p:ext uri="{BB962C8B-B14F-4D97-AF65-F5344CB8AC3E}">
        <p14:creationId xmlns:p14="http://schemas.microsoft.com/office/powerpoint/2010/main" xmlns="" val="4406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44466 -1.48148E-6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3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3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44857 -0.00347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22" y="-18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3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7" grpId="0" animBg="1"/>
      <p:bldP spid="9" grpId="0" animBg="1"/>
      <p:bldP spid="9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2400"/>
            <a:ext cx="10018713" cy="752475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Computazionale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05218" y="904876"/>
            <a:ext cx="3684895" cy="595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smtClean="0"/>
              <a:t>Simulatore</a:t>
            </a:r>
          </a:p>
          <a:p>
            <a:pPr>
              <a:lnSpc>
                <a:spcPct val="150000"/>
              </a:lnSpc>
            </a:pPr>
            <a:r>
              <a:rPr lang="it-IT" dirty="0" err="1" smtClean="0"/>
              <a:t>EventList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ArrivalQueue</a:t>
            </a:r>
            <a:endParaRPr lang="it-IT" b="1" dirty="0" smtClean="0"/>
          </a:p>
          <a:p>
            <a:pPr>
              <a:lnSpc>
                <a:spcPct val="150000"/>
              </a:lnSpc>
            </a:pPr>
            <a:r>
              <a:rPr lang="it-IT" b="1" dirty="0" err="1" smtClean="0"/>
              <a:t>ReqQueue</a:t>
            </a:r>
            <a:endParaRPr lang="it-IT" b="1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ClientOrderList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Utilities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0588" y="1624012"/>
            <a:ext cx="4333873" cy="1114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3048" y="3362324"/>
            <a:ext cx="3029975" cy="24751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00547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it-IT" dirty="0" smtClean="0"/>
              <a:t>Autocorrelazione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132764"/>
            <a:ext cx="10972800" cy="5191836"/>
          </a:xfrm>
        </p:spPr>
        <p:txBody>
          <a:bodyPr/>
          <a:lstStyle/>
          <a:p>
            <a:pPr marL="514350" indent="-514350"/>
            <a:endParaRPr lang="it-IT" dirty="0" smtClean="0"/>
          </a:p>
          <a:p>
            <a:pPr marL="514350" indent="-514350"/>
            <a:r>
              <a:rPr lang="it-IT" dirty="0" smtClean="0"/>
              <a:t>Acquisizione  dei dati.</a:t>
            </a:r>
          </a:p>
          <a:p>
            <a:pPr marL="514350" indent="-514350"/>
            <a:r>
              <a:rPr lang="it-IT" dirty="0" smtClean="0"/>
              <a:t>Calcolo dell’autocorrelazione mediante il rapporto :</a:t>
            </a:r>
          </a:p>
          <a:p>
            <a:pPr marL="880110" lvl="1" indent="-514350">
              <a:buNone/>
            </a:pPr>
            <a:r>
              <a:rPr lang="it-IT" dirty="0" smtClean="0"/>
              <a:t>	                   con j =1,...,20.</a:t>
            </a:r>
          </a:p>
          <a:p>
            <a:pPr marL="880110" lvl="1" indent="-514350">
              <a:buNone/>
            </a:pPr>
            <a:r>
              <a:rPr lang="it-IT" dirty="0" smtClean="0"/>
              <a:t>                  </a:t>
            </a:r>
          </a:p>
          <a:p>
            <a:pPr marL="880110" lvl="1" indent="-514350">
              <a:buNone/>
            </a:pPr>
            <a:r>
              <a:rPr lang="it-IT" dirty="0" smtClean="0"/>
              <a:t>          è la </a:t>
            </a:r>
            <a:r>
              <a:rPr lang="it-IT" i="1" dirty="0" smtClean="0"/>
              <a:t>varianza</a:t>
            </a:r>
            <a:r>
              <a:rPr lang="it-IT" dirty="0" smtClean="0"/>
              <a:t>.</a:t>
            </a:r>
          </a:p>
          <a:p>
            <a:pPr marL="880110" lvl="1" indent="-514350">
              <a:buNone/>
            </a:pPr>
            <a:endParaRPr lang="it-IT" dirty="0" smtClean="0"/>
          </a:p>
          <a:p>
            <a:pPr marL="880110" lvl="1" indent="-514350">
              <a:buNone/>
            </a:pPr>
            <a:r>
              <a:rPr lang="it-IT" dirty="0" smtClean="0"/>
              <a:t>		                                                       </a:t>
            </a:r>
          </a:p>
          <a:p>
            <a:pPr marL="880110" lvl="1" indent="-514350">
              <a:buNone/>
            </a:pPr>
            <a:r>
              <a:rPr lang="it-IT" dirty="0" smtClean="0"/>
              <a:t>                                                                è l’</a:t>
            </a:r>
            <a:r>
              <a:rPr lang="it-IT" i="1" dirty="0" err="1" smtClean="0"/>
              <a:t>autocovarianza</a:t>
            </a:r>
            <a:r>
              <a:rPr lang="it-IT" dirty="0" smtClean="0"/>
              <a:t>.</a:t>
            </a:r>
          </a:p>
          <a:p>
            <a:pPr marL="880110" lvl="1" indent="-514350">
              <a:buNone/>
            </a:pPr>
            <a:endParaRPr lang="it-IT" dirty="0" smtClean="0"/>
          </a:p>
          <a:p>
            <a:pPr marL="880110" lvl="1" indent="-514350">
              <a:buNone/>
            </a:pPr>
            <a:endParaRPr lang="it-IT" dirty="0" smtClean="0"/>
          </a:p>
          <a:p>
            <a:pPr marL="880110" lvl="1" indent="-514350">
              <a:buNone/>
            </a:pPr>
            <a:endParaRPr lang="it-IT" dirty="0" smtClean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/>
        </p:nvGraphicFramePr>
        <p:xfrm>
          <a:off x="1191334" y="2593074"/>
          <a:ext cx="2020639" cy="723331"/>
        </p:xfrm>
        <a:graphic>
          <a:graphicData uri="http://schemas.openxmlformats.org/presentationml/2006/ole">
            <p:oleObj spid="_x0000_s1026" name="Equazione" r:id="rId3" imgW="507960" imgH="266400" progId="Equation.3">
              <p:embed/>
            </p:oleObj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/>
        </p:nvGraphicFramePr>
        <p:xfrm>
          <a:off x="1091819" y="3370996"/>
          <a:ext cx="655093" cy="773674"/>
        </p:xfrm>
        <a:graphic>
          <a:graphicData uri="http://schemas.openxmlformats.org/presentationml/2006/ole">
            <p:oleObj spid="_x0000_s1028" name="Equazione" r:id="rId4" imgW="152280" imgH="139680" progId="Equation.3">
              <p:embed/>
            </p:oleObj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1173327" y="4305228"/>
          <a:ext cx="4422255" cy="1467775"/>
        </p:xfrm>
        <a:graphic>
          <a:graphicData uri="http://schemas.openxmlformats.org/presentationml/2006/ole">
            <p:oleObj spid="_x0000_s1029" name="Equazione" r:id="rId5" imgW="15746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1487" y="253711"/>
            <a:ext cx="10972800" cy="1143000"/>
          </a:xfrm>
        </p:spPr>
        <p:txBody>
          <a:bodyPr/>
          <a:lstStyle/>
          <a:p>
            <a:r>
              <a:rPr lang="it-IT" dirty="0" smtClean="0"/>
              <a:t>Intervalli di confidenza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501254"/>
            <a:ext cx="10972800" cy="4823346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 smtClean="0"/>
              <a:t>Acquisizione  dei dati.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Calcolo  della media e della varianza.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Calcolo  del valore critico:</a:t>
            </a:r>
          </a:p>
          <a:p>
            <a:endParaRPr lang="it-IT" dirty="0" smtClean="0"/>
          </a:p>
          <a:p>
            <a:r>
              <a:rPr lang="it-IT" dirty="0" smtClean="0"/>
              <a:t>Calcolo degli estremi dell’intervallo:</a:t>
            </a:r>
          </a:p>
          <a:p>
            <a:pPr>
              <a:buNone/>
            </a:pPr>
            <a:endParaRPr lang="it-IT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/>
        </p:nvGraphicFramePr>
        <p:xfrm>
          <a:off x="5517107" y="3812013"/>
          <a:ext cx="4222183" cy="1087532"/>
        </p:xfrm>
        <a:graphic>
          <a:graphicData uri="http://schemas.openxmlformats.org/presentationml/2006/ole">
            <p:oleObj spid="_x0000_s2050" name="Equazione" r:id="rId3" imgW="1676160" imgH="431640" progId="Equation.3">
              <p:embed/>
            </p:oleObj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5008821" y="5431809"/>
          <a:ext cx="2159661" cy="1426191"/>
        </p:xfrm>
        <a:graphic>
          <a:graphicData uri="http://schemas.openxmlformats.org/presentationml/2006/ole">
            <p:oleObj spid="_x0000_s2051" name="Equazione" r:id="rId4" imgW="6728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67651" y="260378"/>
            <a:ext cx="7821055" cy="805217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91821" y="1173707"/>
            <a:ext cx="10390495" cy="556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Funzione </a:t>
            </a:r>
            <a:r>
              <a:rPr lang="it-IT" sz="2200" i="1" dirty="0" smtClean="0">
                <a:cs typeface="Courier New" panose="02070309020205020404" pitchFamily="49" charset="0"/>
              </a:rPr>
              <a:t>print_system_state</a:t>
            </a:r>
            <a:r>
              <a:rPr lang="it-IT" sz="2200" i="1" dirty="0" smtClean="0">
                <a:cs typeface="Courier New" panose="02070309020205020404" pitchFamily="49" charset="0"/>
              </a:rPr>
              <a:t>()</a:t>
            </a:r>
            <a:r>
              <a:rPr lang="it-IT" sz="2200" dirty="0" smtClean="0">
                <a:cs typeface="Courier New" panose="02070309020205020404" pitchFamily="49" charset="0"/>
              </a:rPr>
              <a:t>;</a:t>
            </a:r>
            <a:endParaRPr lang="it-IT" sz="2200" i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i="1" dirty="0" err="1" smtClean="0"/>
              <a:t>EventList</a:t>
            </a:r>
            <a:r>
              <a:rPr lang="it-IT" sz="2200" dirty="0" smtClean="0"/>
              <a:t> e </a:t>
            </a:r>
            <a:r>
              <a:rPr lang="it-IT" sz="2200" i="1" dirty="0" err="1" smtClean="0"/>
              <a:t>ArrivalQueue</a:t>
            </a:r>
            <a:r>
              <a:rPr lang="it-IT" sz="2200" dirty="0" smtClean="0"/>
              <a:t> riempite e svuotate in modo corretto;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err="1" smtClean="0"/>
              <a:t>ReqQueue</a:t>
            </a:r>
            <a:r>
              <a:rPr lang="it-IT" sz="2200" dirty="0" smtClean="0"/>
              <a:t> e </a:t>
            </a:r>
            <a:r>
              <a:rPr lang="it-IT" sz="2200" dirty="0" err="1" smtClean="0"/>
              <a:t>ClientOrderList</a:t>
            </a:r>
            <a:r>
              <a:rPr lang="it-IT" sz="2200" dirty="0" smtClean="0"/>
              <a:t> verificate attraverso stampe sul terminale;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I vincoli riguardanti il sistema;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 smtClean="0"/>
              <a:t>Controllo sulle funzioni di distribuzione 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 smtClean="0"/>
              <a:t>Parametri di simulazione.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Il meccanismo dell’</a:t>
            </a:r>
            <a:r>
              <a:rPr lang="it-IT" sz="2200" dirty="0" err="1" smtClean="0"/>
              <a:t>Overload</a:t>
            </a:r>
            <a:r>
              <a:rPr lang="it-IT" sz="2200" dirty="0" smtClean="0"/>
              <a:t> Management sulla distribuzione peggiore;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Tempo di STOP come termine della simulazione.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xmlns="" val="60179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08844" y="457201"/>
            <a:ext cx="5497589" cy="709684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Validazione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160061" y="1023582"/>
            <a:ext cx="899532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Saturazione del </a:t>
            </a:r>
            <a:r>
              <a:rPr lang="it-IT" sz="2200" b="1" dirty="0" smtClean="0"/>
              <a:t>Front Server</a:t>
            </a:r>
            <a:r>
              <a:rPr lang="it-IT" sz="2200" dirty="0" smtClean="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Coda del </a:t>
            </a:r>
            <a:r>
              <a:rPr lang="it-IT" sz="2200" b="1" dirty="0" smtClean="0"/>
              <a:t>Back-End Server</a:t>
            </a:r>
            <a:r>
              <a:rPr lang="it-IT" sz="2200" dirty="0" smtClean="0"/>
              <a:t> quasi sempre vuota;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Aumento del numero di Client dovuto  al </a:t>
            </a:r>
            <a:r>
              <a:rPr lang="it-IT" sz="2200" b="1" dirty="0" err="1" smtClean="0"/>
              <a:t>Think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time</a:t>
            </a:r>
            <a:r>
              <a:rPr lang="it-IT" sz="2200" dirty="0" smtClean="0"/>
              <a:t> elevato.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Il sistema non raggiunge mai  lo </a:t>
            </a:r>
            <a:r>
              <a:rPr lang="it-IT" sz="2200" i="1" dirty="0" err="1" smtClean="0"/>
              <a:t>Steady-state</a:t>
            </a:r>
            <a:r>
              <a:rPr lang="it-IT" sz="2200" i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i="1" dirty="0" err="1" smtClean="0"/>
              <a:t>Overload</a:t>
            </a:r>
            <a:r>
              <a:rPr lang="it-IT" sz="2200" i="1" dirty="0" smtClean="0"/>
              <a:t> Management: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 smtClean="0"/>
              <a:t>Il sistema rifiuta tutte le richieste.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 smtClean="0"/>
              <a:t>Il sistema non raggiunge la stabilità.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 smtClean="0"/>
              <a:t>Alta percentuale di sessioni rifiutate (30%) e abortite (88%)</a:t>
            </a:r>
          </a:p>
          <a:p>
            <a:pPr marL="285750" indent="-285750">
              <a:lnSpc>
                <a:spcPct val="200000"/>
              </a:lnSpc>
            </a:pP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1948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it-IT" b="1" dirty="0" smtClean="0"/>
              <a:t>Validazione Modello</a:t>
            </a:r>
            <a:endParaRPr lang="it-IT" b="1" dirty="0"/>
          </a:p>
        </p:txBody>
      </p:sp>
      <p:graphicFrame>
        <p:nvGraphicFramePr>
          <p:cNvPr id="4" name="Segnaposto contenuto 3"/>
          <p:cNvGraphicFramePr>
            <a:graphicFrameLocks noChangeAspect="1"/>
          </p:cNvGraphicFramePr>
          <p:nvPr>
            <p:ph idx="1"/>
          </p:nvPr>
        </p:nvGraphicFramePr>
        <p:xfrm>
          <a:off x="485775" y="3871913"/>
          <a:ext cx="739775" cy="1554162"/>
        </p:xfrm>
        <a:graphic>
          <a:graphicData uri="http://schemas.openxmlformats.org/presentationml/2006/ole">
            <p:oleObj spid="_x0000_s123906" name="Equazione" r:id="rId3" imgW="126720" imgH="266400" progId="Equation.3">
              <p:embed/>
            </p:oleObj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1004510" y="4081898"/>
          <a:ext cx="1670452" cy="1147303"/>
        </p:xfrm>
        <a:graphic>
          <a:graphicData uri="http://schemas.openxmlformats.org/presentationml/2006/ole">
            <p:oleObj spid="_x0000_s123907" name="Equazione" r:id="rId4" imgW="812520" imgH="558720" progId="Equation.3">
              <p:embed/>
            </p:oleObj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/>
        </p:nvGraphicFramePr>
        <p:xfrm>
          <a:off x="2579427" y="4490114"/>
          <a:ext cx="738229" cy="487666"/>
        </p:xfrm>
        <a:graphic>
          <a:graphicData uri="http://schemas.openxmlformats.org/presentationml/2006/ole">
            <p:oleObj spid="_x0000_s123908" name="Equazione" r:id="rId5" imgW="190440" imgH="139680" progId="Equation.3">
              <p:embed/>
            </p:oleObj>
          </a:graphicData>
        </a:graphic>
      </p:graphicFrame>
      <p:graphicFrame>
        <p:nvGraphicFramePr>
          <p:cNvPr id="86021" name="Segnaposto contenuto 3"/>
          <p:cNvGraphicFramePr>
            <a:graphicFrameLocks noChangeAspect="1"/>
          </p:cNvGraphicFramePr>
          <p:nvPr/>
        </p:nvGraphicFramePr>
        <p:xfrm>
          <a:off x="3144623" y="3923614"/>
          <a:ext cx="739775" cy="1554162"/>
        </p:xfrm>
        <a:graphic>
          <a:graphicData uri="http://schemas.openxmlformats.org/presentationml/2006/ole">
            <p:oleObj spid="_x0000_s123909" name="Equazione" r:id="rId6" imgW="126720" imgH="266400" progId="Equation.3">
              <p:embed/>
            </p:oleObj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23910" name="Equazione" r:id="rId7" imgW="114120" imgH="215640" progId="Equation.3">
              <p:embed/>
            </p:oleObj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5638800" y="3319463"/>
          <a:ext cx="914400" cy="215900"/>
        </p:xfrm>
        <a:graphic>
          <a:graphicData uri="http://schemas.openxmlformats.org/presentationml/2006/ole">
            <p:oleObj spid="_x0000_s123911" name="Equazione" r:id="rId8" imgW="114120" imgH="215640" progId="Equation.3">
              <p:embed/>
            </p:oleObj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/>
        </p:nvGraphicFramePr>
        <p:xfrm>
          <a:off x="3657600" y="4181451"/>
          <a:ext cx="1739332" cy="978374"/>
        </p:xfrm>
        <a:graphic>
          <a:graphicData uri="http://schemas.openxmlformats.org/presentationml/2006/ole">
            <p:oleObj spid="_x0000_s123912" name="Equazione" r:id="rId9" imgW="812520" imgH="457200" progId="Equation.3">
              <p:embed/>
            </p:oleObj>
          </a:graphicData>
        </a:graphic>
      </p:graphicFrame>
      <p:graphicFrame>
        <p:nvGraphicFramePr>
          <p:cNvPr id="86025" name="Segnaposto contenuto 3"/>
          <p:cNvGraphicFramePr>
            <a:graphicFrameLocks noChangeAspect="1"/>
          </p:cNvGraphicFramePr>
          <p:nvPr/>
        </p:nvGraphicFramePr>
        <p:xfrm>
          <a:off x="5833236" y="3923613"/>
          <a:ext cx="739775" cy="1554162"/>
        </p:xfrm>
        <a:graphic>
          <a:graphicData uri="http://schemas.openxmlformats.org/presentationml/2006/ole">
            <p:oleObj spid="_x0000_s123913" name="Equazione" r:id="rId10" imgW="126720" imgH="266400" progId="Equation.3">
              <p:embed/>
            </p:oleObj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5333762" y="4514779"/>
          <a:ext cx="738188" cy="487362"/>
        </p:xfrm>
        <a:graphic>
          <a:graphicData uri="http://schemas.openxmlformats.org/presentationml/2006/ole">
            <p:oleObj spid="_x0000_s123914" name="Equazione" r:id="rId11" imgW="190440" imgH="139680" progId="Equation.3">
              <p:embed/>
            </p:oleObj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/>
        </p:nvGraphicFramePr>
        <p:xfrm>
          <a:off x="6294413" y="4122098"/>
          <a:ext cx="1768475" cy="1284288"/>
        </p:xfrm>
        <a:graphic>
          <a:graphicData uri="http://schemas.openxmlformats.org/presentationml/2006/ole">
            <p:oleObj spid="_x0000_s123915" name="Equazione" r:id="rId12" imgW="838080" imgH="888840" progId="Equation.3">
              <p:embed/>
            </p:oleObj>
          </a:graphicData>
        </a:graphic>
      </p:graphicFrame>
      <p:graphicFrame>
        <p:nvGraphicFramePr>
          <p:cNvPr id="15" name="Oggetto 14"/>
          <p:cNvGraphicFramePr>
            <a:graphicFrameLocks noChangeAspect="1"/>
          </p:cNvGraphicFramePr>
          <p:nvPr/>
        </p:nvGraphicFramePr>
        <p:xfrm>
          <a:off x="786534" y="3556876"/>
          <a:ext cx="2882309" cy="469213"/>
        </p:xfrm>
        <a:graphic>
          <a:graphicData uri="http://schemas.openxmlformats.org/presentationml/2006/ole">
            <p:oleObj spid="_x0000_s123916" name="Equazione" r:id="rId13" imgW="1091880" imgH="177480" progId="Equation.3">
              <p:embed/>
            </p:oleObj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/>
        </p:nvGraphicFramePr>
        <p:xfrm>
          <a:off x="1507083" y="5484813"/>
          <a:ext cx="5964238" cy="806450"/>
        </p:xfrm>
        <a:graphic>
          <a:graphicData uri="http://schemas.openxmlformats.org/presentationml/2006/ole">
            <p:oleObj spid="_x0000_s123917" name="Equazione" r:id="rId14" imgW="2869920" imgH="419040" progId="Equation.3">
              <p:embed/>
            </p:oleObj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7397087" y="5622878"/>
            <a:ext cx="900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  <a:latin typeface="+mj-lt"/>
              </a:rPr>
              <a:t>700</a:t>
            </a:r>
            <a:r>
              <a:rPr lang="it-IT" sz="2400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it-IT" sz="2400" b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8" name="Oggetto 17"/>
          <p:cNvGraphicFramePr>
            <a:graphicFrameLocks noChangeAspect="1"/>
          </p:cNvGraphicFramePr>
          <p:nvPr/>
        </p:nvGraphicFramePr>
        <p:xfrm>
          <a:off x="8040184" y="5622878"/>
          <a:ext cx="1780464" cy="409433"/>
        </p:xfrm>
        <a:graphic>
          <a:graphicData uri="http://schemas.openxmlformats.org/presentationml/2006/ole">
            <p:oleObj spid="_x0000_s123918" name="Equazione" r:id="rId15" imgW="736560" imgH="177480" progId="Equation.3">
              <p:embed/>
            </p:oleObj>
          </a:graphicData>
        </a:graphic>
      </p:graphicFrame>
      <p:pic>
        <p:nvPicPr>
          <p:cNvPr id="21" name="Immagine 20" descr="reteJack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82627" y="846162"/>
            <a:ext cx="14172450" cy="3616657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36" y="1016201"/>
            <a:ext cx="4358185" cy="1640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6896" y="0"/>
            <a:ext cx="10972800" cy="1143000"/>
          </a:xfrm>
        </p:spPr>
        <p:txBody>
          <a:bodyPr/>
          <a:lstStyle/>
          <a:p>
            <a:r>
              <a:rPr lang="it-IT" dirty="0" smtClean="0"/>
              <a:t>Test </a:t>
            </a:r>
            <a:r>
              <a:rPr lang="it-IT" dirty="0" err="1" smtClean="0"/>
              <a:t>Randomicità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132764"/>
            <a:ext cx="10972800" cy="5191836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È un test statistico  di ipotesi</a:t>
            </a:r>
          </a:p>
          <a:p>
            <a:endParaRPr lang="it-IT" dirty="0" smtClean="0"/>
          </a:p>
          <a:p>
            <a:r>
              <a:rPr lang="it-IT" dirty="0" smtClean="0"/>
              <a:t>Stabilisce se ripetute chiamate al generatore </a:t>
            </a:r>
            <a:r>
              <a:rPr lang="it-IT" i="1" dirty="0" err="1" smtClean="0"/>
              <a:t>random</a:t>
            </a:r>
            <a:r>
              <a:rPr lang="it-IT" dirty="0" smtClean="0"/>
              <a:t> produrranno un campione appartenente  ad una </a:t>
            </a:r>
            <a:r>
              <a:rPr lang="it-IT" i="1" dirty="0" err="1" smtClean="0"/>
              <a:t>Uniform</a:t>
            </a:r>
            <a:r>
              <a:rPr lang="it-IT" i="1" dirty="0" smtClean="0"/>
              <a:t>(0,1</a:t>
            </a:r>
            <a:r>
              <a:rPr lang="it-IT" i="1" dirty="0" smtClean="0"/>
              <a:t>) </a:t>
            </a:r>
          </a:p>
          <a:p>
            <a:endParaRPr lang="it-IT" dirty="0" smtClean="0"/>
          </a:p>
          <a:p>
            <a:pPr algn="ctr">
              <a:buNone/>
            </a:pPr>
            <a:endParaRPr lang="it-IT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dirty="0" smtClean="0"/>
              <a:t>Generare un campione attraverso ripetute chiamate  al generatore </a:t>
            </a:r>
          </a:p>
          <a:p>
            <a:endParaRPr lang="it-IT" dirty="0" smtClean="0"/>
          </a:p>
          <a:p>
            <a:r>
              <a:rPr lang="it-IT" dirty="0" smtClean="0"/>
              <a:t>Calcolare una statistica test la cui distribuzione statistica  sia nota </a:t>
            </a:r>
          </a:p>
          <a:p>
            <a:endParaRPr lang="it-IT" dirty="0" smtClean="0"/>
          </a:p>
          <a:p>
            <a:r>
              <a:rPr lang="it-IT" dirty="0" smtClean="0"/>
              <a:t>Valutare la verosimiglianza dei valori calcolati dalla statistica test con i valori teorici della distribuzione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789296" y="2759122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i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Algoritmo</a:t>
            </a:r>
            <a:endParaRPr kumimoji="0" lang="it-IT" sz="3200" b="1" i="1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5952" y="0"/>
            <a:ext cx="10972800" cy="1091821"/>
          </a:xfrm>
        </p:spPr>
        <p:txBody>
          <a:bodyPr/>
          <a:lstStyle/>
          <a:p>
            <a:r>
              <a:rPr lang="it-IT" dirty="0" smtClean="0"/>
              <a:t>Validazione Modello</a:t>
            </a:r>
            <a:endParaRPr lang="it-IT" dirty="0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1022635" y="3340409"/>
          <a:ext cx="2582974" cy="494612"/>
        </p:xfrm>
        <a:graphic>
          <a:graphicData uri="http://schemas.openxmlformats.org/presentationml/2006/ole">
            <p:oleObj spid="_x0000_s124930" name="Equazione" r:id="rId3" imgW="1193760" imgH="228600" progId="Equation.3">
              <p:embed/>
            </p:oleObj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3985146" y="3370996"/>
            <a:ext cx="131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poiché</a:t>
            </a:r>
            <a:endParaRPr lang="it-IT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5158947" y="3367704"/>
          <a:ext cx="1501159" cy="509828"/>
        </p:xfrm>
        <a:graphic>
          <a:graphicData uri="http://schemas.openxmlformats.org/presentationml/2006/ole">
            <p:oleObj spid="_x0000_s124931" name="Equazione" r:id="rId4" imgW="672840" imgH="228600" progId="Equation.3">
              <p:embed/>
            </p:oleObj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1006475" y="3995738"/>
          <a:ext cx="8426450" cy="923925"/>
        </p:xfrm>
        <a:graphic>
          <a:graphicData uri="http://schemas.openxmlformats.org/presentationml/2006/ole">
            <p:oleObj spid="_x0000_s124932" name="Equazione" r:id="rId5" imgW="3822480" imgH="419040" progId="Equation.3">
              <p:embed/>
            </p:oleObj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750626" y="5336275"/>
          <a:ext cx="8839951" cy="861756"/>
        </p:xfrm>
        <a:graphic>
          <a:graphicData uri="http://schemas.openxmlformats.org/presentationml/2006/ole">
            <p:oleObj spid="_x0000_s124933" name="Equazione" r:id="rId6" imgW="4038480" imgH="393480" progId="Equation.3">
              <p:embed/>
            </p:oleObj>
          </a:graphicData>
        </a:graphic>
      </p:graphicFrame>
      <p:pic>
        <p:nvPicPr>
          <p:cNvPr id="15" name="Segnaposto contenuto 14" descr="reteJackson.pn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29994" y="655089"/>
            <a:ext cx="13049361" cy="33300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78173"/>
          </a:xfrm>
        </p:spPr>
        <p:txBody>
          <a:bodyPr/>
          <a:lstStyle/>
          <a:p>
            <a:r>
              <a:rPr lang="it-IT" dirty="0" smtClean="0"/>
              <a:t>Tempi di riposta del Sistema senza O.M.</a:t>
            </a:r>
            <a:endParaRPr lang="it-IT" dirty="0"/>
          </a:p>
        </p:txBody>
      </p:sp>
      <p:pic>
        <p:nvPicPr>
          <p:cNvPr id="4" name="Segnaposto contenuto 3" descr="responseTi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691" y="1048804"/>
            <a:ext cx="9388834" cy="58091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6896" y="0"/>
            <a:ext cx="10972800" cy="1023582"/>
          </a:xfrm>
        </p:spPr>
        <p:txBody>
          <a:bodyPr/>
          <a:lstStyle/>
          <a:p>
            <a:r>
              <a:rPr lang="it-IT" dirty="0" smtClean="0"/>
              <a:t>Autocorrelazione senza O.M.</a:t>
            </a:r>
            <a:endParaRPr lang="it-IT" dirty="0"/>
          </a:p>
        </p:txBody>
      </p:sp>
      <p:pic>
        <p:nvPicPr>
          <p:cNvPr id="4" name="Segnaposto contenuto 3" descr="autocorrel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21" y="809291"/>
            <a:ext cx="9744503" cy="60487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3582"/>
          </a:xfrm>
        </p:spPr>
        <p:txBody>
          <a:bodyPr/>
          <a:lstStyle/>
          <a:p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Throughput</a:t>
            </a:r>
            <a:r>
              <a:rPr lang="it-IT" dirty="0" smtClean="0"/>
              <a:t> senza O.M.</a:t>
            </a:r>
            <a:endParaRPr lang="it-IT" dirty="0"/>
          </a:p>
        </p:txBody>
      </p:sp>
      <p:pic>
        <p:nvPicPr>
          <p:cNvPr id="4" name="Segnaposto contenuto 3" descr="through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30" y="818867"/>
            <a:ext cx="9805964" cy="6039134"/>
          </a:xfrm>
        </p:spPr>
      </p:pic>
      <p:sp>
        <p:nvSpPr>
          <p:cNvPr id="5" name="CasellaDiTesto 4"/>
          <p:cNvSpPr txBox="1"/>
          <p:nvPr/>
        </p:nvSpPr>
        <p:spPr>
          <a:xfrm>
            <a:off x="5186149" y="4121623"/>
            <a:ext cx="5845791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0000"/>
                </a:solidFill>
                <a:latin typeface="+mj-lt"/>
              </a:rPr>
              <a:t>Intervalli di confidenza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Esponenziale:[3.66109876; 3.83534225]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10 Erlang : [3,75592814; 3,92657294]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  <a:latin typeface="+mj-lt"/>
              </a:rPr>
              <a:t>Iperesponenziale</a:t>
            </a: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 : [0, 84149673; 0,87406350]</a:t>
            </a:r>
            <a:endParaRPr lang="it-IT" sz="20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2304" y="0"/>
            <a:ext cx="10972800" cy="1009934"/>
          </a:xfrm>
        </p:spPr>
        <p:txBody>
          <a:bodyPr/>
          <a:lstStyle/>
          <a:p>
            <a:r>
              <a:rPr lang="it-IT" dirty="0" smtClean="0"/>
              <a:t>Istogramma </a:t>
            </a:r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Throughput</a:t>
            </a:r>
            <a:endParaRPr lang="it-IT" dirty="0"/>
          </a:p>
        </p:txBody>
      </p:sp>
      <p:pic>
        <p:nvPicPr>
          <p:cNvPr id="4" name="Segnaposto contenuto 3" descr="istogram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09" y="832513"/>
            <a:ext cx="9839242" cy="60254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7714" y="0"/>
            <a:ext cx="10972800" cy="1143000"/>
          </a:xfrm>
        </p:spPr>
        <p:txBody>
          <a:bodyPr/>
          <a:lstStyle/>
          <a:p>
            <a:r>
              <a:rPr lang="it-IT" dirty="0" smtClean="0"/>
              <a:t>Tempi di riposta del Sistema con O.M.</a:t>
            </a:r>
            <a:endParaRPr lang="it-IT" dirty="0"/>
          </a:p>
        </p:txBody>
      </p:sp>
      <p:pic>
        <p:nvPicPr>
          <p:cNvPr id="4" name="Segnaposto contenuto 3" descr="responseO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70" y="955343"/>
            <a:ext cx="9674855" cy="59026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41696"/>
          </a:xfrm>
        </p:spPr>
        <p:txBody>
          <a:bodyPr/>
          <a:lstStyle/>
          <a:p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Throughput</a:t>
            </a:r>
            <a:r>
              <a:rPr lang="it-IT" dirty="0" smtClean="0"/>
              <a:t> con </a:t>
            </a:r>
            <a:r>
              <a:rPr lang="it-IT" dirty="0" err="1" smtClean="0"/>
              <a:t>O.M</a:t>
            </a:r>
            <a:endParaRPr lang="it-IT" dirty="0"/>
          </a:p>
        </p:txBody>
      </p:sp>
      <p:pic>
        <p:nvPicPr>
          <p:cNvPr id="4" name="Segnaposto contenuto 3" descr="throughputO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57" y="805218"/>
            <a:ext cx="9800849" cy="60527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248" y="0"/>
            <a:ext cx="10972800" cy="1064525"/>
          </a:xfrm>
        </p:spPr>
        <p:txBody>
          <a:bodyPr/>
          <a:lstStyle/>
          <a:p>
            <a:r>
              <a:rPr lang="it-IT" dirty="0" err="1" smtClean="0"/>
              <a:t>Drop</a:t>
            </a:r>
            <a:r>
              <a:rPr lang="it-IT" dirty="0" smtClean="0"/>
              <a:t> </a:t>
            </a:r>
            <a:r>
              <a:rPr lang="it-IT" dirty="0" err="1" smtClean="0"/>
              <a:t>Ratio</a:t>
            </a:r>
            <a:endParaRPr lang="it-IT" dirty="0"/>
          </a:p>
        </p:txBody>
      </p:sp>
      <p:pic>
        <p:nvPicPr>
          <p:cNvPr id="4" name="Segnaposto contenuto 3" descr="dropRat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273" y="867442"/>
            <a:ext cx="9689912" cy="59905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248" y="0"/>
            <a:ext cx="10972800" cy="1050878"/>
          </a:xfrm>
        </p:spPr>
        <p:txBody>
          <a:bodyPr/>
          <a:lstStyle/>
          <a:p>
            <a:r>
              <a:rPr lang="it-IT" dirty="0" err="1" smtClean="0"/>
              <a:t>Aborted</a:t>
            </a:r>
            <a:r>
              <a:rPr lang="it-IT" dirty="0" smtClean="0"/>
              <a:t> </a:t>
            </a:r>
            <a:r>
              <a:rPr lang="it-IT" dirty="0" err="1" smtClean="0"/>
              <a:t>Ratio</a:t>
            </a:r>
            <a:endParaRPr lang="it-IT" dirty="0"/>
          </a:p>
        </p:txBody>
      </p:sp>
      <p:pic>
        <p:nvPicPr>
          <p:cNvPr id="4" name="Segnaposto contenuto 3" descr="abortRat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218" y="788884"/>
            <a:ext cx="9949217" cy="60691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6895" y="0"/>
            <a:ext cx="10972800" cy="1037230"/>
          </a:xfrm>
        </p:spPr>
        <p:txBody>
          <a:bodyPr/>
          <a:lstStyle/>
          <a:p>
            <a:r>
              <a:rPr lang="it-IT" dirty="0" smtClean="0"/>
              <a:t>Tempo risposta del sistema </a:t>
            </a:r>
            <a:r>
              <a:rPr lang="it-IT" dirty="0" err="1" smtClean="0"/>
              <a:t>Batch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endParaRPr lang="it-IT" dirty="0"/>
          </a:p>
        </p:txBody>
      </p:sp>
      <p:pic>
        <p:nvPicPr>
          <p:cNvPr id="4" name="Segnaposto contenuto 3" descr="resTimeB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853" y="832814"/>
            <a:ext cx="10099343" cy="60251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it-IT" dirty="0" smtClean="0"/>
              <a:t>Test degli estremi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01003"/>
            <a:ext cx="10972800" cy="5123597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Vengono raggruppati gli output dal generatore </a:t>
            </a:r>
            <a:r>
              <a:rPr lang="it-IT" i="1" dirty="0" smtClean="0"/>
              <a:t>d</a:t>
            </a:r>
            <a:r>
              <a:rPr lang="it-IT" dirty="0" smtClean="0"/>
              <a:t> termini alla volta, trovando il massimo di ogni </a:t>
            </a:r>
            <a:r>
              <a:rPr lang="it-IT" i="1" dirty="0" err="1" smtClean="0"/>
              <a:t>batch</a:t>
            </a:r>
            <a:r>
              <a:rPr lang="it-IT" dirty="0" smtClean="0"/>
              <a:t>.</a:t>
            </a:r>
          </a:p>
          <a:p>
            <a:r>
              <a:rPr lang="it-IT" dirty="0" smtClean="0"/>
              <a:t>Viene elevato il massimo alla d-esima potenza e vengono contati tutti i massimi generati.</a:t>
            </a:r>
          </a:p>
          <a:p>
            <a:r>
              <a:rPr lang="it-IT" dirty="0" smtClean="0"/>
              <a:t>Per effettuare correttamente il test è necessario scegliere K&gt;= 1000, N&gt;= 10K, d&gt;=2. ( nel nostro caso K=5000, N=100000 ).</a:t>
            </a:r>
          </a:p>
          <a:p>
            <a:endParaRPr lang="it-IT" dirty="0" smtClean="0"/>
          </a:p>
          <a:p>
            <a:r>
              <a:rPr lang="it-IT" dirty="0" smtClean="0"/>
              <a:t>Viene calcolata la statistica : </a:t>
            </a:r>
          </a:p>
          <a:p>
            <a:endParaRPr lang="it-IT" dirty="0" smtClean="0"/>
          </a:p>
          <a:p>
            <a:r>
              <a:rPr lang="it-IT" dirty="0" smtClean="0"/>
              <a:t>Determinare le soglie critiche: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Se                    oppure                il test è da considerarsi fallito. </a:t>
            </a:r>
            <a:endParaRPr lang="it-IT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/>
        </p:nvGraphicFramePr>
        <p:xfrm>
          <a:off x="5387358" y="3409659"/>
          <a:ext cx="3294496" cy="971272"/>
        </p:xfrm>
        <a:graphic>
          <a:graphicData uri="http://schemas.openxmlformats.org/presentationml/2006/ole">
            <p:oleObj spid="_x0000_s3074" name="Equazione" r:id="rId3" imgW="1307880" imgH="457200" progId="Equation.3">
              <p:embed/>
            </p:oleObj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1880430" y="5540989"/>
          <a:ext cx="1087082" cy="558872"/>
        </p:xfrm>
        <a:graphic>
          <a:graphicData uri="http://schemas.openxmlformats.org/presentationml/2006/ole">
            <p:oleObj spid="_x0000_s3077" name="Equazione" r:id="rId4" imgW="380880" imgH="228600" progId="Equation.3">
              <p:embed/>
            </p:oleObj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4424480" y="5568051"/>
          <a:ext cx="892175" cy="523875"/>
        </p:xfrm>
        <a:graphic>
          <a:graphicData uri="http://schemas.openxmlformats.org/presentationml/2006/ole">
            <p:oleObj spid="_x0000_s3078" name="Equazione" r:id="rId5" imgW="368280" imgH="215640" progId="Equation.3">
              <p:embed/>
            </p:oleObj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5646390" y="4445877"/>
          <a:ext cx="4204259" cy="521908"/>
        </p:xfrm>
        <a:graphic>
          <a:graphicData uri="http://schemas.openxmlformats.org/presentationml/2006/ole">
            <p:oleObj spid="_x0000_s3079" name="Equazione" r:id="rId6" imgW="1841400" imgH="228600" progId="Equation.3">
              <p:embed/>
            </p:oleObj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/>
        </p:nvGraphicFramePr>
        <p:xfrm>
          <a:off x="5651050" y="5049672"/>
          <a:ext cx="4377247" cy="436728"/>
        </p:xfrm>
        <a:graphic>
          <a:graphicData uri="http://schemas.openxmlformats.org/presentationml/2006/ole">
            <p:oleObj spid="_x0000_s3080" name="Equazione" r:id="rId7" imgW="20700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8656" y="0"/>
            <a:ext cx="10972800" cy="1037230"/>
          </a:xfrm>
        </p:spPr>
        <p:txBody>
          <a:bodyPr/>
          <a:lstStyle/>
          <a:p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Throughput</a:t>
            </a:r>
            <a:r>
              <a:rPr lang="it-IT" dirty="0" smtClean="0"/>
              <a:t> </a:t>
            </a:r>
            <a:r>
              <a:rPr lang="it-IT" dirty="0" err="1" smtClean="0"/>
              <a:t>Batch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endParaRPr lang="it-IT" dirty="0"/>
          </a:p>
        </p:txBody>
      </p:sp>
      <p:pic>
        <p:nvPicPr>
          <p:cNvPr id="4" name="Segnaposto contenuto 3" descr="throughputB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05" y="832814"/>
            <a:ext cx="9812741" cy="60251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32430" y="0"/>
            <a:ext cx="10972800" cy="1143000"/>
          </a:xfrm>
        </p:spPr>
        <p:txBody>
          <a:bodyPr/>
          <a:lstStyle/>
          <a:p>
            <a:r>
              <a:rPr lang="it-IT" dirty="0" smtClean="0"/>
              <a:t>Autocorrelazione </a:t>
            </a:r>
            <a:r>
              <a:rPr lang="it-IT" dirty="0" err="1" smtClean="0"/>
              <a:t>Batch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endParaRPr lang="it-IT" dirty="0"/>
          </a:p>
        </p:txBody>
      </p:sp>
      <p:pic>
        <p:nvPicPr>
          <p:cNvPr id="4" name="Segnaposto contenuto 3" descr="autocorrB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00" y="798666"/>
            <a:ext cx="9686961" cy="60593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8082" y="395786"/>
            <a:ext cx="10018713" cy="887104"/>
          </a:xfrm>
        </p:spPr>
        <p:txBody>
          <a:bodyPr/>
          <a:lstStyle/>
          <a:p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Considerazioni conclusive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792943" y="1932497"/>
            <a:ext cx="9590370" cy="336283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Deterioramento prestazionale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/>
              <a:t>Overload</a:t>
            </a:r>
            <a:r>
              <a:rPr lang="it-IT" sz="2400" dirty="0" smtClean="0"/>
              <a:t>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Gestione Utilizzazione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Coerenza Grafici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Tempo medio di risposta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Utilizzo </a:t>
            </a:r>
            <a:r>
              <a:rPr lang="it-IT" sz="2400" dirty="0" err="1" smtClean="0"/>
              <a:t>Batch</a:t>
            </a:r>
            <a:r>
              <a:rPr lang="it-IT" sz="2400" dirty="0" smtClean="0"/>
              <a:t> </a:t>
            </a:r>
            <a:r>
              <a:rPr lang="it-IT" sz="2400" dirty="0" err="1" smtClean="0"/>
              <a:t>Means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xmlns="" val="246279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               										</a:t>
            </a:r>
            <a:endParaRPr lang="it-IT" dirty="0"/>
          </a:p>
        </p:txBody>
      </p:sp>
      <p:pic>
        <p:nvPicPr>
          <p:cNvPr id="5" name="Immagine 4" descr="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76"/>
            <a:ext cx="10863618" cy="6407624"/>
          </a:xfrm>
          <a:prstGeom prst="rect">
            <a:avLst/>
          </a:prstGeom>
        </p:spPr>
      </p:pic>
      <p:graphicFrame>
        <p:nvGraphicFramePr>
          <p:cNvPr id="18" name="Oggetto 17"/>
          <p:cNvGraphicFramePr>
            <a:graphicFrameLocks noChangeAspect="1"/>
          </p:cNvGraphicFramePr>
          <p:nvPr/>
        </p:nvGraphicFramePr>
        <p:xfrm>
          <a:off x="9446328" y="1638510"/>
          <a:ext cx="393707" cy="545133"/>
        </p:xfrm>
        <a:graphic>
          <a:graphicData uri="http://schemas.openxmlformats.org/presentationml/2006/ole">
            <p:oleObj spid="_x0000_s63495" name="Equazione" r:id="rId4" imgW="164880" imgH="228600" progId="Equation.3">
              <p:embed/>
            </p:oleObj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/>
        </p:nvGraphicFramePr>
        <p:xfrm>
          <a:off x="9931184" y="5022376"/>
          <a:ext cx="386523" cy="518614"/>
        </p:xfrm>
        <a:graphic>
          <a:graphicData uri="http://schemas.openxmlformats.org/presentationml/2006/ole">
            <p:oleObj spid="_x0000_s63496" name="Equazione" r:id="rId5" imgW="164880" imgH="228600" progId="Equation.3">
              <p:embed/>
            </p:oleObj>
          </a:graphicData>
        </a:graphic>
      </p:graphicFrame>
      <p:pic>
        <p:nvPicPr>
          <p:cNvPr id="20" name="Immagine 19" descr="test_estrem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651" y="5269652"/>
            <a:ext cx="5117910" cy="1003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7878" y="117389"/>
            <a:ext cx="10018713" cy="1370217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Concettuale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69994" y="4326340"/>
            <a:ext cx="4244454" cy="253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000" b="1" dirty="0" smtClean="0"/>
              <a:t>Next-Event Simulation</a:t>
            </a:r>
          </a:p>
          <a:p>
            <a:pPr marL="0" indent="0">
              <a:buFontTx/>
              <a:buNone/>
              <a:defRPr/>
            </a:pPr>
            <a:endParaRPr lang="it-IT" sz="2000" b="1" dirty="0" smtClean="0"/>
          </a:p>
          <a:p>
            <a:pPr>
              <a:defRPr/>
            </a:pPr>
            <a:r>
              <a:rPr lang="it-IT" sz="2000" b="1" dirty="0" smtClean="0"/>
              <a:t>Next-Event Time Advance</a:t>
            </a:r>
          </a:p>
          <a:p>
            <a:pPr marL="0" indent="0">
              <a:buFontTx/>
              <a:buNone/>
              <a:defRPr/>
            </a:pPr>
            <a:endParaRPr lang="it-IT" sz="2000" b="1" dirty="0" smtClean="0"/>
          </a:p>
          <a:p>
            <a:pPr>
              <a:defRPr/>
            </a:pPr>
            <a:r>
              <a:rPr lang="it-IT" sz="2000" b="1" dirty="0" smtClean="0"/>
              <a:t>4 Tipi di Eventi</a:t>
            </a:r>
          </a:p>
        </p:txBody>
      </p:sp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4890306" y="5759355"/>
            <a:ext cx="196087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lang="it-IT" sz="1400" i="1" dirty="0" err="1" smtClean="0"/>
              <a:t>NewSession</a:t>
            </a:r>
            <a:endParaRPr lang="it-IT" sz="1400" i="1" dirty="0"/>
          </a:p>
          <a:p>
            <a:pPr eaLnBrk="1" hangingPunct="1">
              <a:buFont typeface="Wingdings" pitchFamily="2" charset="2"/>
              <a:buChar char="q"/>
            </a:pPr>
            <a:r>
              <a:rPr lang="it-IT" sz="1400" i="1" dirty="0" err="1" smtClean="0"/>
              <a:t>FS_Completion</a:t>
            </a:r>
            <a:endParaRPr lang="it-IT" sz="1400" i="1" dirty="0"/>
          </a:p>
          <a:p>
            <a:pPr eaLnBrk="1" hangingPunct="1">
              <a:buFont typeface="Wingdings" pitchFamily="2" charset="2"/>
              <a:buChar char="q"/>
            </a:pPr>
            <a:r>
              <a:rPr lang="it-IT" sz="1400" i="1" dirty="0" err="1" smtClean="0"/>
              <a:t>BES_Completion</a:t>
            </a:r>
            <a:endParaRPr lang="it-IT" sz="1400" i="1" dirty="0"/>
          </a:p>
          <a:p>
            <a:pPr eaLnBrk="1" hangingPunct="1">
              <a:buFont typeface="Wingdings" pitchFamily="2" charset="2"/>
              <a:buChar char="q"/>
            </a:pPr>
            <a:r>
              <a:rPr lang="it-IT" sz="1400" i="1" dirty="0" err="1" smtClean="0"/>
              <a:t>Client_Completion</a:t>
            </a:r>
            <a:endParaRPr lang="it-IT" sz="1400" i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70029" y="4503761"/>
            <a:ext cx="3984907" cy="2354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000" b="1" dirty="0"/>
              <a:t>Strutture dati di </a:t>
            </a:r>
            <a:r>
              <a:rPr lang="it-IT" sz="2000" b="1" dirty="0" smtClean="0"/>
              <a:t>supporto</a:t>
            </a:r>
          </a:p>
          <a:p>
            <a:pPr>
              <a:defRPr/>
            </a:pPr>
            <a:r>
              <a:rPr lang="it-IT" sz="2000" b="1" dirty="0" smtClean="0"/>
              <a:t>Autocorrelazione</a:t>
            </a:r>
            <a:endParaRPr lang="it-IT" sz="2000" b="1" i="1" dirty="0" smtClean="0"/>
          </a:p>
          <a:p>
            <a:pPr>
              <a:defRPr/>
            </a:pPr>
            <a:r>
              <a:rPr lang="it-IT" sz="2000" b="1" i="1" dirty="0" err="1" smtClean="0"/>
              <a:t>Overload</a:t>
            </a:r>
            <a:r>
              <a:rPr lang="it-IT" sz="2000" b="1" i="1" dirty="0" smtClean="0"/>
              <a:t> Management</a:t>
            </a:r>
            <a:endParaRPr lang="it-IT" sz="2000" b="1" i="1" dirty="0"/>
          </a:p>
          <a:p>
            <a:pPr marL="0" indent="0">
              <a:buNone/>
              <a:defRPr/>
            </a:pPr>
            <a:endParaRPr lang="it-IT" sz="1600" b="1" dirty="0"/>
          </a:p>
        </p:txBody>
      </p:sp>
      <p:pic>
        <p:nvPicPr>
          <p:cNvPr id="10" name="Segnaposto contenuto 9" descr="architettur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421" y="944722"/>
            <a:ext cx="11265579" cy="3818347"/>
          </a:xfrm>
        </p:spPr>
      </p:pic>
    </p:spTree>
    <p:extLst>
      <p:ext uri="{BB962C8B-B14F-4D97-AF65-F5344CB8AC3E}">
        <p14:creationId xmlns:p14="http://schemas.microsoft.com/office/powerpoint/2010/main" xmlns="" val="142937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0403" y="-193767"/>
            <a:ext cx="10018713" cy="1752599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Diagrammi di flusso della gestione Eventi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Segnaposto contenuto 7" descr="NewSes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881" y="1034322"/>
            <a:ext cx="7997589" cy="5844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947843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0403" y="-193767"/>
            <a:ext cx="10018713" cy="1752599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Diagrammi di flusso della gestione Eventi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 descr="FSComple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257" y="1095012"/>
            <a:ext cx="7410733" cy="5830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74460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0403" y="-193767"/>
            <a:ext cx="10018713" cy="1752599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Diagrammi di flusso della gestione Eventi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 descr="BES_Comple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403" y="893824"/>
            <a:ext cx="8311487" cy="596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682203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0403" y="-193767"/>
            <a:ext cx="10018713" cy="1752599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Diagrammi di flusso della gestione Eventi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Segnaposto contenuto 7" descr="CLIENT_Comple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82" y="1120260"/>
            <a:ext cx="9632835" cy="5737740"/>
          </a:xfrm>
        </p:spPr>
      </p:pic>
    </p:spTree>
    <p:extLst>
      <p:ext uri="{BB962C8B-B14F-4D97-AF65-F5344CB8AC3E}">
        <p14:creationId xmlns:p14="http://schemas.microsoft.com/office/powerpoint/2010/main" xmlns="" val="5534732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tice">
  <a:themeElements>
    <a:clrScheme name="Ve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1090</TotalTime>
  <Words>607</Words>
  <Application>Microsoft Office PowerPoint</Application>
  <PresentationFormat>Personalizzato</PresentationFormat>
  <Paragraphs>165</Paragraphs>
  <Slides>32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35" baseType="lpstr">
      <vt:lpstr>Vertice</vt:lpstr>
      <vt:lpstr>Equazione</vt:lpstr>
      <vt:lpstr>Microsoft Equation 3.0</vt:lpstr>
      <vt:lpstr>SIMULATORE  TRAFFICO WEB</vt:lpstr>
      <vt:lpstr>Test Randomicità</vt:lpstr>
      <vt:lpstr>Test degli estremi</vt:lpstr>
      <vt:lpstr>Diapositiva 4</vt:lpstr>
      <vt:lpstr>Modello Concettuale</vt:lpstr>
      <vt:lpstr>Diagrammi di flusso della gestione Eventi</vt:lpstr>
      <vt:lpstr>Diagrammi di flusso della gestione Eventi</vt:lpstr>
      <vt:lpstr>Diagrammi di flusso della gestione Eventi</vt:lpstr>
      <vt:lpstr>Diagrammi di flusso della gestione Eventi</vt:lpstr>
      <vt:lpstr>Metriche</vt:lpstr>
      <vt:lpstr>Modello Computazionale</vt:lpstr>
      <vt:lpstr>Modello Computazionale</vt:lpstr>
      <vt:lpstr>Modello Computazionale</vt:lpstr>
      <vt:lpstr>Modello Computazionale</vt:lpstr>
      <vt:lpstr>Autocorrelazione</vt:lpstr>
      <vt:lpstr>Intervalli di confidenza</vt:lpstr>
      <vt:lpstr>Verifica</vt:lpstr>
      <vt:lpstr>Validazione</vt:lpstr>
      <vt:lpstr>Validazione Modello</vt:lpstr>
      <vt:lpstr>Validazione Modello</vt:lpstr>
      <vt:lpstr>Tempi di riposta del Sistema senza O.M.</vt:lpstr>
      <vt:lpstr>Autocorrelazione senza O.M.</vt:lpstr>
      <vt:lpstr>Useful Throughput senza O.M.</vt:lpstr>
      <vt:lpstr>Istogramma Useful Throughput</vt:lpstr>
      <vt:lpstr>Tempi di riposta del Sistema con O.M.</vt:lpstr>
      <vt:lpstr>Useful Throughput con O.M</vt:lpstr>
      <vt:lpstr>Drop Ratio</vt:lpstr>
      <vt:lpstr>Aborted Ratio</vt:lpstr>
      <vt:lpstr>Tempo risposta del sistema Batch Means</vt:lpstr>
      <vt:lpstr>Useful Throughput Batch Means</vt:lpstr>
      <vt:lpstr>Autocorrelazione Batch Means</vt:lpstr>
      <vt:lpstr>Considerazioni conclusive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SIMULATORE  TRAFFICO WEB</dc:title>
  <dc:creator>Roberto Petrillo</dc:creator>
  <cp:lastModifiedBy>alessandro valenti</cp:lastModifiedBy>
  <cp:revision>131</cp:revision>
  <dcterms:created xsi:type="dcterms:W3CDTF">2014-07-21T09:16:14Z</dcterms:created>
  <dcterms:modified xsi:type="dcterms:W3CDTF">2016-02-15T08:44:49Z</dcterms:modified>
</cp:coreProperties>
</file>