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88" r:id="rId8"/>
    <p:sldId id="263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7" r:id="rId19"/>
    <p:sldId id="279" r:id="rId20"/>
    <p:sldId id="280" r:id="rId21"/>
    <p:sldId id="283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Hdfs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98.1</c:v>
                </c:pt>
                <c:pt idx="1">
                  <c:v>93.9</c:v>
                </c:pt>
                <c:pt idx="2">
                  <c:v>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3-42A9-BA46-100CABCA80F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Hbase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112.6</c:v>
                </c:pt>
                <c:pt idx="1">
                  <c:v>104.8</c:v>
                </c:pt>
                <c:pt idx="2">
                  <c:v>91.6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03-42A9-BA46-100CABCA80F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Pig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141.19999999999999</c:v>
                </c:pt>
                <c:pt idx="1">
                  <c:v>164.7</c:v>
                </c:pt>
                <c:pt idx="2">
                  <c:v>115.9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03-42A9-BA46-100CABCA80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3671480"/>
        <c:axId val="343672136"/>
      </c:barChart>
      <c:catAx>
        <c:axId val="34367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3672136"/>
        <c:crosses val="autoZero"/>
        <c:auto val="1"/>
        <c:lblAlgn val="ctr"/>
        <c:lblOffset val="100"/>
        <c:noMultiLvlLbl val="0"/>
      </c:catAx>
      <c:valAx>
        <c:axId val="34367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/>
                  <a:t>Tempo completamento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367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Hdfs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Union</c:v>
                </c:pt>
                <c:pt idx="1">
                  <c:v>Merge 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88.4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3-42A9-BA46-100CABCA80F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Hbase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Union</c:v>
                </c:pt>
                <c:pt idx="1">
                  <c:v>Merge 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89.8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03-42A9-BA46-100CABCA80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3671480"/>
        <c:axId val="343672136"/>
      </c:barChart>
      <c:catAx>
        <c:axId val="34367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3672136"/>
        <c:crosses val="autoZero"/>
        <c:auto val="1"/>
        <c:lblAlgn val="ctr"/>
        <c:lblOffset val="100"/>
        <c:noMultiLvlLbl val="0"/>
      </c:catAx>
      <c:valAx>
        <c:axId val="34367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Tempo</a:t>
                </a:r>
                <a:r>
                  <a:rPr lang="it-IT" b="1" baseline="0" dirty="0"/>
                  <a:t> completamento [sec]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367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Hdfs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Union</c:v>
                </c:pt>
                <c:pt idx="1">
                  <c:v>OldPartitioning</c:v>
                </c:pt>
                <c:pt idx="2">
                  <c:v>LastPartitioning</c:v>
                </c:pt>
                <c:pt idx="3">
                  <c:v>Output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60.3</c:v>
                </c:pt>
                <c:pt idx="1">
                  <c:v>8.5</c:v>
                </c:pt>
                <c:pt idx="2">
                  <c:v>11.6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3-42A9-BA46-100CABCA80F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Hbase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Union</c:v>
                </c:pt>
                <c:pt idx="1">
                  <c:v>OldPartitioning</c:v>
                </c:pt>
                <c:pt idx="2">
                  <c:v>LastPartitioning</c:v>
                </c:pt>
                <c:pt idx="3">
                  <c:v>Output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58.3</c:v>
                </c:pt>
                <c:pt idx="1">
                  <c:v>10.5</c:v>
                </c:pt>
                <c:pt idx="2">
                  <c:v>11.6</c:v>
                </c:pt>
                <c:pt idx="3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03-42A9-BA46-100CABCA80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3671480"/>
        <c:axId val="343672136"/>
      </c:barChart>
      <c:catAx>
        <c:axId val="34367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3672136"/>
        <c:crosses val="autoZero"/>
        <c:auto val="1"/>
        <c:lblAlgn val="ctr"/>
        <c:lblOffset val="100"/>
        <c:noMultiLvlLbl val="0"/>
      </c:catAx>
      <c:valAx>
        <c:axId val="34367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Tempo</a:t>
                </a:r>
                <a:r>
                  <a:rPr lang="it-IT" b="1" baseline="0" dirty="0"/>
                  <a:t> completamento [sec]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367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6/15/2017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del dataset </a:t>
            </a:r>
            <a:r>
              <a:rPr lang="en-US" dirty="0" err="1"/>
              <a:t>Movielens</a:t>
            </a:r>
            <a:r>
              <a:rPr lang="en-US" dirty="0"/>
              <a:t> con Hadoop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72511"/>
            <a:ext cx="8229600" cy="1143000"/>
          </a:xfrm>
        </p:spPr>
        <p:txBody>
          <a:bodyPr/>
          <a:lstStyle/>
          <a:p>
            <a:pPr algn="ctr"/>
            <a:r>
              <a:rPr lang="it-IT" dirty="0"/>
              <a:t>Query 2 (Merge </a:t>
            </a:r>
            <a:r>
              <a:rPr lang="it-IT" dirty="0" err="1"/>
              <a:t>Phase</a:t>
            </a:r>
            <a:r>
              <a:rPr lang="it-IT" dirty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2536678" y="2141506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2536678" y="3140040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2536678" y="3904699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2496922" y="2835932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2702330" y="282930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901116" y="282930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/>
          <p:cNvSpPr/>
          <p:nvPr/>
        </p:nvSpPr>
        <p:spPr>
          <a:xfrm>
            <a:off x="4098403" y="1602014"/>
            <a:ext cx="734777" cy="33991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459492" y="5071054"/>
            <a:ext cx="21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Shuffe</a:t>
            </a:r>
            <a:r>
              <a:rPr lang="it-IT" b="1" dirty="0"/>
              <a:t> &amp; </a:t>
            </a:r>
            <a:r>
              <a:rPr lang="it-IT" b="1" dirty="0" err="1"/>
              <a:t>Sorting</a:t>
            </a:r>
            <a:endParaRPr lang="it-IT" b="1" dirty="0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5458829" y="1873359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5467369" y="2664445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5467369" y="4300331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5639658" y="3925733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5639658" y="341719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5639657" y="3655009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4884275" y="2132392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4851145" y="2867885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4851145" y="4505366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4794459" y="5954392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4802060" y="6375791"/>
            <a:ext cx="1194456" cy="10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6007947" y="6268105"/>
            <a:ext cx="29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genre,Avg:Stdev</a:t>
            </a:r>
            <a:r>
              <a:rPr lang="it-IT" sz="1600" b="1" dirty="0"/>
              <a:t>&gt;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6007946" y="5796545"/>
            <a:ext cx="313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genre,Avg</a:t>
            </a:r>
            <a:r>
              <a:rPr lang="it-IT" sz="1600" b="1" dirty="0"/>
              <a:t>(</a:t>
            </a:r>
            <a:r>
              <a:rPr lang="it-IT" sz="1600" b="1" dirty="0" err="1"/>
              <a:t>Avg</a:t>
            </a:r>
            <a:r>
              <a:rPr lang="it-IT" sz="1600" b="1" dirty="0"/>
              <a:t>):</a:t>
            </a:r>
            <a:r>
              <a:rPr lang="it-IT" sz="1600" b="1" dirty="0" err="1"/>
              <a:t>Avg</a:t>
            </a:r>
            <a:r>
              <a:rPr lang="it-IT" sz="1600" b="1" dirty="0"/>
              <a:t>(</a:t>
            </a:r>
            <a:r>
              <a:rPr lang="it-IT" sz="1600" b="1" dirty="0" err="1"/>
              <a:t>Stdev</a:t>
            </a:r>
            <a:r>
              <a:rPr lang="it-IT" sz="1600" b="1" dirty="0"/>
              <a:t>)&gt;</a:t>
            </a:r>
          </a:p>
        </p:txBody>
      </p:sp>
      <p:sp>
        <p:nvSpPr>
          <p:cNvPr id="25" name="Documento multiplo 24"/>
          <p:cNvSpPr/>
          <p:nvPr/>
        </p:nvSpPr>
        <p:spPr>
          <a:xfrm>
            <a:off x="331668" y="2909347"/>
            <a:ext cx="629479" cy="61801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>
            <a:endCxn id="47" idx="1"/>
          </p:cNvCxnSpPr>
          <p:nvPr/>
        </p:nvCxnSpPr>
        <p:spPr>
          <a:xfrm>
            <a:off x="5980375" y="2088215"/>
            <a:ext cx="1127925" cy="1190766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0" y="3034747"/>
            <a:ext cx="1913163" cy="488467"/>
          </a:xfrm>
          <a:prstGeom prst="rect">
            <a:avLst/>
          </a:prstGeom>
        </p:spPr>
      </p:pic>
      <p:cxnSp>
        <p:nvCxnSpPr>
          <p:cNvPr id="48" name="Connettore 2 47"/>
          <p:cNvCxnSpPr>
            <a:endCxn id="47" idx="1"/>
          </p:cNvCxnSpPr>
          <p:nvPr/>
        </p:nvCxnSpPr>
        <p:spPr>
          <a:xfrm>
            <a:off x="5988915" y="2881955"/>
            <a:ext cx="1119385" cy="397026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endCxn id="47" idx="1"/>
          </p:cNvCxnSpPr>
          <p:nvPr/>
        </p:nvCxnSpPr>
        <p:spPr>
          <a:xfrm flipV="1">
            <a:off x="5988915" y="3278981"/>
            <a:ext cx="1119385" cy="1238862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5" idx="3"/>
            <a:endCxn id="4" idx="1"/>
          </p:cNvCxnSpPr>
          <p:nvPr/>
        </p:nvCxnSpPr>
        <p:spPr>
          <a:xfrm flipV="1">
            <a:off x="961147" y="2413176"/>
            <a:ext cx="1575531" cy="805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25" idx="3"/>
            <a:endCxn id="5" idx="1"/>
          </p:cNvCxnSpPr>
          <p:nvPr/>
        </p:nvCxnSpPr>
        <p:spPr>
          <a:xfrm>
            <a:off x="961147" y="3218354"/>
            <a:ext cx="1575531" cy="193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5" idx="3"/>
            <a:endCxn id="6" idx="1"/>
          </p:cNvCxnSpPr>
          <p:nvPr/>
        </p:nvCxnSpPr>
        <p:spPr>
          <a:xfrm>
            <a:off x="961147" y="3218354"/>
            <a:ext cx="1575531" cy="95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4" idx="3"/>
          </p:cNvCxnSpPr>
          <p:nvPr/>
        </p:nvCxnSpPr>
        <p:spPr>
          <a:xfrm>
            <a:off x="3013756" y="2413176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3033637" y="3411710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3033637" y="4176369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Sono state necessarie 4 fasi </a:t>
            </a:r>
            <a:r>
              <a:rPr lang="it-IT" dirty="0" err="1"/>
              <a:t>map</a:t>
            </a:r>
            <a:r>
              <a:rPr lang="it-IT" dirty="0"/>
              <a:t>-reduce in cascata:</a:t>
            </a:r>
          </a:p>
          <a:p>
            <a:pPr marL="880110" lvl="1" indent="-514350">
              <a:buFont typeface="+mj-lt"/>
              <a:buAutoNum type="arabicPeriod"/>
            </a:pPr>
            <a:r>
              <a:rPr lang="it-IT" sz="2000" b="1" dirty="0"/>
              <a:t>Fase di recupero dati dal dataset</a:t>
            </a:r>
            <a:r>
              <a:rPr lang="it-IT" sz="2000" dirty="0"/>
              <a:t>: </a:t>
            </a:r>
          </a:p>
          <a:p>
            <a:pPr marL="1117854" lvl="2" indent="-514350"/>
            <a:r>
              <a:rPr lang="it-IT" sz="1800" dirty="0"/>
              <a:t>Si associano ad i film le valutazioni fatte dagli utenti. (Vengono recuperate le valutazioni degli ultimi due anni)</a:t>
            </a:r>
          </a:p>
          <a:p>
            <a:pPr marL="880110" lvl="1" indent="-514350">
              <a:buFont typeface="+mj-lt"/>
              <a:buAutoNum type="arabicPeriod"/>
            </a:pPr>
            <a:r>
              <a:rPr lang="it-IT" sz="2000" b="1" dirty="0"/>
              <a:t>Fase di partizione rispetto alla valutazione media relativa all’anno precedente</a:t>
            </a:r>
            <a:r>
              <a:rPr lang="it-IT" sz="2000" dirty="0"/>
              <a:t>: </a:t>
            </a:r>
          </a:p>
          <a:p>
            <a:pPr marL="1117854" lvl="2" indent="-514350"/>
            <a:r>
              <a:rPr lang="it-IT" sz="1800" dirty="0"/>
              <a:t>Si suddividono i film in base al rating ricevuto, ottenendo così delle classi di ranking.</a:t>
            </a:r>
          </a:p>
          <a:p>
            <a:pPr marL="1117854" lvl="2" indent="-514350"/>
            <a:r>
              <a:rPr lang="it-IT" sz="1800" dirty="0"/>
              <a:t>Si calcola la cardinalità delle classi di ranking e la posizione locale dei film appartenenti ad una stessa classe. Per la numerosità sono stati utilizzati dei custom </a:t>
            </a:r>
            <a:r>
              <a:rPr lang="it-IT" sz="1800" dirty="0" err="1"/>
              <a:t>counter</a:t>
            </a:r>
            <a:r>
              <a:rPr lang="it-IT" sz="1800" dirty="0"/>
              <a:t>.</a:t>
            </a:r>
            <a:endParaRPr lang="it-IT" sz="2000" dirty="0"/>
          </a:p>
          <a:p>
            <a:pPr marL="880110" lvl="1" indent="-514350">
              <a:buFont typeface="+mj-lt"/>
              <a:buAutoNum type="arabicPeriod"/>
            </a:pPr>
            <a:endParaRPr lang="it-IT" dirty="0"/>
          </a:p>
          <a:p>
            <a:pPr marL="624078" indent="-514350">
              <a:buFont typeface="+mj-lt"/>
              <a:buAutoNum type="arabicPeriod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 3</a:t>
            </a:r>
          </a:p>
        </p:txBody>
      </p:sp>
    </p:spTree>
    <p:extLst>
      <p:ext uri="{BB962C8B-B14F-4D97-AF65-F5344CB8AC3E}">
        <p14:creationId xmlns:p14="http://schemas.microsoft.com/office/powerpoint/2010/main" val="240055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3"/>
            </a:pPr>
            <a:r>
              <a:rPr lang="it-IT" sz="2000" b="1" dirty="0"/>
              <a:t>Fase di partizione rispetto alla valutazione media relativa all’ultimo anno:</a:t>
            </a:r>
            <a:endParaRPr lang="it-IT" b="1" dirty="0"/>
          </a:p>
          <a:p>
            <a:pPr marL="1117854" lvl="2" indent="-514350"/>
            <a:r>
              <a:rPr lang="it-IT" sz="1800" dirty="0"/>
              <a:t>Si calcola la posizione globale dei film nell’anno passato. </a:t>
            </a:r>
          </a:p>
          <a:p>
            <a:pPr marL="1117854" lvl="2" indent="-514350"/>
            <a:r>
              <a:rPr lang="it-IT" sz="1800" dirty="0"/>
              <a:t>Si suddividono i film in base al rating ricevuto, ottenendo così delle classi di ranking</a:t>
            </a:r>
          </a:p>
          <a:p>
            <a:pPr marL="1117854" lvl="2" indent="-514350"/>
            <a:r>
              <a:rPr lang="it-IT" sz="1800" dirty="0"/>
              <a:t>Si calcola la cardinalità delle classi di ranking e la posizione locale dei film appartenenti ad una stessa classe</a:t>
            </a:r>
          </a:p>
          <a:p>
            <a:pPr marL="880110" lvl="1" indent="-514350">
              <a:buFont typeface="+mj-lt"/>
              <a:buAutoNum type="arabicPeriod" startAt="3"/>
            </a:pPr>
            <a:r>
              <a:rPr lang="it-IT" sz="2000" b="1" dirty="0"/>
              <a:t>Fase di output:</a:t>
            </a:r>
          </a:p>
          <a:p>
            <a:pPr marL="1117854" lvl="2" indent="-514350"/>
            <a:r>
              <a:rPr lang="it-IT" sz="1800" dirty="0"/>
              <a:t>Si calcola la posizione globale dei film nell’ultimo anno</a:t>
            </a:r>
          </a:p>
          <a:p>
            <a:pPr marL="1117854" lvl="2" indent="-514350"/>
            <a:r>
              <a:rPr lang="it-IT" sz="1800" dirty="0"/>
              <a:t>Si ordina in base alla posizione, prendendo solo i primi 10 film.</a:t>
            </a:r>
          </a:p>
          <a:p>
            <a:pPr marL="1117854" lvl="2" indent="-514350"/>
            <a:r>
              <a:rPr lang="it-IT" sz="1800" dirty="0"/>
              <a:t>Si calcola la differenza della posizione attuale da quella ottenuta nell’anno precedente. </a:t>
            </a:r>
          </a:p>
          <a:p>
            <a:pPr marL="1117854" lvl="2" indent="-514350">
              <a:buFont typeface="+mj-lt"/>
              <a:buAutoNum type="arabicPeriod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 3</a:t>
            </a:r>
          </a:p>
        </p:txBody>
      </p:sp>
    </p:spTree>
    <p:extLst>
      <p:ext uri="{BB962C8B-B14F-4D97-AF65-F5344CB8AC3E}">
        <p14:creationId xmlns:p14="http://schemas.microsoft.com/office/powerpoint/2010/main" val="304849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72511"/>
            <a:ext cx="8229600" cy="1143000"/>
          </a:xfrm>
        </p:spPr>
        <p:txBody>
          <a:bodyPr/>
          <a:lstStyle/>
          <a:p>
            <a:pPr algn="ctr"/>
            <a:r>
              <a:rPr lang="it-IT" dirty="0"/>
              <a:t>Query 3 (Union </a:t>
            </a:r>
            <a:r>
              <a:rPr lang="it-IT" dirty="0" err="1"/>
              <a:t>Phase</a:t>
            </a:r>
            <a:r>
              <a:rPr lang="it-IT" dirty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954157" y="1134374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954157" y="2132908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954157" y="2897567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7" name="Rettangolo 6"/>
          <p:cNvSpPr/>
          <p:nvPr/>
        </p:nvSpPr>
        <p:spPr>
          <a:xfrm>
            <a:off x="954157" y="4192316"/>
            <a:ext cx="477078" cy="5433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8" name="Rettangolo 7"/>
          <p:cNvSpPr/>
          <p:nvPr/>
        </p:nvSpPr>
        <p:spPr>
          <a:xfrm>
            <a:off x="954157" y="5116001"/>
            <a:ext cx="477078" cy="5433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914401" y="1828800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119809" y="1822176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318595" y="1822176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934281" y="4856926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1139689" y="4863554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1338475" y="4863554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251366" y="1075063"/>
            <a:ext cx="552459" cy="2659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it-IT" sz="1600" b="1" dirty="0"/>
              <a:t>rating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51366" y="3768410"/>
            <a:ext cx="552459" cy="2299091"/>
          </a:xfrm>
          <a:prstGeom prst="rect">
            <a:avLst/>
          </a:prstGeom>
          <a:noFill/>
        </p:spPr>
        <p:txBody>
          <a:bodyPr vert="wordArtVert" wrap="square" tIns="0" bIns="0" rtlCol="0">
            <a:spAutoFit/>
          </a:bodyPr>
          <a:lstStyle/>
          <a:p>
            <a:r>
              <a:rPr lang="it-IT" sz="1600" b="1" dirty="0" err="1"/>
              <a:t>movies</a:t>
            </a:r>
            <a:endParaRPr lang="it-IT" sz="1600" b="1" dirty="0"/>
          </a:p>
        </p:txBody>
      </p:sp>
      <p:sp>
        <p:nvSpPr>
          <p:cNvPr id="21" name="Rettangolo con angoli arrotondati 20"/>
          <p:cNvSpPr/>
          <p:nvPr/>
        </p:nvSpPr>
        <p:spPr>
          <a:xfrm>
            <a:off x="2760284" y="1385474"/>
            <a:ext cx="734777" cy="39484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>
            <a:off x="1499560" y="1439174"/>
            <a:ext cx="1220963" cy="3468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5" idx="3"/>
          </p:cNvCxnSpPr>
          <p:nvPr/>
        </p:nvCxnSpPr>
        <p:spPr>
          <a:xfrm>
            <a:off x="1431235" y="2404578"/>
            <a:ext cx="1289288" cy="1113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6" idx="3"/>
          </p:cNvCxnSpPr>
          <p:nvPr/>
        </p:nvCxnSpPr>
        <p:spPr>
          <a:xfrm flipV="1">
            <a:off x="1431235" y="2947918"/>
            <a:ext cx="1289288" cy="2213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7" idx="3"/>
          </p:cNvCxnSpPr>
          <p:nvPr/>
        </p:nvCxnSpPr>
        <p:spPr>
          <a:xfrm flipV="1">
            <a:off x="1431235" y="4242667"/>
            <a:ext cx="1289288" cy="221319"/>
          </a:xfrm>
          <a:prstGeom prst="straightConnector1">
            <a:avLst/>
          </a:prstGeom>
          <a:ln w="317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8" idx="3"/>
          </p:cNvCxnSpPr>
          <p:nvPr/>
        </p:nvCxnSpPr>
        <p:spPr>
          <a:xfrm flipV="1">
            <a:off x="1431235" y="4735656"/>
            <a:ext cx="1289288" cy="65201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con angoli arrotondati 52"/>
          <p:cNvSpPr/>
          <p:nvPr/>
        </p:nvSpPr>
        <p:spPr>
          <a:xfrm>
            <a:off x="4228477" y="1392101"/>
            <a:ext cx="1378226" cy="39484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sz="1400" b="1" dirty="0"/>
              <a:t>PARTITIONER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504661" y="5387671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Shuffe</a:t>
            </a:r>
            <a:r>
              <a:rPr lang="it-IT" b="1" dirty="0"/>
              <a:t> &amp; </a:t>
            </a:r>
            <a:r>
              <a:rPr lang="it-IT" b="1" dirty="0" err="1"/>
              <a:t>Sorting</a:t>
            </a:r>
            <a:endParaRPr lang="it-IT" b="1" dirty="0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6268278" y="1916254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6268277" y="2692816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6268277" y="4328702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6440566" y="39541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6440566" y="3445569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6440565" y="3683380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5685183" y="2160763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5652053" y="2896256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652053" y="4533737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61" idx="3"/>
          </p:cNvCxnSpPr>
          <p:nvPr/>
        </p:nvCxnSpPr>
        <p:spPr>
          <a:xfrm>
            <a:off x="6758609" y="2160764"/>
            <a:ext cx="1212573" cy="91374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62" idx="3"/>
            <a:endCxn id="25" idx="1"/>
          </p:cNvCxnSpPr>
          <p:nvPr/>
        </p:nvCxnSpPr>
        <p:spPr>
          <a:xfrm>
            <a:off x="6758608" y="2937326"/>
            <a:ext cx="1212574" cy="446185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4079910" y="5659341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4079910" y="6123613"/>
            <a:ext cx="1194456" cy="101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5274366" y="5525482"/>
            <a:ext cx="3869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oldRating,idFilm:title:lastRating</a:t>
            </a:r>
            <a:r>
              <a:rPr lang="it-IT" sz="1600" b="1" dirty="0"/>
              <a:t>&gt;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5274366" y="5931368"/>
            <a:ext cx="3869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</a:t>
            </a:r>
            <a:r>
              <a:rPr lang="it-IT" sz="1600" b="1" dirty="0"/>
              <a:t> , R:L:rating || R:P:rating&gt;</a:t>
            </a:r>
            <a:endParaRPr lang="it-IT" b="1" dirty="0"/>
          </a:p>
        </p:txBody>
      </p:sp>
      <p:cxnSp>
        <p:nvCxnSpPr>
          <p:cNvPr id="96" name="Connettore 2 95"/>
          <p:cNvCxnSpPr/>
          <p:nvPr/>
        </p:nvCxnSpPr>
        <p:spPr>
          <a:xfrm>
            <a:off x="4079910" y="6519354"/>
            <a:ext cx="1194456" cy="1014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274366" y="6364012"/>
            <a:ext cx="29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movieid,F:title</a:t>
            </a:r>
            <a:r>
              <a:rPr lang="it-IT" sz="1600" b="1" dirty="0"/>
              <a:t>&gt;</a:t>
            </a:r>
            <a:endParaRPr lang="it-IT" b="1" dirty="0"/>
          </a:p>
        </p:txBody>
      </p:sp>
      <p:cxnSp>
        <p:nvCxnSpPr>
          <p:cNvPr id="49" name="Connettore 2 48"/>
          <p:cNvCxnSpPr/>
          <p:nvPr/>
        </p:nvCxnSpPr>
        <p:spPr>
          <a:xfrm flipV="1">
            <a:off x="6758607" y="3652092"/>
            <a:ext cx="1204035" cy="928137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cumento multiplo 24"/>
          <p:cNvSpPr/>
          <p:nvPr/>
        </p:nvSpPr>
        <p:spPr>
          <a:xfrm>
            <a:off x="7971182" y="3074504"/>
            <a:ext cx="629479" cy="61801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/>
          <p:cNvCxnSpPr/>
          <p:nvPr/>
        </p:nvCxnSpPr>
        <p:spPr>
          <a:xfrm>
            <a:off x="3480786" y="3357292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3498749" y="3958792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>
            <a:off x="3485497" y="2751695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2308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Query 3 (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Partitioning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1807442" y="1986702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1807442" y="2985236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1807442" y="3749895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1767686" y="268112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73094" y="26745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171880" y="26745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6850303" y="1863648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6858843" y="2654734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6858843" y="4290620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7031132" y="3916022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7031132" y="3407487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7031131" y="364529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6275749" y="2122681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6242619" y="2858174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6242619" y="4495655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2309491" y="6112004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2284520" y="5802751"/>
            <a:ext cx="1194456" cy="10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3514434" y="5653811"/>
            <a:ext cx="381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oldRating,idFilm:title:lastRating</a:t>
            </a:r>
            <a:r>
              <a:rPr lang="it-IT" sz="1600" b="1" dirty="0"/>
              <a:t>&gt;</a:t>
            </a:r>
          </a:p>
        </p:txBody>
      </p:sp>
      <p:sp>
        <p:nvSpPr>
          <p:cNvPr id="25" name="Documento multiplo 24"/>
          <p:cNvSpPr/>
          <p:nvPr/>
        </p:nvSpPr>
        <p:spPr>
          <a:xfrm>
            <a:off x="754855" y="2910562"/>
            <a:ext cx="629479" cy="618014"/>
          </a:xfrm>
          <a:prstGeom prst="flowChartMultidocument">
            <a:avLst/>
          </a:prstGeom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>
            <a:stCxn id="61" idx="3"/>
            <a:endCxn id="49" idx="1"/>
          </p:cNvCxnSpPr>
          <p:nvPr/>
        </p:nvCxnSpPr>
        <p:spPr>
          <a:xfrm>
            <a:off x="7340634" y="2108158"/>
            <a:ext cx="956731" cy="1059023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62" idx="3"/>
            <a:endCxn id="49" idx="1"/>
          </p:cNvCxnSpPr>
          <p:nvPr/>
        </p:nvCxnSpPr>
        <p:spPr>
          <a:xfrm>
            <a:off x="7349174" y="2899244"/>
            <a:ext cx="948191" cy="267937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63" idx="3"/>
            <a:endCxn id="49" idx="1"/>
          </p:cNvCxnSpPr>
          <p:nvPr/>
        </p:nvCxnSpPr>
        <p:spPr>
          <a:xfrm flipV="1">
            <a:off x="7349174" y="3167181"/>
            <a:ext cx="948191" cy="1367949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5" idx="3"/>
            <a:endCxn id="4" idx="1"/>
          </p:cNvCxnSpPr>
          <p:nvPr/>
        </p:nvCxnSpPr>
        <p:spPr>
          <a:xfrm flipV="1">
            <a:off x="1384334" y="2258372"/>
            <a:ext cx="423108" cy="961197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25" idx="3"/>
            <a:endCxn id="5" idx="1"/>
          </p:cNvCxnSpPr>
          <p:nvPr/>
        </p:nvCxnSpPr>
        <p:spPr>
          <a:xfrm>
            <a:off x="1384334" y="3219569"/>
            <a:ext cx="423108" cy="37337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5" idx="3"/>
            <a:endCxn id="6" idx="1"/>
          </p:cNvCxnSpPr>
          <p:nvPr/>
        </p:nvCxnSpPr>
        <p:spPr>
          <a:xfrm>
            <a:off x="1384334" y="3219569"/>
            <a:ext cx="423108" cy="801996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4" idx="3"/>
          </p:cNvCxnSpPr>
          <p:nvPr/>
        </p:nvCxnSpPr>
        <p:spPr>
          <a:xfrm>
            <a:off x="2284520" y="2258372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2304401" y="3256906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2304401" y="4021565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/>
          <p:cNvSpPr/>
          <p:nvPr/>
        </p:nvSpPr>
        <p:spPr>
          <a:xfrm>
            <a:off x="3377003" y="1115930"/>
            <a:ext cx="734777" cy="39484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sp>
        <p:nvSpPr>
          <p:cNvPr id="42" name="Rettangolo con angoli arrotondati 41"/>
          <p:cNvSpPr/>
          <p:nvPr/>
        </p:nvSpPr>
        <p:spPr>
          <a:xfrm>
            <a:off x="4845196" y="1122557"/>
            <a:ext cx="1378226" cy="39484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sz="1400" b="1" dirty="0"/>
              <a:t>PARTITIONER</a:t>
            </a:r>
          </a:p>
        </p:txBody>
      </p:sp>
      <p:cxnSp>
        <p:nvCxnSpPr>
          <p:cNvPr id="43" name="Connettore 2 42"/>
          <p:cNvCxnSpPr>
            <a:stCxn id="41" idx="3"/>
            <a:endCxn id="42" idx="1"/>
          </p:cNvCxnSpPr>
          <p:nvPr/>
        </p:nvCxnSpPr>
        <p:spPr>
          <a:xfrm>
            <a:off x="4111780" y="309017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129743" y="369167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4116491" y="2484582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cumento multiplo 48"/>
          <p:cNvSpPr/>
          <p:nvPr/>
        </p:nvSpPr>
        <p:spPr>
          <a:xfrm>
            <a:off x="8297365" y="2858174"/>
            <a:ext cx="629479" cy="61801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CasellaDiTesto 70"/>
          <p:cNvSpPr txBox="1"/>
          <p:nvPr/>
        </p:nvSpPr>
        <p:spPr>
          <a:xfrm>
            <a:off x="3503077" y="5902105"/>
            <a:ext cx="525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oldRating,idFilm:title:lastRating:oldLocalPos</a:t>
            </a:r>
            <a:r>
              <a:rPr lang="it-IT" sz="16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489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72511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Query 3 (Last </a:t>
            </a:r>
            <a:r>
              <a:rPr lang="it-IT" dirty="0" err="1"/>
              <a:t>Partitioning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1807442" y="1986702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1807442" y="2985236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1807442" y="3749895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1767686" y="268112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73094" y="26745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171880" y="26745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6850303" y="1863648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6858843" y="2654734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6858843" y="4290620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7031132" y="3916022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7031132" y="3407487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7031131" y="364529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6275749" y="2122681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6242619" y="2858174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6242619" y="4495655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2548033" y="6119602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2523062" y="5810349"/>
            <a:ext cx="1194456" cy="10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3843553" y="5676510"/>
            <a:ext cx="40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lastRating,idFilm:title:oldPosition</a:t>
            </a:r>
            <a:r>
              <a:rPr lang="it-IT" sz="1600" b="1" dirty="0"/>
              <a:t>&gt;</a:t>
            </a:r>
          </a:p>
        </p:txBody>
      </p:sp>
      <p:sp>
        <p:nvSpPr>
          <p:cNvPr id="25" name="Documento multiplo 24"/>
          <p:cNvSpPr/>
          <p:nvPr/>
        </p:nvSpPr>
        <p:spPr>
          <a:xfrm>
            <a:off x="754855" y="2910562"/>
            <a:ext cx="629479" cy="61801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>
            <a:stCxn id="61" idx="3"/>
            <a:endCxn id="49" idx="1"/>
          </p:cNvCxnSpPr>
          <p:nvPr/>
        </p:nvCxnSpPr>
        <p:spPr>
          <a:xfrm>
            <a:off x="7340634" y="2108158"/>
            <a:ext cx="956731" cy="1059023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62" idx="3"/>
            <a:endCxn id="49" idx="1"/>
          </p:cNvCxnSpPr>
          <p:nvPr/>
        </p:nvCxnSpPr>
        <p:spPr>
          <a:xfrm>
            <a:off x="7349174" y="2899244"/>
            <a:ext cx="948191" cy="267937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63" idx="3"/>
            <a:endCxn id="49" idx="1"/>
          </p:cNvCxnSpPr>
          <p:nvPr/>
        </p:nvCxnSpPr>
        <p:spPr>
          <a:xfrm flipV="1">
            <a:off x="7349174" y="3167181"/>
            <a:ext cx="948191" cy="1367949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5" idx="3"/>
            <a:endCxn id="4" idx="1"/>
          </p:cNvCxnSpPr>
          <p:nvPr/>
        </p:nvCxnSpPr>
        <p:spPr>
          <a:xfrm flipV="1">
            <a:off x="1384334" y="2258372"/>
            <a:ext cx="423108" cy="961197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25" idx="3"/>
            <a:endCxn id="5" idx="1"/>
          </p:cNvCxnSpPr>
          <p:nvPr/>
        </p:nvCxnSpPr>
        <p:spPr>
          <a:xfrm>
            <a:off x="1384334" y="3219569"/>
            <a:ext cx="423108" cy="37337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5" idx="3"/>
            <a:endCxn id="6" idx="1"/>
          </p:cNvCxnSpPr>
          <p:nvPr/>
        </p:nvCxnSpPr>
        <p:spPr>
          <a:xfrm>
            <a:off x="1384334" y="3219569"/>
            <a:ext cx="423108" cy="801996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4" idx="3"/>
          </p:cNvCxnSpPr>
          <p:nvPr/>
        </p:nvCxnSpPr>
        <p:spPr>
          <a:xfrm>
            <a:off x="2284520" y="2258372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2304401" y="3256906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2304401" y="4021565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/>
          <p:cNvSpPr/>
          <p:nvPr/>
        </p:nvSpPr>
        <p:spPr>
          <a:xfrm>
            <a:off x="3377003" y="1115930"/>
            <a:ext cx="734777" cy="39484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sp>
        <p:nvSpPr>
          <p:cNvPr id="42" name="Rettangolo con angoli arrotondati 41"/>
          <p:cNvSpPr/>
          <p:nvPr/>
        </p:nvSpPr>
        <p:spPr>
          <a:xfrm>
            <a:off x="4845196" y="1122557"/>
            <a:ext cx="1378226" cy="39484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sz="1400" b="1" dirty="0"/>
              <a:t>PARTITIONER</a:t>
            </a:r>
          </a:p>
        </p:txBody>
      </p:sp>
      <p:cxnSp>
        <p:nvCxnSpPr>
          <p:cNvPr id="43" name="Connettore 2 42"/>
          <p:cNvCxnSpPr>
            <a:stCxn id="41" idx="3"/>
            <a:endCxn id="42" idx="1"/>
          </p:cNvCxnSpPr>
          <p:nvPr/>
        </p:nvCxnSpPr>
        <p:spPr>
          <a:xfrm>
            <a:off x="4111780" y="309017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129743" y="369167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4116491" y="2484582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cumento multiplo 48"/>
          <p:cNvSpPr/>
          <p:nvPr/>
        </p:nvSpPr>
        <p:spPr>
          <a:xfrm>
            <a:off x="8297365" y="2858174"/>
            <a:ext cx="629479" cy="618014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/>
          <p:cNvSpPr txBox="1"/>
          <p:nvPr/>
        </p:nvSpPr>
        <p:spPr>
          <a:xfrm>
            <a:off x="3843551" y="6009897"/>
            <a:ext cx="515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lastRating,idFilm:title:oldPosition:lastLocalPos</a:t>
            </a:r>
            <a:r>
              <a:rPr lang="it-IT" sz="1600" b="1" dirty="0"/>
              <a:t>&gt;</a:t>
            </a:r>
          </a:p>
        </p:txBody>
      </p:sp>
      <p:cxnSp>
        <p:nvCxnSpPr>
          <p:cNvPr id="39" name="Connettore 2 38"/>
          <p:cNvCxnSpPr/>
          <p:nvPr/>
        </p:nvCxnSpPr>
        <p:spPr>
          <a:xfrm>
            <a:off x="2523931" y="5511583"/>
            <a:ext cx="1194456" cy="0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3843552" y="5328161"/>
            <a:ext cx="515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oldRating,idFilm:title:lastRating:oldLocalPos</a:t>
            </a:r>
            <a:r>
              <a:rPr lang="it-IT" sz="16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31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72511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Query 3 (Output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1281662" y="1986702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1281662" y="2985236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1281662" y="3749895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1241906" y="268112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447314" y="26745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646100" y="26745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6324523" y="1863648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6333063" y="2654734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6333063" y="4290620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6505352" y="3916022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6505352" y="3407487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6505351" y="3645298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5749969" y="2122681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5716839" y="2858174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716839" y="4495655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2758211" y="6175485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2733240" y="5866232"/>
            <a:ext cx="1194456" cy="10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4053732" y="5732393"/>
            <a:ext cx="381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position,id:title:oldPosition</a:t>
            </a:r>
            <a:r>
              <a:rPr lang="it-IT" sz="1600" b="1" dirty="0"/>
              <a:t>&gt;</a:t>
            </a:r>
          </a:p>
        </p:txBody>
      </p:sp>
      <p:sp>
        <p:nvSpPr>
          <p:cNvPr id="25" name="Documento multiplo 24"/>
          <p:cNvSpPr/>
          <p:nvPr/>
        </p:nvSpPr>
        <p:spPr>
          <a:xfrm>
            <a:off x="229075" y="2910562"/>
            <a:ext cx="629479" cy="618014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>
            <a:stCxn id="61" idx="3"/>
            <a:endCxn id="47" idx="1"/>
          </p:cNvCxnSpPr>
          <p:nvPr/>
        </p:nvCxnSpPr>
        <p:spPr>
          <a:xfrm>
            <a:off x="6814854" y="2108158"/>
            <a:ext cx="810352" cy="988647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62" idx="3"/>
            <a:endCxn id="47" idx="1"/>
          </p:cNvCxnSpPr>
          <p:nvPr/>
        </p:nvCxnSpPr>
        <p:spPr>
          <a:xfrm>
            <a:off x="6823394" y="2899244"/>
            <a:ext cx="801812" cy="197561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63" idx="3"/>
            <a:endCxn id="47" idx="1"/>
          </p:cNvCxnSpPr>
          <p:nvPr/>
        </p:nvCxnSpPr>
        <p:spPr>
          <a:xfrm flipV="1">
            <a:off x="6823394" y="3096805"/>
            <a:ext cx="801812" cy="1438325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5" idx="3"/>
            <a:endCxn id="4" idx="1"/>
          </p:cNvCxnSpPr>
          <p:nvPr/>
        </p:nvCxnSpPr>
        <p:spPr>
          <a:xfrm flipV="1">
            <a:off x="858554" y="2258372"/>
            <a:ext cx="423108" cy="961197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25" idx="3"/>
            <a:endCxn id="5" idx="1"/>
          </p:cNvCxnSpPr>
          <p:nvPr/>
        </p:nvCxnSpPr>
        <p:spPr>
          <a:xfrm>
            <a:off x="858554" y="3219569"/>
            <a:ext cx="423108" cy="37337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5" idx="3"/>
            <a:endCxn id="6" idx="1"/>
          </p:cNvCxnSpPr>
          <p:nvPr/>
        </p:nvCxnSpPr>
        <p:spPr>
          <a:xfrm>
            <a:off x="858554" y="3219569"/>
            <a:ext cx="423108" cy="801996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4" idx="3"/>
          </p:cNvCxnSpPr>
          <p:nvPr/>
        </p:nvCxnSpPr>
        <p:spPr>
          <a:xfrm>
            <a:off x="1758740" y="2258372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1778621" y="3256906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1778621" y="4021565"/>
            <a:ext cx="1084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/>
          <p:cNvSpPr/>
          <p:nvPr/>
        </p:nvSpPr>
        <p:spPr>
          <a:xfrm>
            <a:off x="2851223" y="1115930"/>
            <a:ext cx="734777" cy="39484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sp>
        <p:nvSpPr>
          <p:cNvPr id="42" name="Rettangolo con angoli arrotondati 41"/>
          <p:cNvSpPr/>
          <p:nvPr/>
        </p:nvSpPr>
        <p:spPr>
          <a:xfrm>
            <a:off x="4319416" y="1122557"/>
            <a:ext cx="1378226" cy="3948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PARTITIONER</a:t>
            </a:r>
          </a:p>
        </p:txBody>
      </p:sp>
      <p:cxnSp>
        <p:nvCxnSpPr>
          <p:cNvPr id="43" name="Connettore 2 42"/>
          <p:cNvCxnSpPr>
            <a:stCxn id="41" idx="3"/>
            <a:endCxn id="42" idx="1"/>
          </p:cNvCxnSpPr>
          <p:nvPr/>
        </p:nvCxnSpPr>
        <p:spPr>
          <a:xfrm>
            <a:off x="3586000" y="309017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3603963" y="369167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3590711" y="2484582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2733240" y="5525905"/>
            <a:ext cx="1194456" cy="0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028758" y="5416200"/>
            <a:ext cx="515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lastRating,idFilm:title:oldPosition:lastLocalPos</a:t>
            </a:r>
            <a:r>
              <a:rPr lang="it-IT" sz="1600" b="1" dirty="0"/>
              <a:t>&gt;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4053044" y="6017700"/>
            <a:ext cx="381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position,id:title:oldPosition</a:t>
            </a:r>
            <a:r>
              <a:rPr lang="it-IT" sz="1600" b="1" dirty="0"/>
              <a:t>&gt;</a:t>
            </a: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06" y="2944982"/>
            <a:ext cx="1189277" cy="3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quanto riguarda l’esecuzione dell’intero ambiente è stato utilizzato uno script </a:t>
            </a:r>
            <a:r>
              <a:rPr lang="it-IT" dirty="0" err="1"/>
              <a:t>bash</a:t>
            </a:r>
            <a:r>
              <a:rPr lang="it-IT" dirty="0"/>
              <a:t>, costituito da 3 blocchi fondamentali:</a:t>
            </a:r>
          </a:p>
          <a:p>
            <a:pPr marL="850392" lvl="1" indent="-457200">
              <a:buFont typeface="+mj-lt"/>
              <a:buAutoNum type="arabicPeriod"/>
            </a:pPr>
            <a:r>
              <a:rPr lang="it-IT" dirty="0"/>
              <a:t>Si inizializza l’ambiente di esecuzione, nel dettaglio vengono avviati i demoni di </a:t>
            </a:r>
            <a:r>
              <a:rPr lang="it-IT" i="1" dirty="0"/>
              <a:t>HDFS</a:t>
            </a:r>
            <a:r>
              <a:rPr lang="it-IT" dirty="0"/>
              <a:t>, </a:t>
            </a:r>
            <a:r>
              <a:rPr lang="it-IT" i="1" dirty="0" err="1"/>
              <a:t>Yarn</a:t>
            </a:r>
            <a:r>
              <a:rPr lang="it-IT" dirty="0"/>
              <a:t>, e </a:t>
            </a:r>
            <a:r>
              <a:rPr lang="it-IT" i="1" dirty="0" err="1"/>
              <a:t>HBase</a:t>
            </a:r>
            <a:r>
              <a:rPr lang="it-IT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it-IT" dirty="0"/>
              <a:t>Si effettua lo stream dei dataset avviando un demone </a:t>
            </a:r>
            <a:r>
              <a:rPr lang="it-IT" i="1" dirty="0" err="1"/>
              <a:t>Flume</a:t>
            </a:r>
            <a:r>
              <a:rPr lang="it-IT" dirty="0"/>
              <a:t>, il quale una volta completato il trasferimento dei dati viene terminato.</a:t>
            </a:r>
          </a:p>
          <a:p>
            <a:pPr marL="850392" lvl="1" indent="-457200">
              <a:buFont typeface="+mj-lt"/>
              <a:buAutoNum type="arabicPeriod"/>
            </a:pPr>
            <a:r>
              <a:rPr lang="it-IT" dirty="0"/>
              <a:t>Viene avviata l’esecuzione sequenziale delle 3 </a:t>
            </a:r>
            <a:r>
              <a:rPr lang="it-IT" dirty="0" err="1"/>
              <a:t>query</a:t>
            </a:r>
            <a:r>
              <a:rPr lang="it-IT" dirty="0"/>
              <a:t> richieste.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Esecuzione Progetto</a:t>
            </a:r>
          </a:p>
        </p:txBody>
      </p:sp>
    </p:spTree>
    <p:extLst>
      <p:ext uri="{BB962C8B-B14F-4D97-AF65-F5344CB8AC3E}">
        <p14:creationId xmlns:p14="http://schemas.microsoft.com/office/powerpoint/2010/main" val="49073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199" y="1481328"/>
            <a:ext cx="6950765" cy="4525963"/>
          </a:xfrm>
        </p:spPr>
        <p:txBody>
          <a:bodyPr>
            <a:noAutofit/>
          </a:bodyPr>
          <a:lstStyle/>
          <a:p>
            <a:r>
              <a:rPr lang="it-IT" sz="1800" b="1" dirty="0" err="1"/>
              <a:t>Pig</a:t>
            </a:r>
            <a:r>
              <a:rPr lang="it-IT" sz="1800" dirty="0"/>
              <a:t> è una piattaforma di alto livello per creare programmi </a:t>
            </a:r>
            <a:r>
              <a:rPr lang="it-IT" sz="1800" dirty="0" err="1"/>
              <a:t>MapReduce</a:t>
            </a:r>
            <a:r>
              <a:rPr lang="it-IT" sz="1800" dirty="0"/>
              <a:t> da usare con Apache </a:t>
            </a:r>
            <a:r>
              <a:rPr lang="it-IT" sz="1800" dirty="0" err="1"/>
              <a:t>Hadoop</a:t>
            </a:r>
            <a:r>
              <a:rPr lang="it-IT" sz="1800" dirty="0"/>
              <a:t>. Il linguaggio per questa piattaforma è chiamato </a:t>
            </a:r>
            <a:r>
              <a:rPr lang="it-IT" sz="1800" dirty="0" err="1"/>
              <a:t>Pig</a:t>
            </a:r>
            <a:r>
              <a:rPr lang="it-IT" sz="1800" dirty="0"/>
              <a:t> Latin. Questo astrae la programmazione dall'idioma Java </a:t>
            </a:r>
            <a:r>
              <a:rPr lang="it-IT" sz="1800" dirty="0" err="1"/>
              <a:t>MapReduce</a:t>
            </a:r>
            <a:r>
              <a:rPr lang="it-IT" sz="1800" dirty="0"/>
              <a:t> in una notazione che rende la programmazione </a:t>
            </a:r>
            <a:r>
              <a:rPr lang="it-IT" sz="1800" dirty="0" err="1"/>
              <a:t>MapReduce</a:t>
            </a:r>
            <a:r>
              <a:rPr lang="it-IT" sz="1800" dirty="0"/>
              <a:t> di alto livello in maniera simile all'SQL dei sistemi RDBMS.</a:t>
            </a:r>
          </a:p>
          <a:p>
            <a:endParaRPr lang="it-IT" sz="1800" dirty="0"/>
          </a:p>
          <a:p>
            <a:r>
              <a:rPr lang="it-IT" sz="1800" dirty="0"/>
              <a:t>Per la realizzazione delle 3 </a:t>
            </a:r>
            <a:r>
              <a:rPr lang="it-IT" sz="1800" dirty="0" err="1"/>
              <a:t>query</a:t>
            </a:r>
            <a:r>
              <a:rPr lang="it-IT" sz="1800" dirty="0"/>
              <a:t> sono stati analizzati i dataset sfruttando l’API </a:t>
            </a:r>
            <a:r>
              <a:rPr lang="it-IT" sz="1800" i="1" dirty="0" err="1"/>
              <a:t>CSVLoader</a:t>
            </a:r>
            <a:r>
              <a:rPr lang="it-IT" sz="1800" i="1" dirty="0"/>
              <a:t>()</a:t>
            </a:r>
            <a:r>
              <a:rPr lang="it-IT" sz="1800" dirty="0"/>
              <a:t> per il </a:t>
            </a:r>
            <a:r>
              <a:rPr lang="it-IT" sz="1800" dirty="0" err="1"/>
              <a:t>parsing</a:t>
            </a:r>
            <a:r>
              <a:rPr lang="it-IT" sz="1800" dirty="0"/>
              <a:t> dei file.</a:t>
            </a:r>
          </a:p>
          <a:p>
            <a:endParaRPr lang="it-IT" sz="1800" dirty="0"/>
          </a:p>
          <a:p>
            <a:r>
              <a:rPr lang="it-IT" sz="1800" dirty="0"/>
              <a:t>È stata importata ed utilizzata la libreria ‘</a:t>
            </a:r>
            <a:r>
              <a:rPr lang="it-IT" sz="1800" i="1" dirty="0"/>
              <a:t>’datafu-pig-incubating-1.3.1.jar</a:t>
            </a:r>
            <a:r>
              <a:rPr lang="it-IT" sz="1800" dirty="0"/>
              <a:t>‘’ per il calcolo della varianza all’interno della Query2.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Apache </a:t>
            </a:r>
            <a:r>
              <a:rPr lang="it-IT" dirty="0" err="1"/>
              <a:t>Pig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36" y="1324875"/>
            <a:ext cx="1295696" cy="19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termine dell’esecuzione di ogni </a:t>
            </a:r>
            <a:r>
              <a:rPr lang="it-IT" dirty="0" err="1"/>
              <a:t>query</a:t>
            </a:r>
            <a:r>
              <a:rPr lang="it-IT" dirty="0"/>
              <a:t> sono stati memorizzati i tempi totali e parziali.</a:t>
            </a:r>
          </a:p>
          <a:p>
            <a:r>
              <a:rPr lang="it-IT" dirty="0"/>
              <a:t>Distinguiamo tre tipologie di tempi legate al tipo di esecuzione effettuata:</a:t>
            </a:r>
          </a:p>
          <a:p>
            <a:pPr lvl="1"/>
            <a:r>
              <a:rPr lang="it-IT" i="1" dirty="0" err="1"/>
              <a:t>Hdfs</a:t>
            </a:r>
            <a:r>
              <a:rPr lang="it-IT" i="1" dirty="0"/>
              <a:t>:</a:t>
            </a:r>
            <a:r>
              <a:rPr lang="it-IT" dirty="0"/>
              <a:t> i risultati finali delle </a:t>
            </a:r>
            <a:r>
              <a:rPr lang="it-IT" dirty="0" err="1"/>
              <a:t>query</a:t>
            </a:r>
            <a:r>
              <a:rPr lang="it-IT" dirty="0"/>
              <a:t> sono salvati direttamente all’interno di una directory </a:t>
            </a:r>
            <a:r>
              <a:rPr lang="it-IT" i="1" dirty="0" err="1"/>
              <a:t>Hdfs</a:t>
            </a:r>
            <a:endParaRPr lang="it-IT" i="1" dirty="0"/>
          </a:p>
          <a:p>
            <a:pPr lvl="1"/>
            <a:r>
              <a:rPr lang="it-IT" i="1" dirty="0" err="1"/>
              <a:t>Hbase</a:t>
            </a:r>
            <a:r>
              <a:rPr lang="it-IT" i="1" dirty="0"/>
              <a:t>:</a:t>
            </a:r>
            <a:r>
              <a:rPr lang="it-IT" dirty="0"/>
              <a:t> i risultati finali delle </a:t>
            </a:r>
            <a:r>
              <a:rPr lang="it-IT" dirty="0" err="1"/>
              <a:t>query</a:t>
            </a:r>
            <a:r>
              <a:rPr lang="it-IT" dirty="0"/>
              <a:t> sono salvati direttamente all’interno di una tabella </a:t>
            </a:r>
            <a:r>
              <a:rPr lang="it-IT" i="1" dirty="0" err="1"/>
              <a:t>HBase</a:t>
            </a:r>
            <a:r>
              <a:rPr lang="it-IT" i="1" dirty="0"/>
              <a:t>.</a:t>
            </a:r>
          </a:p>
          <a:p>
            <a:pPr lvl="1"/>
            <a:r>
              <a:rPr lang="it-IT" i="1" dirty="0" err="1"/>
              <a:t>Pig</a:t>
            </a:r>
            <a:r>
              <a:rPr lang="it-IT" i="1" dirty="0"/>
              <a:t>: </a:t>
            </a:r>
            <a:r>
              <a:rPr lang="it-IT" dirty="0"/>
              <a:t>i risultati finali delle </a:t>
            </a:r>
            <a:r>
              <a:rPr lang="it-IT" dirty="0" err="1"/>
              <a:t>query</a:t>
            </a:r>
            <a:r>
              <a:rPr lang="it-IT" dirty="0"/>
              <a:t> sono salvati su un file temporaneo su </a:t>
            </a:r>
            <a:r>
              <a:rPr lang="it-IT" i="1" dirty="0" err="1"/>
              <a:t>Hdfs</a:t>
            </a:r>
            <a:r>
              <a:rPr lang="it-IT" i="1" dirty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Tempi</a:t>
            </a:r>
          </a:p>
        </p:txBody>
      </p:sp>
    </p:spTree>
    <p:extLst>
      <p:ext uri="{BB962C8B-B14F-4D97-AF65-F5344CB8AC3E}">
        <p14:creationId xmlns:p14="http://schemas.microsoft.com/office/powerpoint/2010/main" val="238052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/>
              <a:t>Utilizzare il framework </a:t>
            </a:r>
            <a:r>
              <a:rPr lang="it-IT" sz="2000" i="1" dirty="0"/>
              <a:t>Apache </a:t>
            </a:r>
            <a:r>
              <a:rPr lang="it-IT" sz="2000" i="1" dirty="0" err="1"/>
              <a:t>Hadoop</a:t>
            </a:r>
            <a:r>
              <a:rPr lang="it-IT" sz="2000" dirty="0"/>
              <a:t> per rispondere a tre </a:t>
            </a:r>
            <a:r>
              <a:rPr lang="it-IT" sz="2000" i="1" dirty="0"/>
              <a:t>Query</a:t>
            </a:r>
            <a:r>
              <a:rPr lang="it-IT" sz="2000" dirty="0"/>
              <a:t> sul dataset.</a:t>
            </a:r>
          </a:p>
          <a:p>
            <a:endParaRPr lang="it-IT" sz="2000" dirty="0"/>
          </a:p>
          <a:p>
            <a:r>
              <a:rPr lang="it-IT" sz="2000" b="1" dirty="0"/>
              <a:t>Q1</a:t>
            </a:r>
            <a:r>
              <a:rPr lang="it-IT" sz="2000" dirty="0"/>
              <a:t>:Individuare i film con rating maggiore o uguale a 4.0 e valutati a partire dal 1 Gennaio 2000</a:t>
            </a:r>
          </a:p>
          <a:p>
            <a:endParaRPr lang="it-IT" sz="2000" dirty="0"/>
          </a:p>
          <a:p>
            <a:r>
              <a:rPr lang="it-IT" sz="2000" b="1" dirty="0"/>
              <a:t>Q2</a:t>
            </a:r>
            <a:r>
              <a:rPr lang="it-IT" sz="2000" dirty="0"/>
              <a:t>:Calcolare la valutazione media e la sua devianza standard per ciascun genere</a:t>
            </a:r>
          </a:p>
          <a:p>
            <a:endParaRPr lang="it-IT" sz="2000" dirty="0"/>
          </a:p>
          <a:p>
            <a:r>
              <a:rPr lang="it-IT" sz="2000" b="1" dirty="0"/>
              <a:t>Q3</a:t>
            </a:r>
            <a:r>
              <a:rPr lang="it-IT" sz="2000" dirty="0"/>
              <a:t>:Trovare i 10 film che hanno ottenuto la più alta valutazione nell’ultimo anno del dataset (dal 1 Aprile 2014 al 31 Marzo 2015) e confrontare, laddove possibile, la loro posizione nella classifica rispetto a quella conseguita nell’anno precedente (dal 1 Aprile 2013 al 31 Marzo 2014)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6033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Tempi Totali</a:t>
            </a:r>
          </a:p>
        </p:txBody>
      </p:sp>
    </p:spTree>
    <p:extLst>
      <p:ext uri="{BB962C8B-B14F-4D97-AF65-F5344CB8AC3E}">
        <p14:creationId xmlns:p14="http://schemas.microsoft.com/office/powerpoint/2010/main" val="387999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74583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Tempi Parziali Query2 </a:t>
            </a:r>
          </a:p>
        </p:txBody>
      </p:sp>
    </p:spTree>
    <p:extLst>
      <p:ext uri="{BB962C8B-B14F-4D97-AF65-F5344CB8AC3E}">
        <p14:creationId xmlns:p14="http://schemas.microsoft.com/office/powerpoint/2010/main" val="39404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96807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Tempi Parziali Query3 </a:t>
            </a:r>
          </a:p>
        </p:txBody>
      </p:sp>
    </p:spTree>
    <p:extLst>
      <p:ext uri="{BB962C8B-B14F-4D97-AF65-F5344CB8AC3E}">
        <p14:creationId xmlns:p14="http://schemas.microsoft.com/office/powerpoint/2010/main" val="134056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/>
              <a:t>Valutare sperimentalmente i tempi di processamento delle 3 </a:t>
            </a:r>
            <a:r>
              <a:rPr lang="it-IT" sz="2400" i="1" dirty="0"/>
              <a:t>Query</a:t>
            </a:r>
            <a:r>
              <a:rPr lang="it-IT" sz="2400" dirty="0"/>
              <a:t> sulla piattaforma di riferimento usata per la realizzazione del progetto</a:t>
            </a:r>
          </a:p>
          <a:p>
            <a:pPr marL="109728" indent="0">
              <a:buNone/>
            </a:pPr>
            <a:endParaRPr lang="it-IT" sz="2400" dirty="0"/>
          </a:p>
          <a:p>
            <a:r>
              <a:rPr lang="it-IT" sz="2400" dirty="0"/>
              <a:t>Si chiede di realizzare la fase di data </a:t>
            </a:r>
            <a:r>
              <a:rPr lang="it-IT" sz="2400" dirty="0" err="1"/>
              <a:t>ingestion</a:t>
            </a:r>
            <a:r>
              <a:rPr lang="it-IT" sz="2400" dirty="0"/>
              <a:t> per:</a:t>
            </a:r>
          </a:p>
          <a:p>
            <a:endParaRPr lang="it-IT" sz="2400" dirty="0"/>
          </a:p>
          <a:p>
            <a:pPr lvl="1"/>
            <a:r>
              <a:rPr lang="it-IT" sz="2000" dirty="0"/>
              <a:t>Importare i dati di input in </a:t>
            </a:r>
            <a:r>
              <a:rPr lang="it-IT" sz="2000" i="1" dirty="0"/>
              <a:t>HDFS</a:t>
            </a:r>
            <a:r>
              <a:rPr lang="it-IT" sz="2000" dirty="0"/>
              <a:t>, eventualmente trasformando la rappresentazione dei dati in un altro formato (e.g., </a:t>
            </a:r>
            <a:r>
              <a:rPr lang="it-IT" sz="2000" i="1" dirty="0" err="1"/>
              <a:t>Avro</a:t>
            </a:r>
            <a:r>
              <a:rPr lang="it-IT" sz="2000" dirty="0"/>
              <a:t>, </a:t>
            </a:r>
            <a:r>
              <a:rPr lang="it-IT" sz="2000" i="1" dirty="0"/>
              <a:t>Parquet</a:t>
            </a:r>
            <a:r>
              <a:rPr lang="it-IT" sz="2000" dirty="0"/>
              <a:t>, ...), usando un framework a scelta (e.g., </a:t>
            </a:r>
            <a:r>
              <a:rPr lang="it-IT" sz="2000" i="1" dirty="0" err="1"/>
              <a:t>Flume</a:t>
            </a:r>
            <a:r>
              <a:rPr lang="it-IT" sz="2000" dirty="0"/>
              <a:t>, </a:t>
            </a:r>
            <a:r>
              <a:rPr lang="it-IT" sz="2000" i="1" dirty="0" err="1"/>
              <a:t>Kite</a:t>
            </a:r>
            <a:r>
              <a:rPr lang="it-IT" sz="2000" dirty="0"/>
              <a:t>, ...)</a:t>
            </a:r>
          </a:p>
          <a:p>
            <a:pPr lvl="1"/>
            <a:r>
              <a:rPr lang="it-IT" sz="2000" dirty="0"/>
              <a:t>Esportare i dati di output da </a:t>
            </a:r>
            <a:r>
              <a:rPr lang="it-IT" sz="2000" i="1" dirty="0"/>
              <a:t>HDFS</a:t>
            </a:r>
            <a:r>
              <a:rPr lang="it-IT" sz="2000" dirty="0"/>
              <a:t> a un sistema di storage a scelta (e.g., </a:t>
            </a:r>
            <a:r>
              <a:rPr lang="it-IT" sz="2000" i="1" dirty="0" err="1"/>
              <a:t>HBase</a:t>
            </a:r>
            <a:r>
              <a:rPr lang="it-IT" sz="2000" dirty="0"/>
              <a:t>, ...)</a:t>
            </a:r>
          </a:p>
          <a:p>
            <a:pPr lvl="1"/>
            <a:endParaRPr lang="it-IT" sz="2000" dirty="0"/>
          </a:p>
          <a:p>
            <a:r>
              <a:rPr lang="it-IT" sz="2400" dirty="0"/>
              <a:t>In aggiunta ai requisiti sopra elencati, si richiede di utilizzare un framework di alto livello (</a:t>
            </a:r>
            <a:r>
              <a:rPr lang="it-IT" sz="2400" i="1" dirty="0" err="1"/>
              <a:t>Hive</a:t>
            </a:r>
            <a:r>
              <a:rPr lang="it-IT" sz="2400" dirty="0"/>
              <a:t> oppure </a:t>
            </a:r>
            <a:r>
              <a:rPr lang="it-IT" sz="2400" i="1" dirty="0" err="1"/>
              <a:t>Pig</a:t>
            </a:r>
            <a:r>
              <a:rPr lang="it-IT" sz="2400" dirty="0"/>
              <a:t>) per rispondere alle 3 </a:t>
            </a:r>
            <a:r>
              <a:rPr lang="it-IT" sz="2400" i="1" dirty="0"/>
              <a:t>Query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Architettura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" y="2767746"/>
            <a:ext cx="859055" cy="85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20" y="3462679"/>
            <a:ext cx="1267351" cy="126735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56" y="1751324"/>
            <a:ext cx="1619813" cy="905867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73" y="2774421"/>
            <a:ext cx="2680222" cy="84638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85" y="1679465"/>
            <a:ext cx="2137015" cy="1195108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02" y="3717209"/>
            <a:ext cx="2470583" cy="630787"/>
          </a:xfrm>
          <a:prstGeom prst="rect">
            <a:avLst/>
          </a:prstGeom>
        </p:spPr>
      </p:pic>
      <p:sp>
        <p:nvSpPr>
          <p:cNvPr id="52" name="Freccia a gallone 51"/>
          <p:cNvSpPr/>
          <p:nvPr/>
        </p:nvSpPr>
        <p:spPr>
          <a:xfrm>
            <a:off x="2266028" y="2917903"/>
            <a:ext cx="612000" cy="5581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Freccia a gallone 52"/>
          <p:cNvSpPr/>
          <p:nvPr/>
        </p:nvSpPr>
        <p:spPr>
          <a:xfrm>
            <a:off x="1193259" y="2913858"/>
            <a:ext cx="540000" cy="576000"/>
          </a:xfrm>
          <a:prstGeom prst="chevron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4" name="Freccia a gallone 53"/>
          <p:cNvSpPr/>
          <p:nvPr/>
        </p:nvSpPr>
        <p:spPr>
          <a:xfrm>
            <a:off x="1702582" y="2917903"/>
            <a:ext cx="576000" cy="5581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Freccia a gallone 54"/>
          <p:cNvSpPr/>
          <p:nvPr/>
        </p:nvSpPr>
        <p:spPr>
          <a:xfrm>
            <a:off x="2868383" y="2927939"/>
            <a:ext cx="648000" cy="5581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eccia a destra 56"/>
          <p:cNvSpPr/>
          <p:nvPr/>
        </p:nvSpPr>
        <p:spPr>
          <a:xfrm>
            <a:off x="6566912" y="3048000"/>
            <a:ext cx="2171341" cy="36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3875853" y="5212080"/>
            <a:ext cx="515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Tale architettura è stata realizzata con una metodologia pseudo-distribuita, all’interno di un container </a:t>
            </a:r>
            <a:r>
              <a:rPr lang="it-IT" b="1" i="1" dirty="0"/>
              <a:t>Docker</a:t>
            </a:r>
            <a:r>
              <a:rPr lang="it-IT" dirty="0"/>
              <a:t>. L’immagine adottata è quella fornita dall’Ing. Nardelli al cui interno sono stati installati tali framework.</a:t>
            </a:r>
          </a:p>
        </p:txBody>
      </p:sp>
      <p:sp>
        <p:nvSpPr>
          <p:cNvPr id="4" name="Elaborazione alternativa 3"/>
          <p:cNvSpPr/>
          <p:nvPr/>
        </p:nvSpPr>
        <p:spPr>
          <a:xfrm>
            <a:off x="91440" y="1268730"/>
            <a:ext cx="8938260" cy="3680460"/>
          </a:xfrm>
          <a:prstGeom prst="flowChartAlternateProcess">
            <a:avLst/>
          </a:prstGeom>
          <a:noFill/>
          <a:ln w="920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1" y="5029828"/>
            <a:ext cx="3148720" cy="7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Apache </a:t>
            </a:r>
            <a:r>
              <a:rPr lang="it-IT" dirty="0" err="1"/>
              <a:t>Flume</a:t>
            </a:r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idx="1"/>
          </p:nvPr>
        </p:nvSpPr>
        <p:spPr>
          <a:xfrm>
            <a:off x="457199" y="1481328"/>
            <a:ext cx="5826369" cy="4525963"/>
          </a:xfrm>
        </p:spPr>
        <p:txBody>
          <a:bodyPr>
            <a:normAutofit lnSpcReduction="10000"/>
          </a:bodyPr>
          <a:lstStyle/>
          <a:p>
            <a:r>
              <a:rPr lang="it-IT" sz="1600" b="1" dirty="0"/>
              <a:t>Apache </a:t>
            </a:r>
            <a:r>
              <a:rPr lang="it-IT" sz="1600" b="1" dirty="0" err="1"/>
              <a:t>Flume</a:t>
            </a:r>
            <a:r>
              <a:rPr lang="it-IT" sz="1600" dirty="0"/>
              <a:t> è un servizio distribuito affidabile e disponibile per la raccolta, l'aggregazione e il trasporto un grande quantitativo di dati di log in maniera efficiente.</a:t>
            </a:r>
          </a:p>
          <a:p>
            <a:r>
              <a:rPr lang="en-US" sz="1600" b="1" dirty="0"/>
              <a:t>Flume Agent: </a:t>
            </a:r>
            <a:r>
              <a:rPr lang="en-US" sz="1600" dirty="0"/>
              <a:t> è un </a:t>
            </a:r>
            <a:r>
              <a:rPr lang="en-US" sz="1600" dirty="0" err="1"/>
              <a:t>demone</a:t>
            </a:r>
            <a:r>
              <a:rPr lang="en-US" sz="1600" dirty="0"/>
              <a:t> </a:t>
            </a:r>
            <a:r>
              <a:rPr lang="en-US" sz="1600" dirty="0" err="1"/>
              <a:t>indipendente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JVM in </a:t>
            </a:r>
            <a:r>
              <a:rPr lang="en-US" sz="1600" i="1" dirty="0"/>
              <a:t>Flume</a:t>
            </a:r>
            <a:r>
              <a:rPr lang="en-US" sz="1600" dirty="0"/>
              <a:t>.  </a:t>
            </a:r>
            <a:r>
              <a:rPr lang="en-US" sz="1600" dirty="0" err="1"/>
              <a:t>Riceve</a:t>
            </a:r>
            <a:r>
              <a:rPr lang="en-US" sz="1600" dirty="0"/>
              <a:t>  </a:t>
            </a:r>
            <a:r>
              <a:rPr lang="en-US" sz="1600" dirty="0" err="1"/>
              <a:t>dati</a:t>
            </a:r>
            <a:r>
              <a:rPr lang="en-US" sz="1600" dirty="0"/>
              <a:t> da un client o da un </a:t>
            </a:r>
            <a:r>
              <a:rPr lang="en-US" sz="1600" dirty="0" err="1"/>
              <a:t>altro</a:t>
            </a:r>
            <a:r>
              <a:rPr lang="en-US" sz="1600" dirty="0"/>
              <a:t> </a:t>
            </a:r>
            <a:r>
              <a:rPr lang="en-US" sz="1600" dirty="0" err="1"/>
              <a:t>agente</a:t>
            </a:r>
            <a:r>
              <a:rPr lang="en-US" sz="1600" dirty="0"/>
              <a:t> per poi </a:t>
            </a:r>
            <a:r>
              <a:rPr lang="en-US" sz="1600" dirty="0" err="1"/>
              <a:t>inoltrarli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prossima</a:t>
            </a:r>
            <a:r>
              <a:rPr lang="en-US" sz="1600" dirty="0"/>
              <a:t> </a:t>
            </a:r>
            <a:r>
              <a:rPr lang="en-US" sz="1600" dirty="0" err="1"/>
              <a:t>destinazione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lvl="1"/>
            <a:r>
              <a:rPr lang="it-IT" sz="1400" b="1" dirty="0"/>
              <a:t>Source</a:t>
            </a:r>
            <a:r>
              <a:rPr lang="it-IT" sz="1400" dirty="0"/>
              <a:t>: è un componente di un agente il quale riceve i dati da un generatore di dati e li trasferisce verso uno o più canali nella forma definita dall’evento di </a:t>
            </a:r>
            <a:r>
              <a:rPr lang="it-IT" sz="1400" i="1" dirty="0" err="1"/>
              <a:t>Flume</a:t>
            </a:r>
            <a:r>
              <a:rPr lang="it-IT" sz="1200" dirty="0"/>
              <a:t>.</a:t>
            </a:r>
          </a:p>
          <a:p>
            <a:pPr lvl="1"/>
            <a:endParaRPr lang="it-IT" sz="1200" dirty="0"/>
          </a:p>
          <a:p>
            <a:pPr lvl="1"/>
            <a:r>
              <a:rPr lang="it-IT" sz="1400" b="1" dirty="0"/>
              <a:t>Channel</a:t>
            </a:r>
            <a:r>
              <a:rPr lang="it-IT" sz="1400" dirty="0"/>
              <a:t>: è uno store transiente che riceve gli eventi dalla sorgente e li bufferizza finché non vengono consumati dai vari </a:t>
            </a:r>
            <a:r>
              <a:rPr lang="it-IT" sz="1400" i="1" dirty="0" err="1"/>
              <a:t>sink</a:t>
            </a:r>
            <a:r>
              <a:rPr lang="en-US" sz="1400" dirty="0"/>
              <a:t>. 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Si</a:t>
            </a:r>
            <a:r>
              <a:rPr lang="it-IT" sz="1400" b="1" dirty="0" err="1"/>
              <a:t>nk</a:t>
            </a:r>
            <a:r>
              <a:rPr lang="it-IT" sz="1400" dirty="0"/>
              <a:t>: salva i dati all’interno di uno storage centralizzato come </a:t>
            </a:r>
            <a:r>
              <a:rPr lang="it-IT" sz="1400" i="1" dirty="0" err="1"/>
              <a:t>Hbase</a:t>
            </a:r>
            <a:r>
              <a:rPr lang="it-IT" sz="1400" dirty="0"/>
              <a:t> o </a:t>
            </a:r>
            <a:r>
              <a:rPr lang="it-IT" sz="1400" i="1" dirty="0"/>
              <a:t>HDFS</a:t>
            </a:r>
            <a:r>
              <a:rPr lang="it-IT" sz="1400" dirty="0"/>
              <a:t>. Consuma i dati dal </a:t>
            </a:r>
            <a:r>
              <a:rPr lang="it-IT" sz="1400" i="1" dirty="0" err="1"/>
              <a:t>channel</a:t>
            </a:r>
            <a:r>
              <a:rPr lang="it-IT" sz="1400" dirty="0"/>
              <a:t> per poi consegnarli a destinazione</a:t>
            </a:r>
            <a:r>
              <a:rPr lang="en-US" sz="1400" dirty="0"/>
              <a:t>.</a:t>
            </a:r>
            <a:endParaRPr lang="it-IT" sz="14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5" y="2020589"/>
            <a:ext cx="2766646" cy="30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All’interno della nostra configurazione di </a:t>
            </a:r>
            <a:r>
              <a:rPr lang="it-IT" i="1" dirty="0"/>
              <a:t>Apache</a:t>
            </a:r>
            <a:r>
              <a:rPr lang="it-IT" dirty="0"/>
              <a:t> </a:t>
            </a:r>
            <a:r>
              <a:rPr lang="it-IT" i="1" dirty="0" err="1"/>
              <a:t>Flume</a:t>
            </a:r>
            <a:r>
              <a:rPr lang="it-IT" dirty="0"/>
              <a:t> sono stati definiti:</a:t>
            </a:r>
          </a:p>
          <a:p>
            <a:endParaRPr lang="it-IT" dirty="0"/>
          </a:p>
          <a:p>
            <a:pPr marL="624078" indent="-514350">
              <a:buFont typeface="+mj-lt"/>
              <a:buAutoNum type="arabicPeriod"/>
            </a:pPr>
            <a:r>
              <a:rPr lang="it-IT" dirty="0"/>
              <a:t>Una </a:t>
            </a:r>
            <a:r>
              <a:rPr lang="it-IT" b="1" dirty="0" err="1"/>
              <a:t>SpoolDirectory</a:t>
            </a:r>
            <a:r>
              <a:rPr lang="it-IT" dirty="0"/>
              <a:t>, che consente all’utente di inserire all’interno della directory qualsiasi tipo di ‘’file.csv‘’. </a:t>
            </a:r>
          </a:p>
          <a:p>
            <a:pPr marL="624078" indent="-514350">
              <a:buFont typeface="+mj-lt"/>
              <a:buAutoNum type="arabicPeriod"/>
            </a:pPr>
            <a:endParaRPr lang="it-IT" dirty="0"/>
          </a:p>
          <a:p>
            <a:pPr marL="624078" indent="-514350">
              <a:buFont typeface="+mj-lt"/>
              <a:buAutoNum type="arabicPeriod"/>
            </a:pPr>
            <a:r>
              <a:rPr lang="it-IT" dirty="0"/>
              <a:t>Una </a:t>
            </a:r>
            <a:r>
              <a:rPr lang="it-IT" b="1" dirty="0"/>
              <a:t>Source</a:t>
            </a:r>
            <a:r>
              <a:rPr lang="it-IT" dirty="0"/>
              <a:t> di tipo ‘’file-source’’ che permetta la lettura dei file all’interno della </a:t>
            </a:r>
            <a:r>
              <a:rPr lang="it-IT" i="1" dirty="0" err="1"/>
              <a:t>SpoolDirectory</a:t>
            </a:r>
            <a:r>
              <a:rPr lang="it-IT" dirty="0"/>
              <a:t> che verranno trasferiti al </a:t>
            </a:r>
            <a:r>
              <a:rPr lang="it-IT" i="1" dirty="0" err="1"/>
              <a:t>channel</a:t>
            </a:r>
            <a:r>
              <a:rPr lang="it-IT" dirty="0"/>
              <a:t> </a:t>
            </a:r>
            <a:r>
              <a:rPr lang="it-IT" dirty="0" err="1"/>
              <a:t>sottoforma</a:t>
            </a:r>
            <a:r>
              <a:rPr lang="it-IT" dirty="0"/>
              <a:t> di eventi.</a:t>
            </a:r>
          </a:p>
          <a:p>
            <a:pPr marL="624078" indent="-514350">
              <a:buFont typeface="+mj-lt"/>
              <a:buAutoNum type="arabicPeriod"/>
            </a:pPr>
            <a:endParaRPr lang="it-IT" dirty="0"/>
          </a:p>
          <a:p>
            <a:pPr marL="624078" indent="-514350">
              <a:buFont typeface="+mj-lt"/>
              <a:buAutoNum type="arabicPeriod"/>
            </a:pPr>
            <a:r>
              <a:rPr lang="it-IT" dirty="0"/>
              <a:t>Un </a:t>
            </a:r>
            <a:r>
              <a:rPr lang="it-IT" b="1" dirty="0"/>
              <a:t>Channel</a:t>
            </a:r>
            <a:r>
              <a:rPr lang="it-IT" dirty="0"/>
              <a:t> di tipo ‘’</a:t>
            </a:r>
            <a:r>
              <a:rPr lang="it-IT" dirty="0" err="1"/>
              <a:t>memory</a:t>
            </a:r>
            <a:r>
              <a:rPr lang="it-IT" dirty="0"/>
              <a:t>’’ che permette di salvare gli eventi nella memoria attraverso code con dimensioni massime configurabili. Tale approccio è l’ideale quando è richiesto un </a:t>
            </a:r>
            <a:r>
              <a:rPr lang="it-IT" i="1" dirty="0" err="1"/>
              <a:t>throughput</a:t>
            </a:r>
            <a:r>
              <a:rPr lang="it-IT" dirty="0"/>
              <a:t> elevato ma rendendo il canale inaffidabile.</a:t>
            </a:r>
          </a:p>
          <a:p>
            <a:pPr marL="624078" indent="-514350">
              <a:buFont typeface="+mj-lt"/>
              <a:buAutoNum type="arabicPeriod"/>
            </a:pPr>
            <a:endParaRPr lang="it-IT" dirty="0"/>
          </a:p>
          <a:p>
            <a:pPr marL="624078" indent="-514350">
              <a:buFont typeface="+mj-lt"/>
              <a:buAutoNum type="arabicPeriod"/>
            </a:pPr>
            <a:r>
              <a:rPr lang="it-IT" dirty="0"/>
              <a:t>Un </a:t>
            </a:r>
            <a:r>
              <a:rPr lang="it-IT" b="1" dirty="0" err="1"/>
              <a:t>Sink</a:t>
            </a:r>
            <a:r>
              <a:rPr lang="it-IT" dirty="0"/>
              <a:t> di tipo ‘’</a:t>
            </a:r>
            <a:r>
              <a:rPr lang="it-IT" dirty="0" err="1"/>
              <a:t>hdfs</a:t>
            </a:r>
            <a:r>
              <a:rPr lang="it-IT" dirty="0"/>
              <a:t>’’  che si occupa della scrittura dei dati prelevati dal canale su </a:t>
            </a:r>
            <a:r>
              <a:rPr lang="it-IT" i="1" dirty="0" err="1"/>
              <a:t>Hdfs</a:t>
            </a:r>
            <a:r>
              <a:rPr lang="it-IT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Apache </a:t>
            </a:r>
            <a:r>
              <a:rPr lang="it-IT" dirty="0" err="1"/>
              <a:t>Flume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76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NoSQL</a:t>
            </a:r>
            <a:r>
              <a:rPr lang="it-IT" dirty="0"/>
              <a:t> basato sulla scrittura dei dati per colonne.</a:t>
            </a:r>
          </a:p>
          <a:p>
            <a:endParaRPr lang="it-IT" dirty="0"/>
          </a:p>
          <a:p>
            <a:r>
              <a:rPr lang="it-IT" dirty="0"/>
              <a:t>Presenta una consistenza forte dei dati.</a:t>
            </a:r>
          </a:p>
          <a:p>
            <a:endParaRPr lang="it-IT" dirty="0"/>
          </a:p>
          <a:p>
            <a:r>
              <a:rPr lang="it-IT" dirty="0"/>
              <a:t>È di facile utilizzo per gli utenti, grazie alle API fornite.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HBase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36" y="5184742"/>
            <a:ext cx="4519264" cy="11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72511"/>
            <a:ext cx="8229600" cy="1143000"/>
          </a:xfrm>
        </p:spPr>
        <p:txBody>
          <a:bodyPr/>
          <a:lstStyle/>
          <a:p>
            <a:pPr algn="ctr"/>
            <a:r>
              <a:rPr lang="it-IT" dirty="0"/>
              <a:t>Query 1</a:t>
            </a:r>
          </a:p>
        </p:txBody>
      </p:sp>
      <p:sp>
        <p:nvSpPr>
          <p:cNvPr id="4" name="Rettangolo 3"/>
          <p:cNvSpPr/>
          <p:nvPr/>
        </p:nvSpPr>
        <p:spPr>
          <a:xfrm>
            <a:off x="1073425" y="1134374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1073425" y="2132908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1073425" y="2897567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73425" y="4192316"/>
            <a:ext cx="477078" cy="5433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8" name="Rettangolo 7"/>
          <p:cNvSpPr/>
          <p:nvPr/>
        </p:nvSpPr>
        <p:spPr>
          <a:xfrm>
            <a:off x="1073425" y="5116001"/>
            <a:ext cx="477078" cy="5433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1033669" y="1828800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239077" y="1822176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437863" y="1822176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53549" y="4856926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1258957" y="4863554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1457743" y="4863554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397136" y="924654"/>
            <a:ext cx="552459" cy="2659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it-IT" sz="1600" b="1" dirty="0"/>
              <a:t>rating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397136" y="3767016"/>
            <a:ext cx="552459" cy="2299091"/>
          </a:xfrm>
          <a:prstGeom prst="rect">
            <a:avLst/>
          </a:prstGeom>
          <a:noFill/>
        </p:spPr>
        <p:txBody>
          <a:bodyPr vert="wordArtVert" wrap="square" tIns="0" bIns="0" rtlCol="0">
            <a:spAutoFit/>
          </a:bodyPr>
          <a:lstStyle/>
          <a:p>
            <a:r>
              <a:rPr lang="it-IT" sz="1600" b="1" dirty="0" err="1"/>
              <a:t>movies</a:t>
            </a:r>
            <a:endParaRPr lang="it-IT" sz="1600" b="1" dirty="0"/>
          </a:p>
        </p:txBody>
      </p:sp>
      <p:sp>
        <p:nvSpPr>
          <p:cNvPr id="21" name="Rettangolo con angoli arrotondati 20"/>
          <p:cNvSpPr/>
          <p:nvPr/>
        </p:nvSpPr>
        <p:spPr>
          <a:xfrm>
            <a:off x="2879552" y="1385474"/>
            <a:ext cx="734777" cy="39484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>
            <a:off x="1618828" y="1439174"/>
            <a:ext cx="1220963" cy="3468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5" idx="3"/>
          </p:cNvCxnSpPr>
          <p:nvPr/>
        </p:nvCxnSpPr>
        <p:spPr>
          <a:xfrm>
            <a:off x="1550503" y="2404578"/>
            <a:ext cx="1289288" cy="1113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6" idx="3"/>
          </p:cNvCxnSpPr>
          <p:nvPr/>
        </p:nvCxnSpPr>
        <p:spPr>
          <a:xfrm flipV="1">
            <a:off x="1550503" y="2947918"/>
            <a:ext cx="1289288" cy="2213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7" idx="3"/>
          </p:cNvCxnSpPr>
          <p:nvPr/>
        </p:nvCxnSpPr>
        <p:spPr>
          <a:xfrm flipV="1">
            <a:off x="1550503" y="4242667"/>
            <a:ext cx="1289288" cy="221319"/>
          </a:xfrm>
          <a:prstGeom prst="straightConnector1">
            <a:avLst/>
          </a:prstGeom>
          <a:ln w="317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8" idx="3"/>
          </p:cNvCxnSpPr>
          <p:nvPr/>
        </p:nvCxnSpPr>
        <p:spPr>
          <a:xfrm flipV="1">
            <a:off x="1550503" y="4735656"/>
            <a:ext cx="1289288" cy="65201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con angoli arrotondati 52"/>
          <p:cNvSpPr/>
          <p:nvPr/>
        </p:nvSpPr>
        <p:spPr>
          <a:xfrm>
            <a:off x="4347745" y="1392101"/>
            <a:ext cx="1378226" cy="39484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sz="1400" b="1" dirty="0"/>
              <a:t>PARTITIONER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623929" y="5387671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Shuffe</a:t>
            </a:r>
            <a:r>
              <a:rPr lang="it-IT" b="1" dirty="0"/>
              <a:t> &amp; </a:t>
            </a:r>
            <a:r>
              <a:rPr lang="it-IT" b="1" dirty="0" err="1"/>
              <a:t>Sorting</a:t>
            </a:r>
            <a:endParaRPr lang="it-IT" b="1" dirty="0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6387546" y="1916254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6387545" y="2692816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6387545" y="4328702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6559834" y="39541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6559834" y="3445569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6559833" y="3683380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5804451" y="2160763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5771321" y="2896256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771321" y="4533737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61" idx="3"/>
            <a:endCxn id="73" idx="1"/>
          </p:cNvCxnSpPr>
          <p:nvPr/>
        </p:nvCxnSpPr>
        <p:spPr>
          <a:xfrm>
            <a:off x="6877877" y="2160764"/>
            <a:ext cx="867594" cy="1205585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magin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1" y="3219957"/>
            <a:ext cx="1146738" cy="292784"/>
          </a:xfrm>
          <a:prstGeom prst="rect">
            <a:avLst/>
          </a:prstGeom>
        </p:spPr>
      </p:pic>
      <p:cxnSp>
        <p:nvCxnSpPr>
          <p:cNvPr id="77" name="Connettore 2 76"/>
          <p:cNvCxnSpPr>
            <a:stCxn id="62" idx="3"/>
            <a:endCxn id="73" idx="1"/>
          </p:cNvCxnSpPr>
          <p:nvPr/>
        </p:nvCxnSpPr>
        <p:spPr>
          <a:xfrm>
            <a:off x="6877876" y="2937326"/>
            <a:ext cx="867595" cy="429023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63" idx="3"/>
            <a:endCxn id="73" idx="1"/>
          </p:cNvCxnSpPr>
          <p:nvPr/>
        </p:nvCxnSpPr>
        <p:spPr>
          <a:xfrm flipV="1">
            <a:off x="6877876" y="3366349"/>
            <a:ext cx="867595" cy="1206863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5128744" y="5666029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5128744" y="6105851"/>
            <a:ext cx="1194456" cy="101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6314660" y="5527526"/>
            <a:ext cx="228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movieid,Title:Avg</a:t>
            </a:r>
            <a:r>
              <a:rPr lang="it-IT" sz="1600" b="1" dirty="0"/>
              <a:t>&gt;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6323200" y="5946719"/>
            <a:ext cx="228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movieid,R:rating</a:t>
            </a:r>
            <a:r>
              <a:rPr lang="it-IT" sz="1600" b="1" dirty="0"/>
              <a:t>&gt;</a:t>
            </a:r>
            <a:endParaRPr lang="it-IT" b="1" dirty="0"/>
          </a:p>
        </p:txBody>
      </p:sp>
      <p:cxnSp>
        <p:nvCxnSpPr>
          <p:cNvPr id="96" name="Connettore 2 95"/>
          <p:cNvCxnSpPr/>
          <p:nvPr/>
        </p:nvCxnSpPr>
        <p:spPr>
          <a:xfrm>
            <a:off x="5146708" y="6509657"/>
            <a:ext cx="1194456" cy="1014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6341164" y="6350525"/>
            <a:ext cx="228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movieid,F:title</a:t>
            </a:r>
            <a:r>
              <a:rPr lang="it-IT" sz="1600" b="1" dirty="0"/>
              <a:t>&gt;</a:t>
            </a:r>
            <a:endParaRPr lang="it-IT" b="1" dirty="0"/>
          </a:p>
        </p:txBody>
      </p:sp>
      <p:cxnSp>
        <p:nvCxnSpPr>
          <p:cNvPr id="101" name="Connettore 2 100"/>
          <p:cNvCxnSpPr/>
          <p:nvPr/>
        </p:nvCxnSpPr>
        <p:spPr>
          <a:xfrm>
            <a:off x="3596946" y="3291786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/>
          <p:cNvCxnSpPr/>
          <p:nvPr/>
        </p:nvCxnSpPr>
        <p:spPr>
          <a:xfrm>
            <a:off x="3614909" y="3893286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/>
          <p:nvPr/>
        </p:nvCxnSpPr>
        <p:spPr>
          <a:xfrm>
            <a:off x="3601657" y="2686189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27595" y="72511"/>
            <a:ext cx="8229600" cy="1143000"/>
          </a:xfrm>
        </p:spPr>
        <p:txBody>
          <a:bodyPr/>
          <a:lstStyle/>
          <a:p>
            <a:pPr algn="ctr"/>
            <a:r>
              <a:rPr lang="it-IT" dirty="0"/>
              <a:t>Query 2 (Union </a:t>
            </a:r>
            <a:r>
              <a:rPr lang="it-IT" dirty="0" err="1"/>
              <a:t>Phase</a:t>
            </a:r>
            <a:r>
              <a:rPr lang="it-IT" dirty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954157" y="1134374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5" name="Rettangolo 4"/>
          <p:cNvSpPr/>
          <p:nvPr/>
        </p:nvSpPr>
        <p:spPr>
          <a:xfrm>
            <a:off x="954157" y="2132908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954157" y="2897567"/>
            <a:ext cx="47707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7" name="Rettangolo 6"/>
          <p:cNvSpPr/>
          <p:nvPr/>
        </p:nvSpPr>
        <p:spPr>
          <a:xfrm>
            <a:off x="954157" y="4192316"/>
            <a:ext cx="477078" cy="5433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8" name="Rettangolo 7"/>
          <p:cNvSpPr/>
          <p:nvPr/>
        </p:nvSpPr>
        <p:spPr>
          <a:xfrm>
            <a:off x="954157" y="5116001"/>
            <a:ext cx="477078" cy="5433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9" name="Ovale 8"/>
          <p:cNvSpPr/>
          <p:nvPr/>
        </p:nvSpPr>
        <p:spPr>
          <a:xfrm>
            <a:off x="914401" y="1828800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119809" y="1822176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318595" y="1822176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934281" y="4856926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1139689" y="4863554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1338475" y="4863554"/>
            <a:ext cx="132521" cy="10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251366" y="1075063"/>
            <a:ext cx="552459" cy="2659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it-IT" sz="1600" b="1" dirty="0"/>
              <a:t>rating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51366" y="3768410"/>
            <a:ext cx="552459" cy="2299091"/>
          </a:xfrm>
          <a:prstGeom prst="rect">
            <a:avLst/>
          </a:prstGeom>
          <a:noFill/>
        </p:spPr>
        <p:txBody>
          <a:bodyPr vert="wordArtVert" wrap="square" tIns="0" bIns="0" rtlCol="0">
            <a:spAutoFit/>
          </a:bodyPr>
          <a:lstStyle/>
          <a:p>
            <a:r>
              <a:rPr lang="it-IT" sz="1600" b="1" dirty="0" err="1"/>
              <a:t>movies</a:t>
            </a:r>
            <a:endParaRPr lang="it-IT" sz="1600" b="1" dirty="0"/>
          </a:p>
        </p:txBody>
      </p:sp>
      <p:sp>
        <p:nvSpPr>
          <p:cNvPr id="21" name="Rettangolo con angoli arrotondati 20"/>
          <p:cNvSpPr/>
          <p:nvPr/>
        </p:nvSpPr>
        <p:spPr>
          <a:xfrm>
            <a:off x="2760284" y="1385474"/>
            <a:ext cx="734777" cy="39484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>
            <a:off x="1499560" y="1439174"/>
            <a:ext cx="1220963" cy="3468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5" idx="3"/>
          </p:cNvCxnSpPr>
          <p:nvPr/>
        </p:nvCxnSpPr>
        <p:spPr>
          <a:xfrm>
            <a:off x="1431235" y="2404578"/>
            <a:ext cx="1289288" cy="1113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6" idx="3"/>
          </p:cNvCxnSpPr>
          <p:nvPr/>
        </p:nvCxnSpPr>
        <p:spPr>
          <a:xfrm flipV="1">
            <a:off x="1431235" y="2947918"/>
            <a:ext cx="1289288" cy="2213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7" idx="3"/>
          </p:cNvCxnSpPr>
          <p:nvPr/>
        </p:nvCxnSpPr>
        <p:spPr>
          <a:xfrm flipV="1">
            <a:off x="1431235" y="4242667"/>
            <a:ext cx="1289288" cy="221319"/>
          </a:xfrm>
          <a:prstGeom prst="straightConnector1">
            <a:avLst/>
          </a:prstGeom>
          <a:ln w="317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8" idx="3"/>
          </p:cNvCxnSpPr>
          <p:nvPr/>
        </p:nvCxnSpPr>
        <p:spPr>
          <a:xfrm flipV="1">
            <a:off x="1431235" y="4735656"/>
            <a:ext cx="1289288" cy="65201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con angoli arrotondati 52"/>
          <p:cNvSpPr/>
          <p:nvPr/>
        </p:nvSpPr>
        <p:spPr>
          <a:xfrm>
            <a:off x="4228477" y="1392101"/>
            <a:ext cx="1378226" cy="39484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sz="1400" b="1" dirty="0"/>
              <a:t>PARTITIONER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504661" y="5387671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Shuffe</a:t>
            </a:r>
            <a:r>
              <a:rPr lang="it-IT" b="1" dirty="0"/>
              <a:t> &amp; </a:t>
            </a:r>
            <a:r>
              <a:rPr lang="it-IT" b="1" dirty="0" err="1"/>
              <a:t>Sorting</a:t>
            </a:r>
            <a:endParaRPr lang="it-IT" b="1" dirty="0"/>
          </a:p>
        </p:txBody>
      </p:sp>
      <p:sp>
        <p:nvSpPr>
          <p:cNvPr id="61" name="Rettangolo con angoli arrotondati 60"/>
          <p:cNvSpPr/>
          <p:nvPr/>
        </p:nvSpPr>
        <p:spPr>
          <a:xfrm>
            <a:off x="6268278" y="1916254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2" name="Rettangolo con angoli arrotondati 61"/>
          <p:cNvSpPr/>
          <p:nvPr/>
        </p:nvSpPr>
        <p:spPr>
          <a:xfrm>
            <a:off x="6268277" y="2692816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3" name="Rettangolo con angoli arrotondati 62"/>
          <p:cNvSpPr/>
          <p:nvPr/>
        </p:nvSpPr>
        <p:spPr>
          <a:xfrm>
            <a:off x="6268277" y="4328702"/>
            <a:ext cx="490331" cy="48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  <p:sp>
        <p:nvSpPr>
          <p:cNvPr id="64" name="Ovale 63"/>
          <p:cNvSpPr/>
          <p:nvPr/>
        </p:nvSpPr>
        <p:spPr>
          <a:xfrm>
            <a:off x="6440566" y="3954104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/>
          <p:cNvSpPr/>
          <p:nvPr/>
        </p:nvSpPr>
        <p:spPr>
          <a:xfrm>
            <a:off x="6440566" y="3445569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/>
          <p:cNvSpPr/>
          <p:nvPr/>
        </p:nvSpPr>
        <p:spPr>
          <a:xfrm>
            <a:off x="6440565" y="3683380"/>
            <a:ext cx="132521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/>
          <p:nvPr/>
        </p:nvCxnSpPr>
        <p:spPr>
          <a:xfrm>
            <a:off x="5685183" y="2160763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5652053" y="2896256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652053" y="4533737"/>
            <a:ext cx="54333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61" idx="3"/>
          </p:cNvCxnSpPr>
          <p:nvPr/>
        </p:nvCxnSpPr>
        <p:spPr>
          <a:xfrm>
            <a:off x="6758609" y="2160764"/>
            <a:ext cx="1212573" cy="91374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62" idx="3"/>
            <a:endCxn id="25" idx="1"/>
          </p:cNvCxnSpPr>
          <p:nvPr/>
        </p:nvCxnSpPr>
        <p:spPr>
          <a:xfrm>
            <a:off x="6758608" y="2937326"/>
            <a:ext cx="1212574" cy="446185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4490727" y="5663985"/>
            <a:ext cx="1194456" cy="0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4490727" y="6103807"/>
            <a:ext cx="1194456" cy="101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5676643" y="5525482"/>
            <a:ext cx="29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genre,Avg:Stdev</a:t>
            </a:r>
            <a:r>
              <a:rPr lang="it-IT" sz="1600" b="1" dirty="0"/>
              <a:t>&gt;</a:t>
            </a:r>
            <a:endParaRPr lang="it-IT" b="1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5685183" y="5944675"/>
            <a:ext cx="228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movieid,R:rating</a:t>
            </a:r>
            <a:r>
              <a:rPr lang="it-IT" sz="1600" b="1" dirty="0"/>
              <a:t>&gt;</a:t>
            </a:r>
            <a:endParaRPr lang="it-IT" b="1" dirty="0"/>
          </a:p>
        </p:txBody>
      </p:sp>
      <p:cxnSp>
        <p:nvCxnSpPr>
          <p:cNvPr id="96" name="Connettore 2 95"/>
          <p:cNvCxnSpPr/>
          <p:nvPr/>
        </p:nvCxnSpPr>
        <p:spPr>
          <a:xfrm>
            <a:off x="4508691" y="6507613"/>
            <a:ext cx="1194456" cy="1014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676643" y="6363868"/>
            <a:ext cx="29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&lt;</a:t>
            </a:r>
            <a:r>
              <a:rPr lang="it-IT" sz="1600" b="1" dirty="0" err="1"/>
              <a:t>movieid,F:title:genres</a:t>
            </a:r>
            <a:r>
              <a:rPr lang="it-IT" sz="1600" b="1" dirty="0"/>
              <a:t>&gt;</a:t>
            </a:r>
            <a:endParaRPr lang="it-IT" b="1" dirty="0"/>
          </a:p>
        </p:txBody>
      </p:sp>
      <p:cxnSp>
        <p:nvCxnSpPr>
          <p:cNvPr id="49" name="Connettore 2 48"/>
          <p:cNvCxnSpPr/>
          <p:nvPr/>
        </p:nvCxnSpPr>
        <p:spPr>
          <a:xfrm flipV="1">
            <a:off x="6758607" y="3652092"/>
            <a:ext cx="1204035" cy="928137"/>
          </a:xfrm>
          <a:prstGeom prst="straightConnector1">
            <a:avLst/>
          </a:prstGeom>
          <a:ln w="38100" cmpd="dbl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cumento multiplo 24"/>
          <p:cNvSpPr/>
          <p:nvPr/>
        </p:nvSpPr>
        <p:spPr>
          <a:xfrm>
            <a:off x="7971182" y="3074504"/>
            <a:ext cx="629479" cy="61801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2 55"/>
          <p:cNvCxnSpPr/>
          <p:nvPr/>
        </p:nvCxnSpPr>
        <p:spPr>
          <a:xfrm>
            <a:off x="3471944" y="3380197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3489907" y="3981697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3476655" y="2774600"/>
            <a:ext cx="733416" cy="6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6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880</TotalTime>
  <Words>1321</Words>
  <Application>Microsoft Office PowerPoint</Application>
  <PresentationFormat>Presentazione su schermo (4:3)</PresentationFormat>
  <Paragraphs>182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Lucida Sans Unicode</vt:lpstr>
      <vt:lpstr>Verdana</vt:lpstr>
      <vt:lpstr>Wingdings 2</vt:lpstr>
      <vt:lpstr>Wingdings 3</vt:lpstr>
      <vt:lpstr>Concourse</vt:lpstr>
      <vt:lpstr>Analisi del dataset Movielens con Hadoop </vt:lpstr>
      <vt:lpstr>Richieste Progettuali</vt:lpstr>
      <vt:lpstr>Richieste Progettuali</vt:lpstr>
      <vt:lpstr>Architettura</vt:lpstr>
      <vt:lpstr>Apache Flume</vt:lpstr>
      <vt:lpstr>Apache Flume</vt:lpstr>
      <vt:lpstr>HBase</vt:lpstr>
      <vt:lpstr>Query 1</vt:lpstr>
      <vt:lpstr>Query 2 (Union Phase)</vt:lpstr>
      <vt:lpstr>Query 2 (Merge Phase)</vt:lpstr>
      <vt:lpstr>Query 3</vt:lpstr>
      <vt:lpstr>Query 3</vt:lpstr>
      <vt:lpstr>Query 3 (Union Phase)</vt:lpstr>
      <vt:lpstr>Query 3 (Old Partitioning Phase)</vt:lpstr>
      <vt:lpstr>Query 3 (Last Partitioning Phase)</vt:lpstr>
      <vt:lpstr>Query 3 (Output Ordered Phase)</vt:lpstr>
      <vt:lpstr>Esecuzione Progetto</vt:lpstr>
      <vt:lpstr>Apache Pig</vt:lpstr>
      <vt:lpstr>Tempi</vt:lpstr>
      <vt:lpstr>Tempi Totali</vt:lpstr>
      <vt:lpstr>Tempi Parziali Query2 </vt:lpstr>
      <vt:lpstr>Tempi Parziali Query3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68</cp:revision>
  <dcterms:created xsi:type="dcterms:W3CDTF">2014-09-16T21:33:07Z</dcterms:created>
  <dcterms:modified xsi:type="dcterms:W3CDTF">2017-06-15T11:44:08Z</dcterms:modified>
</cp:coreProperties>
</file>