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37"/>
  </p:notesMasterIdLst>
  <p:handoutMasterIdLst>
    <p:handoutMasterId r:id="rId38"/>
  </p:handoutMasterIdLst>
  <p:sldIdLst>
    <p:sldId id="256" r:id="rId2"/>
    <p:sldId id="284" r:id="rId3"/>
    <p:sldId id="286" r:id="rId4"/>
    <p:sldId id="282" r:id="rId5"/>
    <p:sldId id="287" r:id="rId6"/>
    <p:sldId id="289" r:id="rId7"/>
    <p:sldId id="290" r:id="rId8"/>
    <p:sldId id="295" r:id="rId9"/>
    <p:sldId id="292" r:id="rId10"/>
    <p:sldId id="293" r:id="rId11"/>
    <p:sldId id="296" r:id="rId12"/>
    <p:sldId id="297" r:id="rId13"/>
    <p:sldId id="294" r:id="rId14"/>
    <p:sldId id="302" r:id="rId15"/>
    <p:sldId id="303" r:id="rId16"/>
    <p:sldId id="304" r:id="rId17"/>
    <p:sldId id="307" r:id="rId18"/>
    <p:sldId id="308" r:id="rId19"/>
    <p:sldId id="309" r:id="rId20"/>
    <p:sldId id="310" r:id="rId21"/>
    <p:sldId id="311" r:id="rId22"/>
    <p:sldId id="313" r:id="rId23"/>
    <p:sldId id="312" r:id="rId24"/>
    <p:sldId id="314" r:id="rId25"/>
    <p:sldId id="315" r:id="rId26"/>
    <p:sldId id="316" r:id="rId27"/>
    <p:sldId id="317" r:id="rId28"/>
    <p:sldId id="318" r:id="rId29"/>
    <p:sldId id="281" r:id="rId30"/>
    <p:sldId id="319" r:id="rId31"/>
    <p:sldId id="321" r:id="rId32"/>
    <p:sldId id="320" r:id="rId33"/>
    <p:sldId id="322" r:id="rId34"/>
    <p:sldId id="323" r:id="rId35"/>
    <p:sldId id="324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FF3300"/>
    <a:srgbClr val="AA6C39"/>
    <a:srgbClr val="AAAA39"/>
    <a:srgbClr val="582A72"/>
    <a:srgbClr val="13073A"/>
    <a:srgbClr val="0ECED8"/>
    <a:srgbClr val="BFBFBF"/>
    <a:srgbClr val="0D6FC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286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/>
              <a:t>Andamento Polarizzazione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Settembre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Foglio1!$A$2:$A$22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Foglio1!$B$2:$B$22</c:f>
              <c:numCache>
                <c:formatCode>0%</c:formatCode>
                <c:ptCount val="21"/>
                <c:pt idx="0" formatCode="0.00%">
                  <c:v>0.65142857142857147</c:v>
                </c:pt>
                <c:pt idx="1">
                  <c:v>0</c:v>
                </c:pt>
                <c:pt idx="2">
                  <c:v>0</c:v>
                </c:pt>
                <c:pt idx="3" formatCode="0.00%">
                  <c:v>2.8571428571428571E-3</c:v>
                </c:pt>
                <c:pt idx="4" formatCode="0.00%">
                  <c:v>5.7142857142857143E-3</c:v>
                </c:pt>
                <c:pt idx="5" formatCode="0.00%">
                  <c:v>9.1428571428571428E-2</c:v>
                </c:pt>
                <c:pt idx="6">
                  <c:v>0</c:v>
                </c:pt>
                <c:pt idx="7" formatCode="0.00%">
                  <c:v>2.2857142857142857E-2</c:v>
                </c:pt>
                <c:pt idx="8" formatCode="0.00%">
                  <c:v>1.4285714285714285E-2</c:v>
                </c:pt>
                <c:pt idx="9" formatCode="0.00%">
                  <c:v>0</c:v>
                </c:pt>
                <c:pt idx="10" formatCode="0.00%">
                  <c:v>0.11714285714285715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 formatCode="0.00%">
                  <c:v>2.8571428571428571E-3</c:v>
                </c:pt>
                <c:pt idx="16">
                  <c:v>0</c:v>
                </c:pt>
                <c:pt idx="17">
                  <c:v>0</c:v>
                </c:pt>
                <c:pt idx="18" formatCode="0.00%">
                  <c:v>0</c:v>
                </c:pt>
                <c:pt idx="19" formatCode="0.00%">
                  <c:v>2.8571428571428571E-3</c:v>
                </c:pt>
                <c:pt idx="20" formatCode="0.00%">
                  <c:v>8.8571428571428565E-2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DF-46D0-BC35-741978351094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Ottobre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Foglio1!$A$2:$A$22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Foglio1!$C$2:$C$22</c:f>
              <c:numCache>
                <c:formatCode>0%</c:formatCode>
                <c:ptCount val="21"/>
                <c:pt idx="0" formatCode="0.00%">
                  <c:v>0.45351239669421489</c:v>
                </c:pt>
                <c:pt idx="1">
                  <c:v>0</c:v>
                </c:pt>
                <c:pt idx="2">
                  <c:v>0</c:v>
                </c:pt>
                <c:pt idx="3" formatCode="0.00%">
                  <c:v>3.0991735537190084E-3</c:v>
                </c:pt>
                <c:pt idx="4" formatCode="0.00%">
                  <c:v>7.2314049586776862E-3</c:v>
                </c:pt>
                <c:pt idx="5" formatCode="0.00%">
                  <c:v>6.4049586776859499E-2</c:v>
                </c:pt>
                <c:pt idx="6">
                  <c:v>0</c:v>
                </c:pt>
                <c:pt idx="7" formatCode="0.00%">
                  <c:v>1.962809917355372E-2</c:v>
                </c:pt>
                <c:pt idx="8" formatCode="0.00%">
                  <c:v>1.6528925619834711E-2</c:v>
                </c:pt>
                <c:pt idx="9" formatCode="0.00%">
                  <c:v>8.2644628099173556E-3</c:v>
                </c:pt>
                <c:pt idx="10" formatCode="0.00%">
                  <c:v>5.3719008264462811E-2</c:v>
                </c:pt>
                <c:pt idx="11" formatCode="0.00%">
                  <c:v>7.2314049586776862E-3</c:v>
                </c:pt>
                <c:pt idx="12">
                  <c:v>1.7561983471074381E-2</c:v>
                </c:pt>
                <c:pt idx="13" formatCode="0.00%">
                  <c:v>2.8925619834710745E-2</c:v>
                </c:pt>
                <c:pt idx="14" formatCode="0.00%">
                  <c:v>1.6528925619834711E-2</c:v>
                </c:pt>
                <c:pt idx="15" formatCode="0.00%">
                  <c:v>5.1652892561983473E-2</c:v>
                </c:pt>
                <c:pt idx="16">
                  <c:v>0</c:v>
                </c:pt>
                <c:pt idx="17" formatCode="0.00%">
                  <c:v>1.1363636363636364E-2</c:v>
                </c:pt>
                <c:pt idx="18" formatCode="0.00%">
                  <c:v>3.0991735537190084E-2</c:v>
                </c:pt>
                <c:pt idx="19" formatCode="0.00%">
                  <c:v>3.2024793388429749E-2</c:v>
                </c:pt>
                <c:pt idx="20" formatCode="0.00%">
                  <c:v>0.17768595041322313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DF-46D0-BC35-741978351094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5Novembre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Foglio1!$A$2:$A$22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Foglio1!$D$2:$D$22</c:f>
              <c:numCache>
                <c:formatCode>0.00%</c:formatCode>
                <c:ptCount val="21"/>
                <c:pt idx="0">
                  <c:v>0.30909090909090908</c:v>
                </c:pt>
                <c:pt idx="1">
                  <c:v>1.3986013986013986E-2</c:v>
                </c:pt>
                <c:pt idx="2">
                  <c:v>0</c:v>
                </c:pt>
                <c:pt idx="3">
                  <c:v>2.7972027972027972E-3</c:v>
                </c:pt>
                <c:pt idx="4">
                  <c:v>3.7296037296037296E-3</c:v>
                </c:pt>
                <c:pt idx="5">
                  <c:v>4.0559440559440559E-2</c:v>
                </c:pt>
                <c:pt idx="6">
                  <c:v>5.5944055944055944E-3</c:v>
                </c:pt>
                <c:pt idx="7">
                  <c:v>2.1911421911421911E-2</c:v>
                </c:pt>
                <c:pt idx="8">
                  <c:v>1.4452214452214453E-2</c:v>
                </c:pt>
                <c:pt idx="9">
                  <c:v>1.3053613053613054E-2</c:v>
                </c:pt>
                <c:pt idx="10">
                  <c:v>9.7902097902097904E-2</c:v>
                </c:pt>
                <c:pt idx="11">
                  <c:v>1.4918414918414918E-2</c:v>
                </c:pt>
                <c:pt idx="12">
                  <c:v>1.3986013986013986E-2</c:v>
                </c:pt>
                <c:pt idx="13">
                  <c:v>1.0722610722610723E-2</c:v>
                </c:pt>
                <c:pt idx="14">
                  <c:v>1.6317016317016316E-2</c:v>
                </c:pt>
                <c:pt idx="15">
                  <c:v>4.3356643356643354E-2</c:v>
                </c:pt>
                <c:pt idx="16">
                  <c:v>1.3986013986013986E-3</c:v>
                </c:pt>
                <c:pt idx="17">
                  <c:v>1.8648018648018648E-2</c:v>
                </c:pt>
                <c:pt idx="18">
                  <c:v>1.1655011655011656E-2</c:v>
                </c:pt>
                <c:pt idx="19">
                  <c:v>1.1188811188811189E-2</c:v>
                </c:pt>
                <c:pt idx="20">
                  <c:v>0.33473193473193474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DDF-46D0-BC35-741978351094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Novembre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Foglio1!$A$2:$A$22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Foglio1!$E$2:$E$22</c:f>
              <c:numCache>
                <c:formatCode>0.00%</c:formatCode>
                <c:ptCount val="21"/>
                <c:pt idx="0">
                  <c:v>0.23634960447617209</c:v>
                </c:pt>
                <c:pt idx="1">
                  <c:v>2.3152614316033185E-3</c:v>
                </c:pt>
                <c:pt idx="2" formatCode="0%">
                  <c:v>0</c:v>
                </c:pt>
                <c:pt idx="3">
                  <c:v>3.8587690526721975E-4</c:v>
                </c:pt>
                <c:pt idx="4">
                  <c:v>1.543507621068879E-3</c:v>
                </c:pt>
                <c:pt idx="5">
                  <c:v>2.7397260273972601E-2</c:v>
                </c:pt>
                <c:pt idx="6">
                  <c:v>3.087015242137758E-3</c:v>
                </c:pt>
                <c:pt idx="7">
                  <c:v>1.0611614894848543E-2</c:v>
                </c:pt>
                <c:pt idx="8">
                  <c:v>1.0032799536947714E-2</c:v>
                </c:pt>
                <c:pt idx="9">
                  <c:v>1.3698630136986301E-2</c:v>
                </c:pt>
                <c:pt idx="10">
                  <c:v>0.10881728728535597</c:v>
                </c:pt>
                <c:pt idx="11">
                  <c:v>3.0098398610843142E-2</c:v>
                </c:pt>
                <c:pt idx="12" formatCode="0%">
                  <c:v>2.4696121937102064E-2</c:v>
                </c:pt>
                <c:pt idx="13">
                  <c:v>1.8715029905460159E-2</c:v>
                </c:pt>
                <c:pt idx="14">
                  <c:v>2.8940767895041481E-2</c:v>
                </c:pt>
                <c:pt idx="15">
                  <c:v>6.6949643063862627E-2</c:v>
                </c:pt>
                <c:pt idx="16">
                  <c:v>2.3152614316033185E-3</c:v>
                </c:pt>
                <c:pt idx="17">
                  <c:v>8.4892919158788341E-3</c:v>
                </c:pt>
                <c:pt idx="18">
                  <c:v>5.788153579008296E-3</c:v>
                </c:pt>
                <c:pt idx="19">
                  <c:v>6.559907389542736E-3</c:v>
                </c:pt>
                <c:pt idx="20">
                  <c:v>0.3932085664672969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DDF-46D0-BC35-741978351094}"/>
            </c:ext>
          </c:extLst>
        </c:ser>
        <c:ser>
          <c:idx val="4"/>
          <c:order val="4"/>
          <c:tx>
            <c:strRef>
              <c:f>Foglio1!$F$1</c:f>
              <c:strCache>
                <c:ptCount val="1"/>
                <c:pt idx="0">
                  <c:v>Dicembre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Foglio1!$A$2:$A$22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Foglio1!$F$2:$F$22</c:f>
              <c:numCache>
                <c:formatCode>0.00%</c:formatCode>
                <c:ptCount val="21"/>
                <c:pt idx="0">
                  <c:v>0.23529411764705882</c:v>
                </c:pt>
                <c:pt idx="1">
                  <c:v>1.8975332068311196E-3</c:v>
                </c:pt>
                <c:pt idx="2" formatCode="0%">
                  <c:v>0</c:v>
                </c:pt>
                <c:pt idx="3" formatCode="0%">
                  <c:v>0</c:v>
                </c:pt>
                <c:pt idx="4">
                  <c:v>1.5180265654648956E-3</c:v>
                </c:pt>
                <c:pt idx="5">
                  <c:v>2.7324478178368122E-2</c:v>
                </c:pt>
                <c:pt idx="6">
                  <c:v>3.4155597722960152E-3</c:v>
                </c:pt>
                <c:pt idx="7">
                  <c:v>1.0056925996204934E-2</c:v>
                </c:pt>
                <c:pt idx="8">
                  <c:v>9.8671726755218212E-3</c:v>
                </c:pt>
                <c:pt idx="9">
                  <c:v>1.4041745730550285E-2</c:v>
                </c:pt>
                <c:pt idx="10">
                  <c:v>0.10815939278937381</c:v>
                </c:pt>
                <c:pt idx="11">
                  <c:v>3.6432637571157493E-2</c:v>
                </c:pt>
                <c:pt idx="12" formatCode="0%">
                  <c:v>2.1821631878557873E-2</c:v>
                </c:pt>
                <c:pt idx="13">
                  <c:v>1.8785578747628085E-2</c:v>
                </c:pt>
                <c:pt idx="14">
                  <c:v>2.7514231499051234E-2</c:v>
                </c:pt>
                <c:pt idx="15">
                  <c:v>6.6413662239089177E-2</c:v>
                </c:pt>
                <c:pt idx="16">
                  <c:v>1.7077798861480076E-3</c:v>
                </c:pt>
                <c:pt idx="17">
                  <c:v>9.4876660341555973E-3</c:v>
                </c:pt>
                <c:pt idx="18">
                  <c:v>5.3130929791271346E-3</c:v>
                </c:pt>
                <c:pt idx="19">
                  <c:v>6.0721062618595825E-3</c:v>
                </c:pt>
                <c:pt idx="20">
                  <c:v>0.394876660341556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DDF-46D0-BC35-7419783510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9263328"/>
        <c:axId val="425312208"/>
      </c:barChart>
      <c:catAx>
        <c:axId val="479263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25312208"/>
        <c:crosses val="autoZero"/>
        <c:auto val="1"/>
        <c:lblAlgn val="ctr"/>
        <c:lblOffset val="100"/>
        <c:noMultiLvlLbl val="0"/>
      </c:catAx>
      <c:valAx>
        <c:axId val="425312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79263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/>
              <a:t>Varianza</a:t>
            </a:r>
            <a:r>
              <a:rPr lang="it-IT" b="1" baseline="0" dirty="0"/>
              <a:t> Errore</a:t>
            </a:r>
            <a:endParaRPr lang="it-IT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Polarizzazione Topologia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Double Exponential Smoothing</c:v>
                </c:pt>
                <c:pt idx="1">
                  <c:v>Linear Regression</c:v>
                </c:pt>
                <c:pt idx="2">
                  <c:v>Moving Average</c:v>
                </c:pt>
              </c:strCache>
            </c:strRef>
          </c:cat>
          <c:val>
            <c:numRef>
              <c:f>Foglio1!$B$2:$B$4</c:f>
              <c:numCache>
                <c:formatCode>0.00%</c:formatCode>
                <c:ptCount val="3"/>
                <c:pt idx="0">
                  <c:v>6.8099999999999994E-2</c:v>
                </c:pt>
                <c:pt idx="1">
                  <c:v>4.9200000000000001E-2</c:v>
                </c:pt>
                <c:pt idx="2">
                  <c:v>1.72E-2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5A-4A11-B341-1F901666E47C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Polarizzazione Grado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Double Exponential Smoothing</c:v>
                </c:pt>
                <c:pt idx="1">
                  <c:v>Linear Regression</c:v>
                </c:pt>
                <c:pt idx="2">
                  <c:v>Moving Average</c:v>
                </c:pt>
              </c:strCache>
            </c:strRef>
          </c:cat>
          <c:val>
            <c:numRef>
              <c:f>Foglio1!$C$2:$C$4</c:f>
              <c:numCache>
                <c:formatCode>0.00%</c:formatCode>
                <c:ptCount val="3"/>
                <c:pt idx="0">
                  <c:v>1.72E-2</c:v>
                </c:pt>
                <c:pt idx="1">
                  <c:v>1.4800000000000001E-2</c:v>
                </c:pt>
                <c:pt idx="2">
                  <c:v>1.44E-2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5A-4A11-B341-1F901666E47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88349168"/>
        <c:axId val="597941088"/>
      </c:barChart>
      <c:catAx>
        <c:axId val="488349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97941088"/>
        <c:crosses val="autoZero"/>
        <c:auto val="1"/>
        <c:lblAlgn val="ctr"/>
        <c:lblOffset val="100"/>
        <c:noMultiLvlLbl val="0"/>
      </c:catAx>
      <c:valAx>
        <c:axId val="597941088"/>
        <c:scaling>
          <c:orientation val="minMax"/>
          <c:max val="7.0000000000000007E-2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out"/>
        <c:minorTickMark val="none"/>
        <c:tickLblPos val="nextTo"/>
        <c:crossAx val="488349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/>
              <a:t>Confronto Polarizzazione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Dicembre Topologia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Foglio1!$A$2:$A$22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Foglio1!$B$2:$B$22</c:f>
              <c:numCache>
                <c:formatCode>0.00%</c:formatCode>
                <c:ptCount val="21"/>
                <c:pt idx="0">
                  <c:v>0.23529411764705882</c:v>
                </c:pt>
                <c:pt idx="1">
                  <c:v>1.8975332068311196E-3</c:v>
                </c:pt>
                <c:pt idx="2" formatCode="0%">
                  <c:v>0</c:v>
                </c:pt>
                <c:pt idx="3" formatCode="0%">
                  <c:v>0</c:v>
                </c:pt>
                <c:pt idx="4">
                  <c:v>1.5180265654648956E-3</c:v>
                </c:pt>
                <c:pt idx="5">
                  <c:v>2.7324478178368122E-2</c:v>
                </c:pt>
                <c:pt idx="6">
                  <c:v>3.4155597722960152E-3</c:v>
                </c:pt>
                <c:pt idx="7">
                  <c:v>1.0056925996204934E-2</c:v>
                </c:pt>
                <c:pt idx="8">
                  <c:v>9.8671726755218212E-3</c:v>
                </c:pt>
                <c:pt idx="9">
                  <c:v>1.4041745730550285E-2</c:v>
                </c:pt>
                <c:pt idx="10">
                  <c:v>0.10815939278937381</c:v>
                </c:pt>
                <c:pt idx="11">
                  <c:v>3.6432637571157493E-2</c:v>
                </c:pt>
                <c:pt idx="12" formatCode="0%">
                  <c:v>2.1821631878557873E-2</c:v>
                </c:pt>
                <c:pt idx="13">
                  <c:v>1.8785578747628085E-2</c:v>
                </c:pt>
                <c:pt idx="14">
                  <c:v>2.7514231499051234E-2</c:v>
                </c:pt>
                <c:pt idx="15">
                  <c:v>6.6413662239089177E-2</c:v>
                </c:pt>
                <c:pt idx="16">
                  <c:v>1.7077798861480076E-3</c:v>
                </c:pt>
                <c:pt idx="17">
                  <c:v>9.4876660341555973E-3</c:v>
                </c:pt>
                <c:pt idx="18">
                  <c:v>5.3130929791271346E-3</c:v>
                </c:pt>
                <c:pt idx="19">
                  <c:v>6.0721062618595825E-3</c:v>
                </c:pt>
                <c:pt idx="20">
                  <c:v>0.394876660341556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DF-46D0-BC35-741978351094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Dicembre Grado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Foglio1!$A$2:$A$22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Foglio1!$C$2:$C$22</c:f>
              <c:numCache>
                <c:formatCode>0.00%</c:formatCode>
                <c:ptCount val="21"/>
                <c:pt idx="0">
                  <c:v>0.2901328273244782</c:v>
                </c:pt>
                <c:pt idx="1">
                  <c:v>9.4876660341555979E-4</c:v>
                </c:pt>
                <c:pt idx="2">
                  <c:v>1.8975332068311196E-3</c:v>
                </c:pt>
                <c:pt idx="3">
                  <c:v>5.5028462998102465E-3</c:v>
                </c:pt>
                <c:pt idx="4">
                  <c:v>9.2979127134724861E-3</c:v>
                </c:pt>
                <c:pt idx="5">
                  <c:v>2.0113851992409868E-2</c:v>
                </c:pt>
                <c:pt idx="6">
                  <c:v>8.7286527514231493E-3</c:v>
                </c:pt>
                <c:pt idx="7">
                  <c:v>1.8785578747628085E-2</c:v>
                </c:pt>
                <c:pt idx="8">
                  <c:v>1.8785578747628085E-2</c:v>
                </c:pt>
                <c:pt idx="9">
                  <c:v>1.2523719165085389E-2</c:v>
                </c:pt>
                <c:pt idx="10">
                  <c:v>6.0531309297912714E-2</c:v>
                </c:pt>
                <c:pt idx="11">
                  <c:v>6.8311195445920304E-3</c:v>
                </c:pt>
                <c:pt idx="12">
                  <c:v>1.4231499051233396E-2</c:v>
                </c:pt>
                <c:pt idx="13">
                  <c:v>8.1593927893738143E-3</c:v>
                </c:pt>
                <c:pt idx="14">
                  <c:v>1.4421252371916509E-2</c:v>
                </c:pt>
                <c:pt idx="15">
                  <c:v>1.4800759013282733E-2</c:v>
                </c:pt>
                <c:pt idx="16">
                  <c:v>7.7798861480075903E-3</c:v>
                </c:pt>
                <c:pt idx="17">
                  <c:v>3.0360531309297912E-3</c:v>
                </c:pt>
                <c:pt idx="18">
                  <c:v>6.2618595825426945E-3</c:v>
                </c:pt>
                <c:pt idx="19">
                  <c:v>2.6565464895635673E-3</c:v>
                </c:pt>
                <c:pt idx="20">
                  <c:v>0.47457305502846298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DF-46D0-BC35-7419783510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9263328"/>
        <c:axId val="425312208"/>
      </c:barChart>
      <c:catAx>
        <c:axId val="479263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25312208"/>
        <c:crosses val="autoZero"/>
        <c:auto val="1"/>
        <c:lblAlgn val="ctr"/>
        <c:lblOffset val="100"/>
        <c:noMultiLvlLbl val="0"/>
      </c:catAx>
      <c:valAx>
        <c:axId val="425312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79263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/>
              <a:t>Confronto</a:t>
            </a:r>
            <a:r>
              <a:rPr lang="it-IT" b="1" baseline="0" dirty="0"/>
              <a:t> Novembre</a:t>
            </a:r>
            <a:endParaRPr lang="it-IT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8.7560220090340576E-2"/>
          <c:y val="0.11461708800513021"/>
          <c:w val="0.89449497975911318"/>
          <c:h val="0.8148673860983356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5Novembre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33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C-4288-4136-BEF3-AB38C55F3DEC}"/>
              </c:ext>
            </c:extLst>
          </c:dPt>
          <c:dPt>
            <c:idx val="1"/>
            <c:invertIfNegative val="0"/>
            <c:bubble3D val="0"/>
            <c:spPr>
              <a:solidFill>
                <a:srgbClr val="FF33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4288-4136-BEF3-AB38C55F3DEC}"/>
              </c:ext>
            </c:extLst>
          </c:dPt>
          <c:dPt>
            <c:idx val="3"/>
            <c:invertIfNegative val="0"/>
            <c:bubble3D val="0"/>
            <c:spPr>
              <a:solidFill>
                <a:srgbClr val="FF33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E-4288-4136-BEF3-AB38C55F3DEC}"/>
              </c:ext>
            </c:extLst>
          </c:dPt>
          <c:dPt>
            <c:idx val="4"/>
            <c:invertIfNegative val="0"/>
            <c:bubble3D val="0"/>
            <c:spPr>
              <a:solidFill>
                <a:srgbClr val="FF33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4288-4136-BEF3-AB38C55F3DEC}"/>
              </c:ext>
            </c:extLst>
          </c:dPt>
          <c:dPt>
            <c:idx val="5"/>
            <c:invertIfNegative val="0"/>
            <c:bubble3D val="0"/>
            <c:spPr>
              <a:solidFill>
                <a:srgbClr val="FF33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0-4288-4136-BEF3-AB38C55F3DEC}"/>
              </c:ext>
            </c:extLst>
          </c:dPt>
          <c:dPt>
            <c:idx val="6"/>
            <c:invertIfNegative val="0"/>
            <c:bubble3D val="0"/>
            <c:spPr>
              <a:solidFill>
                <a:srgbClr val="FF33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1-4288-4136-BEF3-AB38C55F3DEC}"/>
              </c:ext>
            </c:extLst>
          </c:dPt>
          <c:dPt>
            <c:idx val="7"/>
            <c:invertIfNegative val="0"/>
            <c:bubble3D val="0"/>
            <c:spPr>
              <a:solidFill>
                <a:srgbClr val="FF33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2-4288-4136-BEF3-AB38C55F3DEC}"/>
              </c:ext>
            </c:extLst>
          </c:dPt>
          <c:dPt>
            <c:idx val="8"/>
            <c:invertIfNegative val="0"/>
            <c:bubble3D val="0"/>
            <c:spPr>
              <a:solidFill>
                <a:srgbClr val="FF33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3-4288-4136-BEF3-AB38C55F3DEC}"/>
              </c:ext>
            </c:extLst>
          </c:dPt>
          <c:dPt>
            <c:idx val="9"/>
            <c:invertIfNegative val="0"/>
            <c:bubble3D val="0"/>
            <c:spPr>
              <a:solidFill>
                <a:srgbClr val="FF33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4-4288-4136-BEF3-AB38C55F3DEC}"/>
              </c:ext>
            </c:extLst>
          </c:dPt>
          <c:dPt>
            <c:idx val="10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98F0-43E4-9262-A403AE460CB0}"/>
              </c:ext>
            </c:extLst>
          </c:dPt>
          <c:dPt>
            <c:idx val="11"/>
            <c:invertIfNegative val="0"/>
            <c:bubble3D val="0"/>
            <c:spPr>
              <a:solidFill>
                <a:srgbClr val="0099D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8F0-43E4-9262-A403AE460CB0}"/>
              </c:ext>
            </c:extLst>
          </c:dPt>
          <c:dPt>
            <c:idx val="12"/>
            <c:invertIfNegative val="0"/>
            <c:bubble3D val="0"/>
            <c:spPr>
              <a:solidFill>
                <a:srgbClr val="0099D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8F0-43E4-9262-A403AE460CB0}"/>
              </c:ext>
            </c:extLst>
          </c:dPt>
          <c:dPt>
            <c:idx val="13"/>
            <c:invertIfNegative val="0"/>
            <c:bubble3D val="0"/>
            <c:spPr>
              <a:solidFill>
                <a:srgbClr val="0099D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8F0-43E4-9262-A403AE460CB0}"/>
              </c:ext>
            </c:extLst>
          </c:dPt>
          <c:dPt>
            <c:idx val="14"/>
            <c:invertIfNegative val="0"/>
            <c:bubble3D val="0"/>
            <c:spPr>
              <a:solidFill>
                <a:srgbClr val="0099D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8F0-43E4-9262-A403AE460CB0}"/>
              </c:ext>
            </c:extLst>
          </c:dPt>
          <c:dPt>
            <c:idx val="15"/>
            <c:invertIfNegative val="0"/>
            <c:bubble3D val="0"/>
            <c:spPr>
              <a:solidFill>
                <a:srgbClr val="0099D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98F0-43E4-9262-A403AE460CB0}"/>
              </c:ext>
            </c:extLst>
          </c:dPt>
          <c:dPt>
            <c:idx val="16"/>
            <c:invertIfNegative val="0"/>
            <c:bubble3D val="0"/>
            <c:spPr>
              <a:solidFill>
                <a:srgbClr val="0099D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8F0-43E4-9262-A403AE460CB0}"/>
              </c:ext>
            </c:extLst>
          </c:dPt>
          <c:dPt>
            <c:idx val="17"/>
            <c:invertIfNegative val="0"/>
            <c:bubble3D val="0"/>
            <c:spPr>
              <a:solidFill>
                <a:srgbClr val="0099D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98F0-43E4-9262-A403AE460CB0}"/>
              </c:ext>
            </c:extLst>
          </c:dPt>
          <c:dPt>
            <c:idx val="18"/>
            <c:invertIfNegative val="0"/>
            <c:bubble3D val="0"/>
            <c:spPr>
              <a:solidFill>
                <a:srgbClr val="0099D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98F0-43E4-9262-A403AE460CB0}"/>
              </c:ext>
            </c:extLst>
          </c:dPt>
          <c:dPt>
            <c:idx val="19"/>
            <c:invertIfNegative val="0"/>
            <c:bubble3D val="0"/>
            <c:spPr>
              <a:solidFill>
                <a:srgbClr val="0099D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4-98F0-43E4-9262-A403AE460CB0}"/>
              </c:ext>
            </c:extLst>
          </c:dPt>
          <c:dPt>
            <c:idx val="20"/>
            <c:invertIfNegative val="0"/>
            <c:bubble3D val="0"/>
            <c:spPr>
              <a:solidFill>
                <a:srgbClr val="0099D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98F0-43E4-9262-A403AE460CB0}"/>
              </c:ext>
            </c:extLst>
          </c:dPt>
          <c:cat>
            <c:numRef>
              <c:f>Foglio1!$A$2:$A$22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Foglio1!$B$2:$B$22</c:f>
              <c:numCache>
                <c:formatCode>0.00%</c:formatCode>
                <c:ptCount val="21"/>
                <c:pt idx="0">
                  <c:v>0.30909090909090908</c:v>
                </c:pt>
                <c:pt idx="1">
                  <c:v>1.3986013986013986E-2</c:v>
                </c:pt>
                <c:pt idx="2">
                  <c:v>0</c:v>
                </c:pt>
                <c:pt idx="3">
                  <c:v>2.7972027972027972E-3</c:v>
                </c:pt>
                <c:pt idx="4">
                  <c:v>3.7296037296037296E-3</c:v>
                </c:pt>
                <c:pt idx="5">
                  <c:v>4.0559440559440559E-2</c:v>
                </c:pt>
                <c:pt idx="6">
                  <c:v>5.5944055944055944E-3</c:v>
                </c:pt>
                <c:pt idx="7">
                  <c:v>2.1911421911421911E-2</c:v>
                </c:pt>
                <c:pt idx="8">
                  <c:v>1.4452214452214453E-2</c:v>
                </c:pt>
                <c:pt idx="9">
                  <c:v>1.3053613053613054E-2</c:v>
                </c:pt>
                <c:pt idx="10">
                  <c:v>9.7902097902097904E-2</c:v>
                </c:pt>
                <c:pt idx="11">
                  <c:v>1.4918414918414918E-2</c:v>
                </c:pt>
                <c:pt idx="12">
                  <c:v>1.3986013986013986E-2</c:v>
                </c:pt>
                <c:pt idx="13">
                  <c:v>1.0722610722610723E-2</c:v>
                </c:pt>
                <c:pt idx="14">
                  <c:v>1.6317016317016316E-2</c:v>
                </c:pt>
                <c:pt idx="15">
                  <c:v>4.3356643356643354E-2</c:v>
                </c:pt>
                <c:pt idx="16">
                  <c:v>1.3986013986013986E-3</c:v>
                </c:pt>
                <c:pt idx="17">
                  <c:v>1.8648018648018648E-2</c:v>
                </c:pt>
                <c:pt idx="18">
                  <c:v>1.1655011655011656E-2</c:v>
                </c:pt>
                <c:pt idx="19">
                  <c:v>1.1188811188811189E-2</c:v>
                </c:pt>
                <c:pt idx="20">
                  <c:v>0.33473193473193474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DF-46D0-BC35-741978351094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Novembre</c:v>
                </c:pt>
              </c:strCache>
            </c:strRef>
          </c:tx>
          <c:spPr>
            <a:solidFill>
              <a:srgbClr val="0D6FC7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8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C-4288-4136-BEF3-AB38C55F3DEC}"/>
              </c:ext>
            </c:extLst>
          </c:dPt>
          <c:dPt>
            <c:idx val="1"/>
            <c:invertIfNegative val="0"/>
            <c:bubble3D val="0"/>
            <c:spPr>
              <a:solidFill>
                <a:srgbClr val="8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B-4288-4136-BEF3-AB38C55F3DEC}"/>
              </c:ext>
            </c:extLst>
          </c:dPt>
          <c:dPt>
            <c:idx val="4"/>
            <c:invertIfNegative val="0"/>
            <c:bubble3D val="0"/>
            <c:spPr>
              <a:solidFill>
                <a:srgbClr val="8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A-4288-4136-BEF3-AB38C55F3DEC}"/>
              </c:ext>
            </c:extLst>
          </c:dPt>
          <c:dPt>
            <c:idx val="5"/>
            <c:invertIfNegative val="0"/>
            <c:bubble3D val="0"/>
            <c:spPr>
              <a:solidFill>
                <a:srgbClr val="8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9-4288-4136-BEF3-AB38C55F3DEC}"/>
              </c:ext>
            </c:extLst>
          </c:dPt>
          <c:dPt>
            <c:idx val="6"/>
            <c:invertIfNegative val="0"/>
            <c:bubble3D val="0"/>
            <c:spPr>
              <a:solidFill>
                <a:srgbClr val="8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8-4288-4136-BEF3-AB38C55F3DEC}"/>
              </c:ext>
            </c:extLst>
          </c:dPt>
          <c:dPt>
            <c:idx val="7"/>
            <c:invertIfNegative val="0"/>
            <c:bubble3D val="0"/>
            <c:spPr>
              <a:solidFill>
                <a:srgbClr val="8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7-4288-4136-BEF3-AB38C55F3DEC}"/>
              </c:ext>
            </c:extLst>
          </c:dPt>
          <c:dPt>
            <c:idx val="8"/>
            <c:invertIfNegative val="0"/>
            <c:bubble3D val="0"/>
            <c:spPr>
              <a:solidFill>
                <a:srgbClr val="8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6-4288-4136-BEF3-AB38C55F3DEC}"/>
              </c:ext>
            </c:extLst>
          </c:dPt>
          <c:dPt>
            <c:idx val="9"/>
            <c:invertIfNegative val="0"/>
            <c:bubble3D val="0"/>
            <c:spPr>
              <a:solidFill>
                <a:srgbClr val="8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5-4288-4136-BEF3-AB38C55F3DEC}"/>
              </c:ext>
            </c:extLst>
          </c:dPt>
          <c:dPt>
            <c:idx val="10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8F0-43E4-9262-A403AE460CB0}"/>
              </c:ext>
            </c:extLst>
          </c:dPt>
          <c:dPt>
            <c:idx val="11"/>
            <c:invertIfNegative val="0"/>
            <c:bubble3D val="0"/>
            <c:spPr>
              <a:solidFill>
                <a:srgbClr val="0D6FC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98F0-43E4-9262-A403AE460CB0}"/>
              </c:ext>
            </c:extLst>
          </c:dPt>
          <c:dPt>
            <c:idx val="12"/>
            <c:invertIfNegative val="0"/>
            <c:bubble3D val="0"/>
            <c:spPr>
              <a:solidFill>
                <a:srgbClr val="0D6FC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98F0-43E4-9262-A403AE460CB0}"/>
              </c:ext>
            </c:extLst>
          </c:dPt>
          <c:dPt>
            <c:idx val="13"/>
            <c:invertIfNegative val="0"/>
            <c:bubble3D val="0"/>
            <c:spPr>
              <a:solidFill>
                <a:srgbClr val="0D6FC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98F0-43E4-9262-A403AE460CB0}"/>
              </c:ext>
            </c:extLst>
          </c:dPt>
          <c:dPt>
            <c:idx val="14"/>
            <c:invertIfNegative val="0"/>
            <c:bubble3D val="0"/>
            <c:spPr>
              <a:solidFill>
                <a:srgbClr val="0D6FC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98F0-43E4-9262-A403AE460CB0}"/>
              </c:ext>
            </c:extLst>
          </c:dPt>
          <c:dPt>
            <c:idx val="15"/>
            <c:invertIfNegative val="0"/>
            <c:bubble3D val="0"/>
            <c:spPr>
              <a:solidFill>
                <a:srgbClr val="0D6FC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98F0-43E4-9262-A403AE460CB0}"/>
              </c:ext>
            </c:extLst>
          </c:dPt>
          <c:dPt>
            <c:idx val="16"/>
            <c:invertIfNegative val="0"/>
            <c:bubble3D val="0"/>
            <c:spPr>
              <a:solidFill>
                <a:srgbClr val="0D6FC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98F0-43E4-9262-A403AE460CB0}"/>
              </c:ext>
            </c:extLst>
          </c:dPt>
          <c:dPt>
            <c:idx val="17"/>
            <c:invertIfNegative val="0"/>
            <c:bubble3D val="0"/>
            <c:spPr>
              <a:solidFill>
                <a:srgbClr val="0D6FC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8F0-43E4-9262-A403AE460CB0}"/>
              </c:ext>
            </c:extLst>
          </c:dPt>
          <c:dPt>
            <c:idx val="18"/>
            <c:invertIfNegative val="0"/>
            <c:bubble3D val="0"/>
            <c:spPr>
              <a:solidFill>
                <a:srgbClr val="0D6FC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98F0-43E4-9262-A403AE460CB0}"/>
              </c:ext>
            </c:extLst>
          </c:dPt>
          <c:dPt>
            <c:idx val="19"/>
            <c:invertIfNegative val="0"/>
            <c:bubble3D val="0"/>
            <c:spPr>
              <a:solidFill>
                <a:srgbClr val="0D6FC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98F0-43E4-9262-A403AE460CB0}"/>
              </c:ext>
            </c:extLst>
          </c:dPt>
          <c:dPt>
            <c:idx val="20"/>
            <c:invertIfNegative val="0"/>
            <c:bubble3D val="0"/>
            <c:spPr>
              <a:solidFill>
                <a:srgbClr val="0D6FC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98F0-43E4-9262-A403AE460CB0}"/>
              </c:ext>
            </c:extLst>
          </c:dPt>
          <c:cat>
            <c:numRef>
              <c:f>Foglio1!$A$2:$A$22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Foglio1!$C$2:$C$22</c:f>
              <c:numCache>
                <c:formatCode>0.00%</c:formatCode>
                <c:ptCount val="21"/>
                <c:pt idx="0">
                  <c:v>0.23634960447617209</c:v>
                </c:pt>
                <c:pt idx="1">
                  <c:v>2.3152614316033185E-3</c:v>
                </c:pt>
                <c:pt idx="2" formatCode="0%">
                  <c:v>0</c:v>
                </c:pt>
                <c:pt idx="3">
                  <c:v>3.8587690526721975E-4</c:v>
                </c:pt>
                <c:pt idx="4">
                  <c:v>1.543507621068879E-3</c:v>
                </c:pt>
                <c:pt idx="5">
                  <c:v>2.7397260273972601E-2</c:v>
                </c:pt>
                <c:pt idx="6">
                  <c:v>3.087015242137758E-3</c:v>
                </c:pt>
                <c:pt idx="7">
                  <c:v>1.0611614894848543E-2</c:v>
                </c:pt>
                <c:pt idx="8">
                  <c:v>1.0032799536947714E-2</c:v>
                </c:pt>
                <c:pt idx="9">
                  <c:v>1.3698630136986301E-2</c:v>
                </c:pt>
                <c:pt idx="10">
                  <c:v>0.10881728728535597</c:v>
                </c:pt>
                <c:pt idx="11">
                  <c:v>3.0098398610843142E-2</c:v>
                </c:pt>
                <c:pt idx="12" formatCode="0%">
                  <c:v>2.4696121937102064E-2</c:v>
                </c:pt>
                <c:pt idx="13">
                  <c:v>1.8715029905460159E-2</c:v>
                </c:pt>
                <c:pt idx="14">
                  <c:v>2.8940767895041481E-2</c:v>
                </c:pt>
                <c:pt idx="15">
                  <c:v>6.6949643063862627E-2</c:v>
                </c:pt>
                <c:pt idx="16">
                  <c:v>2.3152614316033185E-3</c:v>
                </c:pt>
                <c:pt idx="17">
                  <c:v>8.4892919158788341E-3</c:v>
                </c:pt>
                <c:pt idx="18">
                  <c:v>5.788153579008296E-3</c:v>
                </c:pt>
                <c:pt idx="19">
                  <c:v>6.559907389542736E-3</c:v>
                </c:pt>
                <c:pt idx="20">
                  <c:v>0.3932085664672969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DF-46D0-BC35-7419783510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9263328"/>
        <c:axId val="425312208"/>
      </c:barChart>
      <c:catAx>
        <c:axId val="479263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25312208"/>
        <c:crosses val="autoZero"/>
        <c:auto val="1"/>
        <c:lblAlgn val="ctr"/>
        <c:lblOffset val="100"/>
        <c:noMultiLvlLbl val="0"/>
      </c:catAx>
      <c:valAx>
        <c:axId val="425312208"/>
        <c:scaling>
          <c:orientation val="minMax"/>
          <c:max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79263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/>
              <a:t>Errore Medio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Polarizzazione Topologia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Double Exponential Smoothing</c:v>
                </c:pt>
                <c:pt idx="1">
                  <c:v>Linear Regression</c:v>
                </c:pt>
                <c:pt idx="2">
                  <c:v>Moving Average</c:v>
                </c:pt>
              </c:strCache>
            </c:strRef>
          </c:cat>
          <c:val>
            <c:numRef>
              <c:f>Foglio1!$B$2:$B$4</c:f>
              <c:numCache>
                <c:formatCode>0%</c:formatCode>
                <c:ptCount val="3"/>
                <c:pt idx="0">
                  <c:v>0.25</c:v>
                </c:pt>
                <c:pt idx="1">
                  <c:v>0.17</c:v>
                </c:pt>
                <c:pt idx="2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D6-4C00-A169-1769638D713A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Polarizzazione Grado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Double Exponential Smoothing</c:v>
                </c:pt>
                <c:pt idx="1">
                  <c:v>Linear Regression</c:v>
                </c:pt>
                <c:pt idx="2">
                  <c:v>Moving Average</c:v>
                </c:pt>
              </c:strCache>
            </c:strRef>
          </c:cat>
          <c:val>
            <c:numRef>
              <c:f>Foglio1!$C$2:$C$4</c:f>
              <c:numCache>
                <c:formatCode>0%</c:formatCode>
                <c:ptCount val="3"/>
                <c:pt idx="0">
                  <c:v>0.22</c:v>
                </c:pt>
                <c:pt idx="1">
                  <c:v>0.14000000000000001</c:v>
                </c:pt>
                <c:pt idx="2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D6-4C00-A169-1769638D713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88349168"/>
        <c:axId val="597941088"/>
      </c:barChart>
      <c:catAx>
        <c:axId val="488349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97941088"/>
        <c:crosses val="autoZero"/>
        <c:auto val="1"/>
        <c:lblAlgn val="ctr"/>
        <c:lblOffset val="100"/>
        <c:noMultiLvlLbl val="0"/>
      </c:catAx>
      <c:valAx>
        <c:axId val="597941088"/>
        <c:scaling>
          <c:orientation val="minMax"/>
          <c:max val="0.25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488349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/>
              <a:t>Varianza</a:t>
            </a:r>
            <a:r>
              <a:rPr lang="it-IT" b="1" baseline="0" dirty="0"/>
              <a:t> Errore</a:t>
            </a:r>
            <a:endParaRPr lang="it-IT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Polarizzazione Topologia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Double Exponential Smoothing</c:v>
                </c:pt>
                <c:pt idx="1">
                  <c:v>Linear Regression</c:v>
                </c:pt>
                <c:pt idx="2">
                  <c:v>Moving Average</c:v>
                </c:pt>
              </c:strCache>
            </c:strRef>
          </c:cat>
          <c:val>
            <c:numRef>
              <c:f>Foglio1!$B$2:$B$4</c:f>
              <c:numCache>
                <c:formatCode>0%</c:formatCode>
                <c:ptCount val="3"/>
                <c:pt idx="0">
                  <c:v>0.05</c:v>
                </c:pt>
                <c:pt idx="1">
                  <c:v>3.2500000000000001E-2</c:v>
                </c:pt>
                <c:pt idx="2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5A-4A11-B341-1F901666E47C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Polarizzazione Grado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Double Exponential Smoothing</c:v>
                </c:pt>
                <c:pt idx="1">
                  <c:v>Linear Regression</c:v>
                </c:pt>
                <c:pt idx="2">
                  <c:v>Moving Average</c:v>
                </c:pt>
              </c:strCache>
            </c:strRef>
          </c:cat>
          <c:val>
            <c:numRef>
              <c:f>Foglio1!$C$2:$C$4</c:f>
              <c:numCache>
                <c:formatCode>0%</c:formatCode>
                <c:ptCount val="3"/>
                <c:pt idx="0">
                  <c:v>5.2499999999999998E-2</c:v>
                </c:pt>
                <c:pt idx="1">
                  <c:v>0.03</c:v>
                </c:pt>
                <c:pt idx="2">
                  <c:v>1.9E-2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5A-4A11-B341-1F901666E47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88349168"/>
        <c:axId val="597941088"/>
      </c:barChart>
      <c:catAx>
        <c:axId val="488349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97941088"/>
        <c:crosses val="autoZero"/>
        <c:auto val="1"/>
        <c:lblAlgn val="ctr"/>
        <c:lblOffset val="100"/>
        <c:noMultiLvlLbl val="0"/>
      </c:catAx>
      <c:valAx>
        <c:axId val="597941088"/>
        <c:scaling>
          <c:orientation val="minMax"/>
          <c:max val="6.0000000000000012E-2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crossAx val="488349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2000" b="1" dirty="0"/>
              <a:t>Andamento</a:t>
            </a:r>
            <a:r>
              <a:rPr lang="it-IT" b="1" baseline="0" dirty="0"/>
              <a:t> Polarizzazione</a:t>
            </a:r>
            <a:endParaRPr lang="it-IT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Settembre</c:v>
                </c:pt>
              </c:strCache>
            </c:strRef>
          </c:tx>
          <c:spPr>
            <a:solidFill>
              <a:srgbClr val="13073A"/>
            </a:solidFill>
            <a:ln>
              <a:noFill/>
            </a:ln>
            <a:effectLst/>
          </c:spPr>
          <c:invertIfNegative val="0"/>
          <c:cat>
            <c:numRef>
              <c:f>Foglio1!$A$2:$A$22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Foglio1!$B$2:$B$22</c:f>
              <c:numCache>
                <c:formatCode>0.00%</c:formatCode>
                <c:ptCount val="21"/>
                <c:pt idx="0">
                  <c:v>2.351313969571231E-2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1.3831258644536654E-3</c:v>
                </c:pt>
                <c:pt idx="7">
                  <c:v>0</c:v>
                </c:pt>
                <c:pt idx="8">
                  <c:v>0</c:v>
                </c:pt>
                <c:pt idx="9">
                  <c:v>1.3831258644536654E-3</c:v>
                </c:pt>
                <c:pt idx="10">
                  <c:v>1.1065006915629323E-2</c:v>
                </c:pt>
                <c:pt idx="11">
                  <c:v>6.9156293222683261E-3</c:v>
                </c:pt>
                <c:pt idx="12">
                  <c:v>1.5214384508990318E-2</c:v>
                </c:pt>
                <c:pt idx="13">
                  <c:v>1.3831258644536652E-2</c:v>
                </c:pt>
                <c:pt idx="14">
                  <c:v>1.3831258644536652E-2</c:v>
                </c:pt>
                <c:pt idx="15">
                  <c:v>5.6708160442600276E-2</c:v>
                </c:pt>
                <c:pt idx="16">
                  <c:v>2.7662517289073307E-3</c:v>
                </c:pt>
                <c:pt idx="17">
                  <c:v>8.2987551867219917E-3</c:v>
                </c:pt>
                <c:pt idx="18">
                  <c:v>4.1493775933609959E-3</c:v>
                </c:pt>
                <c:pt idx="19">
                  <c:v>0</c:v>
                </c:pt>
                <c:pt idx="20">
                  <c:v>0.8409405255878285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4E-4C71-830F-3BC53A59141D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Ottobre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numRef>
              <c:f>Foglio1!$A$2:$A$22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Foglio1!$C$2:$C$22</c:f>
              <c:numCache>
                <c:formatCode>0.00%</c:formatCode>
                <c:ptCount val="21"/>
                <c:pt idx="0">
                  <c:v>1.4917421417155035E-2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5.3276505061267978E-4</c:v>
                </c:pt>
                <c:pt idx="7">
                  <c:v>0</c:v>
                </c:pt>
                <c:pt idx="8">
                  <c:v>0</c:v>
                </c:pt>
                <c:pt idx="9">
                  <c:v>1.0655301012253596E-3</c:v>
                </c:pt>
                <c:pt idx="10">
                  <c:v>1.5982951518380393E-3</c:v>
                </c:pt>
                <c:pt idx="11">
                  <c:v>2.0245071923281833E-2</c:v>
                </c:pt>
                <c:pt idx="12">
                  <c:v>1.8114011720831113E-2</c:v>
                </c:pt>
                <c:pt idx="13">
                  <c:v>1.8646776771443795E-2</c:v>
                </c:pt>
                <c:pt idx="14">
                  <c:v>2.3441662226957913E-2</c:v>
                </c:pt>
                <c:pt idx="15">
                  <c:v>6.9259456579648382E-2</c:v>
                </c:pt>
                <c:pt idx="16">
                  <c:v>2.1310602024507191E-3</c:v>
                </c:pt>
                <c:pt idx="17">
                  <c:v>6.3931806073521573E-3</c:v>
                </c:pt>
                <c:pt idx="18">
                  <c:v>2.1310602024507191E-3</c:v>
                </c:pt>
                <c:pt idx="19">
                  <c:v>5.3276505061267978E-4</c:v>
                </c:pt>
                <c:pt idx="20">
                  <c:v>0.80660628662759726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4E-4C71-830F-3BC53A59141D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Novembre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Foglio1!$A$2:$A$22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Foglio1!$D$2:$D$22</c:f>
              <c:numCache>
                <c:formatCode>0.00%</c:formatCode>
                <c:ptCount val="21"/>
                <c:pt idx="0">
                  <c:v>3.1845597104945715E-2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2.4125452352231604E-4</c:v>
                </c:pt>
                <c:pt idx="6">
                  <c:v>0</c:v>
                </c:pt>
                <c:pt idx="7">
                  <c:v>9.6501809408926415E-4</c:v>
                </c:pt>
                <c:pt idx="8">
                  <c:v>4.8250904704463208E-4</c:v>
                </c:pt>
                <c:pt idx="9">
                  <c:v>2.1712907117008443E-3</c:v>
                </c:pt>
                <c:pt idx="10">
                  <c:v>5.7901085645355854E-3</c:v>
                </c:pt>
                <c:pt idx="11">
                  <c:v>4.4149577804583839E-2</c:v>
                </c:pt>
                <c:pt idx="12">
                  <c:v>2.5331724969843185E-2</c:v>
                </c:pt>
                <c:pt idx="13">
                  <c:v>2.1471652593486129E-2</c:v>
                </c:pt>
                <c:pt idx="14">
                  <c:v>3.2810615199034984E-2</c:v>
                </c:pt>
                <c:pt idx="15">
                  <c:v>8.1785283474065135E-2</c:v>
                </c:pt>
                <c:pt idx="16">
                  <c:v>2.1712907117008443E-3</c:v>
                </c:pt>
                <c:pt idx="17">
                  <c:v>5.5488540410132689E-3</c:v>
                </c:pt>
                <c:pt idx="18">
                  <c:v>2.6537997587454767E-3</c:v>
                </c:pt>
                <c:pt idx="19">
                  <c:v>7.2376357056694817E-4</c:v>
                </c:pt>
                <c:pt idx="20">
                  <c:v>0.6897466827503016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84E-4C71-830F-3BC53A59141D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14Dicembre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numRef>
              <c:f>Foglio1!$A$2:$A$22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Foglio1!$E$2:$E$22</c:f>
              <c:numCache>
                <c:formatCode>0.00%</c:formatCode>
                <c:ptCount val="21"/>
                <c:pt idx="0">
                  <c:v>7.2898295120517348E-2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1.9596315892612187E-3</c:v>
                </c:pt>
                <c:pt idx="6">
                  <c:v>5.8788947677836567E-4</c:v>
                </c:pt>
                <c:pt idx="7">
                  <c:v>5.8788947677836567E-4</c:v>
                </c:pt>
                <c:pt idx="8">
                  <c:v>1.9596315892612189E-4</c:v>
                </c:pt>
                <c:pt idx="9">
                  <c:v>1.9596315892612187E-3</c:v>
                </c:pt>
                <c:pt idx="10">
                  <c:v>5.4869684499314127E-2</c:v>
                </c:pt>
                <c:pt idx="11">
                  <c:v>2.3711542230060747E-2</c:v>
                </c:pt>
                <c:pt idx="12">
                  <c:v>1.5285126396237508E-2</c:v>
                </c:pt>
                <c:pt idx="13">
                  <c:v>1.6068979031941995E-2</c:v>
                </c:pt>
                <c:pt idx="14">
                  <c:v>2.6650989613952576E-2</c:v>
                </c:pt>
                <c:pt idx="15">
                  <c:v>4.8990789731530475E-2</c:v>
                </c:pt>
                <c:pt idx="16">
                  <c:v>1.3717421124828531E-3</c:v>
                </c:pt>
                <c:pt idx="17">
                  <c:v>9.6021947873799734E-3</c:v>
                </c:pt>
                <c:pt idx="18">
                  <c:v>3.5273368606701938E-3</c:v>
                </c:pt>
                <c:pt idx="19">
                  <c:v>9.7981579463060934E-4</c:v>
                </c:pt>
                <c:pt idx="20">
                  <c:v>0.72075249853027634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84E-4C71-830F-3BC53A59141D}"/>
            </c:ext>
          </c:extLst>
        </c:ser>
        <c:ser>
          <c:idx val="4"/>
          <c:order val="4"/>
          <c:tx>
            <c:strRef>
              <c:f>Foglio1!$F$1</c:f>
              <c:strCache>
                <c:ptCount val="1"/>
                <c:pt idx="0">
                  <c:v>Dicembre</c:v>
                </c:pt>
              </c:strCache>
            </c:strRef>
          </c:tx>
          <c:spPr>
            <a:solidFill>
              <a:srgbClr val="0ECED8"/>
            </a:solidFill>
            <a:ln>
              <a:noFill/>
            </a:ln>
            <a:effectLst/>
          </c:spPr>
          <c:invertIfNegative val="0"/>
          <c:cat>
            <c:numRef>
              <c:f>Foglio1!$A$2:$A$22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Foglio1!$F$2:$F$22</c:f>
              <c:numCache>
                <c:formatCode>0.00%</c:formatCode>
                <c:ptCount val="21"/>
                <c:pt idx="0">
                  <c:v>7.4049586776859508E-2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1.8181818181818182E-3</c:v>
                </c:pt>
                <c:pt idx="6">
                  <c:v>4.9586776859504133E-4</c:v>
                </c:pt>
                <c:pt idx="7">
                  <c:v>4.9586776859504133E-4</c:v>
                </c:pt>
                <c:pt idx="8">
                  <c:v>1.6528925619834712E-4</c:v>
                </c:pt>
                <c:pt idx="9">
                  <c:v>1.8181818181818182E-3</c:v>
                </c:pt>
                <c:pt idx="10">
                  <c:v>5.140495867768595E-2</c:v>
                </c:pt>
                <c:pt idx="11">
                  <c:v>2.2314049586776859E-2</c:v>
                </c:pt>
                <c:pt idx="12">
                  <c:v>1.4380165289256199E-2</c:v>
                </c:pt>
                <c:pt idx="13">
                  <c:v>1.5041322314049586E-2</c:v>
                </c:pt>
                <c:pt idx="14">
                  <c:v>2.4958677685950413E-2</c:v>
                </c:pt>
                <c:pt idx="15">
                  <c:v>7.3388429752066109E-2</c:v>
                </c:pt>
                <c:pt idx="16">
                  <c:v>1.322314049586777E-3</c:v>
                </c:pt>
                <c:pt idx="17">
                  <c:v>9.0909090909090905E-3</c:v>
                </c:pt>
                <c:pt idx="18">
                  <c:v>3.3057851239669421E-3</c:v>
                </c:pt>
                <c:pt idx="19">
                  <c:v>9.9173553719008266E-4</c:v>
                </c:pt>
                <c:pt idx="20">
                  <c:v>0.70495867768595044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84E-4C71-830F-3BC53A59141D}"/>
            </c:ext>
          </c:extLst>
        </c:ser>
        <c:ser>
          <c:idx val="5"/>
          <c:order val="5"/>
          <c:tx>
            <c:strRef>
              <c:f>Foglio1!$G$1</c:f>
              <c:strCache>
                <c:ptCount val="1"/>
                <c:pt idx="0">
                  <c:v>Gennaio</c:v>
                </c:pt>
              </c:strCache>
            </c:strRef>
          </c:tx>
          <c:spPr>
            <a:solidFill>
              <a:srgbClr val="AA6C39"/>
            </a:solidFill>
            <a:ln>
              <a:noFill/>
            </a:ln>
            <a:effectLst/>
          </c:spPr>
          <c:invertIfNegative val="0"/>
          <c:cat>
            <c:numRef>
              <c:f>Foglio1!$A$2:$A$22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Foglio1!$G$2:$G$22</c:f>
              <c:numCache>
                <c:formatCode>0.00%</c:formatCode>
                <c:ptCount val="21"/>
                <c:pt idx="0">
                  <c:v>5.6042031523642732E-2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1.0007505629221916E-3</c:v>
                </c:pt>
                <c:pt idx="6">
                  <c:v>5.0037528146109581E-4</c:v>
                </c:pt>
                <c:pt idx="7">
                  <c:v>2.1265949462096574E-3</c:v>
                </c:pt>
                <c:pt idx="8">
                  <c:v>7.5056292219164377E-4</c:v>
                </c:pt>
                <c:pt idx="9">
                  <c:v>1.7513134851138354E-3</c:v>
                </c:pt>
                <c:pt idx="10">
                  <c:v>5.8168626469852387E-2</c:v>
                </c:pt>
                <c:pt idx="11">
                  <c:v>3.2024018013510132E-2</c:v>
                </c:pt>
                <c:pt idx="12">
                  <c:v>2.3517638228671502E-2</c:v>
                </c:pt>
                <c:pt idx="13">
                  <c:v>1.9764823617713284E-2</c:v>
                </c:pt>
                <c:pt idx="14">
                  <c:v>2.4893670252689518E-2</c:v>
                </c:pt>
                <c:pt idx="15">
                  <c:v>7.7933450087565678E-2</c:v>
                </c:pt>
                <c:pt idx="16">
                  <c:v>1.0007505629221916E-3</c:v>
                </c:pt>
                <c:pt idx="17">
                  <c:v>3.7528146109582186E-3</c:v>
                </c:pt>
                <c:pt idx="18">
                  <c:v>6.2546910182636976E-3</c:v>
                </c:pt>
                <c:pt idx="19">
                  <c:v>1.2509382036527395E-3</c:v>
                </c:pt>
                <c:pt idx="20">
                  <c:v>0.68926695021265949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84E-4C71-830F-3BC53A5914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4787384"/>
        <c:axId val="424792632"/>
      </c:barChart>
      <c:catAx>
        <c:axId val="424787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24792632"/>
        <c:crosses val="autoZero"/>
        <c:auto val="1"/>
        <c:lblAlgn val="ctr"/>
        <c:lblOffset val="100"/>
        <c:noMultiLvlLbl val="0"/>
      </c:catAx>
      <c:valAx>
        <c:axId val="424792632"/>
        <c:scaling>
          <c:orientation val="minMax"/>
          <c:max val="0.85000000000000009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24787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/>
              <a:t>Confronto</a:t>
            </a:r>
            <a:r>
              <a:rPr lang="it-IT" b="1" baseline="0" dirty="0"/>
              <a:t> Polarizzazione</a:t>
            </a:r>
            <a:endParaRPr lang="it-IT" b="1" dirty="0"/>
          </a:p>
        </c:rich>
      </c:tx>
      <c:layout>
        <c:manualLayout>
          <c:xMode val="edge"/>
          <c:yMode val="edge"/>
          <c:x val="0.37877880970895073"/>
          <c:y val="1.34053610536965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Gennaio Topologia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Foglio1!$A$2:$A$22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Foglio1!$B$2:$B$22</c:f>
              <c:numCache>
                <c:formatCode>0.00%</c:formatCode>
                <c:ptCount val="21"/>
                <c:pt idx="0">
                  <c:v>0.10607955966975231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7.2554415811858898E-3</c:v>
                </c:pt>
                <c:pt idx="6">
                  <c:v>6.7550662997247933E-3</c:v>
                </c:pt>
                <c:pt idx="7">
                  <c:v>2.1265949462096574E-3</c:v>
                </c:pt>
                <c:pt idx="8">
                  <c:v>7.5056292219164377E-4</c:v>
                </c:pt>
                <c:pt idx="9">
                  <c:v>1.7513134851138354E-3</c:v>
                </c:pt>
                <c:pt idx="10">
                  <c:v>3.3149862396797597E-2</c:v>
                </c:pt>
                <c:pt idx="11">
                  <c:v>1.9514635976982737E-2</c:v>
                </c:pt>
                <c:pt idx="12">
                  <c:v>2.3517638228671502E-2</c:v>
                </c:pt>
                <c:pt idx="13">
                  <c:v>1.9764823617713284E-2</c:v>
                </c:pt>
                <c:pt idx="14">
                  <c:v>2.4893670252689518E-2</c:v>
                </c:pt>
                <c:pt idx="15">
                  <c:v>5.2914686014510881E-2</c:v>
                </c:pt>
                <c:pt idx="16">
                  <c:v>1.0007505629221916E-3</c:v>
                </c:pt>
                <c:pt idx="17">
                  <c:v>3.7528146109582186E-3</c:v>
                </c:pt>
                <c:pt idx="18">
                  <c:v>6.2546910182636976E-3</c:v>
                </c:pt>
                <c:pt idx="19">
                  <c:v>1.2509382036527395E-3</c:v>
                </c:pt>
                <c:pt idx="20">
                  <c:v>0.68926695021265949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EF-4415-85AD-DD6646825594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Gennaio Grado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Foglio1!$A$2:$A$22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Foglio1!$C$2:$C$22</c:f>
              <c:numCache>
                <c:formatCode>0.00%</c:formatCode>
                <c:ptCount val="21"/>
                <c:pt idx="0">
                  <c:v>0.14748561421065801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1.2509382036527395E-4</c:v>
                </c:pt>
                <c:pt idx="5">
                  <c:v>1.2509382036527395E-4</c:v>
                </c:pt>
                <c:pt idx="6">
                  <c:v>1.2509382036527395E-4</c:v>
                </c:pt>
                <c:pt idx="7">
                  <c:v>6.2546910182636974E-4</c:v>
                </c:pt>
                <c:pt idx="8">
                  <c:v>5.0037528146109581E-4</c:v>
                </c:pt>
                <c:pt idx="9">
                  <c:v>2.1265949462096574E-3</c:v>
                </c:pt>
                <c:pt idx="10">
                  <c:v>1.4385789342006504E-2</c:v>
                </c:pt>
                <c:pt idx="11">
                  <c:v>0</c:v>
                </c:pt>
                <c:pt idx="12">
                  <c:v>6.2546910182636974E-4</c:v>
                </c:pt>
                <c:pt idx="13">
                  <c:v>1.6262196647485615E-3</c:v>
                </c:pt>
                <c:pt idx="14">
                  <c:v>5.6292219164373282E-3</c:v>
                </c:pt>
                <c:pt idx="15">
                  <c:v>6.6299724793595196E-3</c:v>
                </c:pt>
                <c:pt idx="16">
                  <c:v>3.7528146109582186E-3</c:v>
                </c:pt>
                <c:pt idx="17">
                  <c:v>1.4260695521641231E-2</c:v>
                </c:pt>
                <c:pt idx="18">
                  <c:v>2.051538653990493E-2</c:v>
                </c:pt>
                <c:pt idx="19">
                  <c:v>1.7638228671503629E-2</c:v>
                </c:pt>
                <c:pt idx="20">
                  <c:v>0.76382286715036274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EF-4415-85AD-DD66468255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2480856"/>
        <c:axId val="422472328"/>
      </c:barChart>
      <c:catAx>
        <c:axId val="422480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22472328"/>
        <c:crosses val="autoZero"/>
        <c:auto val="1"/>
        <c:lblAlgn val="ctr"/>
        <c:lblOffset val="100"/>
        <c:noMultiLvlLbl val="0"/>
      </c:catAx>
      <c:valAx>
        <c:axId val="422472328"/>
        <c:scaling>
          <c:orientation val="minMax"/>
          <c:max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22480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2000" b="1" dirty="0"/>
              <a:t>Confronto Dicembre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7.6383768629853507E-2"/>
          <c:y val="2.6253079118240326E-2"/>
          <c:w val="0.90783996747627771"/>
          <c:h val="0.85603896920957356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Foglio1!$B$1</c:f>
              <c:strCache>
                <c:ptCount val="1"/>
                <c:pt idx="0">
                  <c:v>14 Dicemebre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33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6-7BFE-4AEA-8235-E53336CB6084}"/>
              </c:ext>
            </c:extLst>
          </c:dPt>
          <c:dPt>
            <c:idx val="7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C-7BFE-4AEA-8235-E53336CB6084}"/>
              </c:ext>
            </c:extLst>
          </c:dPt>
          <c:dPt>
            <c:idx val="9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7BFE-4AEA-8235-E53336CB6084}"/>
              </c:ext>
            </c:extLst>
          </c:dPt>
          <c:dPt>
            <c:idx val="10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7BFE-4AEA-8235-E53336CB6084}"/>
              </c:ext>
            </c:extLst>
          </c:dPt>
          <c:dPt>
            <c:idx val="1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A-7BFE-4AEA-8235-E53336CB6084}"/>
              </c:ext>
            </c:extLst>
          </c:dPt>
          <c:dPt>
            <c:idx val="12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7BFE-4AEA-8235-E53336CB6084}"/>
              </c:ext>
            </c:extLst>
          </c:dPt>
          <c:dPt>
            <c:idx val="13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C-7BFE-4AEA-8235-E53336CB6084}"/>
              </c:ext>
            </c:extLst>
          </c:dPt>
          <c:dPt>
            <c:idx val="14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7BFE-4AEA-8235-E53336CB6084}"/>
              </c:ext>
            </c:extLst>
          </c:dPt>
          <c:dPt>
            <c:idx val="15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E-7BFE-4AEA-8235-E53336CB6084}"/>
              </c:ext>
            </c:extLst>
          </c:dPt>
          <c:dPt>
            <c:idx val="17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7BFE-4AEA-8235-E53336CB6084}"/>
              </c:ext>
            </c:extLst>
          </c:dPt>
          <c:dPt>
            <c:idx val="18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0-7BFE-4AEA-8235-E53336CB6084}"/>
              </c:ext>
            </c:extLst>
          </c:dPt>
          <c:dPt>
            <c:idx val="20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7BFE-4AEA-8235-E53336CB6084}"/>
              </c:ext>
            </c:extLst>
          </c:dPt>
          <c:cat>
            <c:numRef>
              <c:f>Foglio1!$A$2:$A$22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Foglio1!$B$2:$B$22</c:f>
              <c:numCache>
                <c:formatCode>0.00%</c:formatCode>
                <c:ptCount val="21"/>
                <c:pt idx="0">
                  <c:v>7.2898295120517348E-2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1.9596315892612187E-3</c:v>
                </c:pt>
                <c:pt idx="6">
                  <c:v>5.8788947677836567E-4</c:v>
                </c:pt>
                <c:pt idx="7">
                  <c:v>5.8788947677836567E-4</c:v>
                </c:pt>
                <c:pt idx="8">
                  <c:v>1.9596315892612189E-4</c:v>
                </c:pt>
                <c:pt idx="9">
                  <c:v>1.9596315892612187E-3</c:v>
                </c:pt>
                <c:pt idx="10">
                  <c:v>5.4869684499314127E-2</c:v>
                </c:pt>
                <c:pt idx="11">
                  <c:v>2.3711542230060747E-2</c:v>
                </c:pt>
                <c:pt idx="12">
                  <c:v>1.5285126396237508E-2</c:v>
                </c:pt>
                <c:pt idx="13">
                  <c:v>1.6068979031941995E-2</c:v>
                </c:pt>
                <c:pt idx="14">
                  <c:v>2.6650989613952576E-2</c:v>
                </c:pt>
                <c:pt idx="15">
                  <c:v>4.8990789731530475E-2</c:v>
                </c:pt>
                <c:pt idx="16">
                  <c:v>1.3717421124828531E-3</c:v>
                </c:pt>
                <c:pt idx="17">
                  <c:v>9.6021947873799734E-3</c:v>
                </c:pt>
                <c:pt idx="18">
                  <c:v>3.5273368606701938E-3</c:v>
                </c:pt>
                <c:pt idx="19">
                  <c:v>9.7981579463060934E-4</c:v>
                </c:pt>
                <c:pt idx="20">
                  <c:v>0.72075249853027634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FE-4AEA-8235-E53336CB6084}"/>
            </c:ext>
          </c:extLst>
        </c:ser>
        <c:ser>
          <c:idx val="2"/>
          <c:order val="1"/>
          <c:tx>
            <c:strRef>
              <c:f>Foglio1!$C$1</c:f>
              <c:strCache>
                <c:ptCount val="1"/>
                <c:pt idx="0">
                  <c:v>Dicembre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8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7BFE-4AEA-8235-E53336CB6084}"/>
              </c:ext>
            </c:extLst>
          </c:dPt>
          <c:dPt>
            <c:idx val="7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7BFE-4AEA-8235-E53336CB6084}"/>
              </c:ext>
            </c:extLst>
          </c:dPt>
          <c:dPt>
            <c:idx val="9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A-7BFE-4AEA-8235-E53336CB6084}"/>
              </c:ext>
            </c:extLst>
          </c:dPt>
          <c:dPt>
            <c:idx val="10"/>
            <c:invertIfNegative val="0"/>
            <c:bubble3D val="0"/>
            <c:spPr>
              <a:solidFill>
                <a:srgbClr val="76717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8-7BFE-4AEA-8235-E53336CB6084}"/>
              </c:ext>
            </c:extLst>
          </c:dPt>
          <c:dPt>
            <c:idx val="11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7BFE-4AEA-8235-E53336CB6084}"/>
              </c:ext>
            </c:extLst>
          </c:dPt>
          <c:dPt>
            <c:idx val="12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7BFE-4AEA-8235-E53336CB6084}"/>
              </c:ext>
            </c:extLst>
          </c:dPt>
          <c:dPt>
            <c:idx val="13"/>
            <c:invertIfNegative val="0"/>
            <c:bubble3D val="0"/>
            <c:spPr>
              <a:solidFill>
                <a:srgbClr val="0D6FC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6-7BFE-4AEA-8235-E53336CB6084}"/>
              </c:ext>
            </c:extLst>
          </c:dPt>
          <c:dPt>
            <c:idx val="14"/>
            <c:invertIfNegative val="0"/>
            <c:bubble3D val="0"/>
            <c:spPr>
              <a:solidFill>
                <a:srgbClr val="0D6FC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7BFE-4AEA-8235-E53336CB6084}"/>
              </c:ext>
            </c:extLst>
          </c:dPt>
          <c:dPt>
            <c:idx val="15"/>
            <c:invertIfNegative val="0"/>
            <c:bubble3D val="0"/>
            <c:spPr>
              <a:solidFill>
                <a:srgbClr val="0D6FC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8-7BFE-4AEA-8235-E53336CB6084}"/>
              </c:ext>
            </c:extLst>
          </c:dPt>
          <c:dPt>
            <c:idx val="17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7BFE-4AEA-8235-E53336CB6084}"/>
              </c:ext>
            </c:extLst>
          </c:dPt>
          <c:dPt>
            <c:idx val="18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4-7BFE-4AEA-8235-E53336CB6084}"/>
              </c:ext>
            </c:extLst>
          </c:dPt>
          <c:dPt>
            <c:idx val="20"/>
            <c:invertIfNegative val="0"/>
            <c:bubble3D val="0"/>
            <c:spPr>
              <a:solidFill>
                <a:srgbClr val="0D6FC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2-7BFE-4AEA-8235-E53336CB6084}"/>
              </c:ext>
            </c:extLst>
          </c:dPt>
          <c:cat>
            <c:numRef>
              <c:f>Foglio1!$A$2:$A$22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Foglio1!$C$2:$C$22</c:f>
              <c:numCache>
                <c:formatCode>0.00%</c:formatCode>
                <c:ptCount val="21"/>
                <c:pt idx="0">
                  <c:v>7.4049586776859508E-2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1.8181818181818182E-3</c:v>
                </c:pt>
                <c:pt idx="6">
                  <c:v>4.9586776859504133E-4</c:v>
                </c:pt>
                <c:pt idx="7">
                  <c:v>4.9586776859504133E-4</c:v>
                </c:pt>
                <c:pt idx="8">
                  <c:v>1.6528925619834712E-4</c:v>
                </c:pt>
                <c:pt idx="9">
                  <c:v>1.8181818181818182E-3</c:v>
                </c:pt>
                <c:pt idx="10">
                  <c:v>5.140495867768595E-2</c:v>
                </c:pt>
                <c:pt idx="11">
                  <c:v>2.2314049586776859E-2</c:v>
                </c:pt>
                <c:pt idx="12">
                  <c:v>1.4380165289256199E-2</c:v>
                </c:pt>
                <c:pt idx="13">
                  <c:v>1.5041322314049586E-2</c:v>
                </c:pt>
                <c:pt idx="14">
                  <c:v>2.4958677685950413E-2</c:v>
                </c:pt>
                <c:pt idx="15">
                  <c:v>7.3388429752066109E-2</c:v>
                </c:pt>
                <c:pt idx="16">
                  <c:v>1.322314049586777E-3</c:v>
                </c:pt>
                <c:pt idx="17">
                  <c:v>9.0909090909090905E-3</c:v>
                </c:pt>
                <c:pt idx="18">
                  <c:v>3.3057851239669421E-3</c:v>
                </c:pt>
                <c:pt idx="19">
                  <c:v>9.9173553719008266E-4</c:v>
                </c:pt>
                <c:pt idx="20">
                  <c:v>0.70495867768595044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BFE-4AEA-8235-E53336CB60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61403816"/>
        <c:axId val="461405456"/>
      </c:barChart>
      <c:catAx>
        <c:axId val="461403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61405456"/>
        <c:crosses val="autoZero"/>
        <c:auto val="1"/>
        <c:lblAlgn val="ctr"/>
        <c:lblOffset val="100"/>
        <c:noMultiLvlLbl val="0"/>
      </c:catAx>
      <c:valAx>
        <c:axId val="461405456"/>
        <c:scaling>
          <c:orientation val="minMax"/>
          <c:max val="0.7500000000000001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61403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/>
              <a:t>Errore Medio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Polarizzazione Topologia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Double Exponential Smoothing</c:v>
                </c:pt>
                <c:pt idx="1">
                  <c:v>Linear Regression</c:v>
                </c:pt>
                <c:pt idx="2">
                  <c:v>Moving Average</c:v>
                </c:pt>
              </c:strCache>
            </c:strRef>
          </c:cat>
          <c:val>
            <c:numRef>
              <c:f>Foglio1!$B$2:$B$4</c:f>
              <c:numCache>
                <c:formatCode>0%</c:formatCode>
                <c:ptCount val="3"/>
                <c:pt idx="0">
                  <c:v>0.15</c:v>
                </c:pt>
                <c:pt idx="1">
                  <c:v>0.12</c:v>
                </c:pt>
                <c:pt idx="2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D6-4C00-A169-1769638D713A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Polarizzazione Grado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Double Exponential Smoothing</c:v>
                </c:pt>
                <c:pt idx="1">
                  <c:v>Linear Regression</c:v>
                </c:pt>
                <c:pt idx="2">
                  <c:v>Moving Average</c:v>
                </c:pt>
              </c:strCache>
            </c:strRef>
          </c:cat>
          <c:val>
            <c:numRef>
              <c:f>Foglio1!$C$2:$C$4</c:f>
              <c:numCache>
                <c:formatCode>0%</c:formatCode>
                <c:ptCount val="3"/>
                <c:pt idx="0">
                  <c:v>0.04</c:v>
                </c:pt>
                <c:pt idx="1">
                  <c:v>0.04</c:v>
                </c:pt>
                <c:pt idx="2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D6-4C00-A169-1769638D713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88349168"/>
        <c:axId val="597941088"/>
      </c:barChart>
      <c:catAx>
        <c:axId val="488349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97941088"/>
        <c:crosses val="autoZero"/>
        <c:auto val="1"/>
        <c:lblAlgn val="ctr"/>
        <c:lblOffset val="100"/>
        <c:noMultiLvlLbl val="0"/>
      </c:catAx>
      <c:valAx>
        <c:axId val="597941088"/>
        <c:scaling>
          <c:orientation val="minMax"/>
          <c:max val="0.2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crossAx val="488349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D79D2-5A56-4F2C-AF94-041BBCFD6D8F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4BED8-E2D3-4D7E-9653-296806D21D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57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E0BD3-6D70-4C61-A78B-20D19CD14FFC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1EC45-655A-48E2-9335-B6F952D1DFF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6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 social media sono sempre più utilizzati dagli utenti per divulgare informazioni, notizie ed </a:t>
            </a:r>
            <a:r>
              <a:rPr lang="it-IT" dirty="0" err="1"/>
              <a:t>opionioni</a:t>
            </a:r>
            <a:r>
              <a:rPr lang="it-IT" dirty="0"/>
              <a:t>; perché consento di comunicare da ogni parte del mondo ed in </a:t>
            </a:r>
            <a:r>
              <a:rPr lang="it-IT" dirty="0" err="1"/>
              <a:t>qualisasi</a:t>
            </a:r>
            <a:r>
              <a:rPr lang="it-IT" dirty="0"/>
              <a:t> tempo si voglia.</a:t>
            </a:r>
          </a:p>
          <a:p>
            <a:r>
              <a:rPr lang="it-IT" dirty="0"/>
              <a:t>Gli argomenti che vengono dibattuti o seguiti da molti utenti vengono definiti HOT, in quanto  hanno molto seguito all’interno della rete.</a:t>
            </a:r>
          </a:p>
          <a:p>
            <a:r>
              <a:rPr lang="it-IT" sz="2100" dirty="0"/>
              <a:t>Utilizzare tecniche di Social Network Analysis per individuare la diffusione delle idee e la loro divergenza nella rete.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1EC45-655A-48E2-9335-B6F952D1DF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88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ciao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1EC45-655A-48E2-9335-B6F952D1DF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45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15EB-A1C5-43B9-BE5C-693616B7BC33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D81F-4482-42CC-B2ED-BA649EBAEC1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7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15EB-A1C5-43B9-BE5C-693616B7BC33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D81F-4482-42CC-B2ED-BA649EBAEC1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40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15EB-A1C5-43B9-BE5C-693616B7BC33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D81F-4482-42CC-B2ED-BA649EBAEC1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44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1E715EB-A1C5-43B9-BE5C-693616B7BC33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551D81F-4482-42CC-B2ED-BA649EBAEC1E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81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0" y="457119"/>
            <a:ext cx="6096000" cy="424732"/>
          </a:xfrm>
        </p:spPr>
        <p:txBody>
          <a:bodyPr>
            <a:spAutoFit/>
          </a:bodyPr>
          <a:lstStyle>
            <a:lvl1pPr marL="0" indent="0" algn="ctr">
              <a:buNone/>
              <a:defRPr sz="2400" b="1">
                <a:gradFill>
                  <a:gsLst>
                    <a:gs pos="0">
                      <a:srgbClr val="10CF9B"/>
                    </a:gs>
                    <a:gs pos="100000">
                      <a:srgbClr val="0099D6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1E715EB-A1C5-43B9-BE5C-693616B7BC33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551D81F-4482-42CC-B2ED-BA649EBAEC1E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60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1702827"/>
            <a:ext cx="9144001" cy="29089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0" y="457119"/>
            <a:ext cx="6096000" cy="424732"/>
          </a:xfrm>
        </p:spPr>
        <p:txBody>
          <a:bodyPr>
            <a:spAutoFit/>
          </a:bodyPr>
          <a:lstStyle>
            <a:lvl1pPr marL="0" indent="0" algn="ctr">
              <a:buNone/>
              <a:defRPr sz="2400" b="1">
                <a:gradFill>
                  <a:gsLst>
                    <a:gs pos="0">
                      <a:srgbClr val="10CF9B"/>
                    </a:gs>
                    <a:gs pos="100000">
                      <a:srgbClr val="0099D6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1E715EB-A1C5-43B9-BE5C-693616B7BC33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551D81F-4482-42CC-B2ED-BA649EBAEC1E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77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1E715EB-A1C5-43B9-BE5C-693616B7BC33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551D81F-4482-42CC-B2ED-BA649EBAEC1E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8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15EB-A1C5-43B9-BE5C-693616B7BC33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D81F-4482-42CC-B2ED-BA649EBAEC1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1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15EB-A1C5-43B9-BE5C-693616B7BC33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D81F-4482-42CC-B2ED-BA649EBAEC1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7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15EB-A1C5-43B9-BE5C-693616B7BC33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D81F-4482-42CC-B2ED-BA649EBAEC1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16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15EB-A1C5-43B9-BE5C-693616B7BC33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D81F-4482-42CC-B2ED-BA649EBAEC1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26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15EB-A1C5-43B9-BE5C-693616B7BC33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D81F-4482-42CC-B2ED-BA649EBAEC1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0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15EB-A1C5-43B9-BE5C-693616B7BC33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D81F-4482-42CC-B2ED-BA649EBAEC1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7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15EB-A1C5-43B9-BE5C-693616B7BC33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D81F-4482-42CC-B2ED-BA649EBAEC1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87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15EB-A1C5-43B9-BE5C-693616B7BC33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D81F-4482-42CC-B2ED-BA649EBAEC1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16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alphaModFix amt="30000"/>
            <a:lum/>
          </a:blip>
          <a:srcRect/>
          <a:stretch>
            <a:fillRect t="-78000" b="-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715EB-A1C5-43B9-BE5C-693616B7BC33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1D81F-4482-42CC-B2ED-BA649EBAEC1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5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5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svg"/><Relationship Id="rId3" Type="http://schemas.openxmlformats.org/officeDocument/2006/relationships/image" Target="../media/image30.png"/><Relationship Id="rId7" Type="http://schemas.openxmlformats.org/officeDocument/2006/relationships/image" Target="../media/image34.sv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svg"/><Relationship Id="rId11" Type="http://schemas.openxmlformats.org/officeDocument/2006/relationships/image" Target="../media/image38.sv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svg"/><Relationship Id="rId9" Type="http://schemas.openxmlformats.org/officeDocument/2006/relationships/image" Target="../media/image3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entagon 45"/>
          <p:cNvSpPr/>
          <p:nvPr/>
        </p:nvSpPr>
        <p:spPr>
          <a:xfrm rot="5400000">
            <a:off x="3109914" y="-3109911"/>
            <a:ext cx="2924175" cy="9143999"/>
          </a:xfrm>
          <a:prstGeom prst="homePlate">
            <a:avLst/>
          </a:prstGeom>
          <a:gradFill>
            <a:gsLst>
              <a:gs pos="0">
                <a:srgbClr val="10CF9B">
                  <a:alpha val="44000"/>
                </a:srgbClr>
              </a:gs>
              <a:gs pos="100000">
                <a:srgbClr val="0099D6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7" name="Pentagon 46"/>
          <p:cNvSpPr/>
          <p:nvPr/>
        </p:nvSpPr>
        <p:spPr>
          <a:xfrm rot="5400000">
            <a:off x="3220216" y="-3207669"/>
            <a:ext cx="2703559" cy="9143999"/>
          </a:xfrm>
          <a:prstGeom prst="homePlate">
            <a:avLst>
              <a:gd name="adj" fmla="val 54932"/>
            </a:avLst>
          </a:prstGeom>
          <a:gradFill>
            <a:gsLst>
              <a:gs pos="0">
                <a:srgbClr val="10CF9B">
                  <a:alpha val="44000"/>
                </a:srgbClr>
              </a:gs>
              <a:gs pos="100000">
                <a:srgbClr val="0099D6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5C40D87-F90F-4A15-91EF-C472C5994039}"/>
              </a:ext>
            </a:extLst>
          </p:cNvPr>
          <p:cNvSpPr txBox="1"/>
          <p:nvPr/>
        </p:nvSpPr>
        <p:spPr>
          <a:xfrm>
            <a:off x="735491" y="373319"/>
            <a:ext cx="7673008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b="1" dirty="0">
                <a:solidFill>
                  <a:schemeClr val="bg1"/>
                </a:solidFill>
              </a:rPr>
              <a:t>Analisi della polarizzazione di Endorsement </a:t>
            </a:r>
            <a:r>
              <a:rPr lang="it-IT" sz="3000" b="1" dirty="0" err="1">
                <a:solidFill>
                  <a:schemeClr val="bg1"/>
                </a:solidFill>
              </a:rPr>
              <a:t>Graph</a:t>
            </a:r>
            <a:r>
              <a:rPr lang="it-IT" sz="3000" b="1" dirty="0">
                <a:solidFill>
                  <a:schemeClr val="bg1"/>
                </a:solidFill>
              </a:rPr>
              <a:t> attraverso sentiment </a:t>
            </a:r>
            <a:r>
              <a:rPr lang="it-IT" sz="3000" b="1" dirty="0" err="1">
                <a:solidFill>
                  <a:schemeClr val="bg1"/>
                </a:solidFill>
              </a:rPr>
              <a:t>analysis</a:t>
            </a:r>
            <a:endParaRPr lang="it-IT" sz="3000" b="1" dirty="0">
              <a:solidFill>
                <a:schemeClr val="bg1"/>
              </a:solidFill>
            </a:endParaRPr>
          </a:p>
          <a:p>
            <a:pPr algn="ctr"/>
            <a:endParaRPr lang="it-IT" sz="2400" b="1" dirty="0">
              <a:solidFill>
                <a:schemeClr val="bg1"/>
              </a:solidFill>
            </a:endParaRPr>
          </a:p>
          <a:p>
            <a:pPr algn="ctr"/>
            <a:endParaRPr lang="it-IT" sz="2400" b="1" dirty="0">
              <a:solidFill>
                <a:schemeClr val="bg1"/>
              </a:solidFill>
            </a:endParaRPr>
          </a:p>
          <a:p>
            <a:pPr algn="ctr"/>
            <a:endParaRPr lang="it-IT" sz="2400" b="1" dirty="0">
              <a:solidFill>
                <a:schemeClr val="bg1"/>
              </a:solidFill>
            </a:endParaRPr>
          </a:p>
          <a:p>
            <a:pPr algn="ctr"/>
            <a:endParaRPr lang="it-IT" sz="2100" b="1" dirty="0">
              <a:solidFill>
                <a:schemeClr val="bg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A50E621-66B7-44FC-BAE3-8DFD93148E8E}"/>
              </a:ext>
            </a:extLst>
          </p:cNvPr>
          <p:cNvSpPr txBox="1"/>
          <p:nvPr/>
        </p:nvSpPr>
        <p:spPr>
          <a:xfrm>
            <a:off x="-94708" y="4720833"/>
            <a:ext cx="38416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bg1"/>
                </a:solidFill>
              </a:rPr>
              <a:t>Relatore:</a:t>
            </a:r>
          </a:p>
          <a:p>
            <a:pPr algn="ctr"/>
            <a:r>
              <a:rPr lang="it-IT" sz="2400" b="1" dirty="0">
                <a:solidFill>
                  <a:schemeClr val="bg1"/>
                </a:solidFill>
              </a:rPr>
              <a:t>Giuseppe Italiano</a:t>
            </a:r>
          </a:p>
          <a:p>
            <a:pPr algn="ctr"/>
            <a:endParaRPr lang="it-IT" sz="2400" b="1" dirty="0">
              <a:solidFill>
                <a:schemeClr val="bg1"/>
              </a:solidFill>
            </a:endParaRPr>
          </a:p>
          <a:p>
            <a:pPr algn="ctr"/>
            <a:r>
              <a:rPr lang="it-IT" sz="2400" b="1" dirty="0">
                <a:solidFill>
                  <a:schemeClr val="bg1"/>
                </a:solidFill>
              </a:rPr>
              <a:t>Correlatore:</a:t>
            </a:r>
          </a:p>
          <a:p>
            <a:pPr algn="ctr"/>
            <a:r>
              <a:rPr lang="it-IT" sz="2400" b="1" dirty="0">
                <a:solidFill>
                  <a:schemeClr val="bg1"/>
                </a:solidFill>
              </a:rPr>
              <a:t> </a:t>
            </a:r>
            <a:r>
              <a:rPr lang="it-IT" sz="2400" b="1" dirty="0" err="1">
                <a:solidFill>
                  <a:schemeClr val="bg1"/>
                </a:solidFill>
              </a:rPr>
              <a:t>Nikos</a:t>
            </a:r>
            <a:r>
              <a:rPr lang="it-IT" sz="2400" b="1" dirty="0">
                <a:solidFill>
                  <a:schemeClr val="bg1"/>
                </a:solidFill>
              </a:rPr>
              <a:t> </a:t>
            </a:r>
            <a:r>
              <a:rPr lang="it-IT" sz="2400" b="1" dirty="0" err="1">
                <a:solidFill>
                  <a:schemeClr val="bg1"/>
                </a:solidFill>
              </a:rPr>
              <a:t>Parotsidis</a:t>
            </a:r>
            <a:endParaRPr lang="it-IT" sz="2100" b="1" dirty="0">
              <a:solidFill>
                <a:schemeClr val="bg1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86E406A-B02D-47D7-A5B8-C8089DF13122}"/>
              </a:ext>
            </a:extLst>
          </p:cNvPr>
          <p:cNvSpPr txBox="1"/>
          <p:nvPr/>
        </p:nvSpPr>
        <p:spPr>
          <a:xfrm>
            <a:off x="-49069" y="3727913"/>
            <a:ext cx="3750353" cy="830997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bg1"/>
                </a:solidFill>
              </a:rPr>
              <a:t>Candidato :</a:t>
            </a:r>
          </a:p>
          <a:p>
            <a:pPr algn="ctr"/>
            <a:r>
              <a:rPr lang="it-IT" sz="2400" b="1" dirty="0">
                <a:solidFill>
                  <a:schemeClr val="bg1"/>
                </a:solidFill>
              </a:rPr>
              <a:t>Alessandro Valenti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546C106-96E3-452B-8E03-A80351F01F47}"/>
              </a:ext>
            </a:extLst>
          </p:cNvPr>
          <p:cNvSpPr txBox="1"/>
          <p:nvPr/>
        </p:nvSpPr>
        <p:spPr>
          <a:xfrm>
            <a:off x="4111683" y="3912579"/>
            <a:ext cx="5032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Tesi di Laurea Magistrale in Ingegneria  Informatica</a:t>
            </a:r>
          </a:p>
          <a:p>
            <a:pPr algn="ctr"/>
            <a:r>
              <a:rPr lang="it-IT" b="1" dirty="0">
                <a:solidFill>
                  <a:schemeClr val="bg1"/>
                </a:solidFill>
              </a:rPr>
              <a:t>AA 2016/2017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1106E1C-ABC5-4AA2-A6C2-B115CAA959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747" y="4371641"/>
            <a:ext cx="2288184" cy="228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68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3799D3B9-12E5-4ACD-83BE-B9A5CD70D7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457119"/>
            <a:ext cx="6096000" cy="646331"/>
          </a:xfrm>
        </p:spPr>
        <p:txBody>
          <a:bodyPr/>
          <a:lstStyle/>
          <a:p>
            <a:r>
              <a:rPr lang="it-IT" sz="40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Polarizzazione</a:t>
            </a:r>
            <a:endParaRPr lang="it-IT" dirty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D5DB97FD-1DFC-4B1D-A5EB-DC21867498BC}"/>
                  </a:ext>
                </a:extLst>
              </p:cNvPr>
              <p:cNvSpPr txBox="1"/>
              <p:nvPr/>
            </p:nvSpPr>
            <p:spPr>
              <a:xfrm>
                <a:off x="715617" y="1789043"/>
                <a:ext cx="7712765" cy="4770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accent4"/>
                  </a:buClr>
                  <a:buFont typeface="Wingdings" panose="05000000000000000000" pitchFamily="2" charset="2"/>
                  <a:buChar char="§"/>
                </a:pPr>
                <a:r>
                  <a:rPr lang="it-IT" sz="2000" dirty="0"/>
                  <a:t>La polarizzazione si può definire come: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2000" dirty="0"/>
              </a:p>
              <a:p>
                <a:pPr algn="ctr"/>
                <a:r>
                  <a:rPr lang="it-IT" sz="2400" i="1" dirty="0"/>
                  <a:t>Divisione in due gruppi fortemente contrastanti per una serie di</a:t>
                </a:r>
              </a:p>
              <a:p>
                <a:pPr algn="ctr"/>
                <a:r>
                  <a:rPr lang="it-IT" sz="2400" i="1" dirty="0"/>
                  <a:t>opinioni o credenze.</a:t>
                </a:r>
              </a:p>
              <a:p>
                <a:pPr algn="ctr"/>
                <a:endParaRPr lang="it-IT" sz="2400" i="1" dirty="0"/>
              </a:p>
              <a:p>
                <a:pPr marL="342900" indent="-342900">
                  <a:buClr>
                    <a:schemeClr val="accent4"/>
                  </a:buClr>
                  <a:buFont typeface="Wingdings" panose="05000000000000000000" pitchFamily="2" charset="2"/>
                  <a:buChar char="§"/>
                </a:pPr>
                <a:r>
                  <a:rPr lang="it-IT" sz="2000" dirty="0"/>
                  <a:t>Dal punto di vista matematico la polarizzazione è pari a</a:t>
                </a:r>
                <a:r>
                  <a:rPr lang="it-IT" sz="2000" i="1" dirty="0"/>
                  <a:t>:</a:t>
                </a:r>
              </a:p>
              <a:p>
                <a:pPr lvl="5"/>
                <a:r>
                  <a:rPr lang="it-IT" sz="2400" b="1" dirty="0"/>
                  <a:t>	</a:t>
                </a:r>
                <a14:m>
                  <m:oMath xmlns:m="http://schemas.openxmlformats.org/officeDocument/2006/math">
                    <m:r>
                      <a:rPr lang="it-IT" sz="2400" b="1" i="0" smtClean="0">
                        <a:latin typeface="Cambria Math" panose="02040503050406030204" pitchFamily="18" charset="0"/>
                      </a:rPr>
                      <m:t>𝐩</m:t>
                    </m:r>
                    <m:r>
                      <a:rPr lang="it-IT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∈[−</m:t>
                    </m:r>
                    <m:r>
                      <a:rPr lang="it-IT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it-IT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,+</m:t>
                    </m:r>
                    <m:r>
                      <a:rPr lang="it-IT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it-IT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it-IT" sz="2400" b="1" dirty="0"/>
              </a:p>
              <a:p>
                <a:endParaRPr lang="it-IT" sz="2400" i="1" dirty="0"/>
              </a:p>
              <a:p>
                <a:pPr marL="342900" indent="-342900">
                  <a:buClr>
                    <a:schemeClr val="accent4"/>
                  </a:buClr>
                  <a:buFont typeface="Wingdings" panose="05000000000000000000" pitchFamily="2" charset="2"/>
                  <a:buChar char="§"/>
                </a:pPr>
                <a:r>
                  <a:rPr lang="it-IT" sz="2000" dirty="0"/>
                  <a:t>Sviluppata utilizzando due algoritmi che chiameremo:</a:t>
                </a:r>
              </a:p>
              <a:p>
                <a:pPr marL="342900" indent="-342900">
                  <a:buClr>
                    <a:schemeClr val="accent5"/>
                  </a:buClr>
                  <a:buFont typeface="Wingdings" panose="05000000000000000000" pitchFamily="2" charset="2"/>
                  <a:buChar char="§"/>
                </a:pPr>
                <a:endParaRPr lang="it-IT" sz="2000" dirty="0"/>
              </a:p>
              <a:p>
                <a:pPr marL="457200" indent="-457200">
                  <a:buClr>
                    <a:schemeClr val="accent4"/>
                  </a:buClr>
                  <a:buFont typeface="+mj-lt"/>
                  <a:buAutoNum type="arabicPeriod"/>
                </a:pPr>
                <a:r>
                  <a:rPr lang="it-IT" sz="2000" i="1" dirty="0"/>
                  <a:t>Polarizzazione basata sul grado del Nodo.</a:t>
                </a:r>
              </a:p>
              <a:p>
                <a:pPr marL="457200" indent="-457200">
                  <a:buClr>
                    <a:schemeClr val="accent4"/>
                  </a:buClr>
                  <a:buFont typeface="+mj-lt"/>
                  <a:buAutoNum type="arabicPeriod"/>
                </a:pPr>
                <a:endParaRPr lang="it-IT" sz="2000" i="1" dirty="0"/>
              </a:p>
              <a:p>
                <a:pPr marL="457200" indent="-457200">
                  <a:buClr>
                    <a:schemeClr val="accent4"/>
                  </a:buClr>
                  <a:buFont typeface="+mj-lt"/>
                  <a:buAutoNum type="arabicPeriod"/>
                </a:pPr>
                <a:r>
                  <a:rPr lang="it-IT" sz="2000" i="1" dirty="0"/>
                  <a:t>Polarizzazione basata sulla topologia.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D5DB97FD-1DFC-4B1D-A5EB-DC2186749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17" y="1789043"/>
                <a:ext cx="7712765" cy="4770537"/>
              </a:xfrm>
              <a:prstGeom prst="rect">
                <a:avLst/>
              </a:prstGeom>
              <a:blipFill>
                <a:blip r:embed="rId2"/>
                <a:stretch>
                  <a:fillRect l="-948" t="-639" r="-1817" b="-14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40">
            <a:extLst>
              <a:ext uri="{FF2B5EF4-FFF2-40B4-BE49-F238E27FC236}">
                <a16:creationId xmlns:a16="http://schemas.microsoft.com/office/drawing/2014/main" id="{C6856579-D7F8-40CD-A319-A42CC696A31D}"/>
              </a:ext>
            </a:extLst>
          </p:cNvPr>
          <p:cNvGrpSpPr>
            <a:grpSpLocks noChangeAspect="1"/>
          </p:cNvGrpSpPr>
          <p:nvPr/>
        </p:nvGrpSpPr>
        <p:grpSpPr>
          <a:xfrm>
            <a:off x="2194982" y="284841"/>
            <a:ext cx="868098" cy="868098"/>
            <a:chOff x="9652000" y="3057525"/>
            <a:chExt cx="371475" cy="371475"/>
          </a:xfrm>
          <a:solidFill>
            <a:schemeClr val="accent3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Freeform 39">
              <a:extLst>
                <a:ext uri="{FF2B5EF4-FFF2-40B4-BE49-F238E27FC236}">
                  <a16:creationId xmlns:a16="http://schemas.microsoft.com/office/drawing/2014/main" id="{ED947C7D-063E-4D2C-BA13-77FA724B03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07575" y="3057525"/>
              <a:ext cx="215900" cy="217488"/>
            </a:xfrm>
            <a:custGeom>
              <a:avLst/>
              <a:gdLst>
                <a:gd name="T0" fmla="*/ 22 w 56"/>
                <a:gd name="T1" fmla="*/ 56 h 56"/>
                <a:gd name="T2" fmla="*/ 20 w 56"/>
                <a:gd name="T3" fmla="*/ 49 h 56"/>
                <a:gd name="T4" fmla="*/ 9 w 56"/>
                <a:gd name="T5" fmla="*/ 48 h 56"/>
                <a:gd name="T6" fmla="*/ 0 w 56"/>
                <a:gd name="T7" fmla="*/ 37 h 56"/>
                <a:gd name="T8" fmla="*/ 1 w 56"/>
                <a:gd name="T9" fmla="*/ 34 h 56"/>
                <a:gd name="T10" fmla="*/ 6 w 56"/>
                <a:gd name="T11" fmla="*/ 25 h 56"/>
                <a:gd name="T12" fmla="*/ 0 w 56"/>
                <a:gd name="T13" fmla="*/ 21 h 56"/>
                <a:gd name="T14" fmla="*/ 6 w 56"/>
                <a:gd name="T15" fmla="*/ 9 h 56"/>
                <a:gd name="T16" fmla="*/ 14 w 56"/>
                <a:gd name="T17" fmla="*/ 11 h 56"/>
                <a:gd name="T18" fmla="*/ 20 w 56"/>
                <a:gd name="T19" fmla="*/ 2 h 56"/>
                <a:gd name="T20" fmla="*/ 34 w 56"/>
                <a:gd name="T21" fmla="*/ 0 h 56"/>
                <a:gd name="T22" fmla="*/ 36 w 56"/>
                <a:gd name="T23" fmla="*/ 7 h 56"/>
                <a:gd name="T24" fmla="*/ 47 w 56"/>
                <a:gd name="T25" fmla="*/ 8 h 56"/>
                <a:gd name="T26" fmla="*/ 56 w 56"/>
                <a:gd name="T27" fmla="*/ 19 h 56"/>
                <a:gd name="T28" fmla="*/ 55 w 56"/>
                <a:gd name="T29" fmla="*/ 22 h 56"/>
                <a:gd name="T30" fmla="*/ 50 w 56"/>
                <a:gd name="T31" fmla="*/ 31 h 56"/>
                <a:gd name="T32" fmla="*/ 56 w 56"/>
                <a:gd name="T33" fmla="*/ 35 h 56"/>
                <a:gd name="T34" fmla="*/ 50 w 56"/>
                <a:gd name="T35" fmla="*/ 47 h 56"/>
                <a:gd name="T36" fmla="*/ 42 w 56"/>
                <a:gd name="T37" fmla="*/ 45 h 56"/>
                <a:gd name="T38" fmla="*/ 36 w 56"/>
                <a:gd name="T39" fmla="*/ 54 h 56"/>
                <a:gd name="T40" fmla="*/ 24 w 56"/>
                <a:gd name="T41" fmla="*/ 52 h 56"/>
                <a:gd name="T42" fmla="*/ 32 w 56"/>
                <a:gd name="T43" fmla="*/ 47 h 56"/>
                <a:gd name="T44" fmla="*/ 40 w 56"/>
                <a:gd name="T45" fmla="*/ 41 h 56"/>
                <a:gd name="T46" fmla="*/ 47 w 56"/>
                <a:gd name="T47" fmla="*/ 43 h 56"/>
                <a:gd name="T48" fmla="*/ 47 w 56"/>
                <a:gd name="T49" fmla="*/ 34 h 56"/>
                <a:gd name="T50" fmla="*/ 46 w 56"/>
                <a:gd name="T51" fmla="*/ 24 h 56"/>
                <a:gd name="T52" fmla="*/ 51 w 56"/>
                <a:gd name="T53" fmla="*/ 19 h 56"/>
                <a:gd name="T54" fmla="*/ 43 w 56"/>
                <a:gd name="T55" fmla="*/ 15 h 56"/>
                <a:gd name="T56" fmla="*/ 34 w 56"/>
                <a:gd name="T57" fmla="*/ 11 h 56"/>
                <a:gd name="T58" fmla="*/ 32 w 56"/>
                <a:gd name="T59" fmla="*/ 4 h 56"/>
                <a:gd name="T60" fmla="*/ 24 w 56"/>
                <a:gd name="T61" fmla="*/ 9 h 56"/>
                <a:gd name="T62" fmla="*/ 16 w 56"/>
                <a:gd name="T63" fmla="*/ 15 h 56"/>
                <a:gd name="T64" fmla="*/ 9 w 56"/>
                <a:gd name="T65" fmla="*/ 13 h 56"/>
                <a:gd name="T66" fmla="*/ 9 w 56"/>
                <a:gd name="T67" fmla="*/ 22 h 56"/>
                <a:gd name="T68" fmla="*/ 10 w 56"/>
                <a:gd name="T69" fmla="*/ 32 h 56"/>
                <a:gd name="T70" fmla="*/ 5 w 56"/>
                <a:gd name="T71" fmla="*/ 37 h 56"/>
                <a:gd name="T72" fmla="*/ 13 w 56"/>
                <a:gd name="T73" fmla="*/ 41 h 56"/>
                <a:gd name="T74" fmla="*/ 22 w 56"/>
                <a:gd name="T75" fmla="*/ 45 h 56"/>
                <a:gd name="T76" fmla="*/ 24 w 56"/>
                <a:gd name="T77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" h="56">
                  <a:moveTo>
                    <a:pt x="34" y="56"/>
                  </a:moveTo>
                  <a:cubicBezTo>
                    <a:pt x="22" y="56"/>
                    <a:pt x="22" y="56"/>
                    <a:pt x="22" y="56"/>
                  </a:cubicBezTo>
                  <a:cubicBezTo>
                    <a:pt x="21" y="56"/>
                    <a:pt x="20" y="55"/>
                    <a:pt x="20" y="54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7" y="48"/>
                    <a:pt x="16" y="47"/>
                    <a:pt x="14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8" y="48"/>
                    <a:pt x="7" y="48"/>
                    <a:pt x="6" y="4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5"/>
                  </a:cubicBezTo>
                  <a:cubicBezTo>
                    <a:pt x="0" y="35"/>
                    <a:pt x="1" y="34"/>
                    <a:pt x="1" y="34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5" y="29"/>
                    <a:pt x="5" y="27"/>
                    <a:pt x="6" y="25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0" y="21"/>
                    <a:pt x="0" y="21"/>
                  </a:cubicBezTo>
                  <a:cubicBezTo>
                    <a:pt x="0" y="20"/>
                    <a:pt x="0" y="20"/>
                    <a:pt x="0" y="1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8"/>
                    <a:pt x="8" y="8"/>
                    <a:pt x="9" y="8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9"/>
                    <a:pt x="17" y="8"/>
                    <a:pt x="20" y="7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1" y="0"/>
                    <a:pt x="22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0"/>
                    <a:pt x="36" y="1"/>
                    <a:pt x="36" y="2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9" y="8"/>
                    <a:pt x="40" y="9"/>
                    <a:pt x="42" y="11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8" y="8"/>
                    <a:pt x="49" y="8"/>
                    <a:pt x="50" y="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20"/>
                    <a:pt x="56" y="20"/>
                    <a:pt x="56" y="21"/>
                  </a:cubicBezTo>
                  <a:cubicBezTo>
                    <a:pt x="56" y="21"/>
                    <a:pt x="55" y="22"/>
                    <a:pt x="55" y="22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1" y="27"/>
                    <a:pt x="51" y="29"/>
                    <a:pt x="50" y="3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4"/>
                    <a:pt x="56" y="35"/>
                    <a:pt x="56" y="35"/>
                  </a:cubicBezTo>
                  <a:cubicBezTo>
                    <a:pt x="56" y="36"/>
                    <a:pt x="56" y="36"/>
                    <a:pt x="56" y="37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49" y="48"/>
                    <a:pt x="48" y="48"/>
                    <a:pt x="47" y="48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40" y="47"/>
                    <a:pt x="39" y="48"/>
                    <a:pt x="36" y="49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5"/>
                    <a:pt x="35" y="56"/>
                    <a:pt x="34" y="56"/>
                  </a:cubicBezTo>
                  <a:close/>
                  <a:moveTo>
                    <a:pt x="24" y="52"/>
                  </a:moveTo>
                  <a:cubicBezTo>
                    <a:pt x="32" y="52"/>
                    <a:pt x="32" y="52"/>
                    <a:pt x="32" y="52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6"/>
                    <a:pt x="33" y="45"/>
                    <a:pt x="34" y="45"/>
                  </a:cubicBezTo>
                  <a:cubicBezTo>
                    <a:pt x="37" y="44"/>
                    <a:pt x="38" y="43"/>
                    <a:pt x="40" y="41"/>
                  </a:cubicBezTo>
                  <a:cubicBezTo>
                    <a:pt x="41" y="41"/>
                    <a:pt x="42" y="41"/>
                    <a:pt x="43" y="41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6" y="34"/>
                    <a:pt x="46" y="33"/>
                    <a:pt x="46" y="32"/>
                  </a:cubicBezTo>
                  <a:cubicBezTo>
                    <a:pt x="47" y="29"/>
                    <a:pt x="47" y="27"/>
                    <a:pt x="46" y="24"/>
                  </a:cubicBezTo>
                  <a:cubicBezTo>
                    <a:pt x="46" y="23"/>
                    <a:pt x="46" y="22"/>
                    <a:pt x="47" y="22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2" y="15"/>
                    <a:pt x="41" y="15"/>
                    <a:pt x="40" y="15"/>
                  </a:cubicBezTo>
                  <a:cubicBezTo>
                    <a:pt x="38" y="13"/>
                    <a:pt x="37" y="12"/>
                    <a:pt x="34" y="11"/>
                  </a:cubicBezTo>
                  <a:cubicBezTo>
                    <a:pt x="33" y="11"/>
                    <a:pt x="32" y="10"/>
                    <a:pt x="32" y="9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10"/>
                    <a:pt x="23" y="11"/>
                    <a:pt x="22" y="11"/>
                  </a:cubicBezTo>
                  <a:cubicBezTo>
                    <a:pt x="19" y="12"/>
                    <a:pt x="18" y="13"/>
                    <a:pt x="16" y="15"/>
                  </a:cubicBezTo>
                  <a:cubicBezTo>
                    <a:pt x="15" y="15"/>
                    <a:pt x="14" y="15"/>
                    <a:pt x="13" y="15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0" y="22"/>
                    <a:pt x="10" y="23"/>
                    <a:pt x="10" y="24"/>
                  </a:cubicBezTo>
                  <a:cubicBezTo>
                    <a:pt x="9" y="27"/>
                    <a:pt x="9" y="29"/>
                    <a:pt x="10" y="32"/>
                  </a:cubicBezTo>
                  <a:cubicBezTo>
                    <a:pt x="10" y="33"/>
                    <a:pt x="10" y="34"/>
                    <a:pt x="9" y="34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4" y="41"/>
                    <a:pt x="15" y="41"/>
                    <a:pt x="16" y="41"/>
                  </a:cubicBezTo>
                  <a:cubicBezTo>
                    <a:pt x="18" y="43"/>
                    <a:pt x="19" y="44"/>
                    <a:pt x="22" y="45"/>
                  </a:cubicBezTo>
                  <a:cubicBezTo>
                    <a:pt x="23" y="45"/>
                    <a:pt x="24" y="46"/>
                    <a:pt x="24" y="47"/>
                  </a:cubicBezTo>
                  <a:lnTo>
                    <a:pt x="24" y="52"/>
                  </a:lnTo>
                  <a:close/>
                </a:path>
              </a:pathLst>
            </a:custGeom>
            <a:gradFill>
              <a:gsLst>
                <a:gs pos="0">
                  <a:srgbClr val="10CF9B"/>
                </a:gs>
                <a:gs pos="100000">
                  <a:srgbClr val="0099D6"/>
                </a:gs>
              </a:gsLst>
              <a:lin ang="5400000" scaled="1"/>
            </a:gra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6" name="Freeform 40">
              <a:extLst>
                <a:ext uri="{FF2B5EF4-FFF2-40B4-BE49-F238E27FC236}">
                  <a16:creationId xmlns:a16="http://schemas.microsoft.com/office/drawing/2014/main" id="{20652ECA-30D4-4F8F-AAEC-7E4DEA8327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0" y="3213100"/>
              <a:ext cx="217488" cy="215900"/>
            </a:xfrm>
            <a:custGeom>
              <a:avLst/>
              <a:gdLst>
                <a:gd name="T0" fmla="*/ 22 w 56"/>
                <a:gd name="T1" fmla="*/ 56 h 56"/>
                <a:gd name="T2" fmla="*/ 20 w 56"/>
                <a:gd name="T3" fmla="*/ 49 h 56"/>
                <a:gd name="T4" fmla="*/ 9 w 56"/>
                <a:gd name="T5" fmla="*/ 48 h 56"/>
                <a:gd name="T6" fmla="*/ 0 w 56"/>
                <a:gd name="T7" fmla="*/ 37 h 56"/>
                <a:gd name="T8" fmla="*/ 1 w 56"/>
                <a:gd name="T9" fmla="*/ 34 h 56"/>
                <a:gd name="T10" fmla="*/ 6 w 56"/>
                <a:gd name="T11" fmla="*/ 25 h 56"/>
                <a:gd name="T12" fmla="*/ 0 w 56"/>
                <a:gd name="T13" fmla="*/ 21 h 56"/>
                <a:gd name="T14" fmla="*/ 6 w 56"/>
                <a:gd name="T15" fmla="*/ 9 h 56"/>
                <a:gd name="T16" fmla="*/ 14 w 56"/>
                <a:gd name="T17" fmla="*/ 11 h 56"/>
                <a:gd name="T18" fmla="*/ 20 w 56"/>
                <a:gd name="T19" fmla="*/ 2 h 56"/>
                <a:gd name="T20" fmla="*/ 34 w 56"/>
                <a:gd name="T21" fmla="*/ 0 h 56"/>
                <a:gd name="T22" fmla="*/ 36 w 56"/>
                <a:gd name="T23" fmla="*/ 7 h 56"/>
                <a:gd name="T24" fmla="*/ 47 w 56"/>
                <a:gd name="T25" fmla="*/ 8 h 56"/>
                <a:gd name="T26" fmla="*/ 56 w 56"/>
                <a:gd name="T27" fmla="*/ 19 h 56"/>
                <a:gd name="T28" fmla="*/ 55 w 56"/>
                <a:gd name="T29" fmla="*/ 22 h 56"/>
                <a:gd name="T30" fmla="*/ 50 w 56"/>
                <a:gd name="T31" fmla="*/ 31 h 56"/>
                <a:gd name="T32" fmla="*/ 56 w 56"/>
                <a:gd name="T33" fmla="*/ 35 h 56"/>
                <a:gd name="T34" fmla="*/ 50 w 56"/>
                <a:gd name="T35" fmla="*/ 47 h 56"/>
                <a:gd name="T36" fmla="*/ 42 w 56"/>
                <a:gd name="T37" fmla="*/ 45 h 56"/>
                <a:gd name="T38" fmla="*/ 36 w 56"/>
                <a:gd name="T39" fmla="*/ 54 h 56"/>
                <a:gd name="T40" fmla="*/ 24 w 56"/>
                <a:gd name="T41" fmla="*/ 52 h 56"/>
                <a:gd name="T42" fmla="*/ 32 w 56"/>
                <a:gd name="T43" fmla="*/ 47 h 56"/>
                <a:gd name="T44" fmla="*/ 40 w 56"/>
                <a:gd name="T45" fmla="*/ 41 h 56"/>
                <a:gd name="T46" fmla="*/ 47 w 56"/>
                <a:gd name="T47" fmla="*/ 43 h 56"/>
                <a:gd name="T48" fmla="*/ 47 w 56"/>
                <a:gd name="T49" fmla="*/ 34 h 56"/>
                <a:gd name="T50" fmla="*/ 46 w 56"/>
                <a:gd name="T51" fmla="*/ 24 h 56"/>
                <a:gd name="T52" fmla="*/ 51 w 56"/>
                <a:gd name="T53" fmla="*/ 19 h 56"/>
                <a:gd name="T54" fmla="*/ 43 w 56"/>
                <a:gd name="T55" fmla="*/ 15 h 56"/>
                <a:gd name="T56" fmla="*/ 34 w 56"/>
                <a:gd name="T57" fmla="*/ 11 h 56"/>
                <a:gd name="T58" fmla="*/ 32 w 56"/>
                <a:gd name="T59" fmla="*/ 4 h 56"/>
                <a:gd name="T60" fmla="*/ 24 w 56"/>
                <a:gd name="T61" fmla="*/ 9 h 56"/>
                <a:gd name="T62" fmla="*/ 16 w 56"/>
                <a:gd name="T63" fmla="*/ 15 h 56"/>
                <a:gd name="T64" fmla="*/ 9 w 56"/>
                <a:gd name="T65" fmla="*/ 13 h 56"/>
                <a:gd name="T66" fmla="*/ 9 w 56"/>
                <a:gd name="T67" fmla="*/ 22 h 56"/>
                <a:gd name="T68" fmla="*/ 10 w 56"/>
                <a:gd name="T69" fmla="*/ 32 h 56"/>
                <a:gd name="T70" fmla="*/ 5 w 56"/>
                <a:gd name="T71" fmla="*/ 37 h 56"/>
                <a:gd name="T72" fmla="*/ 13 w 56"/>
                <a:gd name="T73" fmla="*/ 41 h 56"/>
                <a:gd name="T74" fmla="*/ 22 w 56"/>
                <a:gd name="T75" fmla="*/ 45 h 56"/>
                <a:gd name="T76" fmla="*/ 24 w 56"/>
                <a:gd name="T77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" h="56">
                  <a:moveTo>
                    <a:pt x="34" y="56"/>
                  </a:moveTo>
                  <a:cubicBezTo>
                    <a:pt x="22" y="56"/>
                    <a:pt x="22" y="56"/>
                    <a:pt x="22" y="56"/>
                  </a:cubicBezTo>
                  <a:cubicBezTo>
                    <a:pt x="21" y="56"/>
                    <a:pt x="20" y="55"/>
                    <a:pt x="20" y="54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7" y="48"/>
                    <a:pt x="16" y="47"/>
                    <a:pt x="14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8" y="48"/>
                    <a:pt x="7" y="48"/>
                    <a:pt x="6" y="4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5"/>
                  </a:cubicBezTo>
                  <a:cubicBezTo>
                    <a:pt x="0" y="35"/>
                    <a:pt x="1" y="34"/>
                    <a:pt x="1" y="34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5" y="29"/>
                    <a:pt x="5" y="27"/>
                    <a:pt x="6" y="25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0" y="21"/>
                    <a:pt x="0" y="21"/>
                  </a:cubicBezTo>
                  <a:cubicBezTo>
                    <a:pt x="0" y="20"/>
                    <a:pt x="0" y="20"/>
                    <a:pt x="0" y="1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8"/>
                    <a:pt x="8" y="8"/>
                    <a:pt x="9" y="8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9"/>
                    <a:pt x="17" y="8"/>
                    <a:pt x="20" y="7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1" y="0"/>
                    <a:pt x="22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0"/>
                    <a:pt x="36" y="1"/>
                    <a:pt x="36" y="2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9" y="8"/>
                    <a:pt x="40" y="9"/>
                    <a:pt x="42" y="11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8" y="8"/>
                    <a:pt x="49" y="8"/>
                    <a:pt x="50" y="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20"/>
                    <a:pt x="56" y="20"/>
                    <a:pt x="56" y="21"/>
                  </a:cubicBezTo>
                  <a:cubicBezTo>
                    <a:pt x="56" y="21"/>
                    <a:pt x="55" y="22"/>
                    <a:pt x="55" y="22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1" y="27"/>
                    <a:pt x="51" y="29"/>
                    <a:pt x="50" y="3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4"/>
                    <a:pt x="56" y="35"/>
                    <a:pt x="56" y="35"/>
                  </a:cubicBezTo>
                  <a:cubicBezTo>
                    <a:pt x="56" y="36"/>
                    <a:pt x="56" y="36"/>
                    <a:pt x="56" y="37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49" y="48"/>
                    <a:pt x="48" y="48"/>
                    <a:pt x="47" y="48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40" y="47"/>
                    <a:pt x="39" y="48"/>
                    <a:pt x="36" y="49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5"/>
                    <a:pt x="35" y="56"/>
                    <a:pt x="34" y="56"/>
                  </a:cubicBezTo>
                  <a:close/>
                  <a:moveTo>
                    <a:pt x="24" y="52"/>
                  </a:moveTo>
                  <a:cubicBezTo>
                    <a:pt x="32" y="52"/>
                    <a:pt x="32" y="52"/>
                    <a:pt x="32" y="52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6"/>
                    <a:pt x="33" y="45"/>
                    <a:pt x="34" y="45"/>
                  </a:cubicBezTo>
                  <a:cubicBezTo>
                    <a:pt x="37" y="44"/>
                    <a:pt x="38" y="43"/>
                    <a:pt x="40" y="41"/>
                  </a:cubicBezTo>
                  <a:cubicBezTo>
                    <a:pt x="41" y="41"/>
                    <a:pt x="42" y="41"/>
                    <a:pt x="43" y="41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6" y="34"/>
                    <a:pt x="46" y="33"/>
                    <a:pt x="46" y="32"/>
                  </a:cubicBezTo>
                  <a:cubicBezTo>
                    <a:pt x="47" y="29"/>
                    <a:pt x="47" y="27"/>
                    <a:pt x="46" y="24"/>
                  </a:cubicBezTo>
                  <a:cubicBezTo>
                    <a:pt x="46" y="23"/>
                    <a:pt x="46" y="22"/>
                    <a:pt x="47" y="22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2" y="15"/>
                    <a:pt x="41" y="15"/>
                    <a:pt x="40" y="15"/>
                  </a:cubicBezTo>
                  <a:cubicBezTo>
                    <a:pt x="38" y="13"/>
                    <a:pt x="37" y="12"/>
                    <a:pt x="34" y="11"/>
                  </a:cubicBezTo>
                  <a:cubicBezTo>
                    <a:pt x="33" y="11"/>
                    <a:pt x="32" y="10"/>
                    <a:pt x="32" y="9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10"/>
                    <a:pt x="23" y="11"/>
                    <a:pt x="22" y="11"/>
                  </a:cubicBezTo>
                  <a:cubicBezTo>
                    <a:pt x="19" y="12"/>
                    <a:pt x="18" y="13"/>
                    <a:pt x="16" y="15"/>
                  </a:cubicBezTo>
                  <a:cubicBezTo>
                    <a:pt x="15" y="15"/>
                    <a:pt x="14" y="15"/>
                    <a:pt x="13" y="15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0" y="22"/>
                    <a:pt x="10" y="23"/>
                    <a:pt x="10" y="24"/>
                  </a:cubicBezTo>
                  <a:cubicBezTo>
                    <a:pt x="9" y="27"/>
                    <a:pt x="9" y="29"/>
                    <a:pt x="10" y="32"/>
                  </a:cubicBezTo>
                  <a:cubicBezTo>
                    <a:pt x="10" y="33"/>
                    <a:pt x="10" y="34"/>
                    <a:pt x="9" y="34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4" y="41"/>
                    <a:pt x="15" y="41"/>
                    <a:pt x="16" y="41"/>
                  </a:cubicBezTo>
                  <a:cubicBezTo>
                    <a:pt x="18" y="43"/>
                    <a:pt x="19" y="44"/>
                    <a:pt x="22" y="45"/>
                  </a:cubicBezTo>
                  <a:cubicBezTo>
                    <a:pt x="23" y="45"/>
                    <a:pt x="24" y="46"/>
                    <a:pt x="24" y="47"/>
                  </a:cubicBezTo>
                  <a:lnTo>
                    <a:pt x="24" y="52"/>
                  </a:lnTo>
                  <a:close/>
                </a:path>
              </a:pathLst>
            </a:custGeom>
            <a:gradFill>
              <a:gsLst>
                <a:gs pos="0">
                  <a:srgbClr val="10CF9B"/>
                </a:gs>
                <a:gs pos="100000">
                  <a:srgbClr val="0099D6"/>
                </a:gs>
              </a:gsLst>
              <a:lin ang="5400000" scaled="1"/>
            </a:gra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" name="Freeform 41">
              <a:extLst>
                <a:ext uri="{FF2B5EF4-FFF2-40B4-BE49-F238E27FC236}">
                  <a16:creationId xmlns:a16="http://schemas.microsoft.com/office/drawing/2014/main" id="{BAD7CCF3-B424-4F74-A23E-2283B27431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75838" y="3127375"/>
              <a:ext cx="77788" cy="77788"/>
            </a:xfrm>
            <a:custGeom>
              <a:avLst/>
              <a:gdLst>
                <a:gd name="T0" fmla="*/ 10 w 20"/>
                <a:gd name="T1" fmla="*/ 20 h 20"/>
                <a:gd name="T2" fmla="*/ 0 w 20"/>
                <a:gd name="T3" fmla="*/ 10 h 20"/>
                <a:gd name="T4" fmla="*/ 10 w 20"/>
                <a:gd name="T5" fmla="*/ 0 h 20"/>
                <a:gd name="T6" fmla="*/ 20 w 20"/>
                <a:gd name="T7" fmla="*/ 10 h 20"/>
                <a:gd name="T8" fmla="*/ 10 w 20"/>
                <a:gd name="T9" fmla="*/ 20 h 20"/>
                <a:gd name="T10" fmla="*/ 10 w 20"/>
                <a:gd name="T11" fmla="*/ 4 h 20"/>
                <a:gd name="T12" fmla="*/ 4 w 20"/>
                <a:gd name="T13" fmla="*/ 10 h 20"/>
                <a:gd name="T14" fmla="*/ 10 w 20"/>
                <a:gd name="T15" fmla="*/ 16 h 20"/>
                <a:gd name="T16" fmla="*/ 16 w 20"/>
                <a:gd name="T17" fmla="*/ 10 h 20"/>
                <a:gd name="T18" fmla="*/ 10 w 20"/>
                <a:gd name="T1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4" y="20"/>
                    <a:pt x="0" y="16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0" y="4"/>
                    <a:pt x="20" y="10"/>
                  </a:cubicBezTo>
                  <a:cubicBezTo>
                    <a:pt x="20" y="16"/>
                    <a:pt x="16" y="20"/>
                    <a:pt x="10" y="20"/>
                  </a:cubicBezTo>
                  <a:close/>
                  <a:moveTo>
                    <a:pt x="10" y="4"/>
                  </a:moveTo>
                  <a:cubicBezTo>
                    <a:pt x="7" y="4"/>
                    <a:pt x="4" y="7"/>
                    <a:pt x="4" y="10"/>
                  </a:cubicBezTo>
                  <a:cubicBezTo>
                    <a:pt x="4" y="13"/>
                    <a:pt x="7" y="16"/>
                    <a:pt x="10" y="16"/>
                  </a:cubicBezTo>
                  <a:cubicBezTo>
                    <a:pt x="13" y="16"/>
                    <a:pt x="16" y="13"/>
                    <a:pt x="16" y="10"/>
                  </a:cubicBezTo>
                  <a:cubicBezTo>
                    <a:pt x="16" y="7"/>
                    <a:pt x="13" y="4"/>
                    <a:pt x="10" y="4"/>
                  </a:cubicBezTo>
                  <a:close/>
                </a:path>
              </a:pathLst>
            </a:custGeom>
            <a:gradFill>
              <a:gsLst>
                <a:gs pos="0">
                  <a:srgbClr val="10CF9B"/>
                </a:gs>
                <a:gs pos="100000">
                  <a:srgbClr val="0099D6"/>
                </a:gs>
              </a:gsLst>
              <a:lin ang="5400000" scaled="1"/>
            </a:gra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" name="Freeform 42">
              <a:extLst>
                <a:ext uri="{FF2B5EF4-FFF2-40B4-BE49-F238E27FC236}">
                  <a16:creationId xmlns:a16="http://schemas.microsoft.com/office/drawing/2014/main" id="{EAEC5FEF-52A5-4665-847E-089F6EC283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21850" y="3281363"/>
              <a:ext cx="77788" cy="77788"/>
            </a:xfrm>
            <a:custGeom>
              <a:avLst/>
              <a:gdLst>
                <a:gd name="T0" fmla="*/ 10 w 20"/>
                <a:gd name="T1" fmla="*/ 20 h 20"/>
                <a:gd name="T2" fmla="*/ 0 w 20"/>
                <a:gd name="T3" fmla="*/ 10 h 20"/>
                <a:gd name="T4" fmla="*/ 10 w 20"/>
                <a:gd name="T5" fmla="*/ 0 h 20"/>
                <a:gd name="T6" fmla="*/ 20 w 20"/>
                <a:gd name="T7" fmla="*/ 10 h 20"/>
                <a:gd name="T8" fmla="*/ 10 w 20"/>
                <a:gd name="T9" fmla="*/ 20 h 20"/>
                <a:gd name="T10" fmla="*/ 10 w 20"/>
                <a:gd name="T11" fmla="*/ 4 h 20"/>
                <a:gd name="T12" fmla="*/ 4 w 20"/>
                <a:gd name="T13" fmla="*/ 10 h 20"/>
                <a:gd name="T14" fmla="*/ 10 w 20"/>
                <a:gd name="T15" fmla="*/ 16 h 20"/>
                <a:gd name="T16" fmla="*/ 16 w 20"/>
                <a:gd name="T17" fmla="*/ 10 h 20"/>
                <a:gd name="T18" fmla="*/ 10 w 20"/>
                <a:gd name="T1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4" y="20"/>
                    <a:pt x="0" y="16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0" y="4"/>
                    <a:pt x="20" y="10"/>
                  </a:cubicBezTo>
                  <a:cubicBezTo>
                    <a:pt x="20" y="16"/>
                    <a:pt x="16" y="20"/>
                    <a:pt x="10" y="20"/>
                  </a:cubicBezTo>
                  <a:close/>
                  <a:moveTo>
                    <a:pt x="10" y="4"/>
                  </a:moveTo>
                  <a:cubicBezTo>
                    <a:pt x="7" y="4"/>
                    <a:pt x="4" y="7"/>
                    <a:pt x="4" y="10"/>
                  </a:cubicBezTo>
                  <a:cubicBezTo>
                    <a:pt x="4" y="13"/>
                    <a:pt x="7" y="16"/>
                    <a:pt x="10" y="16"/>
                  </a:cubicBezTo>
                  <a:cubicBezTo>
                    <a:pt x="13" y="16"/>
                    <a:pt x="16" y="13"/>
                    <a:pt x="16" y="10"/>
                  </a:cubicBezTo>
                  <a:cubicBezTo>
                    <a:pt x="16" y="7"/>
                    <a:pt x="13" y="4"/>
                    <a:pt x="10" y="4"/>
                  </a:cubicBezTo>
                  <a:close/>
                </a:path>
              </a:pathLst>
            </a:custGeom>
            <a:gradFill>
              <a:gsLst>
                <a:gs pos="0">
                  <a:srgbClr val="10CF9B"/>
                </a:gs>
                <a:gs pos="100000">
                  <a:srgbClr val="0099D6"/>
                </a:gs>
              </a:gsLst>
              <a:lin ang="5400000" scaled="1"/>
            </a:gra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2835915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3799D3B9-12E5-4ACD-83BE-B9A5CD70D7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457119"/>
            <a:ext cx="6096000" cy="646331"/>
          </a:xfrm>
        </p:spPr>
        <p:txBody>
          <a:bodyPr/>
          <a:lstStyle/>
          <a:p>
            <a:r>
              <a:rPr lang="it-IT" sz="40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Polarizzazione</a:t>
            </a:r>
            <a:endParaRPr lang="it-IT" sz="2800" dirty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D5DB97FD-1DFC-4B1D-A5EB-DC21867498BC}"/>
                  </a:ext>
                </a:extLst>
              </p:cNvPr>
              <p:cNvSpPr txBox="1"/>
              <p:nvPr/>
            </p:nvSpPr>
            <p:spPr>
              <a:xfrm>
                <a:off x="675861" y="1344223"/>
                <a:ext cx="7712765" cy="6153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accent5"/>
                  </a:buClr>
                </a:pPr>
                <a:r>
                  <a:rPr lang="it-IT" sz="2000" i="1" dirty="0"/>
                  <a:t>Polarizzazione basata sul grado del nodo </a:t>
                </a:r>
                <a:r>
                  <a:rPr lang="it-IT" sz="2000" dirty="0"/>
                  <a:t>:</a:t>
                </a:r>
                <a:endParaRPr lang="it-IT" sz="2000" i="1" dirty="0"/>
              </a:p>
              <a:p>
                <a:pPr>
                  <a:buClr>
                    <a:schemeClr val="accent5"/>
                  </a:buClr>
                </a:pPr>
                <a:endParaRPr lang="it-IT" sz="2000" dirty="0"/>
              </a:p>
              <a:p>
                <a:pPr marL="457200" indent="-457200">
                  <a:buClr>
                    <a:schemeClr val="accent4"/>
                  </a:buClr>
                  <a:buFont typeface="+mj-lt"/>
                  <a:buAutoNum type="arabicPeriod"/>
                </a:pPr>
                <a:r>
                  <a:rPr lang="it-IT" sz="2000" dirty="0"/>
                  <a:t>I nodi del grafo si dividono in:</a:t>
                </a:r>
              </a:p>
              <a:p>
                <a:pPr marL="914400" lvl="1" indent="-457200">
                  <a:buClr>
                    <a:schemeClr val="accent4"/>
                  </a:buClr>
                  <a:buFont typeface="+mj-lt"/>
                  <a:buAutoNum type="alphaLcParenR"/>
                </a:pPr>
                <a:r>
                  <a:rPr lang="it-IT" sz="2000" b="1" dirty="0" err="1"/>
                  <a:t>Elite</a:t>
                </a:r>
                <a:r>
                  <a:rPr lang="it-IT" sz="2000" dirty="0"/>
                  <a:t> i nodi che hanno pubblicato una notizia.</a:t>
                </a:r>
              </a:p>
              <a:p>
                <a:pPr marL="914400" lvl="1" indent="-457200">
                  <a:buClr>
                    <a:schemeClr val="accent4"/>
                  </a:buClr>
                  <a:buFont typeface="+mj-lt"/>
                  <a:buAutoNum type="alphaLcParenR"/>
                </a:pPr>
                <a:r>
                  <a:rPr lang="it-IT" sz="2000" b="1" dirty="0" err="1"/>
                  <a:t>Listener</a:t>
                </a:r>
                <a:r>
                  <a:rPr lang="it-IT" sz="2000" dirty="0"/>
                  <a:t> i nodi che seguono i nodi </a:t>
                </a:r>
                <a:r>
                  <a:rPr lang="it-IT" sz="2000" dirty="0" err="1"/>
                  <a:t>Elite</a:t>
                </a:r>
                <a:r>
                  <a:rPr lang="it-IT" sz="2000" dirty="0"/>
                  <a:t>.</a:t>
                </a:r>
              </a:p>
              <a:p>
                <a:pPr marL="914400" lvl="1" indent="-457200">
                  <a:buClr>
                    <a:schemeClr val="accent5"/>
                  </a:buClr>
                  <a:buFont typeface="+mj-lt"/>
                  <a:buAutoNum type="alphaLcParenR"/>
                </a:pPr>
                <a:endParaRPr lang="it-IT" sz="2000" dirty="0"/>
              </a:p>
              <a:p>
                <a:pPr marL="457200" indent="-457200">
                  <a:buClr>
                    <a:schemeClr val="accent4"/>
                  </a:buClr>
                  <a:buFont typeface="+mj-lt"/>
                  <a:buAutoNum type="arabicPeriod"/>
                </a:pPr>
                <a:r>
                  <a:rPr lang="it-IT" sz="2000" dirty="0"/>
                  <a:t>I </a:t>
                </a:r>
                <a:r>
                  <a:rPr lang="it-IT" sz="2000" b="1" dirty="0" err="1"/>
                  <a:t>Elite</a:t>
                </a:r>
                <a:r>
                  <a:rPr lang="it-IT" sz="2000" dirty="0"/>
                  <a:t>  hanno una polarizzazione iniziale pari a +1 o -1.</a:t>
                </a:r>
              </a:p>
              <a:p>
                <a:pPr marL="457200" indent="-457200">
                  <a:buClr>
                    <a:schemeClr val="accent4"/>
                  </a:buClr>
                  <a:buFont typeface="+mj-lt"/>
                  <a:buAutoNum type="arabicPeriod"/>
                </a:pPr>
                <a:endParaRPr lang="it-IT" sz="2000" dirty="0"/>
              </a:p>
              <a:p>
                <a:pPr marL="457200" indent="-457200">
                  <a:buClr>
                    <a:schemeClr val="accent4"/>
                  </a:buClr>
                  <a:buFont typeface="+mj-lt"/>
                  <a:buAutoNum type="arabicPeriod"/>
                </a:pPr>
                <a:r>
                  <a:rPr lang="it-IT" sz="2000" dirty="0"/>
                  <a:t>I </a:t>
                </a:r>
                <a:r>
                  <a:rPr lang="it-IT" sz="2000" b="1" dirty="0" err="1"/>
                  <a:t>Listener</a:t>
                </a:r>
                <a:r>
                  <a:rPr lang="it-IT" sz="2000" dirty="0"/>
                  <a:t>  hanno una polarizzazione iniziale pari a 0.</a:t>
                </a:r>
              </a:p>
              <a:p>
                <a:pPr marL="457200" indent="-457200">
                  <a:buClr>
                    <a:schemeClr val="accent4"/>
                  </a:buClr>
                  <a:buFont typeface="+mj-lt"/>
                  <a:buAutoNum type="arabicPeriod"/>
                </a:pPr>
                <a:endParaRPr lang="it-IT" sz="2000" dirty="0"/>
              </a:p>
              <a:p>
                <a:pPr marL="457200" indent="-457200">
                  <a:buClr>
                    <a:schemeClr val="accent4"/>
                  </a:buClr>
                  <a:buFont typeface="+mj-lt"/>
                  <a:buAutoNum type="arabicPeriod"/>
                </a:pPr>
                <a:r>
                  <a:rPr lang="it-IT" sz="2000" dirty="0"/>
                  <a:t>La polarizzazione viene calcolata attraverso:</a:t>
                </a:r>
              </a:p>
              <a:p>
                <a:pPr>
                  <a:buClr>
                    <a:schemeClr val="accent5"/>
                  </a:buClr>
                </a:pPr>
                <a:endParaRPr lang="it-IT" sz="2800" b="1" i="1" dirty="0">
                  <a:latin typeface="Cambria Math" panose="02040503050406030204" pitchFamily="18" charset="0"/>
                </a:endParaRPr>
              </a:p>
              <a:p>
                <a:pPr>
                  <a:buClr>
                    <a:schemeClr val="accent5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1" i="1" smtClean="0">
                            <a:latin typeface="Cambria Math" panose="02040503050406030204" pitchFamily="18" charset="0"/>
                          </a:rPr>
                          <m:t>          </m:t>
                        </m:r>
                        <m:r>
                          <a:rPr lang="it-IT" sz="28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it-IT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it-IT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it-IT" sz="28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it-IT" sz="28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it-IT" sz="28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it-IT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800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it-IT" sz="2800" b="1" i="1" smtClean="0">
                                    <a:latin typeface="Cambria Math" panose="02040503050406030204" pitchFamily="18" charset="0"/>
                                  </a:rPr>
                                  <m:t>𝒊𝒋</m:t>
                                </m:r>
                              </m:sub>
                            </m:sSub>
                            <m:r>
                              <a:rPr lang="it-IT" sz="28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800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it-IT" sz="28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8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it-IT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e>
                        </m:nary>
                      </m:num>
                      <m:den>
                        <m:sSubSup>
                          <m:sSubSupPr>
                            <m:ctrlPr>
                              <a:rPr lang="it-IT" sz="28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28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it-IT" sz="28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it-IT" sz="2800" b="1" i="1" smtClean="0">
                                <a:latin typeface="Cambria Math" panose="02040503050406030204" pitchFamily="18" charset="0"/>
                              </a:rPr>
                              <m:t>𝒐𝒖𝒕</m:t>
                            </m:r>
                          </m:sup>
                        </m:sSubSup>
                      </m:den>
                    </m:f>
                    <m:r>
                      <a:rPr lang="it-IT" sz="2800" b="1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it-IT" sz="2800" b="1" i="1" smtClean="0">
                        <a:latin typeface="Cambria Math" panose="02040503050406030204" pitchFamily="18" charset="0"/>
                      </a:rPr>
                      <m:t>𝒄𝒐𝒏</m:t>
                    </m:r>
                    <m:sSub>
                      <m:sSubPr>
                        <m:ctrlPr>
                          <a:rPr lang="it-IT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8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it-IT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it-IT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it-IT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∈[−</m:t>
                    </m:r>
                    <m:r>
                      <a:rPr lang="it-IT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it-IT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it-IT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it-IT" sz="3200" b="1" dirty="0"/>
                  <a:t>  </a:t>
                </a:r>
              </a:p>
              <a:p>
                <a:pPr>
                  <a:buClr>
                    <a:schemeClr val="accent5"/>
                  </a:buClr>
                </a:pPr>
                <a:r>
                  <a:rPr lang="it-IT" sz="2000" dirty="0"/>
                  <a:t>Con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it-IT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it-IT" sz="2400" b="1" i="1" smtClean="0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it-IT" sz="3200" b="1" dirty="0"/>
                  <a:t> </a:t>
                </a:r>
                <a:r>
                  <a:rPr lang="it-IT" sz="2000" i="1" dirty="0"/>
                  <a:t>matrice di adiacenza </a:t>
                </a:r>
                <a:r>
                  <a:rPr lang="it-IT" sz="2000" dirty="0"/>
                  <a:t>del grafo,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𝒐𝒖𝒕</m:t>
                        </m:r>
                      </m:sup>
                    </m:sSubSup>
                  </m:oMath>
                </a14:m>
                <a:r>
                  <a:rPr lang="it-IT" sz="3200" b="1" dirty="0"/>
                  <a:t> </a:t>
                </a:r>
                <a:r>
                  <a:rPr lang="it-IT" sz="2000" i="1" dirty="0" err="1"/>
                  <a:t>outdegree</a:t>
                </a:r>
                <a:r>
                  <a:rPr lang="it-IT" sz="2000" dirty="0"/>
                  <a:t> del nodo.</a:t>
                </a:r>
                <a:endParaRPr lang="it-IT" sz="3200" dirty="0"/>
              </a:p>
              <a:p>
                <a:pPr>
                  <a:buClr>
                    <a:schemeClr val="accent5"/>
                  </a:buClr>
                </a:pPr>
                <a:endParaRPr lang="it-IT" sz="3200" b="1" dirty="0"/>
              </a:p>
              <a:p>
                <a:pPr>
                  <a:buClr>
                    <a:schemeClr val="accent5"/>
                  </a:buClr>
                </a:pPr>
                <a:endParaRPr lang="it-IT" sz="3200" b="1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D5DB97FD-1DFC-4B1D-A5EB-DC2186749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61" y="1344223"/>
                <a:ext cx="7712765" cy="6153416"/>
              </a:xfrm>
              <a:prstGeom prst="rect">
                <a:avLst/>
              </a:prstGeom>
              <a:blipFill>
                <a:blip r:embed="rId2"/>
                <a:stretch>
                  <a:fillRect l="-870" t="-5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40">
            <a:extLst>
              <a:ext uri="{FF2B5EF4-FFF2-40B4-BE49-F238E27FC236}">
                <a16:creationId xmlns:a16="http://schemas.microsoft.com/office/drawing/2014/main" id="{C6856579-D7F8-40CD-A319-A42CC696A31D}"/>
              </a:ext>
            </a:extLst>
          </p:cNvPr>
          <p:cNvGrpSpPr>
            <a:grpSpLocks noChangeAspect="1"/>
          </p:cNvGrpSpPr>
          <p:nvPr/>
        </p:nvGrpSpPr>
        <p:grpSpPr>
          <a:xfrm>
            <a:off x="2194982" y="284841"/>
            <a:ext cx="868098" cy="868098"/>
            <a:chOff x="9652000" y="3057525"/>
            <a:chExt cx="371475" cy="371475"/>
          </a:xfrm>
          <a:solidFill>
            <a:schemeClr val="accent3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Freeform 39">
              <a:extLst>
                <a:ext uri="{FF2B5EF4-FFF2-40B4-BE49-F238E27FC236}">
                  <a16:creationId xmlns:a16="http://schemas.microsoft.com/office/drawing/2014/main" id="{ED947C7D-063E-4D2C-BA13-77FA724B03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07575" y="3057525"/>
              <a:ext cx="215900" cy="217488"/>
            </a:xfrm>
            <a:custGeom>
              <a:avLst/>
              <a:gdLst>
                <a:gd name="T0" fmla="*/ 22 w 56"/>
                <a:gd name="T1" fmla="*/ 56 h 56"/>
                <a:gd name="T2" fmla="*/ 20 w 56"/>
                <a:gd name="T3" fmla="*/ 49 h 56"/>
                <a:gd name="T4" fmla="*/ 9 w 56"/>
                <a:gd name="T5" fmla="*/ 48 h 56"/>
                <a:gd name="T6" fmla="*/ 0 w 56"/>
                <a:gd name="T7" fmla="*/ 37 h 56"/>
                <a:gd name="T8" fmla="*/ 1 w 56"/>
                <a:gd name="T9" fmla="*/ 34 h 56"/>
                <a:gd name="T10" fmla="*/ 6 w 56"/>
                <a:gd name="T11" fmla="*/ 25 h 56"/>
                <a:gd name="T12" fmla="*/ 0 w 56"/>
                <a:gd name="T13" fmla="*/ 21 h 56"/>
                <a:gd name="T14" fmla="*/ 6 w 56"/>
                <a:gd name="T15" fmla="*/ 9 h 56"/>
                <a:gd name="T16" fmla="*/ 14 w 56"/>
                <a:gd name="T17" fmla="*/ 11 h 56"/>
                <a:gd name="T18" fmla="*/ 20 w 56"/>
                <a:gd name="T19" fmla="*/ 2 h 56"/>
                <a:gd name="T20" fmla="*/ 34 w 56"/>
                <a:gd name="T21" fmla="*/ 0 h 56"/>
                <a:gd name="T22" fmla="*/ 36 w 56"/>
                <a:gd name="T23" fmla="*/ 7 h 56"/>
                <a:gd name="T24" fmla="*/ 47 w 56"/>
                <a:gd name="T25" fmla="*/ 8 h 56"/>
                <a:gd name="T26" fmla="*/ 56 w 56"/>
                <a:gd name="T27" fmla="*/ 19 h 56"/>
                <a:gd name="T28" fmla="*/ 55 w 56"/>
                <a:gd name="T29" fmla="*/ 22 h 56"/>
                <a:gd name="T30" fmla="*/ 50 w 56"/>
                <a:gd name="T31" fmla="*/ 31 h 56"/>
                <a:gd name="T32" fmla="*/ 56 w 56"/>
                <a:gd name="T33" fmla="*/ 35 h 56"/>
                <a:gd name="T34" fmla="*/ 50 w 56"/>
                <a:gd name="T35" fmla="*/ 47 h 56"/>
                <a:gd name="T36" fmla="*/ 42 w 56"/>
                <a:gd name="T37" fmla="*/ 45 h 56"/>
                <a:gd name="T38" fmla="*/ 36 w 56"/>
                <a:gd name="T39" fmla="*/ 54 h 56"/>
                <a:gd name="T40" fmla="*/ 24 w 56"/>
                <a:gd name="T41" fmla="*/ 52 h 56"/>
                <a:gd name="T42" fmla="*/ 32 w 56"/>
                <a:gd name="T43" fmla="*/ 47 h 56"/>
                <a:gd name="T44" fmla="*/ 40 w 56"/>
                <a:gd name="T45" fmla="*/ 41 h 56"/>
                <a:gd name="T46" fmla="*/ 47 w 56"/>
                <a:gd name="T47" fmla="*/ 43 h 56"/>
                <a:gd name="T48" fmla="*/ 47 w 56"/>
                <a:gd name="T49" fmla="*/ 34 h 56"/>
                <a:gd name="T50" fmla="*/ 46 w 56"/>
                <a:gd name="T51" fmla="*/ 24 h 56"/>
                <a:gd name="T52" fmla="*/ 51 w 56"/>
                <a:gd name="T53" fmla="*/ 19 h 56"/>
                <a:gd name="T54" fmla="*/ 43 w 56"/>
                <a:gd name="T55" fmla="*/ 15 h 56"/>
                <a:gd name="T56" fmla="*/ 34 w 56"/>
                <a:gd name="T57" fmla="*/ 11 h 56"/>
                <a:gd name="T58" fmla="*/ 32 w 56"/>
                <a:gd name="T59" fmla="*/ 4 h 56"/>
                <a:gd name="T60" fmla="*/ 24 w 56"/>
                <a:gd name="T61" fmla="*/ 9 h 56"/>
                <a:gd name="T62" fmla="*/ 16 w 56"/>
                <a:gd name="T63" fmla="*/ 15 h 56"/>
                <a:gd name="T64" fmla="*/ 9 w 56"/>
                <a:gd name="T65" fmla="*/ 13 h 56"/>
                <a:gd name="T66" fmla="*/ 9 w 56"/>
                <a:gd name="T67" fmla="*/ 22 h 56"/>
                <a:gd name="T68" fmla="*/ 10 w 56"/>
                <a:gd name="T69" fmla="*/ 32 h 56"/>
                <a:gd name="T70" fmla="*/ 5 w 56"/>
                <a:gd name="T71" fmla="*/ 37 h 56"/>
                <a:gd name="T72" fmla="*/ 13 w 56"/>
                <a:gd name="T73" fmla="*/ 41 h 56"/>
                <a:gd name="T74" fmla="*/ 22 w 56"/>
                <a:gd name="T75" fmla="*/ 45 h 56"/>
                <a:gd name="T76" fmla="*/ 24 w 56"/>
                <a:gd name="T77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" h="56">
                  <a:moveTo>
                    <a:pt x="34" y="56"/>
                  </a:moveTo>
                  <a:cubicBezTo>
                    <a:pt x="22" y="56"/>
                    <a:pt x="22" y="56"/>
                    <a:pt x="22" y="56"/>
                  </a:cubicBezTo>
                  <a:cubicBezTo>
                    <a:pt x="21" y="56"/>
                    <a:pt x="20" y="55"/>
                    <a:pt x="20" y="54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7" y="48"/>
                    <a:pt x="16" y="47"/>
                    <a:pt x="14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8" y="48"/>
                    <a:pt x="7" y="48"/>
                    <a:pt x="6" y="4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5"/>
                  </a:cubicBezTo>
                  <a:cubicBezTo>
                    <a:pt x="0" y="35"/>
                    <a:pt x="1" y="34"/>
                    <a:pt x="1" y="34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5" y="29"/>
                    <a:pt x="5" y="27"/>
                    <a:pt x="6" y="25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0" y="21"/>
                    <a:pt x="0" y="21"/>
                  </a:cubicBezTo>
                  <a:cubicBezTo>
                    <a:pt x="0" y="20"/>
                    <a:pt x="0" y="20"/>
                    <a:pt x="0" y="1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8"/>
                    <a:pt x="8" y="8"/>
                    <a:pt x="9" y="8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9"/>
                    <a:pt x="17" y="8"/>
                    <a:pt x="20" y="7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1" y="0"/>
                    <a:pt x="22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0"/>
                    <a:pt x="36" y="1"/>
                    <a:pt x="36" y="2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9" y="8"/>
                    <a:pt x="40" y="9"/>
                    <a:pt x="42" y="11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8" y="8"/>
                    <a:pt x="49" y="8"/>
                    <a:pt x="50" y="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20"/>
                    <a:pt x="56" y="20"/>
                    <a:pt x="56" y="21"/>
                  </a:cubicBezTo>
                  <a:cubicBezTo>
                    <a:pt x="56" y="21"/>
                    <a:pt x="55" y="22"/>
                    <a:pt x="55" y="22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1" y="27"/>
                    <a:pt x="51" y="29"/>
                    <a:pt x="50" y="3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4"/>
                    <a:pt x="56" y="35"/>
                    <a:pt x="56" y="35"/>
                  </a:cubicBezTo>
                  <a:cubicBezTo>
                    <a:pt x="56" y="36"/>
                    <a:pt x="56" y="36"/>
                    <a:pt x="56" y="37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49" y="48"/>
                    <a:pt x="48" y="48"/>
                    <a:pt x="47" y="48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40" y="47"/>
                    <a:pt x="39" y="48"/>
                    <a:pt x="36" y="49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5"/>
                    <a:pt x="35" y="56"/>
                    <a:pt x="34" y="56"/>
                  </a:cubicBezTo>
                  <a:close/>
                  <a:moveTo>
                    <a:pt x="24" y="52"/>
                  </a:moveTo>
                  <a:cubicBezTo>
                    <a:pt x="32" y="52"/>
                    <a:pt x="32" y="52"/>
                    <a:pt x="32" y="52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6"/>
                    <a:pt x="33" y="45"/>
                    <a:pt x="34" y="45"/>
                  </a:cubicBezTo>
                  <a:cubicBezTo>
                    <a:pt x="37" y="44"/>
                    <a:pt x="38" y="43"/>
                    <a:pt x="40" y="41"/>
                  </a:cubicBezTo>
                  <a:cubicBezTo>
                    <a:pt x="41" y="41"/>
                    <a:pt x="42" y="41"/>
                    <a:pt x="43" y="41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6" y="34"/>
                    <a:pt x="46" y="33"/>
                    <a:pt x="46" y="32"/>
                  </a:cubicBezTo>
                  <a:cubicBezTo>
                    <a:pt x="47" y="29"/>
                    <a:pt x="47" y="27"/>
                    <a:pt x="46" y="24"/>
                  </a:cubicBezTo>
                  <a:cubicBezTo>
                    <a:pt x="46" y="23"/>
                    <a:pt x="46" y="22"/>
                    <a:pt x="47" y="22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2" y="15"/>
                    <a:pt x="41" y="15"/>
                    <a:pt x="40" y="15"/>
                  </a:cubicBezTo>
                  <a:cubicBezTo>
                    <a:pt x="38" y="13"/>
                    <a:pt x="37" y="12"/>
                    <a:pt x="34" y="11"/>
                  </a:cubicBezTo>
                  <a:cubicBezTo>
                    <a:pt x="33" y="11"/>
                    <a:pt x="32" y="10"/>
                    <a:pt x="32" y="9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10"/>
                    <a:pt x="23" y="11"/>
                    <a:pt x="22" y="11"/>
                  </a:cubicBezTo>
                  <a:cubicBezTo>
                    <a:pt x="19" y="12"/>
                    <a:pt x="18" y="13"/>
                    <a:pt x="16" y="15"/>
                  </a:cubicBezTo>
                  <a:cubicBezTo>
                    <a:pt x="15" y="15"/>
                    <a:pt x="14" y="15"/>
                    <a:pt x="13" y="15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0" y="22"/>
                    <a:pt x="10" y="23"/>
                    <a:pt x="10" y="24"/>
                  </a:cubicBezTo>
                  <a:cubicBezTo>
                    <a:pt x="9" y="27"/>
                    <a:pt x="9" y="29"/>
                    <a:pt x="10" y="32"/>
                  </a:cubicBezTo>
                  <a:cubicBezTo>
                    <a:pt x="10" y="33"/>
                    <a:pt x="10" y="34"/>
                    <a:pt x="9" y="34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4" y="41"/>
                    <a:pt x="15" y="41"/>
                    <a:pt x="16" y="41"/>
                  </a:cubicBezTo>
                  <a:cubicBezTo>
                    <a:pt x="18" y="43"/>
                    <a:pt x="19" y="44"/>
                    <a:pt x="22" y="45"/>
                  </a:cubicBezTo>
                  <a:cubicBezTo>
                    <a:pt x="23" y="45"/>
                    <a:pt x="24" y="46"/>
                    <a:pt x="24" y="47"/>
                  </a:cubicBezTo>
                  <a:lnTo>
                    <a:pt x="24" y="52"/>
                  </a:lnTo>
                  <a:close/>
                </a:path>
              </a:pathLst>
            </a:custGeom>
            <a:gradFill>
              <a:gsLst>
                <a:gs pos="0">
                  <a:srgbClr val="10CF9B"/>
                </a:gs>
                <a:gs pos="100000">
                  <a:srgbClr val="0099D6"/>
                </a:gs>
              </a:gsLst>
              <a:lin ang="5400000" scaled="1"/>
            </a:gra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6" name="Freeform 40">
              <a:extLst>
                <a:ext uri="{FF2B5EF4-FFF2-40B4-BE49-F238E27FC236}">
                  <a16:creationId xmlns:a16="http://schemas.microsoft.com/office/drawing/2014/main" id="{20652ECA-30D4-4F8F-AAEC-7E4DEA8327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0" y="3213100"/>
              <a:ext cx="217488" cy="215900"/>
            </a:xfrm>
            <a:custGeom>
              <a:avLst/>
              <a:gdLst>
                <a:gd name="T0" fmla="*/ 22 w 56"/>
                <a:gd name="T1" fmla="*/ 56 h 56"/>
                <a:gd name="T2" fmla="*/ 20 w 56"/>
                <a:gd name="T3" fmla="*/ 49 h 56"/>
                <a:gd name="T4" fmla="*/ 9 w 56"/>
                <a:gd name="T5" fmla="*/ 48 h 56"/>
                <a:gd name="T6" fmla="*/ 0 w 56"/>
                <a:gd name="T7" fmla="*/ 37 h 56"/>
                <a:gd name="T8" fmla="*/ 1 w 56"/>
                <a:gd name="T9" fmla="*/ 34 h 56"/>
                <a:gd name="T10" fmla="*/ 6 w 56"/>
                <a:gd name="T11" fmla="*/ 25 h 56"/>
                <a:gd name="T12" fmla="*/ 0 w 56"/>
                <a:gd name="T13" fmla="*/ 21 h 56"/>
                <a:gd name="T14" fmla="*/ 6 w 56"/>
                <a:gd name="T15" fmla="*/ 9 h 56"/>
                <a:gd name="T16" fmla="*/ 14 w 56"/>
                <a:gd name="T17" fmla="*/ 11 h 56"/>
                <a:gd name="T18" fmla="*/ 20 w 56"/>
                <a:gd name="T19" fmla="*/ 2 h 56"/>
                <a:gd name="T20" fmla="*/ 34 w 56"/>
                <a:gd name="T21" fmla="*/ 0 h 56"/>
                <a:gd name="T22" fmla="*/ 36 w 56"/>
                <a:gd name="T23" fmla="*/ 7 h 56"/>
                <a:gd name="T24" fmla="*/ 47 w 56"/>
                <a:gd name="T25" fmla="*/ 8 h 56"/>
                <a:gd name="T26" fmla="*/ 56 w 56"/>
                <a:gd name="T27" fmla="*/ 19 h 56"/>
                <a:gd name="T28" fmla="*/ 55 w 56"/>
                <a:gd name="T29" fmla="*/ 22 h 56"/>
                <a:gd name="T30" fmla="*/ 50 w 56"/>
                <a:gd name="T31" fmla="*/ 31 h 56"/>
                <a:gd name="T32" fmla="*/ 56 w 56"/>
                <a:gd name="T33" fmla="*/ 35 h 56"/>
                <a:gd name="T34" fmla="*/ 50 w 56"/>
                <a:gd name="T35" fmla="*/ 47 h 56"/>
                <a:gd name="T36" fmla="*/ 42 w 56"/>
                <a:gd name="T37" fmla="*/ 45 h 56"/>
                <a:gd name="T38" fmla="*/ 36 w 56"/>
                <a:gd name="T39" fmla="*/ 54 h 56"/>
                <a:gd name="T40" fmla="*/ 24 w 56"/>
                <a:gd name="T41" fmla="*/ 52 h 56"/>
                <a:gd name="T42" fmla="*/ 32 w 56"/>
                <a:gd name="T43" fmla="*/ 47 h 56"/>
                <a:gd name="T44" fmla="*/ 40 w 56"/>
                <a:gd name="T45" fmla="*/ 41 h 56"/>
                <a:gd name="T46" fmla="*/ 47 w 56"/>
                <a:gd name="T47" fmla="*/ 43 h 56"/>
                <a:gd name="T48" fmla="*/ 47 w 56"/>
                <a:gd name="T49" fmla="*/ 34 h 56"/>
                <a:gd name="T50" fmla="*/ 46 w 56"/>
                <a:gd name="T51" fmla="*/ 24 h 56"/>
                <a:gd name="T52" fmla="*/ 51 w 56"/>
                <a:gd name="T53" fmla="*/ 19 h 56"/>
                <a:gd name="T54" fmla="*/ 43 w 56"/>
                <a:gd name="T55" fmla="*/ 15 h 56"/>
                <a:gd name="T56" fmla="*/ 34 w 56"/>
                <a:gd name="T57" fmla="*/ 11 h 56"/>
                <a:gd name="T58" fmla="*/ 32 w 56"/>
                <a:gd name="T59" fmla="*/ 4 h 56"/>
                <a:gd name="T60" fmla="*/ 24 w 56"/>
                <a:gd name="T61" fmla="*/ 9 h 56"/>
                <a:gd name="T62" fmla="*/ 16 w 56"/>
                <a:gd name="T63" fmla="*/ 15 h 56"/>
                <a:gd name="T64" fmla="*/ 9 w 56"/>
                <a:gd name="T65" fmla="*/ 13 h 56"/>
                <a:gd name="T66" fmla="*/ 9 w 56"/>
                <a:gd name="T67" fmla="*/ 22 h 56"/>
                <a:gd name="T68" fmla="*/ 10 w 56"/>
                <a:gd name="T69" fmla="*/ 32 h 56"/>
                <a:gd name="T70" fmla="*/ 5 w 56"/>
                <a:gd name="T71" fmla="*/ 37 h 56"/>
                <a:gd name="T72" fmla="*/ 13 w 56"/>
                <a:gd name="T73" fmla="*/ 41 h 56"/>
                <a:gd name="T74" fmla="*/ 22 w 56"/>
                <a:gd name="T75" fmla="*/ 45 h 56"/>
                <a:gd name="T76" fmla="*/ 24 w 56"/>
                <a:gd name="T77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" h="56">
                  <a:moveTo>
                    <a:pt x="34" y="56"/>
                  </a:moveTo>
                  <a:cubicBezTo>
                    <a:pt x="22" y="56"/>
                    <a:pt x="22" y="56"/>
                    <a:pt x="22" y="56"/>
                  </a:cubicBezTo>
                  <a:cubicBezTo>
                    <a:pt x="21" y="56"/>
                    <a:pt x="20" y="55"/>
                    <a:pt x="20" y="54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7" y="48"/>
                    <a:pt x="16" y="47"/>
                    <a:pt x="14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8" y="48"/>
                    <a:pt x="7" y="48"/>
                    <a:pt x="6" y="4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5"/>
                  </a:cubicBezTo>
                  <a:cubicBezTo>
                    <a:pt x="0" y="35"/>
                    <a:pt x="1" y="34"/>
                    <a:pt x="1" y="34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5" y="29"/>
                    <a:pt x="5" y="27"/>
                    <a:pt x="6" y="25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0" y="21"/>
                    <a:pt x="0" y="21"/>
                  </a:cubicBezTo>
                  <a:cubicBezTo>
                    <a:pt x="0" y="20"/>
                    <a:pt x="0" y="20"/>
                    <a:pt x="0" y="1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8"/>
                    <a:pt x="8" y="8"/>
                    <a:pt x="9" y="8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9"/>
                    <a:pt x="17" y="8"/>
                    <a:pt x="20" y="7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1" y="0"/>
                    <a:pt x="22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0"/>
                    <a:pt x="36" y="1"/>
                    <a:pt x="36" y="2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9" y="8"/>
                    <a:pt x="40" y="9"/>
                    <a:pt x="42" y="11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8" y="8"/>
                    <a:pt x="49" y="8"/>
                    <a:pt x="50" y="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20"/>
                    <a:pt x="56" y="20"/>
                    <a:pt x="56" y="21"/>
                  </a:cubicBezTo>
                  <a:cubicBezTo>
                    <a:pt x="56" y="21"/>
                    <a:pt x="55" y="22"/>
                    <a:pt x="55" y="22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1" y="27"/>
                    <a:pt x="51" y="29"/>
                    <a:pt x="50" y="3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4"/>
                    <a:pt x="56" y="35"/>
                    <a:pt x="56" y="35"/>
                  </a:cubicBezTo>
                  <a:cubicBezTo>
                    <a:pt x="56" y="36"/>
                    <a:pt x="56" y="36"/>
                    <a:pt x="56" y="37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49" y="48"/>
                    <a:pt x="48" y="48"/>
                    <a:pt x="47" y="48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40" y="47"/>
                    <a:pt x="39" y="48"/>
                    <a:pt x="36" y="49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5"/>
                    <a:pt x="35" y="56"/>
                    <a:pt x="34" y="56"/>
                  </a:cubicBezTo>
                  <a:close/>
                  <a:moveTo>
                    <a:pt x="24" y="52"/>
                  </a:moveTo>
                  <a:cubicBezTo>
                    <a:pt x="32" y="52"/>
                    <a:pt x="32" y="52"/>
                    <a:pt x="32" y="52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6"/>
                    <a:pt x="33" y="45"/>
                    <a:pt x="34" y="45"/>
                  </a:cubicBezTo>
                  <a:cubicBezTo>
                    <a:pt x="37" y="44"/>
                    <a:pt x="38" y="43"/>
                    <a:pt x="40" y="41"/>
                  </a:cubicBezTo>
                  <a:cubicBezTo>
                    <a:pt x="41" y="41"/>
                    <a:pt x="42" y="41"/>
                    <a:pt x="43" y="41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6" y="34"/>
                    <a:pt x="46" y="33"/>
                    <a:pt x="46" y="32"/>
                  </a:cubicBezTo>
                  <a:cubicBezTo>
                    <a:pt x="47" y="29"/>
                    <a:pt x="47" y="27"/>
                    <a:pt x="46" y="24"/>
                  </a:cubicBezTo>
                  <a:cubicBezTo>
                    <a:pt x="46" y="23"/>
                    <a:pt x="46" y="22"/>
                    <a:pt x="47" y="22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2" y="15"/>
                    <a:pt x="41" y="15"/>
                    <a:pt x="40" y="15"/>
                  </a:cubicBezTo>
                  <a:cubicBezTo>
                    <a:pt x="38" y="13"/>
                    <a:pt x="37" y="12"/>
                    <a:pt x="34" y="11"/>
                  </a:cubicBezTo>
                  <a:cubicBezTo>
                    <a:pt x="33" y="11"/>
                    <a:pt x="32" y="10"/>
                    <a:pt x="32" y="9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10"/>
                    <a:pt x="23" y="11"/>
                    <a:pt x="22" y="11"/>
                  </a:cubicBezTo>
                  <a:cubicBezTo>
                    <a:pt x="19" y="12"/>
                    <a:pt x="18" y="13"/>
                    <a:pt x="16" y="15"/>
                  </a:cubicBezTo>
                  <a:cubicBezTo>
                    <a:pt x="15" y="15"/>
                    <a:pt x="14" y="15"/>
                    <a:pt x="13" y="15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0" y="22"/>
                    <a:pt x="10" y="23"/>
                    <a:pt x="10" y="24"/>
                  </a:cubicBezTo>
                  <a:cubicBezTo>
                    <a:pt x="9" y="27"/>
                    <a:pt x="9" y="29"/>
                    <a:pt x="10" y="32"/>
                  </a:cubicBezTo>
                  <a:cubicBezTo>
                    <a:pt x="10" y="33"/>
                    <a:pt x="10" y="34"/>
                    <a:pt x="9" y="34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4" y="41"/>
                    <a:pt x="15" y="41"/>
                    <a:pt x="16" y="41"/>
                  </a:cubicBezTo>
                  <a:cubicBezTo>
                    <a:pt x="18" y="43"/>
                    <a:pt x="19" y="44"/>
                    <a:pt x="22" y="45"/>
                  </a:cubicBezTo>
                  <a:cubicBezTo>
                    <a:pt x="23" y="45"/>
                    <a:pt x="24" y="46"/>
                    <a:pt x="24" y="47"/>
                  </a:cubicBezTo>
                  <a:lnTo>
                    <a:pt x="24" y="52"/>
                  </a:lnTo>
                  <a:close/>
                </a:path>
              </a:pathLst>
            </a:custGeom>
            <a:gradFill>
              <a:gsLst>
                <a:gs pos="0">
                  <a:srgbClr val="10CF9B"/>
                </a:gs>
                <a:gs pos="100000">
                  <a:srgbClr val="0099D6"/>
                </a:gs>
              </a:gsLst>
              <a:lin ang="5400000" scaled="1"/>
            </a:gra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" name="Freeform 41">
              <a:extLst>
                <a:ext uri="{FF2B5EF4-FFF2-40B4-BE49-F238E27FC236}">
                  <a16:creationId xmlns:a16="http://schemas.microsoft.com/office/drawing/2014/main" id="{BAD7CCF3-B424-4F74-A23E-2283B27431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75838" y="3127375"/>
              <a:ext cx="77788" cy="77788"/>
            </a:xfrm>
            <a:custGeom>
              <a:avLst/>
              <a:gdLst>
                <a:gd name="T0" fmla="*/ 10 w 20"/>
                <a:gd name="T1" fmla="*/ 20 h 20"/>
                <a:gd name="T2" fmla="*/ 0 w 20"/>
                <a:gd name="T3" fmla="*/ 10 h 20"/>
                <a:gd name="T4" fmla="*/ 10 w 20"/>
                <a:gd name="T5" fmla="*/ 0 h 20"/>
                <a:gd name="T6" fmla="*/ 20 w 20"/>
                <a:gd name="T7" fmla="*/ 10 h 20"/>
                <a:gd name="T8" fmla="*/ 10 w 20"/>
                <a:gd name="T9" fmla="*/ 20 h 20"/>
                <a:gd name="T10" fmla="*/ 10 w 20"/>
                <a:gd name="T11" fmla="*/ 4 h 20"/>
                <a:gd name="T12" fmla="*/ 4 w 20"/>
                <a:gd name="T13" fmla="*/ 10 h 20"/>
                <a:gd name="T14" fmla="*/ 10 w 20"/>
                <a:gd name="T15" fmla="*/ 16 h 20"/>
                <a:gd name="T16" fmla="*/ 16 w 20"/>
                <a:gd name="T17" fmla="*/ 10 h 20"/>
                <a:gd name="T18" fmla="*/ 10 w 20"/>
                <a:gd name="T1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4" y="20"/>
                    <a:pt x="0" y="16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0" y="4"/>
                    <a:pt x="20" y="10"/>
                  </a:cubicBezTo>
                  <a:cubicBezTo>
                    <a:pt x="20" y="16"/>
                    <a:pt x="16" y="20"/>
                    <a:pt x="10" y="20"/>
                  </a:cubicBezTo>
                  <a:close/>
                  <a:moveTo>
                    <a:pt x="10" y="4"/>
                  </a:moveTo>
                  <a:cubicBezTo>
                    <a:pt x="7" y="4"/>
                    <a:pt x="4" y="7"/>
                    <a:pt x="4" y="10"/>
                  </a:cubicBezTo>
                  <a:cubicBezTo>
                    <a:pt x="4" y="13"/>
                    <a:pt x="7" y="16"/>
                    <a:pt x="10" y="16"/>
                  </a:cubicBezTo>
                  <a:cubicBezTo>
                    <a:pt x="13" y="16"/>
                    <a:pt x="16" y="13"/>
                    <a:pt x="16" y="10"/>
                  </a:cubicBezTo>
                  <a:cubicBezTo>
                    <a:pt x="16" y="7"/>
                    <a:pt x="13" y="4"/>
                    <a:pt x="10" y="4"/>
                  </a:cubicBezTo>
                  <a:close/>
                </a:path>
              </a:pathLst>
            </a:custGeom>
            <a:gradFill>
              <a:gsLst>
                <a:gs pos="0">
                  <a:srgbClr val="10CF9B"/>
                </a:gs>
                <a:gs pos="100000">
                  <a:srgbClr val="0099D6"/>
                </a:gs>
              </a:gsLst>
              <a:lin ang="5400000" scaled="1"/>
            </a:gra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" name="Freeform 42">
              <a:extLst>
                <a:ext uri="{FF2B5EF4-FFF2-40B4-BE49-F238E27FC236}">
                  <a16:creationId xmlns:a16="http://schemas.microsoft.com/office/drawing/2014/main" id="{EAEC5FEF-52A5-4665-847E-089F6EC283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21850" y="3281363"/>
              <a:ext cx="77788" cy="77788"/>
            </a:xfrm>
            <a:custGeom>
              <a:avLst/>
              <a:gdLst>
                <a:gd name="T0" fmla="*/ 10 w 20"/>
                <a:gd name="T1" fmla="*/ 20 h 20"/>
                <a:gd name="T2" fmla="*/ 0 w 20"/>
                <a:gd name="T3" fmla="*/ 10 h 20"/>
                <a:gd name="T4" fmla="*/ 10 w 20"/>
                <a:gd name="T5" fmla="*/ 0 h 20"/>
                <a:gd name="T6" fmla="*/ 20 w 20"/>
                <a:gd name="T7" fmla="*/ 10 h 20"/>
                <a:gd name="T8" fmla="*/ 10 w 20"/>
                <a:gd name="T9" fmla="*/ 20 h 20"/>
                <a:gd name="T10" fmla="*/ 10 w 20"/>
                <a:gd name="T11" fmla="*/ 4 h 20"/>
                <a:gd name="T12" fmla="*/ 4 w 20"/>
                <a:gd name="T13" fmla="*/ 10 h 20"/>
                <a:gd name="T14" fmla="*/ 10 w 20"/>
                <a:gd name="T15" fmla="*/ 16 h 20"/>
                <a:gd name="T16" fmla="*/ 16 w 20"/>
                <a:gd name="T17" fmla="*/ 10 h 20"/>
                <a:gd name="T18" fmla="*/ 10 w 20"/>
                <a:gd name="T1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4" y="20"/>
                    <a:pt x="0" y="16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0" y="4"/>
                    <a:pt x="20" y="10"/>
                  </a:cubicBezTo>
                  <a:cubicBezTo>
                    <a:pt x="20" y="16"/>
                    <a:pt x="16" y="20"/>
                    <a:pt x="10" y="20"/>
                  </a:cubicBezTo>
                  <a:close/>
                  <a:moveTo>
                    <a:pt x="10" y="4"/>
                  </a:moveTo>
                  <a:cubicBezTo>
                    <a:pt x="7" y="4"/>
                    <a:pt x="4" y="7"/>
                    <a:pt x="4" y="10"/>
                  </a:cubicBezTo>
                  <a:cubicBezTo>
                    <a:pt x="4" y="13"/>
                    <a:pt x="7" y="16"/>
                    <a:pt x="10" y="16"/>
                  </a:cubicBezTo>
                  <a:cubicBezTo>
                    <a:pt x="13" y="16"/>
                    <a:pt x="16" y="13"/>
                    <a:pt x="16" y="10"/>
                  </a:cubicBezTo>
                  <a:cubicBezTo>
                    <a:pt x="16" y="7"/>
                    <a:pt x="13" y="4"/>
                    <a:pt x="10" y="4"/>
                  </a:cubicBezTo>
                  <a:close/>
                </a:path>
              </a:pathLst>
            </a:custGeom>
            <a:gradFill>
              <a:gsLst>
                <a:gs pos="0">
                  <a:srgbClr val="10CF9B"/>
                </a:gs>
                <a:gs pos="100000">
                  <a:srgbClr val="0099D6"/>
                </a:gs>
              </a:gsLst>
              <a:lin ang="5400000" scaled="1"/>
            </a:gra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1912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3799D3B9-12E5-4ACD-83BE-B9A5CD70D7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457119"/>
            <a:ext cx="6096000" cy="646331"/>
          </a:xfrm>
        </p:spPr>
        <p:txBody>
          <a:bodyPr/>
          <a:lstStyle/>
          <a:p>
            <a:r>
              <a:rPr lang="it-IT" sz="40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Polarizzazione</a:t>
            </a:r>
            <a:endParaRPr lang="it-IT" dirty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D5DB97FD-1DFC-4B1D-A5EB-DC21867498BC}"/>
                  </a:ext>
                </a:extLst>
              </p:cNvPr>
              <p:cNvSpPr txBox="1"/>
              <p:nvPr/>
            </p:nvSpPr>
            <p:spPr>
              <a:xfrm>
                <a:off x="715617" y="2020084"/>
                <a:ext cx="7712765" cy="5945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accent5"/>
                  </a:buClr>
                </a:pPr>
                <a:r>
                  <a:rPr lang="it-IT" sz="2000" i="1" dirty="0"/>
                  <a:t>Polarizzazione basata sulla topologia </a:t>
                </a:r>
                <a:r>
                  <a:rPr lang="it-IT" sz="2000" dirty="0"/>
                  <a:t>:</a:t>
                </a:r>
              </a:p>
              <a:p>
                <a:pPr>
                  <a:buClr>
                    <a:schemeClr val="accent5"/>
                  </a:buClr>
                </a:pPr>
                <a:endParaRPr lang="it-IT" sz="2000" i="1" dirty="0"/>
              </a:p>
              <a:p>
                <a:pPr marL="342900" indent="-342900">
                  <a:buClr>
                    <a:schemeClr val="accent4"/>
                  </a:buClr>
                  <a:buFont typeface="Wingdings" panose="05000000000000000000" pitchFamily="2" charset="2"/>
                  <a:buChar char="§"/>
                </a:pPr>
                <a:r>
                  <a:rPr lang="it-IT" sz="2000" dirty="0"/>
                  <a:t>Il tempo atteso per un </a:t>
                </a:r>
                <a:r>
                  <a:rPr lang="it-IT" sz="2000" i="1" dirty="0"/>
                  <a:t>Random</a:t>
                </a:r>
                <a:r>
                  <a:rPr lang="it-IT" sz="2000" dirty="0"/>
                  <a:t> </a:t>
                </a:r>
                <a:r>
                  <a:rPr lang="it-IT" sz="2000" i="1" dirty="0" err="1"/>
                  <a:t>Walk</a:t>
                </a:r>
                <a:r>
                  <a:rPr lang="it-IT" sz="2000" dirty="0"/>
                  <a:t> per raggiungere un nodo di grado massimo appartenente ad un insieme X ed Y partendo da un nodo.</a:t>
                </a:r>
              </a:p>
              <a:p>
                <a:pPr>
                  <a:buClr>
                    <a:schemeClr val="accent5"/>
                  </a:buClr>
                </a:pPr>
                <a:r>
                  <a:rPr lang="it-IT" dirty="0"/>
                  <a:t>        </a:t>
                </a:r>
              </a:p>
              <a:p>
                <a:pPr>
                  <a:buClr>
                    <a:schemeClr val="accent5"/>
                  </a:buClr>
                </a:pPr>
                <a:r>
                  <a:rPr lang="it-IT" sz="2400" b="1" dirty="0"/>
                  <a:t>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it-IT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sz="2400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it-IT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𝝆</m:t>
                                </m:r>
                              </m:e>
                              <m:sup>
                                <m:r>
                                  <a:rPr lang="it-IT" sz="2400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it-IT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4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d>
                            <m:r>
                              <a:rPr lang="it-IT" sz="24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  <m:r>
                              <a:rPr lang="it-IT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[</m:t>
                            </m:r>
                            <m:r>
                              <a:rPr lang="it-IT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it-IT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it-IT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e>
                          <m:e>
                            <m:sSup>
                              <m:sSupPr>
                                <m:ctrlPr>
                                  <a:rPr lang="it-IT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𝝆</m:t>
                                </m:r>
                              </m:e>
                              <m:sup>
                                <m:r>
                                  <a:rPr lang="it-IT" sz="2400" b="1" i="1" smtClean="0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it-IT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4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d>
                            <m:r>
                              <a:rPr lang="it-IT" sz="24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  <m:r>
                              <a:rPr lang="it-IT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[</m:t>
                            </m:r>
                            <m:r>
                              <a:rPr lang="it-IT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it-IT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it-IT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e>
                        </m:eqArr>
                      </m:e>
                    </m:d>
                  </m:oMath>
                </a14:m>
                <a:r>
                  <a:rPr lang="it-IT" sz="2400" b="1" dirty="0"/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it-IT" sz="2400" b="1" i="1" dirty="0" smtClean="0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  <m:r>
                      <a:rPr lang="it-IT" sz="2400" b="1" i="1" dirty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it-IT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𝝆</m:t>
                        </m:r>
                      </m:e>
                      <m:sup>
                        <m:r>
                          <a:rPr lang="it-IT" sz="2400" b="1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</m:sup>
                    </m:sSup>
                    <m:d>
                      <m:dPr>
                        <m:ctrlPr>
                          <a:rPr lang="it-IT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b="1" i="1" dirty="0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it-IT" sz="2400" b="1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it-IT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𝝆</m:t>
                        </m:r>
                      </m:e>
                      <m:sup>
                        <m:r>
                          <a:rPr lang="it-IT" sz="2400" b="1" i="1" dirty="0" smtClean="0">
                            <a:latin typeface="Cambria Math" panose="02040503050406030204" pitchFamily="18" charset="0"/>
                          </a:rPr>
                          <m:t>𝒀</m:t>
                        </m:r>
                      </m:sup>
                    </m:sSup>
                    <m:d>
                      <m:dPr>
                        <m:ctrlPr>
                          <a:rPr lang="it-IT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b="1" i="1" dirty="0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it-IT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∈[−</m:t>
                    </m:r>
                    <m:r>
                      <a:rPr lang="it-IT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it-IT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it-IT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 </m:t>
                    </m:r>
                  </m:oMath>
                </a14:m>
                <a:endParaRPr lang="it-IT" sz="2400" b="1" dirty="0"/>
              </a:p>
              <a:p>
                <a:pPr>
                  <a:buClr>
                    <a:schemeClr val="accent5"/>
                  </a:buClr>
                </a:pPr>
                <a:endParaRPr lang="it-IT" sz="2400" b="1" dirty="0"/>
              </a:p>
              <a:p>
                <a:pPr marL="342900" indent="-342900">
                  <a:buClr>
                    <a:schemeClr val="accent4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it-IT" sz="2000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  <m:d>
                      <m:dPr>
                        <m:ctrlPr>
                          <a:rPr lang="it-IT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it-IT" sz="2000" dirty="0"/>
                  <a:t> tempo atteso </a:t>
                </a:r>
                <a:r>
                  <a:rPr lang="it-IT" sz="2000" i="1" dirty="0"/>
                  <a:t>Random</a:t>
                </a:r>
                <a:r>
                  <a:rPr lang="it-IT" sz="2000" dirty="0"/>
                  <a:t> </a:t>
                </a:r>
                <a:r>
                  <a:rPr lang="it-IT" sz="2000" i="1" dirty="0" err="1"/>
                  <a:t>Walk</a:t>
                </a:r>
                <a:r>
                  <a:rPr lang="it-IT" sz="2000" dirty="0"/>
                  <a:t>.</a:t>
                </a:r>
              </a:p>
              <a:p>
                <a:pPr marL="342900" indent="-342900">
                  <a:buClr>
                    <a:schemeClr val="accent4"/>
                  </a:buClr>
                  <a:buFont typeface="Wingdings" panose="05000000000000000000" pitchFamily="2" charset="2"/>
                  <a:buChar char="§"/>
                </a:pPr>
                <a:r>
                  <a:rPr lang="it-IT" sz="2000" dirty="0"/>
                  <a:t>X, Y partizioni del grafo.</a:t>
                </a:r>
                <a:endParaRPr lang="it-IT" sz="200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Clr>
                    <a:schemeClr val="accent4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it-IT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it-IT" sz="2000" dirty="0"/>
                  <a:t> nodo del grafo.</a:t>
                </a:r>
              </a:p>
              <a:p>
                <a:pPr marL="342900" indent="-342900"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endParaRPr lang="it-IT" sz="2000" dirty="0"/>
              </a:p>
              <a:p>
                <a:endParaRPr lang="it-IT" sz="3200" dirty="0"/>
              </a:p>
              <a:p>
                <a:pPr>
                  <a:buClr>
                    <a:schemeClr val="accent5"/>
                  </a:buClr>
                </a:pPr>
                <a:endParaRPr lang="it-IT" sz="3200" b="1" dirty="0"/>
              </a:p>
              <a:p>
                <a:pPr>
                  <a:buClr>
                    <a:schemeClr val="accent5"/>
                  </a:buClr>
                </a:pPr>
                <a:endParaRPr lang="it-IT" sz="3200" b="1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D5DB97FD-1DFC-4B1D-A5EB-DC2186749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17" y="2020084"/>
                <a:ext cx="7712765" cy="5945217"/>
              </a:xfrm>
              <a:prstGeom prst="rect">
                <a:avLst/>
              </a:prstGeom>
              <a:blipFill>
                <a:blip r:embed="rId2"/>
                <a:stretch>
                  <a:fillRect l="-790" t="-5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40">
            <a:extLst>
              <a:ext uri="{FF2B5EF4-FFF2-40B4-BE49-F238E27FC236}">
                <a16:creationId xmlns:a16="http://schemas.microsoft.com/office/drawing/2014/main" id="{C6856579-D7F8-40CD-A319-A42CC696A31D}"/>
              </a:ext>
            </a:extLst>
          </p:cNvPr>
          <p:cNvGrpSpPr>
            <a:grpSpLocks noChangeAspect="1"/>
          </p:cNvGrpSpPr>
          <p:nvPr/>
        </p:nvGrpSpPr>
        <p:grpSpPr>
          <a:xfrm>
            <a:off x="2194982" y="284841"/>
            <a:ext cx="868098" cy="868098"/>
            <a:chOff x="9652000" y="3057525"/>
            <a:chExt cx="371475" cy="371475"/>
          </a:xfrm>
          <a:solidFill>
            <a:schemeClr val="accent3">
              <a:lumMod val="5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" name="Freeform 39">
              <a:extLst>
                <a:ext uri="{FF2B5EF4-FFF2-40B4-BE49-F238E27FC236}">
                  <a16:creationId xmlns:a16="http://schemas.microsoft.com/office/drawing/2014/main" id="{ED947C7D-063E-4D2C-BA13-77FA724B03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07575" y="3057525"/>
              <a:ext cx="215900" cy="217488"/>
            </a:xfrm>
            <a:custGeom>
              <a:avLst/>
              <a:gdLst>
                <a:gd name="T0" fmla="*/ 22 w 56"/>
                <a:gd name="T1" fmla="*/ 56 h 56"/>
                <a:gd name="T2" fmla="*/ 20 w 56"/>
                <a:gd name="T3" fmla="*/ 49 h 56"/>
                <a:gd name="T4" fmla="*/ 9 w 56"/>
                <a:gd name="T5" fmla="*/ 48 h 56"/>
                <a:gd name="T6" fmla="*/ 0 w 56"/>
                <a:gd name="T7" fmla="*/ 37 h 56"/>
                <a:gd name="T8" fmla="*/ 1 w 56"/>
                <a:gd name="T9" fmla="*/ 34 h 56"/>
                <a:gd name="T10" fmla="*/ 6 w 56"/>
                <a:gd name="T11" fmla="*/ 25 h 56"/>
                <a:gd name="T12" fmla="*/ 0 w 56"/>
                <a:gd name="T13" fmla="*/ 21 h 56"/>
                <a:gd name="T14" fmla="*/ 6 w 56"/>
                <a:gd name="T15" fmla="*/ 9 h 56"/>
                <a:gd name="T16" fmla="*/ 14 w 56"/>
                <a:gd name="T17" fmla="*/ 11 h 56"/>
                <a:gd name="T18" fmla="*/ 20 w 56"/>
                <a:gd name="T19" fmla="*/ 2 h 56"/>
                <a:gd name="T20" fmla="*/ 34 w 56"/>
                <a:gd name="T21" fmla="*/ 0 h 56"/>
                <a:gd name="T22" fmla="*/ 36 w 56"/>
                <a:gd name="T23" fmla="*/ 7 h 56"/>
                <a:gd name="T24" fmla="*/ 47 w 56"/>
                <a:gd name="T25" fmla="*/ 8 h 56"/>
                <a:gd name="T26" fmla="*/ 56 w 56"/>
                <a:gd name="T27" fmla="*/ 19 h 56"/>
                <a:gd name="T28" fmla="*/ 55 w 56"/>
                <a:gd name="T29" fmla="*/ 22 h 56"/>
                <a:gd name="T30" fmla="*/ 50 w 56"/>
                <a:gd name="T31" fmla="*/ 31 h 56"/>
                <a:gd name="T32" fmla="*/ 56 w 56"/>
                <a:gd name="T33" fmla="*/ 35 h 56"/>
                <a:gd name="T34" fmla="*/ 50 w 56"/>
                <a:gd name="T35" fmla="*/ 47 h 56"/>
                <a:gd name="T36" fmla="*/ 42 w 56"/>
                <a:gd name="T37" fmla="*/ 45 h 56"/>
                <a:gd name="T38" fmla="*/ 36 w 56"/>
                <a:gd name="T39" fmla="*/ 54 h 56"/>
                <a:gd name="T40" fmla="*/ 24 w 56"/>
                <a:gd name="T41" fmla="*/ 52 h 56"/>
                <a:gd name="T42" fmla="*/ 32 w 56"/>
                <a:gd name="T43" fmla="*/ 47 h 56"/>
                <a:gd name="T44" fmla="*/ 40 w 56"/>
                <a:gd name="T45" fmla="*/ 41 h 56"/>
                <a:gd name="T46" fmla="*/ 47 w 56"/>
                <a:gd name="T47" fmla="*/ 43 h 56"/>
                <a:gd name="T48" fmla="*/ 47 w 56"/>
                <a:gd name="T49" fmla="*/ 34 h 56"/>
                <a:gd name="T50" fmla="*/ 46 w 56"/>
                <a:gd name="T51" fmla="*/ 24 h 56"/>
                <a:gd name="T52" fmla="*/ 51 w 56"/>
                <a:gd name="T53" fmla="*/ 19 h 56"/>
                <a:gd name="T54" fmla="*/ 43 w 56"/>
                <a:gd name="T55" fmla="*/ 15 h 56"/>
                <a:gd name="T56" fmla="*/ 34 w 56"/>
                <a:gd name="T57" fmla="*/ 11 h 56"/>
                <a:gd name="T58" fmla="*/ 32 w 56"/>
                <a:gd name="T59" fmla="*/ 4 h 56"/>
                <a:gd name="T60" fmla="*/ 24 w 56"/>
                <a:gd name="T61" fmla="*/ 9 h 56"/>
                <a:gd name="T62" fmla="*/ 16 w 56"/>
                <a:gd name="T63" fmla="*/ 15 h 56"/>
                <a:gd name="T64" fmla="*/ 9 w 56"/>
                <a:gd name="T65" fmla="*/ 13 h 56"/>
                <a:gd name="T66" fmla="*/ 9 w 56"/>
                <a:gd name="T67" fmla="*/ 22 h 56"/>
                <a:gd name="T68" fmla="*/ 10 w 56"/>
                <a:gd name="T69" fmla="*/ 32 h 56"/>
                <a:gd name="T70" fmla="*/ 5 w 56"/>
                <a:gd name="T71" fmla="*/ 37 h 56"/>
                <a:gd name="T72" fmla="*/ 13 w 56"/>
                <a:gd name="T73" fmla="*/ 41 h 56"/>
                <a:gd name="T74" fmla="*/ 22 w 56"/>
                <a:gd name="T75" fmla="*/ 45 h 56"/>
                <a:gd name="T76" fmla="*/ 24 w 56"/>
                <a:gd name="T77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" h="56">
                  <a:moveTo>
                    <a:pt x="34" y="56"/>
                  </a:moveTo>
                  <a:cubicBezTo>
                    <a:pt x="22" y="56"/>
                    <a:pt x="22" y="56"/>
                    <a:pt x="22" y="56"/>
                  </a:cubicBezTo>
                  <a:cubicBezTo>
                    <a:pt x="21" y="56"/>
                    <a:pt x="20" y="55"/>
                    <a:pt x="20" y="54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7" y="48"/>
                    <a:pt x="16" y="47"/>
                    <a:pt x="14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8" y="48"/>
                    <a:pt x="7" y="48"/>
                    <a:pt x="6" y="4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5"/>
                  </a:cubicBezTo>
                  <a:cubicBezTo>
                    <a:pt x="0" y="35"/>
                    <a:pt x="1" y="34"/>
                    <a:pt x="1" y="34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5" y="29"/>
                    <a:pt x="5" y="27"/>
                    <a:pt x="6" y="25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0" y="21"/>
                    <a:pt x="0" y="21"/>
                  </a:cubicBezTo>
                  <a:cubicBezTo>
                    <a:pt x="0" y="20"/>
                    <a:pt x="0" y="20"/>
                    <a:pt x="0" y="1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8"/>
                    <a:pt x="8" y="8"/>
                    <a:pt x="9" y="8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9"/>
                    <a:pt x="17" y="8"/>
                    <a:pt x="20" y="7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1" y="0"/>
                    <a:pt x="22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0"/>
                    <a:pt x="36" y="1"/>
                    <a:pt x="36" y="2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9" y="8"/>
                    <a:pt x="40" y="9"/>
                    <a:pt x="42" y="11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8" y="8"/>
                    <a:pt x="49" y="8"/>
                    <a:pt x="50" y="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20"/>
                    <a:pt x="56" y="20"/>
                    <a:pt x="56" y="21"/>
                  </a:cubicBezTo>
                  <a:cubicBezTo>
                    <a:pt x="56" y="21"/>
                    <a:pt x="55" y="22"/>
                    <a:pt x="55" y="22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1" y="27"/>
                    <a:pt x="51" y="29"/>
                    <a:pt x="50" y="3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4"/>
                    <a:pt x="56" y="35"/>
                    <a:pt x="56" y="35"/>
                  </a:cubicBezTo>
                  <a:cubicBezTo>
                    <a:pt x="56" y="36"/>
                    <a:pt x="56" y="36"/>
                    <a:pt x="56" y="37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49" y="48"/>
                    <a:pt x="48" y="48"/>
                    <a:pt x="47" y="48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40" y="47"/>
                    <a:pt x="39" y="48"/>
                    <a:pt x="36" y="49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5"/>
                    <a:pt x="35" y="56"/>
                    <a:pt x="34" y="56"/>
                  </a:cubicBezTo>
                  <a:close/>
                  <a:moveTo>
                    <a:pt x="24" y="52"/>
                  </a:moveTo>
                  <a:cubicBezTo>
                    <a:pt x="32" y="52"/>
                    <a:pt x="32" y="52"/>
                    <a:pt x="32" y="52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6"/>
                    <a:pt x="33" y="45"/>
                    <a:pt x="34" y="45"/>
                  </a:cubicBezTo>
                  <a:cubicBezTo>
                    <a:pt x="37" y="44"/>
                    <a:pt x="38" y="43"/>
                    <a:pt x="40" y="41"/>
                  </a:cubicBezTo>
                  <a:cubicBezTo>
                    <a:pt x="41" y="41"/>
                    <a:pt x="42" y="41"/>
                    <a:pt x="43" y="41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6" y="34"/>
                    <a:pt x="46" y="33"/>
                    <a:pt x="46" y="32"/>
                  </a:cubicBezTo>
                  <a:cubicBezTo>
                    <a:pt x="47" y="29"/>
                    <a:pt x="47" y="27"/>
                    <a:pt x="46" y="24"/>
                  </a:cubicBezTo>
                  <a:cubicBezTo>
                    <a:pt x="46" y="23"/>
                    <a:pt x="46" y="22"/>
                    <a:pt x="47" y="22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2" y="15"/>
                    <a:pt x="41" y="15"/>
                    <a:pt x="40" y="15"/>
                  </a:cubicBezTo>
                  <a:cubicBezTo>
                    <a:pt x="38" y="13"/>
                    <a:pt x="37" y="12"/>
                    <a:pt x="34" y="11"/>
                  </a:cubicBezTo>
                  <a:cubicBezTo>
                    <a:pt x="33" y="11"/>
                    <a:pt x="32" y="10"/>
                    <a:pt x="32" y="9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10"/>
                    <a:pt x="23" y="11"/>
                    <a:pt x="22" y="11"/>
                  </a:cubicBezTo>
                  <a:cubicBezTo>
                    <a:pt x="19" y="12"/>
                    <a:pt x="18" y="13"/>
                    <a:pt x="16" y="15"/>
                  </a:cubicBezTo>
                  <a:cubicBezTo>
                    <a:pt x="15" y="15"/>
                    <a:pt x="14" y="15"/>
                    <a:pt x="13" y="15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0" y="22"/>
                    <a:pt x="10" y="23"/>
                    <a:pt x="10" y="24"/>
                  </a:cubicBezTo>
                  <a:cubicBezTo>
                    <a:pt x="9" y="27"/>
                    <a:pt x="9" y="29"/>
                    <a:pt x="10" y="32"/>
                  </a:cubicBezTo>
                  <a:cubicBezTo>
                    <a:pt x="10" y="33"/>
                    <a:pt x="10" y="34"/>
                    <a:pt x="9" y="34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4" y="41"/>
                    <a:pt x="15" y="41"/>
                    <a:pt x="16" y="41"/>
                  </a:cubicBezTo>
                  <a:cubicBezTo>
                    <a:pt x="18" y="43"/>
                    <a:pt x="19" y="44"/>
                    <a:pt x="22" y="45"/>
                  </a:cubicBezTo>
                  <a:cubicBezTo>
                    <a:pt x="23" y="45"/>
                    <a:pt x="24" y="46"/>
                    <a:pt x="24" y="47"/>
                  </a:cubicBezTo>
                  <a:lnTo>
                    <a:pt x="24" y="52"/>
                  </a:lnTo>
                  <a:close/>
                </a:path>
              </a:pathLst>
            </a:custGeom>
            <a:gradFill>
              <a:gsLst>
                <a:gs pos="0">
                  <a:srgbClr val="10CF9B"/>
                </a:gs>
                <a:gs pos="100000">
                  <a:srgbClr val="0099D6"/>
                </a:gs>
              </a:gsLst>
              <a:lin ang="5400000" scaled="1"/>
            </a:gra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6" name="Freeform 40">
              <a:extLst>
                <a:ext uri="{FF2B5EF4-FFF2-40B4-BE49-F238E27FC236}">
                  <a16:creationId xmlns:a16="http://schemas.microsoft.com/office/drawing/2014/main" id="{20652ECA-30D4-4F8F-AAEC-7E4DEA8327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0" y="3213100"/>
              <a:ext cx="217488" cy="215900"/>
            </a:xfrm>
            <a:custGeom>
              <a:avLst/>
              <a:gdLst>
                <a:gd name="T0" fmla="*/ 22 w 56"/>
                <a:gd name="T1" fmla="*/ 56 h 56"/>
                <a:gd name="T2" fmla="*/ 20 w 56"/>
                <a:gd name="T3" fmla="*/ 49 h 56"/>
                <a:gd name="T4" fmla="*/ 9 w 56"/>
                <a:gd name="T5" fmla="*/ 48 h 56"/>
                <a:gd name="T6" fmla="*/ 0 w 56"/>
                <a:gd name="T7" fmla="*/ 37 h 56"/>
                <a:gd name="T8" fmla="*/ 1 w 56"/>
                <a:gd name="T9" fmla="*/ 34 h 56"/>
                <a:gd name="T10" fmla="*/ 6 w 56"/>
                <a:gd name="T11" fmla="*/ 25 h 56"/>
                <a:gd name="T12" fmla="*/ 0 w 56"/>
                <a:gd name="T13" fmla="*/ 21 h 56"/>
                <a:gd name="T14" fmla="*/ 6 w 56"/>
                <a:gd name="T15" fmla="*/ 9 h 56"/>
                <a:gd name="T16" fmla="*/ 14 w 56"/>
                <a:gd name="T17" fmla="*/ 11 h 56"/>
                <a:gd name="T18" fmla="*/ 20 w 56"/>
                <a:gd name="T19" fmla="*/ 2 h 56"/>
                <a:gd name="T20" fmla="*/ 34 w 56"/>
                <a:gd name="T21" fmla="*/ 0 h 56"/>
                <a:gd name="T22" fmla="*/ 36 w 56"/>
                <a:gd name="T23" fmla="*/ 7 h 56"/>
                <a:gd name="T24" fmla="*/ 47 w 56"/>
                <a:gd name="T25" fmla="*/ 8 h 56"/>
                <a:gd name="T26" fmla="*/ 56 w 56"/>
                <a:gd name="T27" fmla="*/ 19 h 56"/>
                <a:gd name="T28" fmla="*/ 55 w 56"/>
                <a:gd name="T29" fmla="*/ 22 h 56"/>
                <a:gd name="T30" fmla="*/ 50 w 56"/>
                <a:gd name="T31" fmla="*/ 31 h 56"/>
                <a:gd name="T32" fmla="*/ 56 w 56"/>
                <a:gd name="T33" fmla="*/ 35 h 56"/>
                <a:gd name="T34" fmla="*/ 50 w 56"/>
                <a:gd name="T35" fmla="*/ 47 h 56"/>
                <a:gd name="T36" fmla="*/ 42 w 56"/>
                <a:gd name="T37" fmla="*/ 45 h 56"/>
                <a:gd name="T38" fmla="*/ 36 w 56"/>
                <a:gd name="T39" fmla="*/ 54 h 56"/>
                <a:gd name="T40" fmla="*/ 24 w 56"/>
                <a:gd name="T41" fmla="*/ 52 h 56"/>
                <a:gd name="T42" fmla="*/ 32 w 56"/>
                <a:gd name="T43" fmla="*/ 47 h 56"/>
                <a:gd name="T44" fmla="*/ 40 w 56"/>
                <a:gd name="T45" fmla="*/ 41 h 56"/>
                <a:gd name="T46" fmla="*/ 47 w 56"/>
                <a:gd name="T47" fmla="*/ 43 h 56"/>
                <a:gd name="T48" fmla="*/ 47 w 56"/>
                <a:gd name="T49" fmla="*/ 34 h 56"/>
                <a:gd name="T50" fmla="*/ 46 w 56"/>
                <a:gd name="T51" fmla="*/ 24 h 56"/>
                <a:gd name="T52" fmla="*/ 51 w 56"/>
                <a:gd name="T53" fmla="*/ 19 h 56"/>
                <a:gd name="T54" fmla="*/ 43 w 56"/>
                <a:gd name="T55" fmla="*/ 15 h 56"/>
                <a:gd name="T56" fmla="*/ 34 w 56"/>
                <a:gd name="T57" fmla="*/ 11 h 56"/>
                <a:gd name="T58" fmla="*/ 32 w 56"/>
                <a:gd name="T59" fmla="*/ 4 h 56"/>
                <a:gd name="T60" fmla="*/ 24 w 56"/>
                <a:gd name="T61" fmla="*/ 9 h 56"/>
                <a:gd name="T62" fmla="*/ 16 w 56"/>
                <a:gd name="T63" fmla="*/ 15 h 56"/>
                <a:gd name="T64" fmla="*/ 9 w 56"/>
                <a:gd name="T65" fmla="*/ 13 h 56"/>
                <a:gd name="T66" fmla="*/ 9 w 56"/>
                <a:gd name="T67" fmla="*/ 22 h 56"/>
                <a:gd name="T68" fmla="*/ 10 w 56"/>
                <a:gd name="T69" fmla="*/ 32 h 56"/>
                <a:gd name="T70" fmla="*/ 5 w 56"/>
                <a:gd name="T71" fmla="*/ 37 h 56"/>
                <a:gd name="T72" fmla="*/ 13 w 56"/>
                <a:gd name="T73" fmla="*/ 41 h 56"/>
                <a:gd name="T74" fmla="*/ 22 w 56"/>
                <a:gd name="T75" fmla="*/ 45 h 56"/>
                <a:gd name="T76" fmla="*/ 24 w 56"/>
                <a:gd name="T77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" h="56">
                  <a:moveTo>
                    <a:pt x="34" y="56"/>
                  </a:moveTo>
                  <a:cubicBezTo>
                    <a:pt x="22" y="56"/>
                    <a:pt x="22" y="56"/>
                    <a:pt x="22" y="56"/>
                  </a:cubicBezTo>
                  <a:cubicBezTo>
                    <a:pt x="21" y="56"/>
                    <a:pt x="20" y="55"/>
                    <a:pt x="20" y="54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7" y="48"/>
                    <a:pt x="16" y="47"/>
                    <a:pt x="14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8" y="48"/>
                    <a:pt x="7" y="48"/>
                    <a:pt x="6" y="4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5"/>
                  </a:cubicBezTo>
                  <a:cubicBezTo>
                    <a:pt x="0" y="35"/>
                    <a:pt x="1" y="34"/>
                    <a:pt x="1" y="34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5" y="29"/>
                    <a:pt x="5" y="27"/>
                    <a:pt x="6" y="25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0" y="21"/>
                    <a:pt x="0" y="21"/>
                  </a:cubicBezTo>
                  <a:cubicBezTo>
                    <a:pt x="0" y="20"/>
                    <a:pt x="0" y="20"/>
                    <a:pt x="0" y="1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8"/>
                    <a:pt x="8" y="8"/>
                    <a:pt x="9" y="8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9"/>
                    <a:pt x="17" y="8"/>
                    <a:pt x="20" y="7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1" y="0"/>
                    <a:pt x="22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0"/>
                    <a:pt x="36" y="1"/>
                    <a:pt x="36" y="2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9" y="8"/>
                    <a:pt x="40" y="9"/>
                    <a:pt x="42" y="11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8" y="8"/>
                    <a:pt x="49" y="8"/>
                    <a:pt x="50" y="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20"/>
                    <a:pt x="56" y="20"/>
                    <a:pt x="56" y="21"/>
                  </a:cubicBezTo>
                  <a:cubicBezTo>
                    <a:pt x="56" y="21"/>
                    <a:pt x="55" y="22"/>
                    <a:pt x="55" y="22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1" y="27"/>
                    <a:pt x="51" y="29"/>
                    <a:pt x="50" y="3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4"/>
                    <a:pt x="56" y="35"/>
                    <a:pt x="56" y="35"/>
                  </a:cubicBezTo>
                  <a:cubicBezTo>
                    <a:pt x="56" y="36"/>
                    <a:pt x="56" y="36"/>
                    <a:pt x="56" y="37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49" y="48"/>
                    <a:pt x="48" y="48"/>
                    <a:pt x="47" y="48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40" y="47"/>
                    <a:pt x="39" y="48"/>
                    <a:pt x="36" y="49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5"/>
                    <a:pt x="35" y="56"/>
                    <a:pt x="34" y="56"/>
                  </a:cubicBezTo>
                  <a:close/>
                  <a:moveTo>
                    <a:pt x="24" y="52"/>
                  </a:moveTo>
                  <a:cubicBezTo>
                    <a:pt x="32" y="52"/>
                    <a:pt x="32" y="52"/>
                    <a:pt x="32" y="52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6"/>
                    <a:pt x="33" y="45"/>
                    <a:pt x="34" y="45"/>
                  </a:cubicBezTo>
                  <a:cubicBezTo>
                    <a:pt x="37" y="44"/>
                    <a:pt x="38" y="43"/>
                    <a:pt x="40" y="41"/>
                  </a:cubicBezTo>
                  <a:cubicBezTo>
                    <a:pt x="41" y="41"/>
                    <a:pt x="42" y="41"/>
                    <a:pt x="43" y="41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6" y="34"/>
                    <a:pt x="46" y="33"/>
                    <a:pt x="46" y="32"/>
                  </a:cubicBezTo>
                  <a:cubicBezTo>
                    <a:pt x="47" y="29"/>
                    <a:pt x="47" y="27"/>
                    <a:pt x="46" y="24"/>
                  </a:cubicBezTo>
                  <a:cubicBezTo>
                    <a:pt x="46" y="23"/>
                    <a:pt x="46" y="22"/>
                    <a:pt x="47" y="22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2" y="15"/>
                    <a:pt x="41" y="15"/>
                    <a:pt x="40" y="15"/>
                  </a:cubicBezTo>
                  <a:cubicBezTo>
                    <a:pt x="38" y="13"/>
                    <a:pt x="37" y="12"/>
                    <a:pt x="34" y="11"/>
                  </a:cubicBezTo>
                  <a:cubicBezTo>
                    <a:pt x="33" y="11"/>
                    <a:pt x="32" y="10"/>
                    <a:pt x="32" y="9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10"/>
                    <a:pt x="23" y="11"/>
                    <a:pt x="22" y="11"/>
                  </a:cubicBezTo>
                  <a:cubicBezTo>
                    <a:pt x="19" y="12"/>
                    <a:pt x="18" y="13"/>
                    <a:pt x="16" y="15"/>
                  </a:cubicBezTo>
                  <a:cubicBezTo>
                    <a:pt x="15" y="15"/>
                    <a:pt x="14" y="15"/>
                    <a:pt x="13" y="15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0" y="22"/>
                    <a:pt x="10" y="23"/>
                    <a:pt x="10" y="24"/>
                  </a:cubicBezTo>
                  <a:cubicBezTo>
                    <a:pt x="9" y="27"/>
                    <a:pt x="9" y="29"/>
                    <a:pt x="10" y="32"/>
                  </a:cubicBezTo>
                  <a:cubicBezTo>
                    <a:pt x="10" y="33"/>
                    <a:pt x="10" y="34"/>
                    <a:pt x="9" y="34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4" y="41"/>
                    <a:pt x="15" y="41"/>
                    <a:pt x="16" y="41"/>
                  </a:cubicBezTo>
                  <a:cubicBezTo>
                    <a:pt x="18" y="43"/>
                    <a:pt x="19" y="44"/>
                    <a:pt x="22" y="45"/>
                  </a:cubicBezTo>
                  <a:cubicBezTo>
                    <a:pt x="23" y="45"/>
                    <a:pt x="24" y="46"/>
                    <a:pt x="24" y="47"/>
                  </a:cubicBezTo>
                  <a:lnTo>
                    <a:pt x="24" y="52"/>
                  </a:lnTo>
                  <a:close/>
                </a:path>
              </a:pathLst>
            </a:custGeom>
            <a:gradFill>
              <a:gsLst>
                <a:gs pos="0">
                  <a:srgbClr val="10CF9B"/>
                </a:gs>
                <a:gs pos="100000">
                  <a:srgbClr val="0099D6"/>
                </a:gs>
              </a:gsLst>
              <a:lin ang="5400000" scaled="1"/>
            </a:gra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" name="Freeform 41">
              <a:extLst>
                <a:ext uri="{FF2B5EF4-FFF2-40B4-BE49-F238E27FC236}">
                  <a16:creationId xmlns:a16="http://schemas.microsoft.com/office/drawing/2014/main" id="{BAD7CCF3-B424-4F74-A23E-2283B27431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75838" y="3127375"/>
              <a:ext cx="77788" cy="77788"/>
            </a:xfrm>
            <a:custGeom>
              <a:avLst/>
              <a:gdLst>
                <a:gd name="T0" fmla="*/ 10 w 20"/>
                <a:gd name="T1" fmla="*/ 20 h 20"/>
                <a:gd name="T2" fmla="*/ 0 w 20"/>
                <a:gd name="T3" fmla="*/ 10 h 20"/>
                <a:gd name="T4" fmla="*/ 10 w 20"/>
                <a:gd name="T5" fmla="*/ 0 h 20"/>
                <a:gd name="T6" fmla="*/ 20 w 20"/>
                <a:gd name="T7" fmla="*/ 10 h 20"/>
                <a:gd name="T8" fmla="*/ 10 w 20"/>
                <a:gd name="T9" fmla="*/ 20 h 20"/>
                <a:gd name="T10" fmla="*/ 10 w 20"/>
                <a:gd name="T11" fmla="*/ 4 h 20"/>
                <a:gd name="T12" fmla="*/ 4 w 20"/>
                <a:gd name="T13" fmla="*/ 10 h 20"/>
                <a:gd name="T14" fmla="*/ 10 w 20"/>
                <a:gd name="T15" fmla="*/ 16 h 20"/>
                <a:gd name="T16" fmla="*/ 16 w 20"/>
                <a:gd name="T17" fmla="*/ 10 h 20"/>
                <a:gd name="T18" fmla="*/ 10 w 20"/>
                <a:gd name="T1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4" y="20"/>
                    <a:pt x="0" y="16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0" y="4"/>
                    <a:pt x="20" y="10"/>
                  </a:cubicBezTo>
                  <a:cubicBezTo>
                    <a:pt x="20" y="16"/>
                    <a:pt x="16" y="20"/>
                    <a:pt x="10" y="20"/>
                  </a:cubicBezTo>
                  <a:close/>
                  <a:moveTo>
                    <a:pt x="10" y="4"/>
                  </a:moveTo>
                  <a:cubicBezTo>
                    <a:pt x="7" y="4"/>
                    <a:pt x="4" y="7"/>
                    <a:pt x="4" y="10"/>
                  </a:cubicBezTo>
                  <a:cubicBezTo>
                    <a:pt x="4" y="13"/>
                    <a:pt x="7" y="16"/>
                    <a:pt x="10" y="16"/>
                  </a:cubicBezTo>
                  <a:cubicBezTo>
                    <a:pt x="13" y="16"/>
                    <a:pt x="16" y="13"/>
                    <a:pt x="16" y="10"/>
                  </a:cubicBezTo>
                  <a:cubicBezTo>
                    <a:pt x="16" y="7"/>
                    <a:pt x="13" y="4"/>
                    <a:pt x="10" y="4"/>
                  </a:cubicBezTo>
                  <a:close/>
                </a:path>
              </a:pathLst>
            </a:custGeom>
            <a:gradFill>
              <a:gsLst>
                <a:gs pos="0">
                  <a:srgbClr val="10CF9B"/>
                </a:gs>
                <a:gs pos="100000">
                  <a:srgbClr val="0099D6"/>
                </a:gs>
              </a:gsLst>
              <a:lin ang="5400000" scaled="1"/>
            </a:gra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" name="Freeform 42">
              <a:extLst>
                <a:ext uri="{FF2B5EF4-FFF2-40B4-BE49-F238E27FC236}">
                  <a16:creationId xmlns:a16="http://schemas.microsoft.com/office/drawing/2014/main" id="{EAEC5FEF-52A5-4665-847E-089F6EC283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21850" y="3281363"/>
              <a:ext cx="77788" cy="77788"/>
            </a:xfrm>
            <a:custGeom>
              <a:avLst/>
              <a:gdLst>
                <a:gd name="T0" fmla="*/ 10 w 20"/>
                <a:gd name="T1" fmla="*/ 20 h 20"/>
                <a:gd name="T2" fmla="*/ 0 w 20"/>
                <a:gd name="T3" fmla="*/ 10 h 20"/>
                <a:gd name="T4" fmla="*/ 10 w 20"/>
                <a:gd name="T5" fmla="*/ 0 h 20"/>
                <a:gd name="T6" fmla="*/ 20 w 20"/>
                <a:gd name="T7" fmla="*/ 10 h 20"/>
                <a:gd name="T8" fmla="*/ 10 w 20"/>
                <a:gd name="T9" fmla="*/ 20 h 20"/>
                <a:gd name="T10" fmla="*/ 10 w 20"/>
                <a:gd name="T11" fmla="*/ 4 h 20"/>
                <a:gd name="T12" fmla="*/ 4 w 20"/>
                <a:gd name="T13" fmla="*/ 10 h 20"/>
                <a:gd name="T14" fmla="*/ 10 w 20"/>
                <a:gd name="T15" fmla="*/ 16 h 20"/>
                <a:gd name="T16" fmla="*/ 16 w 20"/>
                <a:gd name="T17" fmla="*/ 10 h 20"/>
                <a:gd name="T18" fmla="*/ 10 w 20"/>
                <a:gd name="T1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4" y="20"/>
                    <a:pt x="0" y="16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0" y="4"/>
                    <a:pt x="20" y="10"/>
                  </a:cubicBezTo>
                  <a:cubicBezTo>
                    <a:pt x="20" y="16"/>
                    <a:pt x="16" y="20"/>
                    <a:pt x="10" y="20"/>
                  </a:cubicBezTo>
                  <a:close/>
                  <a:moveTo>
                    <a:pt x="10" y="4"/>
                  </a:moveTo>
                  <a:cubicBezTo>
                    <a:pt x="7" y="4"/>
                    <a:pt x="4" y="7"/>
                    <a:pt x="4" y="10"/>
                  </a:cubicBezTo>
                  <a:cubicBezTo>
                    <a:pt x="4" y="13"/>
                    <a:pt x="7" y="16"/>
                    <a:pt x="10" y="16"/>
                  </a:cubicBezTo>
                  <a:cubicBezTo>
                    <a:pt x="13" y="16"/>
                    <a:pt x="16" y="13"/>
                    <a:pt x="16" y="10"/>
                  </a:cubicBezTo>
                  <a:cubicBezTo>
                    <a:pt x="16" y="7"/>
                    <a:pt x="13" y="4"/>
                    <a:pt x="10" y="4"/>
                  </a:cubicBezTo>
                  <a:close/>
                </a:path>
              </a:pathLst>
            </a:custGeom>
            <a:gradFill>
              <a:gsLst>
                <a:gs pos="0">
                  <a:srgbClr val="10CF9B"/>
                </a:gs>
                <a:gs pos="100000">
                  <a:srgbClr val="0099D6"/>
                </a:gs>
              </a:gsLst>
              <a:lin ang="5400000" scaled="1"/>
            </a:gra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</p:grp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DD1A41D4-6ED7-47CA-9499-04269C08A236}"/>
              </a:ext>
            </a:extLst>
          </p:cNvPr>
          <p:cNvSpPr/>
          <p:nvPr/>
        </p:nvSpPr>
        <p:spPr>
          <a:xfrm>
            <a:off x="3313915" y="4319233"/>
            <a:ext cx="661734" cy="145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613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4CC96CB-27CA-4FA5-BD47-EA1FB881E5E9}"/>
              </a:ext>
            </a:extLst>
          </p:cNvPr>
          <p:cNvSpPr txBox="1"/>
          <p:nvPr/>
        </p:nvSpPr>
        <p:spPr>
          <a:xfrm>
            <a:off x="1099929" y="1646157"/>
            <a:ext cx="693088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it-IT" sz="2000" dirty="0"/>
              <a:t>Il </a:t>
            </a:r>
            <a:r>
              <a:rPr lang="it-IT" sz="2000" i="1" dirty="0" err="1"/>
              <a:t>Forecasting</a:t>
            </a:r>
            <a:r>
              <a:rPr lang="it-IT" sz="2000" dirty="0"/>
              <a:t> è l’uso dei dati passati per determinare il trend futuro.</a:t>
            </a:r>
          </a:p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it-IT" sz="2000" dirty="0"/>
              <a:t>Scelti tre diversi metodi:</a:t>
            </a:r>
          </a:p>
          <a:p>
            <a:pPr marL="342900" indent="-342900">
              <a:buClr>
                <a:schemeClr val="accent5"/>
              </a:buClr>
              <a:buFont typeface="+mj-lt"/>
              <a:buAutoNum type="arabicPeriod"/>
            </a:pPr>
            <a:endParaRPr lang="it-IT" sz="2000" dirty="0"/>
          </a:p>
          <a:p>
            <a:pPr marL="457200" indent="-457200">
              <a:buClr>
                <a:schemeClr val="accent4"/>
              </a:buClr>
              <a:buFont typeface="+mj-lt"/>
              <a:buAutoNum type="arabicPeriod"/>
            </a:pPr>
            <a:r>
              <a:rPr lang="it-IT" sz="2000" b="1" dirty="0"/>
              <a:t>Double </a:t>
            </a:r>
            <a:r>
              <a:rPr lang="it-IT" sz="2000" b="1" dirty="0" err="1"/>
              <a:t>Exponential</a:t>
            </a:r>
            <a:r>
              <a:rPr lang="it-IT" sz="2000" b="1" dirty="0"/>
              <a:t> </a:t>
            </a:r>
            <a:r>
              <a:rPr lang="it-IT" sz="2000" b="1" dirty="0" err="1"/>
              <a:t>Smoothing</a:t>
            </a:r>
            <a:r>
              <a:rPr lang="it-IT" sz="2000" b="1" dirty="0"/>
              <a:t>: </a:t>
            </a:r>
            <a:r>
              <a:rPr lang="it-IT" sz="2000" dirty="0"/>
              <a:t>Assegna una crescita o decrescita esponenziale alla serie di dati nel tempo, tenendo conto del </a:t>
            </a:r>
            <a:r>
              <a:rPr lang="it-IT" sz="2000" i="1" dirty="0"/>
              <a:t>trend</a:t>
            </a:r>
            <a:r>
              <a:rPr lang="it-IT" sz="2000" dirty="0"/>
              <a:t> nel tempo. Il valore di </a:t>
            </a:r>
            <a:r>
              <a:rPr lang="it-IT" sz="2000" i="1" dirty="0" err="1"/>
              <a:t>forecast</a:t>
            </a:r>
            <a:r>
              <a:rPr lang="it-IT" sz="2000" dirty="0"/>
              <a:t> sarà pari alla somma del livello e del trend.</a:t>
            </a:r>
            <a:endParaRPr lang="it-IT" sz="2000" b="1" dirty="0"/>
          </a:p>
          <a:p>
            <a:pPr marL="342900" indent="-342900">
              <a:buClr>
                <a:schemeClr val="accent4"/>
              </a:buClr>
              <a:buFont typeface="+mj-lt"/>
              <a:buAutoNum type="arabicPeriod"/>
            </a:pPr>
            <a:endParaRPr lang="it-IT" sz="2000" b="1" dirty="0"/>
          </a:p>
          <a:p>
            <a:pPr marL="457200" indent="-457200">
              <a:buClr>
                <a:schemeClr val="accent4"/>
              </a:buClr>
              <a:buFont typeface="+mj-lt"/>
              <a:buAutoNum type="arabicPeriod"/>
            </a:pPr>
            <a:r>
              <a:rPr lang="it-IT" sz="2000" b="1" dirty="0"/>
              <a:t>Linear </a:t>
            </a:r>
            <a:r>
              <a:rPr lang="it-IT" sz="2000" b="1" dirty="0" err="1"/>
              <a:t>Regression</a:t>
            </a:r>
            <a:r>
              <a:rPr lang="it-IT" sz="2000" b="1" dirty="0"/>
              <a:t>: </a:t>
            </a:r>
            <a:r>
              <a:rPr lang="it-IT" sz="2000" dirty="0"/>
              <a:t>Relazione tra due o più variabili indipendenti attraverso una retta. Il coefficiente angolare minimizza la distanza tra i punti della serie e la retta stessa.</a:t>
            </a:r>
            <a:endParaRPr lang="it-IT" sz="2000" b="1" dirty="0"/>
          </a:p>
          <a:p>
            <a:pPr marL="342900" indent="-342900">
              <a:buClr>
                <a:schemeClr val="accent4"/>
              </a:buClr>
              <a:buFont typeface="+mj-lt"/>
              <a:buAutoNum type="arabicPeriod"/>
            </a:pPr>
            <a:endParaRPr lang="it-IT" sz="2000" b="1" dirty="0"/>
          </a:p>
          <a:p>
            <a:pPr marL="342900" indent="-342900">
              <a:buClr>
                <a:schemeClr val="accent4"/>
              </a:buClr>
              <a:buFont typeface="+mj-lt"/>
              <a:buAutoNum type="arabicPeriod"/>
            </a:pPr>
            <a:r>
              <a:rPr lang="it-IT" sz="2000" b="1" dirty="0" err="1"/>
              <a:t>Moving</a:t>
            </a:r>
            <a:r>
              <a:rPr lang="it-IT" sz="2000" b="1" dirty="0"/>
              <a:t> </a:t>
            </a:r>
            <a:r>
              <a:rPr lang="it-IT" sz="2000" b="1" dirty="0" err="1"/>
              <a:t>Average</a:t>
            </a:r>
            <a:r>
              <a:rPr lang="it-IT" sz="2000" b="1" dirty="0"/>
              <a:t>: </a:t>
            </a:r>
            <a:r>
              <a:rPr lang="it-IT" sz="2000" dirty="0"/>
              <a:t>Effettua una media all’interno di una finestra temporale, custom, all’interno della serie numerica.</a:t>
            </a:r>
          </a:p>
          <a:p>
            <a:pPr marL="342900" indent="-342900">
              <a:buClr>
                <a:schemeClr val="accent4"/>
              </a:buClr>
              <a:buFont typeface="+mj-lt"/>
              <a:buAutoNum type="arabicPeriod"/>
            </a:pPr>
            <a:endParaRPr lang="it-IT" sz="2000" b="1" dirty="0"/>
          </a:p>
        </p:txBody>
      </p:sp>
      <p:sp>
        <p:nvSpPr>
          <p:cNvPr id="19" name="Segnaposto testo 1">
            <a:extLst>
              <a:ext uri="{FF2B5EF4-FFF2-40B4-BE49-F238E27FC236}">
                <a16:creationId xmlns:a16="http://schemas.microsoft.com/office/drawing/2014/main" id="{D4BA9EF2-6E04-4D79-B84F-2DD952ADE87F}"/>
              </a:ext>
            </a:extLst>
          </p:cNvPr>
          <p:cNvSpPr txBox="1">
            <a:spLocks/>
          </p:cNvSpPr>
          <p:nvPr/>
        </p:nvSpPr>
        <p:spPr>
          <a:xfrm>
            <a:off x="1517373" y="484372"/>
            <a:ext cx="6096000" cy="64633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gradFill>
                  <a:gsLst>
                    <a:gs pos="0">
                      <a:srgbClr val="10CF9B"/>
                    </a:gs>
                    <a:gs pos="100000">
                      <a:srgbClr val="0099D6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 err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Forecasting</a:t>
            </a:r>
            <a:endParaRPr lang="it-IT" sz="3600" dirty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20" name="Group 49">
            <a:extLst>
              <a:ext uri="{FF2B5EF4-FFF2-40B4-BE49-F238E27FC236}">
                <a16:creationId xmlns:a16="http://schemas.microsoft.com/office/drawing/2014/main" id="{B6F2EB2C-9E87-48E5-8222-F7129D83CC4E}"/>
              </a:ext>
            </a:extLst>
          </p:cNvPr>
          <p:cNvGrpSpPr>
            <a:grpSpLocks noChangeAspect="1"/>
          </p:cNvGrpSpPr>
          <p:nvPr/>
        </p:nvGrpSpPr>
        <p:grpSpPr>
          <a:xfrm>
            <a:off x="2349580" y="304557"/>
            <a:ext cx="826142" cy="826146"/>
            <a:chOff x="1076325" y="2903538"/>
            <a:chExt cx="371475" cy="371476"/>
          </a:xfrm>
          <a:gradFill>
            <a:gsLst>
              <a:gs pos="0">
                <a:srgbClr val="4A4E97"/>
              </a:gs>
              <a:gs pos="50000">
                <a:srgbClr val="523B8B"/>
              </a:gs>
              <a:gs pos="100000">
                <a:srgbClr val="1688BE"/>
              </a:gs>
            </a:gsLst>
            <a:lin ang="5400000" scaled="1"/>
          </a:gra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1" name="Freeform 97">
              <a:extLst>
                <a:ext uri="{FF2B5EF4-FFF2-40B4-BE49-F238E27FC236}">
                  <a16:creationId xmlns:a16="http://schemas.microsoft.com/office/drawing/2014/main" id="{B18D828B-EE03-4BA0-BF78-084AF2941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325" y="3259138"/>
              <a:ext cx="371475" cy="15875"/>
            </a:xfrm>
            <a:custGeom>
              <a:avLst/>
              <a:gdLst>
                <a:gd name="T0" fmla="*/ 94 w 96"/>
                <a:gd name="T1" fmla="*/ 4 h 4"/>
                <a:gd name="T2" fmla="*/ 2 w 96"/>
                <a:gd name="T3" fmla="*/ 4 h 4"/>
                <a:gd name="T4" fmla="*/ 0 w 96"/>
                <a:gd name="T5" fmla="*/ 2 h 4"/>
                <a:gd name="T6" fmla="*/ 2 w 96"/>
                <a:gd name="T7" fmla="*/ 0 h 4"/>
                <a:gd name="T8" fmla="*/ 94 w 96"/>
                <a:gd name="T9" fmla="*/ 0 h 4"/>
                <a:gd name="T10" fmla="*/ 96 w 96"/>
                <a:gd name="T11" fmla="*/ 2 h 4"/>
                <a:gd name="T12" fmla="*/ 94 w 9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4">
                  <a:moveTo>
                    <a:pt x="9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5" y="0"/>
                    <a:pt x="96" y="1"/>
                    <a:pt x="96" y="2"/>
                  </a:cubicBezTo>
                  <a:cubicBezTo>
                    <a:pt x="96" y="3"/>
                    <a:pt x="95" y="4"/>
                    <a:pt x="94" y="4"/>
                  </a:cubicBezTo>
                  <a:close/>
                </a:path>
              </a:pathLst>
            </a:custGeom>
            <a:gradFill>
              <a:gsLst>
                <a:gs pos="0">
                  <a:srgbClr val="10CF9B"/>
                </a:gs>
                <a:gs pos="100000">
                  <a:srgbClr val="0099D6"/>
                </a:gs>
              </a:gsLst>
              <a:lin ang="5400000" scaled="1"/>
            </a:gra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2" name="Freeform 98">
              <a:extLst>
                <a:ext uri="{FF2B5EF4-FFF2-40B4-BE49-F238E27FC236}">
                  <a16:creationId xmlns:a16="http://schemas.microsoft.com/office/drawing/2014/main" id="{1C5E11B6-E1F3-405D-8564-F46FB5A541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2200" y="3182938"/>
              <a:ext cx="61913" cy="92075"/>
            </a:xfrm>
            <a:custGeom>
              <a:avLst/>
              <a:gdLst>
                <a:gd name="T0" fmla="*/ 14 w 16"/>
                <a:gd name="T1" fmla="*/ 24 h 24"/>
                <a:gd name="T2" fmla="*/ 2 w 16"/>
                <a:gd name="T3" fmla="*/ 24 h 24"/>
                <a:gd name="T4" fmla="*/ 0 w 16"/>
                <a:gd name="T5" fmla="*/ 22 h 24"/>
                <a:gd name="T6" fmla="*/ 0 w 16"/>
                <a:gd name="T7" fmla="*/ 2 h 24"/>
                <a:gd name="T8" fmla="*/ 2 w 16"/>
                <a:gd name="T9" fmla="*/ 0 h 24"/>
                <a:gd name="T10" fmla="*/ 14 w 16"/>
                <a:gd name="T11" fmla="*/ 0 h 24"/>
                <a:gd name="T12" fmla="*/ 16 w 16"/>
                <a:gd name="T13" fmla="*/ 2 h 24"/>
                <a:gd name="T14" fmla="*/ 16 w 16"/>
                <a:gd name="T15" fmla="*/ 22 h 24"/>
                <a:gd name="T16" fmla="*/ 14 w 16"/>
                <a:gd name="T17" fmla="*/ 24 h 24"/>
                <a:gd name="T18" fmla="*/ 4 w 16"/>
                <a:gd name="T19" fmla="*/ 20 h 24"/>
                <a:gd name="T20" fmla="*/ 12 w 16"/>
                <a:gd name="T21" fmla="*/ 20 h 24"/>
                <a:gd name="T22" fmla="*/ 12 w 16"/>
                <a:gd name="T23" fmla="*/ 4 h 24"/>
                <a:gd name="T24" fmla="*/ 4 w 16"/>
                <a:gd name="T25" fmla="*/ 4 h 24"/>
                <a:gd name="T26" fmla="*/ 4 w 16"/>
                <a:gd name="T2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24">
                  <a:moveTo>
                    <a:pt x="14" y="24"/>
                  </a:moveTo>
                  <a:cubicBezTo>
                    <a:pt x="2" y="24"/>
                    <a:pt x="2" y="24"/>
                    <a:pt x="2" y="24"/>
                  </a:cubicBezTo>
                  <a:cubicBezTo>
                    <a:pt x="1" y="24"/>
                    <a:pt x="0" y="23"/>
                    <a:pt x="0" y="2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3"/>
                    <a:pt x="15" y="24"/>
                    <a:pt x="14" y="24"/>
                  </a:cubicBezTo>
                  <a:close/>
                  <a:moveTo>
                    <a:pt x="4" y="20"/>
                  </a:moveTo>
                  <a:cubicBezTo>
                    <a:pt x="12" y="20"/>
                    <a:pt x="12" y="20"/>
                    <a:pt x="12" y="2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20"/>
                  </a:lnTo>
                  <a:close/>
                </a:path>
              </a:pathLst>
            </a:custGeom>
            <a:gradFill>
              <a:gsLst>
                <a:gs pos="0">
                  <a:srgbClr val="10CF9B"/>
                </a:gs>
                <a:gs pos="100000">
                  <a:srgbClr val="0099D6"/>
                </a:gs>
              </a:gsLst>
              <a:lin ang="5400000" scaled="1"/>
            </a:gra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3" name="Freeform 99">
              <a:extLst>
                <a:ext uri="{FF2B5EF4-FFF2-40B4-BE49-F238E27FC236}">
                  <a16:creationId xmlns:a16="http://schemas.microsoft.com/office/drawing/2014/main" id="{5059D87F-3A33-46B3-8C9F-79670EBDC5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4275" y="3105151"/>
              <a:ext cx="61913" cy="169863"/>
            </a:xfrm>
            <a:custGeom>
              <a:avLst/>
              <a:gdLst>
                <a:gd name="T0" fmla="*/ 14 w 16"/>
                <a:gd name="T1" fmla="*/ 44 h 44"/>
                <a:gd name="T2" fmla="*/ 2 w 16"/>
                <a:gd name="T3" fmla="*/ 44 h 44"/>
                <a:gd name="T4" fmla="*/ 0 w 16"/>
                <a:gd name="T5" fmla="*/ 42 h 44"/>
                <a:gd name="T6" fmla="*/ 0 w 16"/>
                <a:gd name="T7" fmla="*/ 2 h 44"/>
                <a:gd name="T8" fmla="*/ 2 w 16"/>
                <a:gd name="T9" fmla="*/ 0 h 44"/>
                <a:gd name="T10" fmla="*/ 14 w 16"/>
                <a:gd name="T11" fmla="*/ 0 h 44"/>
                <a:gd name="T12" fmla="*/ 16 w 16"/>
                <a:gd name="T13" fmla="*/ 2 h 44"/>
                <a:gd name="T14" fmla="*/ 16 w 16"/>
                <a:gd name="T15" fmla="*/ 42 h 44"/>
                <a:gd name="T16" fmla="*/ 14 w 16"/>
                <a:gd name="T17" fmla="*/ 44 h 44"/>
                <a:gd name="T18" fmla="*/ 4 w 16"/>
                <a:gd name="T19" fmla="*/ 40 h 44"/>
                <a:gd name="T20" fmla="*/ 12 w 16"/>
                <a:gd name="T21" fmla="*/ 40 h 44"/>
                <a:gd name="T22" fmla="*/ 12 w 16"/>
                <a:gd name="T23" fmla="*/ 4 h 44"/>
                <a:gd name="T24" fmla="*/ 4 w 16"/>
                <a:gd name="T25" fmla="*/ 4 h 44"/>
                <a:gd name="T26" fmla="*/ 4 w 16"/>
                <a:gd name="T27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44">
                  <a:moveTo>
                    <a:pt x="14" y="44"/>
                  </a:moveTo>
                  <a:cubicBezTo>
                    <a:pt x="2" y="44"/>
                    <a:pt x="2" y="44"/>
                    <a:pt x="2" y="44"/>
                  </a:cubicBezTo>
                  <a:cubicBezTo>
                    <a:pt x="1" y="44"/>
                    <a:pt x="0" y="43"/>
                    <a:pt x="0" y="4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3"/>
                    <a:pt x="15" y="44"/>
                    <a:pt x="14" y="44"/>
                  </a:cubicBezTo>
                  <a:close/>
                  <a:moveTo>
                    <a:pt x="4" y="40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40"/>
                  </a:lnTo>
                  <a:close/>
                </a:path>
              </a:pathLst>
            </a:custGeom>
            <a:gradFill>
              <a:gsLst>
                <a:gs pos="0">
                  <a:srgbClr val="10CF9B"/>
                </a:gs>
                <a:gs pos="100000">
                  <a:srgbClr val="0099D6"/>
                </a:gs>
              </a:gsLst>
              <a:lin ang="5400000" scaled="1"/>
            </a:gra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24" name="Freeform 100">
              <a:extLst>
                <a:ext uri="{FF2B5EF4-FFF2-40B4-BE49-F238E27FC236}">
                  <a16:creationId xmlns:a16="http://schemas.microsoft.com/office/drawing/2014/main" id="{4E9880C2-1A96-4D31-AD20-E627F2A669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7938" y="3135313"/>
              <a:ext cx="61913" cy="139700"/>
            </a:xfrm>
            <a:custGeom>
              <a:avLst/>
              <a:gdLst>
                <a:gd name="T0" fmla="*/ 14 w 16"/>
                <a:gd name="T1" fmla="*/ 36 h 36"/>
                <a:gd name="T2" fmla="*/ 2 w 16"/>
                <a:gd name="T3" fmla="*/ 36 h 36"/>
                <a:gd name="T4" fmla="*/ 0 w 16"/>
                <a:gd name="T5" fmla="*/ 34 h 36"/>
                <a:gd name="T6" fmla="*/ 0 w 16"/>
                <a:gd name="T7" fmla="*/ 2 h 36"/>
                <a:gd name="T8" fmla="*/ 2 w 16"/>
                <a:gd name="T9" fmla="*/ 0 h 36"/>
                <a:gd name="T10" fmla="*/ 14 w 16"/>
                <a:gd name="T11" fmla="*/ 0 h 36"/>
                <a:gd name="T12" fmla="*/ 16 w 16"/>
                <a:gd name="T13" fmla="*/ 2 h 36"/>
                <a:gd name="T14" fmla="*/ 16 w 16"/>
                <a:gd name="T15" fmla="*/ 34 h 36"/>
                <a:gd name="T16" fmla="*/ 14 w 16"/>
                <a:gd name="T17" fmla="*/ 36 h 36"/>
                <a:gd name="T18" fmla="*/ 4 w 16"/>
                <a:gd name="T19" fmla="*/ 32 h 36"/>
                <a:gd name="T20" fmla="*/ 12 w 16"/>
                <a:gd name="T21" fmla="*/ 32 h 36"/>
                <a:gd name="T22" fmla="*/ 12 w 16"/>
                <a:gd name="T23" fmla="*/ 4 h 36"/>
                <a:gd name="T24" fmla="*/ 4 w 16"/>
                <a:gd name="T25" fmla="*/ 4 h 36"/>
                <a:gd name="T26" fmla="*/ 4 w 16"/>
                <a:gd name="T27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36">
                  <a:moveTo>
                    <a:pt x="14" y="36"/>
                  </a:moveTo>
                  <a:cubicBezTo>
                    <a:pt x="2" y="36"/>
                    <a:pt x="2" y="36"/>
                    <a:pt x="2" y="36"/>
                  </a:cubicBezTo>
                  <a:cubicBezTo>
                    <a:pt x="1" y="36"/>
                    <a:pt x="0" y="35"/>
                    <a:pt x="0" y="3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5"/>
                    <a:pt x="15" y="36"/>
                    <a:pt x="14" y="36"/>
                  </a:cubicBezTo>
                  <a:close/>
                  <a:moveTo>
                    <a:pt x="4" y="32"/>
                  </a:moveTo>
                  <a:cubicBezTo>
                    <a:pt x="12" y="32"/>
                    <a:pt x="12" y="32"/>
                    <a:pt x="12" y="3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32"/>
                  </a:lnTo>
                  <a:close/>
                </a:path>
              </a:pathLst>
            </a:custGeom>
            <a:gradFill>
              <a:gsLst>
                <a:gs pos="0">
                  <a:srgbClr val="10CF9B"/>
                </a:gs>
                <a:gs pos="100000">
                  <a:srgbClr val="0099D6"/>
                </a:gs>
              </a:gsLst>
              <a:lin ang="5400000" scaled="1"/>
            </a:gra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25" name="Freeform 101">
              <a:extLst>
                <a:ext uri="{FF2B5EF4-FFF2-40B4-BE49-F238E27FC236}">
                  <a16:creationId xmlns:a16="http://schemas.microsoft.com/office/drawing/2014/main" id="{39F23F72-B719-4898-98D0-F54507D1E0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0013" y="3027363"/>
              <a:ext cx="61913" cy="247650"/>
            </a:xfrm>
            <a:custGeom>
              <a:avLst/>
              <a:gdLst>
                <a:gd name="T0" fmla="*/ 14 w 16"/>
                <a:gd name="T1" fmla="*/ 64 h 64"/>
                <a:gd name="T2" fmla="*/ 2 w 16"/>
                <a:gd name="T3" fmla="*/ 64 h 64"/>
                <a:gd name="T4" fmla="*/ 0 w 16"/>
                <a:gd name="T5" fmla="*/ 62 h 64"/>
                <a:gd name="T6" fmla="*/ 0 w 16"/>
                <a:gd name="T7" fmla="*/ 2 h 64"/>
                <a:gd name="T8" fmla="*/ 2 w 16"/>
                <a:gd name="T9" fmla="*/ 0 h 64"/>
                <a:gd name="T10" fmla="*/ 14 w 16"/>
                <a:gd name="T11" fmla="*/ 0 h 64"/>
                <a:gd name="T12" fmla="*/ 16 w 16"/>
                <a:gd name="T13" fmla="*/ 2 h 64"/>
                <a:gd name="T14" fmla="*/ 16 w 16"/>
                <a:gd name="T15" fmla="*/ 62 h 64"/>
                <a:gd name="T16" fmla="*/ 14 w 16"/>
                <a:gd name="T17" fmla="*/ 64 h 64"/>
                <a:gd name="T18" fmla="*/ 4 w 16"/>
                <a:gd name="T19" fmla="*/ 60 h 64"/>
                <a:gd name="T20" fmla="*/ 12 w 16"/>
                <a:gd name="T21" fmla="*/ 60 h 64"/>
                <a:gd name="T22" fmla="*/ 12 w 16"/>
                <a:gd name="T23" fmla="*/ 4 h 64"/>
                <a:gd name="T24" fmla="*/ 4 w 16"/>
                <a:gd name="T25" fmla="*/ 4 h 64"/>
                <a:gd name="T26" fmla="*/ 4 w 16"/>
                <a:gd name="T27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64">
                  <a:moveTo>
                    <a:pt x="14" y="64"/>
                  </a:moveTo>
                  <a:cubicBezTo>
                    <a:pt x="2" y="64"/>
                    <a:pt x="2" y="64"/>
                    <a:pt x="2" y="64"/>
                  </a:cubicBezTo>
                  <a:cubicBezTo>
                    <a:pt x="1" y="64"/>
                    <a:pt x="0" y="63"/>
                    <a:pt x="0" y="6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6" y="63"/>
                    <a:pt x="15" y="64"/>
                    <a:pt x="14" y="64"/>
                  </a:cubicBezTo>
                  <a:close/>
                  <a:moveTo>
                    <a:pt x="4" y="60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60"/>
                  </a:lnTo>
                  <a:close/>
                </a:path>
              </a:pathLst>
            </a:custGeom>
            <a:gradFill>
              <a:gsLst>
                <a:gs pos="0">
                  <a:srgbClr val="10CF9B"/>
                </a:gs>
                <a:gs pos="100000">
                  <a:srgbClr val="0099D6"/>
                </a:gs>
              </a:gsLst>
              <a:lin ang="5400000" scaled="1"/>
            </a:gra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6" name="Freeform 102">
              <a:extLst>
                <a:ext uri="{FF2B5EF4-FFF2-40B4-BE49-F238E27FC236}">
                  <a16:creationId xmlns:a16="http://schemas.microsoft.com/office/drawing/2014/main" id="{034E3414-2205-4E89-B835-519B0D924C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0138" y="3059113"/>
              <a:ext cx="46038" cy="46038"/>
            </a:xfrm>
            <a:custGeom>
              <a:avLst/>
              <a:gdLst>
                <a:gd name="T0" fmla="*/ 6 w 12"/>
                <a:gd name="T1" fmla="*/ 12 h 12"/>
                <a:gd name="T2" fmla="*/ 0 w 12"/>
                <a:gd name="T3" fmla="*/ 6 h 12"/>
                <a:gd name="T4" fmla="*/ 6 w 12"/>
                <a:gd name="T5" fmla="*/ 0 h 12"/>
                <a:gd name="T6" fmla="*/ 12 w 12"/>
                <a:gd name="T7" fmla="*/ 6 h 12"/>
                <a:gd name="T8" fmla="*/ 6 w 12"/>
                <a:gd name="T9" fmla="*/ 12 h 12"/>
                <a:gd name="T10" fmla="*/ 6 w 12"/>
                <a:gd name="T11" fmla="*/ 4 h 12"/>
                <a:gd name="T12" fmla="*/ 4 w 12"/>
                <a:gd name="T13" fmla="*/ 6 h 12"/>
                <a:gd name="T14" fmla="*/ 6 w 12"/>
                <a:gd name="T15" fmla="*/ 8 h 12"/>
                <a:gd name="T16" fmla="*/ 8 w 12"/>
                <a:gd name="T17" fmla="*/ 6 h 12"/>
                <a:gd name="T18" fmla="*/ 6 w 12"/>
                <a:gd name="T1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12"/>
                  </a:move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9"/>
                    <a:pt x="9" y="12"/>
                    <a:pt x="6" y="12"/>
                  </a:cubicBezTo>
                  <a:close/>
                  <a:moveTo>
                    <a:pt x="6" y="4"/>
                  </a:moveTo>
                  <a:cubicBezTo>
                    <a:pt x="5" y="4"/>
                    <a:pt x="4" y="5"/>
                    <a:pt x="4" y="6"/>
                  </a:cubicBezTo>
                  <a:cubicBezTo>
                    <a:pt x="4" y="7"/>
                    <a:pt x="5" y="8"/>
                    <a:pt x="6" y="8"/>
                  </a:cubicBezTo>
                  <a:cubicBezTo>
                    <a:pt x="7" y="8"/>
                    <a:pt x="8" y="7"/>
                    <a:pt x="8" y="6"/>
                  </a:cubicBezTo>
                  <a:cubicBezTo>
                    <a:pt x="8" y="5"/>
                    <a:pt x="7" y="4"/>
                    <a:pt x="6" y="4"/>
                  </a:cubicBezTo>
                  <a:close/>
                </a:path>
              </a:pathLst>
            </a:custGeom>
            <a:gradFill>
              <a:gsLst>
                <a:gs pos="0">
                  <a:srgbClr val="10CF9B"/>
                </a:gs>
                <a:gs pos="100000">
                  <a:srgbClr val="0099D6"/>
                </a:gs>
              </a:gsLst>
              <a:lin ang="5400000" scaled="1"/>
            </a:gra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7" name="Freeform 103">
              <a:extLst>
                <a:ext uri="{FF2B5EF4-FFF2-40B4-BE49-F238E27FC236}">
                  <a16:creationId xmlns:a16="http://schemas.microsoft.com/office/drawing/2014/main" id="{D2EC43EE-44EC-490C-BEBE-92B4FE78ED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2213" y="2981326"/>
              <a:ext cx="46038" cy="46038"/>
            </a:xfrm>
            <a:custGeom>
              <a:avLst/>
              <a:gdLst>
                <a:gd name="T0" fmla="*/ 6 w 12"/>
                <a:gd name="T1" fmla="*/ 12 h 12"/>
                <a:gd name="T2" fmla="*/ 0 w 12"/>
                <a:gd name="T3" fmla="*/ 6 h 12"/>
                <a:gd name="T4" fmla="*/ 6 w 12"/>
                <a:gd name="T5" fmla="*/ 0 h 12"/>
                <a:gd name="T6" fmla="*/ 12 w 12"/>
                <a:gd name="T7" fmla="*/ 6 h 12"/>
                <a:gd name="T8" fmla="*/ 6 w 12"/>
                <a:gd name="T9" fmla="*/ 12 h 12"/>
                <a:gd name="T10" fmla="*/ 6 w 12"/>
                <a:gd name="T11" fmla="*/ 4 h 12"/>
                <a:gd name="T12" fmla="*/ 4 w 12"/>
                <a:gd name="T13" fmla="*/ 6 h 12"/>
                <a:gd name="T14" fmla="*/ 6 w 12"/>
                <a:gd name="T15" fmla="*/ 8 h 12"/>
                <a:gd name="T16" fmla="*/ 8 w 12"/>
                <a:gd name="T17" fmla="*/ 6 h 12"/>
                <a:gd name="T18" fmla="*/ 6 w 12"/>
                <a:gd name="T1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12"/>
                  </a:move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9"/>
                    <a:pt x="9" y="12"/>
                    <a:pt x="6" y="12"/>
                  </a:cubicBezTo>
                  <a:close/>
                  <a:moveTo>
                    <a:pt x="6" y="4"/>
                  </a:moveTo>
                  <a:cubicBezTo>
                    <a:pt x="5" y="4"/>
                    <a:pt x="4" y="5"/>
                    <a:pt x="4" y="6"/>
                  </a:cubicBezTo>
                  <a:cubicBezTo>
                    <a:pt x="4" y="7"/>
                    <a:pt x="5" y="8"/>
                    <a:pt x="6" y="8"/>
                  </a:cubicBezTo>
                  <a:cubicBezTo>
                    <a:pt x="7" y="8"/>
                    <a:pt x="8" y="7"/>
                    <a:pt x="8" y="6"/>
                  </a:cubicBezTo>
                  <a:cubicBezTo>
                    <a:pt x="8" y="5"/>
                    <a:pt x="7" y="4"/>
                    <a:pt x="6" y="4"/>
                  </a:cubicBezTo>
                  <a:close/>
                </a:path>
              </a:pathLst>
            </a:custGeom>
            <a:gradFill>
              <a:gsLst>
                <a:gs pos="0">
                  <a:srgbClr val="10CF9B"/>
                </a:gs>
                <a:gs pos="100000">
                  <a:srgbClr val="0099D6"/>
                </a:gs>
              </a:gsLst>
              <a:lin ang="5400000" scaled="1"/>
            </a:gra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8" name="Freeform 104">
              <a:extLst>
                <a:ext uri="{FF2B5EF4-FFF2-40B4-BE49-F238E27FC236}">
                  <a16:creationId xmlns:a16="http://schemas.microsoft.com/office/drawing/2014/main" id="{6C9EB16C-2542-4FE0-BA4B-CC1C31BA39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85875" y="3011488"/>
              <a:ext cx="46038" cy="47625"/>
            </a:xfrm>
            <a:custGeom>
              <a:avLst/>
              <a:gdLst>
                <a:gd name="T0" fmla="*/ 6 w 12"/>
                <a:gd name="T1" fmla="*/ 12 h 12"/>
                <a:gd name="T2" fmla="*/ 0 w 12"/>
                <a:gd name="T3" fmla="*/ 6 h 12"/>
                <a:gd name="T4" fmla="*/ 6 w 12"/>
                <a:gd name="T5" fmla="*/ 0 h 12"/>
                <a:gd name="T6" fmla="*/ 12 w 12"/>
                <a:gd name="T7" fmla="*/ 6 h 12"/>
                <a:gd name="T8" fmla="*/ 6 w 12"/>
                <a:gd name="T9" fmla="*/ 12 h 12"/>
                <a:gd name="T10" fmla="*/ 6 w 12"/>
                <a:gd name="T11" fmla="*/ 4 h 12"/>
                <a:gd name="T12" fmla="*/ 4 w 12"/>
                <a:gd name="T13" fmla="*/ 6 h 12"/>
                <a:gd name="T14" fmla="*/ 6 w 12"/>
                <a:gd name="T15" fmla="*/ 8 h 12"/>
                <a:gd name="T16" fmla="*/ 8 w 12"/>
                <a:gd name="T17" fmla="*/ 6 h 12"/>
                <a:gd name="T18" fmla="*/ 6 w 12"/>
                <a:gd name="T1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12"/>
                  </a:move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9"/>
                    <a:pt x="9" y="12"/>
                    <a:pt x="6" y="12"/>
                  </a:cubicBezTo>
                  <a:close/>
                  <a:moveTo>
                    <a:pt x="6" y="4"/>
                  </a:moveTo>
                  <a:cubicBezTo>
                    <a:pt x="5" y="4"/>
                    <a:pt x="4" y="5"/>
                    <a:pt x="4" y="6"/>
                  </a:cubicBezTo>
                  <a:cubicBezTo>
                    <a:pt x="4" y="7"/>
                    <a:pt x="5" y="8"/>
                    <a:pt x="6" y="8"/>
                  </a:cubicBezTo>
                  <a:cubicBezTo>
                    <a:pt x="7" y="8"/>
                    <a:pt x="8" y="7"/>
                    <a:pt x="8" y="6"/>
                  </a:cubicBezTo>
                  <a:cubicBezTo>
                    <a:pt x="8" y="5"/>
                    <a:pt x="7" y="4"/>
                    <a:pt x="6" y="4"/>
                  </a:cubicBezTo>
                  <a:close/>
                </a:path>
              </a:pathLst>
            </a:custGeom>
            <a:gradFill>
              <a:gsLst>
                <a:gs pos="0">
                  <a:srgbClr val="10CF9B"/>
                </a:gs>
                <a:gs pos="100000">
                  <a:srgbClr val="0099D6"/>
                </a:gs>
              </a:gsLst>
              <a:lin ang="5400000" scaled="1"/>
            </a:gra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9" name="Freeform 105">
              <a:extLst>
                <a:ext uri="{FF2B5EF4-FFF2-40B4-BE49-F238E27FC236}">
                  <a16:creationId xmlns:a16="http://schemas.microsoft.com/office/drawing/2014/main" id="{48AFFB4C-14DD-409D-B5E1-0A2BAEB664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7950" y="2903538"/>
              <a:ext cx="46038" cy="46038"/>
            </a:xfrm>
            <a:custGeom>
              <a:avLst/>
              <a:gdLst>
                <a:gd name="T0" fmla="*/ 6 w 12"/>
                <a:gd name="T1" fmla="*/ 12 h 12"/>
                <a:gd name="T2" fmla="*/ 0 w 12"/>
                <a:gd name="T3" fmla="*/ 6 h 12"/>
                <a:gd name="T4" fmla="*/ 6 w 12"/>
                <a:gd name="T5" fmla="*/ 0 h 12"/>
                <a:gd name="T6" fmla="*/ 12 w 12"/>
                <a:gd name="T7" fmla="*/ 6 h 12"/>
                <a:gd name="T8" fmla="*/ 6 w 12"/>
                <a:gd name="T9" fmla="*/ 12 h 12"/>
                <a:gd name="T10" fmla="*/ 6 w 12"/>
                <a:gd name="T11" fmla="*/ 4 h 12"/>
                <a:gd name="T12" fmla="*/ 4 w 12"/>
                <a:gd name="T13" fmla="*/ 6 h 12"/>
                <a:gd name="T14" fmla="*/ 6 w 12"/>
                <a:gd name="T15" fmla="*/ 8 h 12"/>
                <a:gd name="T16" fmla="*/ 8 w 12"/>
                <a:gd name="T17" fmla="*/ 6 h 12"/>
                <a:gd name="T18" fmla="*/ 6 w 12"/>
                <a:gd name="T1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12"/>
                  </a:move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9"/>
                    <a:pt x="9" y="12"/>
                    <a:pt x="6" y="12"/>
                  </a:cubicBezTo>
                  <a:close/>
                  <a:moveTo>
                    <a:pt x="6" y="4"/>
                  </a:moveTo>
                  <a:cubicBezTo>
                    <a:pt x="5" y="4"/>
                    <a:pt x="4" y="5"/>
                    <a:pt x="4" y="6"/>
                  </a:cubicBezTo>
                  <a:cubicBezTo>
                    <a:pt x="4" y="7"/>
                    <a:pt x="5" y="8"/>
                    <a:pt x="6" y="8"/>
                  </a:cubicBezTo>
                  <a:cubicBezTo>
                    <a:pt x="7" y="8"/>
                    <a:pt x="8" y="7"/>
                    <a:pt x="8" y="6"/>
                  </a:cubicBezTo>
                  <a:cubicBezTo>
                    <a:pt x="8" y="5"/>
                    <a:pt x="7" y="4"/>
                    <a:pt x="6" y="4"/>
                  </a:cubicBezTo>
                  <a:close/>
                </a:path>
              </a:pathLst>
            </a:custGeom>
            <a:gradFill>
              <a:gsLst>
                <a:gs pos="0">
                  <a:srgbClr val="10CF9B"/>
                </a:gs>
                <a:gs pos="100000">
                  <a:srgbClr val="0099D6"/>
                </a:gs>
              </a:gsLst>
              <a:lin ang="5400000" scaled="1"/>
            </a:gra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30" name="Freeform 106">
              <a:extLst>
                <a:ext uri="{FF2B5EF4-FFF2-40B4-BE49-F238E27FC236}">
                  <a16:creationId xmlns:a16="http://schemas.microsoft.com/office/drawing/2014/main" id="{924D6E58-31C1-42BC-A4B7-2B919EDCC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7125" y="3003551"/>
              <a:ext cx="84138" cy="74613"/>
            </a:xfrm>
            <a:custGeom>
              <a:avLst/>
              <a:gdLst>
                <a:gd name="T0" fmla="*/ 2 w 22"/>
                <a:gd name="T1" fmla="*/ 19 h 19"/>
                <a:gd name="T2" fmla="*/ 1 w 22"/>
                <a:gd name="T3" fmla="*/ 19 h 19"/>
                <a:gd name="T4" fmla="*/ 1 w 22"/>
                <a:gd name="T5" fmla="*/ 16 h 19"/>
                <a:gd name="T6" fmla="*/ 19 w 22"/>
                <a:gd name="T7" fmla="*/ 1 h 19"/>
                <a:gd name="T8" fmla="*/ 21 w 22"/>
                <a:gd name="T9" fmla="*/ 1 h 19"/>
                <a:gd name="T10" fmla="*/ 21 w 22"/>
                <a:gd name="T11" fmla="*/ 4 h 19"/>
                <a:gd name="T12" fmla="*/ 3 w 22"/>
                <a:gd name="T13" fmla="*/ 19 h 19"/>
                <a:gd name="T14" fmla="*/ 2 w 22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9">
                  <a:moveTo>
                    <a:pt x="2" y="19"/>
                  </a:moveTo>
                  <a:cubicBezTo>
                    <a:pt x="2" y="19"/>
                    <a:pt x="1" y="19"/>
                    <a:pt x="1" y="19"/>
                  </a:cubicBezTo>
                  <a:cubicBezTo>
                    <a:pt x="0" y="18"/>
                    <a:pt x="0" y="17"/>
                    <a:pt x="1" y="16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1" y="0"/>
                    <a:pt x="21" y="1"/>
                  </a:cubicBezTo>
                  <a:cubicBezTo>
                    <a:pt x="22" y="2"/>
                    <a:pt x="22" y="3"/>
                    <a:pt x="21" y="4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2" y="19"/>
                  </a:cubicBezTo>
                  <a:close/>
                </a:path>
              </a:pathLst>
            </a:custGeom>
            <a:gradFill>
              <a:gsLst>
                <a:gs pos="0">
                  <a:srgbClr val="10CF9B"/>
                </a:gs>
                <a:gs pos="100000">
                  <a:srgbClr val="0099D6"/>
                </a:gs>
              </a:gsLst>
              <a:lin ang="5400000" scaled="1"/>
            </a:gra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31" name="Freeform 107">
              <a:extLst>
                <a:ext uri="{FF2B5EF4-FFF2-40B4-BE49-F238E27FC236}">
                  <a16:creationId xmlns:a16="http://schemas.microsoft.com/office/drawing/2014/main" id="{BB5FCDA4-6765-416B-89A9-C1596A9E2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138" y="3000376"/>
              <a:ext cx="69850" cy="38100"/>
            </a:xfrm>
            <a:custGeom>
              <a:avLst/>
              <a:gdLst>
                <a:gd name="T0" fmla="*/ 42 w 44"/>
                <a:gd name="T1" fmla="*/ 24 h 24"/>
                <a:gd name="T2" fmla="*/ 0 w 44"/>
                <a:gd name="T3" fmla="*/ 10 h 24"/>
                <a:gd name="T4" fmla="*/ 3 w 44"/>
                <a:gd name="T5" fmla="*/ 0 h 24"/>
                <a:gd name="T6" fmla="*/ 44 w 44"/>
                <a:gd name="T7" fmla="*/ 15 h 24"/>
                <a:gd name="T8" fmla="*/ 42 w 44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4">
                  <a:moveTo>
                    <a:pt x="42" y="24"/>
                  </a:moveTo>
                  <a:lnTo>
                    <a:pt x="0" y="10"/>
                  </a:lnTo>
                  <a:lnTo>
                    <a:pt x="3" y="0"/>
                  </a:lnTo>
                  <a:lnTo>
                    <a:pt x="44" y="15"/>
                  </a:lnTo>
                  <a:lnTo>
                    <a:pt x="42" y="24"/>
                  </a:lnTo>
                  <a:close/>
                </a:path>
              </a:pathLst>
            </a:custGeom>
            <a:gradFill>
              <a:gsLst>
                <a:gs pos="0">
                  <a:srgbClr val="10CF9B"/>
                </a:gs>
                <a:gs pos="100000">
                  <a:srgbClr val="0099D6"/>
                </a:gs>
              </a:gsLst>
              <a:lin ang="5400000" scaled="1"/>
            </a:gra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32" name="Freeform 108">
              <a:extLst>
                <a:ext uri="{FF2B5EF4-FFF2-40B4-BE49-F238E27FC236}">
                  <a16:creationId xmlns:a16="http://schemas.microsoft.com/office/drawing/2014/main" id="{73D07713-193F-4BBA-981B-4FCCABA1B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8100" y="2930526"/>
              <a:ext cx="93663" cy="100013"/>
            </a:xfrm>
            <a:custGeom>
              <a:avLst/>
              <a:gdLst>
                <a:gd name="T0" fmla="*/ 3 w 24"/>
                <a:gd name="T1" fmla="*/ 26 h 26"/>
                <a:gd name="T2" fmla="*/ 1 w 24"/>
                <a:gd name="T3" fmla="*/ 25 h 26"/>
                <a:gd name="T4" fmla="*/ 1 w 24"/>
                <a:gd name="T5" fmla="*/ 23 h 26"/>
                <a:gd name="T6" fmla="*/ 20 w 24"/>
                <a:gd name="T7" fmla="*/ 1 h 26"/>
                <a:gd name="T8" fmla="*/ 23 w 24"/>
                <a:gd name="T9" fmla="*/ 1 h 26"/>
                <a:gd name="T10" fmla="*/ 23 w 24"/>
                <a:gd name="T11" fmla="*/ 3 h 26"/>
                <a:gd name="T12" fmla="*/ 4 w 24"/>
                <a:gd name="T13" fmla="*/ 25 h 26"/>
                <a:gd name="T14" fmla="*/ 3 w 24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26">
                  <a:moveTo>
                    <a:pt x="3" y="26"/>
                  </a:moveTo>
                  <a:cubicBezTo>
                    <a:pt x="2" y="26"/>
                    <a:pt x="2" y="26"/>
                    <a:pt x="1" y="25"/>
                  </a:cubicBezTo>
                  <a:cubicBezTo>
                    <a:pt x="0" y="25"/>
                    <a:pt x="0" y="23"/>
                    <a:pt x="1" y="2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4" y="1"/>
                    <a:pt x="24" y="2"/>
                    <a:pt x="23" y="3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6"/>
                    <a:pt x="3" y="26"/>
                    <a:pt x="3" y="26"/>
                  </a:cubicBezTo>
                  <a:close/>
                </a:path>
              </a:pathLst>
            </a:custGeom>
            <a:gradFill>
              <a:gsLst>
                <a:gs pos="0">
                  <a:srgbClr val="10CF9B"/>
                </a:gs>
                <a:gs pos="100000">
                  <a:srgbClr val="0099D6"/>
                </a:gs>
              </a:gsLst>
              <a:lin ang="5400000" scaled="1"/>
            </a:gra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3742827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A13F5A3A-0075-4D16-90B3-8A79423A81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457119"/>
            <a:ext cx="6096000" cy="646331"/>
          </a:xfrm>
        </p:spPr>
        <p:txBody>
          <a:bodyPr/>
          <a:lstStyle/>
          <a:p>
            <a:r>
              <a:rPr lang="it-IT" sz="40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Test</a:t>
            </a:r>
            <a:endParaRPr lang="it-IT" sz="2800" dirty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CA8B6C4-10BE-40C0-9AFE-2DA110980B02}"/>
              </a:ext>
            </a:extLst>
          </p:cNvPr>
          <p:cNvSpPr txBox="1"/>
          <p:nvPr/>
        </p:nvSpPr>
        <p:spPr>
          <a:xfrm>
            <a:off x="954156" y="1881809"/>
            <a:ext cx="723568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it-IT" sz="2000" dirty="0"/>
              <a:t>Sono stati analizzati due </a:t>
            </a:r>
            <a:r>
              <a:rPr lang="it-IT" sz="2000" dirty="0" err="1"/>
              <a:t>topic</a:t>
            </a:r>
            <a:r>
              <a:rPr lang="it-IT" sz="2000" dirty="0"/>
              <a:t> che affrontassero due contesti differenti:</a:t>
            </a: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§"/>
            </a:pPr>
            <a:endParaRPr lang="it-IT" sz="2000" dirty="0"/>
          </a:p>
          <a:p>
            <a:pPr marL="342900" indent="-342900">
              <a:buClr>
                <a:schemeClr val="accent4"/>
              </a:buClr>
              <a:buFont typeface="+mj-lt"/>
              <a:buAutoNum type="arabicPeriod"/>
            </a:pPr>
            <a:r>
              <a:rPr lang="it-IT" sz="2000" b="1" dirty="0"/>
              <a:t>Elezioni Regionali in Sicilia</a:t>
            </a:r>
            <a:r>
              <a:rPr lang="it-IT" sz="2000" dirty="0"/>
              <a:t>: contesto </a:t>
            </a:r>
            <a:r>
              <a:rPr lang="it-IT" sz="2000" i="1" dirty="0"/>
              <a:t>politico</a:t>
            </a:r>
            <a:r>
              <a:rPr lang="it-IT" sz="2000" dirty="0"/>
              <a:t>.</a:t>
            </a:r>
          </a:p>
          <a:p>
            <a:pPr marL="342900" indent="-342900">
              <a:buClr>
                <a:schemeClr val="accent4"/>
              </a:buClr>
              <a:buFont typeface="+mj-lt"/>
              <a:buAutoNum type="arabicPeriod"/>
            </a:pPr>
            <a:endParaRPr lang="it-IT" sz="2000" b="1" dirty="0"/>
          </a:p>
          <a:p>
            <a:pPr marL="342900" indent="-342900">
              <a:buClr>
                <a:schemeClr val="accent4"/>
              </a:buClr>
              <a:buFont typeface="+mj-lt"/>
              <a:buAutoNum type="arabicPeriod"/>
            </a:pPr>
            <a:r>
              <a:rPr lang="it-IT" sz="2000" b="1" dirty="0"/>
              <a:t>Biotestamento</a:t>
            </a:r>
            <a:r>
              <a:rPr lang="it-IT" sz="2000" dirty="0"/>
              <a:t>: contesto </a:t>
            </a:r>
            <a:r>
              <a:rPr lang="it-IT" sz="2000" i="1" dirty="0"/>
              <a:t>sociale</a:t>
            </a:r>
            <a:r>
              <a:rPr lang="it-IT" sz="2000" dirty="0"/>
              <a:t> ed </a:t>
            </a:r>
            <a:r>
              <a:rPr lang="it-IT" sz="2000" i="1" dirty="0"/>
              <a:t>etico</a:t>
            </a:r>
            <a:r>
              <a:rPr lang="it-IT" sz="2000" dirty="0"/>
              <a:t>.</a:t>
            </a:r>
          </a:p>
          <a:p>
            <a:pPr marL="342900" indent="-342900">
              <a:buClr>
                <a:schemeClr val="accent5"/>
              </a:buClr>
              <a:buFont typeface="+mj-lt"/>
              <a:buAutoNum type="arabicPeriod"/>
            </a:pPr>
            <a:endParaRPr lang="it-IT" sz="2000" dirty="0"/>
          </a:p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it-IT" sz="2000" dirty="0"/>
              <a:t>I dati per lo studio dei test sono stati collezionati attraverso la ricerca per 5 </a:t>
            </a:r>
            <a:r>
              <a:rPr lang="it-IT" sz="2000" i="1" dirty="0"/>
              <a:t>hashtag</a:t>
            </a:r>
            <a:r>
              <a:rPr lang="it-IT" sz="2000" dirty="0"/>
              <a:t> per </a:t>
            </a:r>
            <a:r>
              <a:rPr lang="it-IT" sz="2000" dirty="0" err="1"/>
              <a:t>topic</a:t>
            </a:r>
            <a:r>
              <a:rPr lang="it-IT" sz="2000" dirty="0"/>
              <a:t>.</a:t>
            </a:r>
          </a:p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§"/>
            </a:pPr>
            <a:endParaRPr lang="it-IT" sz="2000" dirty="0"/>
          </a:p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it-IT" sz="2000" dirty="0"/>
              <a:t>Ogni test avrà un proprio training set per la Sentiment Analysis.</a:t>
            </a:r>
          </a:p>
          <a:p>
            <a:pPr marL="342900" indent="-342900">
              <a:buClr>
                <a:schemeClr val="accent5"/>
              </a:buClr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342900" indent="-342900">
              <a:buClr>
                <a:schemeClr val="accent5"/>
              </a:buClr>
              <a:buFont typeface="+mj-lt"/>
              <a:buAutoNum type="arabi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0514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A13F5A3A-0075-4D16-90B3-8A79423A81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457119"/>
            <a:ext cx="6096000" cy="646331"/>
          </a:xfrm>
        </p:spPr>
        <p:txBody>
          <a:bodyPr/>
          <a:lstStyle/>
          <a:p>
            <a:r>
              <a:rPr lang="it-IT" sz="40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Elezioni Regionali Sicilia</a:t>
            </a:r>
            <a:endParaRPr lang="it-IT" sz="2800" dirty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CA8B6C4-10BE-40C0-9AFE-2DA110980B02}"/>
              </a:ext>
            </a:extLst>
          </p:cNvPr>
          <p:cNvSpPr txBox="1"/>
          <p:nvPr/>
        </p:nvSpPr>
        <p:spPr>
          <a:xfrm>
            <a:off x="954156" y="1881809"/>
            <a:ext cx="7235687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it-IT" sz="2000" dirty="0"/>
              <a:t>Svolte il 5 Novembre 2017 in Sicilia.</a:t>
            </a:r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§"/>
            </a:pPr>
            <a:endParaRPr lang="it-IT" sz="2000" dirty="0"/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it-IT" sz="2000" dirty="0" err="1"/>
              <a:t>Tweet</a:t>
            </a:r>
            <a:r>
              <a:rPr lang="it-IT" sz="2000" dirty="0"/>
              <a:t> raccolti dal 1 Settembre al  31 Dicembre 2017.</a:t>
            </a:r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§"/>
            </a:pPr>
            <a:endParaRPr lang="it-IT" sz="2000" dirty="0"/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it-IT" sz="2000" dirty="0"/>
              <a:t>Analizzate le due forze predominanti delle elezioni:</a:t>
            </a:r>
          </a:p>
          <a:p>
            <a:pPr marL="742950" lvl="1" indent="-28575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it-IT" sz="2000" dirty="0"/>
              <a:t>Coalizione del centro-destra.</a:t>
            </a:r>
          </a:p>
          <a:p>
            <a:pPr marL="742950" lvl="1" indent="-28575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it-IT" sz="2000" dirty="0"/>
              <a:t>Movimento 5 Stelle.</a:t>
            </a: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§"/>
            </a:pPr>
            <a:endParaRPr lang="it-IT" sz="2000" dirty="0"/>
          </a:p>
          <a:p>
            <a:pPr>
              <a:buClr>
                <a:schemeClr val="accent5"/>
              </a:buClr>
            </a:pPr>
            <a:endParaRPr lang="it-IT" sz="2000" dirty="0"/>
          </a:p>
          <a:p>
            <a:pPr marL="342900" indent="-342900">
              <a:buClr>
                <a:schemeClr val="accent5"/>
              </a:buClr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342900" indent="-342900">
              <a:buClr>
                <a:schemeClr val="accent5"/>
              </a:buClr>
              <a:buFont typeface="+mj-lt"/>
              <a:buAutoNum type="arabicPeriod"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1FDE797-62F7-4B28-81B6-033E276E74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837" y="3487994"/>
            <a:ext cx="3370006" cy="337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668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A13F5A3A-0075-4D16-90B3-8A79423A81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457119"/>
            <a:ext cx="6096000" cy="646331"/>
          </a:xfrm>
        </p:spPr>
        <p:txBody>
          <a:bodyPr/>
          <a:lstStyle/>
          <a:p>
            <a:r>
              <a:rPr lang="it-IT" sz="40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Elezioni Regionali Sicilia</a:t>
            </a:r>
            <a:endParaRPr lang="it-IT" sz="2800" dirty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CA8B6C4-10BE-40C0-9AFE-2DA110980B02}"/>
                  </a:ext>
                </a:extLst>
              </p:cNvPr>
              <p:cNvSpPr txBox="1"/>
              <p:nvPr/>
            </p:nvSpPr>
            <p:spPr>
              <a:xfrm>
                <a:off x="722243" y="1579804"/>
                <a:ext cx="7699514" cy="4370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chemeClr val="accent4"/>
                  </a:buClr>
                  <a:buFont typeface="Wingdings" panose="05000000000000000000" pitchFamily="2" charset="2"/>
                  <a:buChar char="§"/>
                </a:pPr>
                <a:r>
                  <a:rPr lang="it-IT" sz="2000" dirty="0"/>
                  <a:t>La Polarizzazione è stata suddivisa in 2 Colorazioni :</a:t>
                </a:r>
              </a:p>
              <a:p>
                <a:pPr marL="742950" lvl="1" indent="-285750">
                  <a:buClr>
                    <a:schemeClr val="accent4"/>
                  </a:buClr>
                  <a:buFont typeface="Wingdings" panose="05000000000000000000" pitchFamily="2" charset="2"/>
                  <a:buChar char="§"/>
                </a:pPr>
                <a:r>
                  <a:rPr lang="it-IT" sz="2000" b="1" dirty="0">
                    <a:solidFill>
                      <a:srgbClr val="0D6FC7"/>
                    </a:solidFill>
                  </a:rPr>
                  <a:t>BLU</a:t>
                </a:r>
                <a:r>
                  <a:rPr lang="it-IT" sz="2000" dirty="0"/>
                  <a:t>, coalizione del centro-destra, valore </a:t>
                </a:r>
                <a14:m>
                  <m:oMath xmlns:m="http://schemas.openxmlformats.org/officeDocument/2006/math">
                    <m:r>
                      <a:rPr lang="it-IT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(0,1]</m:t>
                    </m:r>
                  </m:oMath>
                </a14:m>
                <a:r>
                  <a:rPr lang="it-IT" sz="2000" dirty="0"/>
                  <a:t>.</a:t>
                </a:r>
              </a:p>
              <a:p>
                <a:pPr marL="742950" lvl="1" indent="-285750">
                  <a:buClr>
                    <a:schemeClr val="accent4"/>
                  </a:buClr>
                  <a:buFont typeface="Wingdings" panose="05000000000000000000" pitchFamily="2" charset="2"/>
                  <a:buChar char="§"/>
                </a:pPr>
                <a:r>
                  <a:rPr lang="it-IT" sz="2000" b="1" dirty="0">
                    <a:solidFill>
                      <a:srgbClr val="FF0000"/>
                    </a:solidFill>
                  </a:rPr>
                  <a:t>ROSSO</a:t>
                </a:r>
                <a:r>
                  <a:rPr lang="it-IT" sz="2000" dirty="0"/>
                  <a:t>, Movimento 5 Stelle, valore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[−1</m:t>
                    </m:r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0)</m:t>
                    </m:r>
                  </m:oMath>
                </a14:m>
                <a:r>
                  <a:rPr lang="it-IT" sz="2000" dirty="0"/>
                  <a:t>.</a:t>
                </a:r>
              </a:p>
              <a:p>
                <a:pPr lvl="1">
                  <a:buClr>
                    <a:schemeClr val="accent5"/>
                  </a:buClr>
                </a:pPr>
                <a:endParaRPr lang="it-IT" sz="2000" dirty="0"/>
              </a:p>
              <a:p>
                <a:pPr marL="285750" indent="-285750">
                  <a:buClr>
                    <a:schemeClr val="accent4"/>
                  </a:buClr>
                  <a:buFont typeface="Wingdings" panose="05000000000000000000" pitchFamily="2" charset="2"/>
                  <a:buChar char="§"/>
                </a:pPr>
                <a:r>
                  <a:rPr lang="it-IT" sz="2000" dirty="0"/>
                  <a:t>L’</a:t>
                </a:r>
                <a:r>
                  <a:rPr lang="it-IT" sz="2000" i="1" dirty="0"/>
                  <a:t>Endorsement </a:t>
                </a:r>
                <a:r>
                  <a:rPr lang="it-IT" sz="2000" i="1" dirty="0" err="1"/>
                  <a:t>Graph</a:t>
                </a:r>
                <a:r>
                  <a:rPr lang="it-IT" sz="2000" dirty="0"/>
                  <a:t> è stato popolato raccogliendo 5 hashtag:</a:t>
                </a:r>
              </a:p>
              <a:p>
                <a:pPr marL="742950" lvl="1" indent="-285750">
                  <a:buClr>
                    <a:schemeClr val="accent5"/>
                  </a:buClr>
                  <a:buFont typeface="Wingdings" panose="05000000000000000000" pitchFamily="2" charset="2"/>
                  <a:buChar char="§"/>
                </a:pPr>
                <a:endParaRPr lang="it-IT" sz="2000" b="1" dirty="0"/>
              </a:p>
              <a:p>
                <a:pPr marL="742950" lvl="1" indent="-285750">
                  <a:buClr>
                    <a:schemeClr val="accent4"/>
                  </a:buClr>
                  <a:buFont typeface="Wingdings" panose="05000000000000000000" pitchFamily="2" charset="2"/>
                  <a:buChar char="§"/>
                </a:pPr>
                <a:r>
                  <a:rPr lang="it-IT" sz="2000" b="1" dirty="0"/>
                  <a:t>#elezionisicilia2017</a:t>
                </a:r>
              </a:p>
              <a:p>
                <a:pPr marL="742950" lvl="1" indent="-285750">
                  <a:buClr>
                    <a:schemeClr val="accent4"/>
                  </a:buClr>
                  <a:buFont typeface="Wingdings" panose="05000000000000000000" pitchFamily="2" charset="2"/>
                  <a:buChar char="§"/>
                </a:pPr>
                <a:r>
                  <a:rPr lang="it-IT" sz="2000" b="1" dirty="0"/>
                  <a:t>#</a:t>
                </a:r>
                <a:r>
                  <a:rPr lang="it-IT" sz="2000" b="1" dirty="0" err="1"/>
                  <a:t>EleSicilia</a:t>
                </a:r>
                <a:endParaRPr lang="it-IT" sz="2000" b="1" dirty="0"/>
              </a:p>
              <a:p>
                <a:pPr marL="742950" lvl="1" indent="-285750">
                  <a:buClr>
                    <a:schemeClr val="accent4"/>
                  </a:buClr>
                  <a:buFont typeface="Wingdings" panose="05000000000000000000" pitchFamily="2" charset="2"/>
                  <a:buChar char="§"/>
                </a:pPr>
                <a:r>
                  <a:rPr lang="it-IT" sz="2000" b="1" dirty="0"/>
                  <a:t>#</a:t>
                </a:r>
                <a:r>
                  <a:rPr lang="it-IT" sz="2000" b="1" dirty="0" err="1"/>
                  <a:t>elezionisicilia</a:t>
                </a:r>
                <a:endParaRPr lang="it-IT" sz="2000" b="1" dirty="0"/>
              </a:p>
              <a:p>
                <a:pPr marL="742950" lvl="1" indent="-285750">
                  <a:buClr>
                    <a:schemeClr val="accent4"/>
                  </a:buClr>
                  <a:buFont typeface="Wingdings" panose="05000000000000000000" pitchFamily="2" charset="2"/>
                  <a:buChar char="§"/>
                </a:pPr>
                <a:r>
                  <a:rPr lang="it-IT" sz="2000" b="1" dirty="0"/>
                  <a:t>#regionalisicilia2017</a:t>
                </a:r>
              </a:p>
              <a:p>
                <a:pPr marL="742950" lvl="1" indent="-285750">
                  <a:buClr>
                    <a:schemeClr val="accent4"/>
                  </a:buClr>
                  <a:buFont typeface="Wingdings" panose="05000000000000000000" pitchFamily="2" charset="2"/>
                  <a:buChar char="§"/>
                </a:pPr>
                <a:r>
                  <a:rPr lang="it-IT" sz="2000" b="1" dirty="0"/>
                  <a:t>#</a:t>
                </a:r>
                <a:r>
                  <a:rPr lang="it-IT" sz="2000" b="1" dirty="0" err="1"/>
                  <a:t>regionalisicilia</a:t>
                </a:r>
                <a:endParaRPr lang="it-IT" sz="3600" b="1" dirty="0"/>
              </a:p>
              <a:p>
                <a:pPr>
                  <a:buClr>
                    <a:schemeClr val="accent5"/>
                  </a:buClr>
                </a:pPr>
                <a:endParaRPr lang="it-IT" sz="2000" dirty="0"/>
              </a:p>
              <a:p>
                <a:pPr marL="342900" indent="-342900"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endParaRPr lang="it-IT" sz="2000" dirty="0"/>
              </a:p>
              <a:p>
                <a:pPr marL="342900" indent="-342900">
                  <a:buClr>
                    <a:schemeClr val="accent5"/>
                  </a:buClr>
                  <a:buFont typeface="+mj-lt"/>
                  <a:buAutoNum type="arabicPeriod"/>
                </a:pPr>
                <a:endParaRPr lang="it-IT" dirty="0"/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CA8B6C4-10BE-40C0-9AFE-2DA110980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43" y="1579804"/>
                <a:ext cx="7699514" cy="4370427"/>
              </a:xfrm>
              <a:prstGeom prst="rect">
                <a:avLst/>
              </a:prstGeom>
              <a:blipFill>
                <a:blip r:embed="rId2"/>
                <a:stretch>
                  <a:fillRect l="-712" t="-6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6701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A13F5A3A-0075-4D16-90B3-8A79423A81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457119"/>
            <a:ext cx="6096000" cy="646331"/>
          </a:xfrm>
        </p:spPr>
        <p:txBody>
          <a:bodyPr/>
          <a:lstStyle/>
          <a:p>
            <a:r>
              <a:rPr lang="it-IT" sz="40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Elezioni Regionali Sicilia</a:t>
            </a:r>
            <a:endParaRPr lang="it-IT" sz="2800" dirty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CA8B6C4-10BE-40C0-9AFE-2DA110980B02}"/>
              </a:ext>
            </a:extLst>
          </p:cNvPr>
          <p:cNvSpPr txBox="1"/>
          <p:nvPr/>
        </p:nvSpPr>
        <p:spPr>
          <a:xfrm>
            <a:off x="739021" y="1210689"/>
            <a:ext cx="723890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it-IT" sz="2000" dirty="0"/>
              <a:t>La </a:t>
            </a:r>
            <a:r>
              <a:rPr lang="it-IT" sz="2000" i="1" dirty="0"/>
              <a:t>Sentiment</a:t>
            </a:r>
            <a:r>
              <a:rPr lang="it-IT" sz="2000" dirty="0"/>
              <a:t> </a:t>
            </a:r>
            <a:r>
              <a:rPr lang="it-IT" sz="2000" i="1" dirty="0"/>
              <a:t>Analysis</a:t>
            </a:r>
            <a:r>
              <a:rPr lang="it-IT" sz="2000" dirty="0"/>
              <a:t> ha prodotto:</a:t>
            </a:r>
          </a:p>
          <a:p>
            <a:pPr>
              <a:buClr>
                <a:schemeClr val="accent5"/>
              </a:buClr>
            </a:pPr>
            <a:endParaRPr lang="it-IT" sz="2000" dirty="0"/>
          </a:p>
          <a:p>
            <a:pPr marL="342900" indent="-342900">
              <a:buClr>
                <a:schemeClr val="accent5"/>
              </a:buClr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342900" indent="-342900">
              <a:buClr>
                <a:schemeClr val="accent5"/>
              </a:buClr>
              <a:buFont typeface="+mj-lt"/>
              <a:buAutoNum type="arabicPeriod"/>
            </a:pPr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3A4C2CC0-1FAC-456D-AE4D-CB981EE62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513286"/>
              </p:ext>
            </p:extLst>
          </p:nvPr>
        </p:nvGraphicFramePr>
        <p:xfrm>
          <a:off x="739021" y="1857020"/>
          <a:ext cx="7238910" cy="2296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66615">
                  <a:extLst>
                    <a:ext uri="{9D8B030D-6E8A-4147-A177-3AD203B41FA5}">
                      <a16:colId xmlns:a16="http://schemas.microsoft.com/office/drawing/2014/main" val="1652727393"/>
                    </a:ext>
                  </a:extLst>
                </a:gridCol>
                <a:gridCol w="5872295">
                  <a:extLst>
                    <a:ext uri="{9D8B030D-6E8A-4147-A177-3AD203B41FA5}">
                      <a16:colId xmlns:a16="http://schemas.microsoft.com/office/drawing/2014/main" val="406572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Tweet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144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b="1" dirty="0" err="1"/>
                        <a:t>ForzaItalia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 elezioni @</a:t>
                      </a:r>
                      <a:r>
                        <a:rPr lang="it-IT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matteosalvinimi</a:t>
                      </a:r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 @Musumeci Staff regionali 2017 in #Sicilia!!#elezioniregionali2017 #</a:t>
                      </a:r>
                      <a:r>
                        <a:rPr lang="it-IT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andiamoagovernare</a:t>
                      </a:r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#</a:t>
                      </a:r>
                      <a:r>
                        <a:rPr lang="it-IT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forzalega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822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5stelle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Chi ama la sua terra non può che votare il #M5S #Regionali #Sicilia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064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Altro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Tutti gli schieramenti alle #</a:t>
                      </a:r>
                      <a:r>
                        <a:rPr lang="it-IT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elezioniregionali</a:t>
                      </a:r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Sicilia.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849510"/>
                  </a:ext>
                </a:extLst>
              </a:tr>
            </a:tbl>
          </a:graphicData>
        </a:graphic>
      </p:graphicFrame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E8A3DDF0-7E3C-4FBB-B981-F2CE2355F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622196"/>
              </p:ext>
            </p:extLst>
          </p:nvPr>
        </p:nvGraphicFramePr>
        <p:xfrm>
          <a:off x="381091" y="4799510"/>
          <a:ext cx="7238909" cy="1920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38909">
                  <a:extLst>
                    <a:ext uri="{9D8B030D-6E8A-4147-A177-3AD203B41FA5}">
                      <a16:colId xmlns:a16="http://schemas.microsoft.com/office/drawing/2014/main" val="1310291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u="none" strike="noStrike" kern="1200" baseline="0" dirty="0"/>
                        <a:t>Siamo qui a #Palermo per vincere con @</a:t>
                      </a:r>
                      <a:r>
                        <a:rPr lang="it-IT" sz="1800" u="none" strike="noStrike" kern="1200" baseline="0" dirty="0" err="1"/>
                        <a:t>MusumeciStaff</a:t>
                      </a:r>
                      <a:r>
                        <a:rPr lang="it-IT" sz="1800" u="none" strike="noStrike" kern="1200" baseline="0" dirty="0"/>
                        <a:t>, #M5s non hanno arte ne parte #</a:t>
                      </a:r>
                      <a:r>
                        <a:rPr lang="it-IT" sz="1800" u="none" strike="noStrike" kern="1200" baseline="0" dirty="0" err="1"/>
                        <a:t>regionalisicilia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80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#</a:t>
                      </a:r>
                      <a:r>
                        <a:rPr lang="it-IT" sz="1800" u="none" strike="noStrike" kern="1200" baseline="0" dirty="0"/>
                        <a:t>Regionalisicilia2017 con la vittoria del #M5S i partiti capiranno tutto il potere che ha un popolo unito!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45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u="none" strike="noStrike" kern="1200" baseline="0" dirty="0"/>
                        <a:t>#</a:t>
                      </a:r>
                      <a:r>
                        <a:rPr lang="it-IT" sz="1800" u="none" strike="noStrike" kern="1200" baseline="0" dirty="0" err="1"/>
                        <a:t>cambiamoabitudini</a:t>
                      </a:r>
                      <a:r>
                        <a:rPr lang="it-IT" sz="1800" u="none" strike="noStrike" kern="1200" baseline="0" dirty="0"/>
                        <a:t> Basta! Adesso si agisce. Il #5novembre #</a:t>
                      </a:r>
                      <a:r>
                        <a:rPr lang="it-IT" sz="1800" u="none" strike="noStrike" kern="1200" baseline="0" dirty="0" err="1"/>
                        <a:t>iovoto</a:t>
                      </a:r>
                      <a:r>
                        <a:rPr lang="it-IT" sz="1800" u="none" strike="noStrike" kern="1200" baseline="0" dirty="0"/>
                        <a:t> #</a:t>
                      </a:r>
                      <a:r>
                        <a:rPr lang="it-IT" sz="1800" u="none" strike="noStrike" kern="1200" baseline="0" dirty="0" err="1"/>
                        <a:t>siciliafutura</a:t>
                      </a:r>
                      <a:r>
                        <a:rPr lang="it-IT" sz="1800" u="none" strike="noStrike" kern="1200" baseline="0" dirty="0"/>
                        <a:t> #</a:t>
                      </a:r>
                      <a:r>
                        <a:rPr lang="it-IT" sz="1800" u="none" strike="noStrike" kern="1200" baseline="0" dirty="0" err="1"/>
                        <a:t>micaripresidente</a:t>
                      </a:r>
                      <a:r>
                        <a:rPr lang="it-IT" sz="1800" u="none" strike="noStrike" kern="1200" baseline="0" dirty="0"/>
                        <a:t> #</a:t>
                      </a:r>
                      <a:r>
                        <a:rPr lang="it-IT" sz="1800" u="none" strike="noStrike" kern="1200" baseline="0" dirty="0" err="1"/>
                        <a:t>elesicilia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201303"/>
                  </a:ext>
                </a:extLst>
              </a:tr>
            </a:tbl>
          </a:graphicData>
        </a:graphic>
      </p:graphicFrame>
      <p:sp>
        <p:nvSpPr>
          <p:cNvPr id="9" name="Freccia in giù 8">
            <a:extLst>
              <a:ext uri="{FF2B5EF4-FFF2-40B4-BE49-F238E27FC236}">
                <a16:creationId xmlns:a16="http://schemas.microsoft.com/office/drawing/2014/main" id="{FED2FDE4-5D4E-402E-9095-AEBFB1708877}"/>
              </a:ext>
            </a:extLst>
          </p:cNvPr>
          <p:cNvSpPr/>
          <p:nvPr/>
        </p:nvSpPr>
        <p:spPr>
          <a:xfrm>
            <a:off x="3993160" y="4153180"/>
            <a:ext cx="176168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45AA7B9-CE1A-4F1E-8723-338E52B6387D}"/>
              </a:ext>
            </a:extLst>
          </p:cNvPr>
          <p:cNvSpPr txBox="1"/>
          <p:nvPr/>
        </p:nvSpPr>
        <p:spPr>
          <a:xfrm>
            <a:off x="4256730" y="4291679"/>
            <a:ext cx="290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Dopo la </a:t>
            </a:r>
            <a:r>
              <a:rPr lang="it-IT" i="1" dirty="0"/>
              <a:t>Sentiment</a:t>
            </a:r>
            <a:r>
              <a:rPr lang="it-IT" dirty="0"/>
              <a:t> </a:t>
            </a:r>
            <a:r>
              <a:rPr lang="it-IT" i="1" dirty="0"/>
              <a:t>Analysis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AD3EF9F-B1CB-4916-900B-FD5EBA2A830E}"/>
              </a:ext>
            </a:extLst>
          </p:cNvPr>
          <p:cNvSpPr txBox="1"/>
          <p:nvPr/>
        </p:nvSpPr>
        <p:spPr>
          <a:xfrm>
            <a:off x="7751135" y="4799510"/>
            <a:ext cx="1233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rgbClr val="0D6FC7"/>
                </a:solidFill>
              </a:rPr>
              <a:t>Blu</a:t>
            </a:r>
            <a:endParaRPr lang="it-IT" b="1" dirty="0">
              <a:solidFill>
                <a:srgbClr val="0D6FC7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3296F2E-C697-48FC-8E0D-2EE71AA7886C}"/>
              </a:ext>
            </a:extLst>
          </p:cNvPr>
          <p:cNvSpPr txBox="1"/>
          <p:nvPr/>
        </p:nvSpPr>
        <p:spPr>
          <a:xfrm>
            <a:off x="7751134" y="6134975"/>
            <a:ext cx="1233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bg1">
                    <a:lumMod val="50000"/>
                  </a:schemeClr>
                </a:solidFill>
              </a:rPr>
              <a:t>Altri</a:t>
            </a:r>
            <a:endParaRPr lang="it-IT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07F0547-65EA-4921-8AD4-9C682498FA12}"/>
              </a:ext>
            </a:extLst>
          </p:cNvPr>
          <p:cNvSpPr txBox="1"/>
          <p:nvPr/>
        </p:nvSpPr>
        <p:spPr>
          <a:xfrm>
            <a:off x="7751135" y="5467242"/>
            <a:ext cx="1233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rgbClr val="FF0000"/>
                </a:solidFill>
              </a:rPr>
              <a:t>Rosso</a:t>
            </a:r>
            <a:endParaRPr lang="it-IT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070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A13F5A3A-0075-4D16-90B3-8A79423A81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457119"/>
            <a:ext cx="6096000" cy="646331"/>
          </a:xfrm>
        </p:spPr>
        <p:txBody>
          <a:bodyPr/>
          <a:lstStyle/>
          <a:p>
            <a:r>
              <a:rPr lang="it-IT" sz="40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Elezioni Regionali Sicilia</a:t>
            </a:r>
            <a:endParaRPr lang="it-IT" sz="2800" dirty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CD3E2B1F-216D-4B4B-829B-DAF814B721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5045383"/>
              </p:ext>
            </p:extLst>
          </p:nvPr>
        </p:nvGraphicFramePr>
        <p:xfrm>
          <a:off x="595617" y="1258350"/>
          <a:ext cx="7784985" cy="5444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04779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A13F5A3A-0075-4D16-90B3-8A79423A81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457119"/>
            <a:ext cx="6096000" cy="646331"/>
          </a:xfrm>
        </p:spPr>
        <p:txBody>
          <a:bodyPr/>
          <a:lstStyle/>
          <a:p>
            <a:r>
              <a:rPr lang="it-IT" sz="40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Elezioni Regionali Sicilia</a:t>
            </a:r>
            <a:endParaRPr lang="it-IT" sz="2800" dirty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CD3E2B1F-216D-4B4B-829B-DAF814B721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1270907"/>
              </p:ext>
            </p:extLst>
          </p:nvPr>
        </p:nvGraphicFramePr>
        <p:xfrm>
          <a:off x="595617" y="1258350"/>
          <a:ext cx="7784985" cy="5444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5279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A46F8E1-577F-4424-BBEE-51AC099BA6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457121"/>
            <a:ext cx="6096000" cy="646331"/>
          </a:xfrm>
        </p:spPr>
        <p:txBody>
          <a:bodyPr/>
          <a:lstStyle/>
          <a:p>
            <a:r>
              <a:rPr lang="it-IT" sz="40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Indice</a:t>
            </a:r>
            <a:endParaRPr lang="it-IT" dirty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id="{759F012E-5668-4E59-A5F8-F08E21143ABA}"/>
              </a:ext>
            </a:extLst>
          </p:cNvPr>
          <p:cNvGrpSpPr/>
          <p:nvPr/>
        </p:nvGrpSpPr>
        <p:grpSpPr>
          <a:xfrm>
            <a:off x="1594" y="2754187"/>
            <a:ext cx="9142406" cy="1991577"/>
            <a:chOff x="1588" y="2550974"/>
            <a:chExt cx="12198252" cy="1991577"/>
          </a:xfrm>
          <a:solidFill>
            <a:schemeClr val="bg1">
              <a:lumMod val="85000"/>
            </a:schemeClr>
          </a:solidFill>
        </p:grpSpPr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25471381-F0D0-4C8B-AD10-230ED77FD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" y="2550974"/>
              <a:ext cx="10804403" cy="2104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C18265D9-1AFE-4D34-9476-B07ED027C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5991" y="2550974"/>
              <a:ext cx="546222" cy="1099402"/>
            </a:xfrm>
            <a:custGeom>
              <a:avLst/>
              <a:gdLst>
                <a:gd name="T0" fmla="*/ 266 w 266"/>
                <a:gd name="T1" fmla="*/ 266 h 532"/>
                <a:gd name="T2" fmla="*/ 0 w 266"/>
                <a:gd name="T3" fmla="*/ 532 h 532"/>
                <a:gd name="T4" fmla="*/ 0 w 266"/>
                <a:gd name="T5" fmla="*/ 430 h 532"/>
                <a:gd name="T6" fmla="*/ 164 w 266"/>
                <a:gd name="T7" fmla="*/ 266 h 532"/>
                <a:gd name="T8" fmla="*/ 0 w 266"/>
                <a:gd name="T9" fmla="*/ 102 h 532"/>
                <a:gd name="T10" fmla="*/ 0 w 266"/>
                <a:gd name="T11" fmla="*/ 0 h 532"/>
                <a:gd name="T12" fmla="*/ 266 w 266"/>
                <a:gd name="T13" fmla="*/ 266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532">
                  <a:moveTo>
                    <a:pt x="266" y="266"/>
                  </a:moveTo>
                  <a:cubicBezTo>
                    <a:pt x="266" y="413"/>
                    <a:pt x="147" y="532"/>
                    <a:pt x="0" y="532"/>
                  </a:cubicBezTo>
                  <a:cubicBezTo>
                    <a:pt x="0" y="430"/>
                    <a:pt x="0" y="430"/>
                    <a:pt x="0" y="430"/>
                  </a:cubicBezTo>
                  <a:cubicBezTo>
                    <a:pt x="91" y="430"/>
                    <a:pt x="164" y="357"/>
                    <a:pt x="164" y="266"/>
                  </a:cubicBezTo>
                  <a:cubicBezTo>
                    <a:pt x="164" y="176"/>
                    <a:pt x="91" y="102"/>
                    <a:pt x="0" y="10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7" y="0"/>
                    <a:pt x="266" y="119"/>
                    <a:pt x="266" y="26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11F3448-68E9-48A4-B65A-2EB66EEFCE4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1395437" y="4332064"/>
              <a:ext cx="10804403" cy="2104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AFCE031-0ADA-45AA-891F-5424952D58F4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849215" y="3443149"/>
              <a:ext cx="546222" cy="1099402"/>
            </a:xfrm>
            <a:custGeom>
              <a:avLst/>
              <a:gdLst>
                <a:gd name="T0" fmla="*/ 266 w 266"/>
                <a:gd name="T1" fmla="*/ 266 h 532"/>
                <a:gd name="T2" fmla="*/ 0 w 266"/>
                <a:gd name="T3" fmla="*/ 532 h 532"/>
                <a:gd name="T4" fmla="*/ 0 w 266"/>
                <a:gd name="T5" fmla="*/ 430 h 532"/>
                <a:gd name="T6" fmla="*/ 164 w 266"/>
                <a:gd name="T7" fmla="*/ 266 h 532"/>
                <a:gd name="T8" fmla="*/ 0 w 266"/>
                <a:gd name="T9" fmla="*/ 102 h 532"/>
                <a:gd name="T10" fmla="*/ 0 w 266"/>
                <a:gd name="T11" fmla="*/ 0 h 532"/>
                <a:gd name="T12" fmla="*/ 266 w 266"/>
                <a:gd name="T13" fmla="*/ 266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532">
                  <a:moveTo>
                    <a:pt x="266" y="266"/>
                  </a:moveTo>
                  <a:cubicBezTo>
                    <a:pt x="266" y="413"/>
                    <a:pt x="147" y="532"/>
                    <a:pt x="0" y="532"/>
                  </a:cubicBezTo>
                  <a:cubicBezTo>
                    <a:pt x="0" y="430"/>
                    <a:pt x="0" y="430"/>
                    <a:pt x="0" y="430"/>
                  </a:cubicBezTo>
                  <a:cubicBezTo>
                    <a:pt x="91" y="430"/>
                    <a:pt x="164" y="357"/>
                    <a:pt x="164" y="266"/>
                  </a:cubicBezTo>
                  <a:cubicBezTo>
                    <a:pt x="164" y="176"/>
                    <a:pt x="91" y="102"/>
                    <a:pt x="0" y="10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7" y="0"/>
                    <a:pt x="266" y="119"/>
                    <a:pt x="266" y="26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F285E738-E5EF-44CF-A56A-06170543F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437" y="3441806"/>
              <a:ext cx="9410554" cy="2104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1" name="Group 45">
            <a:extLst>
              <a:ext uri="{FF2B5EF4-FFF2-40B4-BE49-F238E27FC236}">
                <a16:creationId xmlns:a16="http://schemas.microsoft.com/office/drawing/2014/main" id="{C596D495-5A10-4DF3-8BE4-7FB9DEDA5E07}"/>
              </a:ext>
            </a:extLst>
          </p:cNvPr>
          <p:cNvGrpSpPr/>
          <p:nvPr/>
        </p:nvGrpSpPr>
        <p:grpSpPr>
          <a:xfrm>
            <a:off x="4239692" y="2666532"/>
            <a:ext cx="671711" cy="422925"/>
            <a:chOff x="920816" y="2053524"/>
            <a:chExt cx="1294484" cy="815037"/>
          </a:xfrm>
        </p:grpSpPr>
        <p:sp>
          <p:nvSpPr>
            <p:cNvPr id="82" name="Rectangle: Rounded Corners 76">
              <a:extLst>
                <a:ext uri="{FF2B5EF4-FFF2-40B4-BE49-F238E27FC236}">
                  <a16:creationId xmlns:a16="http://schemas.microsoft.com/office/drawing/2014/main" id="{6EC83C2B-CE4E-43C2-8D71-6C88764FB31D}"/>
                </a:ext>
              </a:extLst>
            </p:cNvPr>
            <p:cNvSpPr/>
            <p:nvPr/>
          </p:nvSpPr>
          <p:spPr>
            <a:xfrm rot="18900000">
              <a:off x="920816" y="2233116"/>
              <a:ext cx="455856" cy="455857"/>
            </a:xfrm>
            <a:prstGeom prst="roundRect">
              <a:avLst>
                <a:gd name="adj" fmla="val 914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83" name="Rectangle: Rounded Corners 77">
              <a:extLst>
                <a:ext uri="{FF2B5EF4-FFF2-40B4-BE49-F238E27FC236}">
                  <a16:creationId xmlns:a16="http://schemas.microsoft.com/office/drawing/2014/main" id="{51B64B83-013B-46B4-A577-D2221BB53948}"/>
                </a:ext>
              </a:extLst>
            </p:cNvPr>
            <p:cNvSpPr/>
            <p:nvPr/>
          </p:nvSpPr>
          <p:spPr>
            <a:xfrm rot="18900000">
              <a:off x="1759444" y="2233117"/>
              <a:ext cx="455856" cy="455857"/>
            </a:xfrm>
            <a:prstGeom prst="roundRect">
              <a:avLst>
                <a:gd name="adj" fmla="val 914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4" name="Rectangle: Rounded Corners 75">
              <a:extLst>
                <a:ext uri="{FF2B5EF4-FFF2-40B4-BE49-F238E27FC236}">
                  <a16:creationId xmlns:a16="http://schemas.microsoft.com/office/drawing/2014/main" id="{62CA90B5-D505-4439-AD50-6D3F2D6CF4B1}"/>
                </a:ext>
              </a:extLst>
            </p:cNvPr>
            <p:cNvSpPr/>
            <p:nvPr/>
          </p:nvSpPr>
          <p:spPr>
            <a:xfrm rot="2700000">
              <a:off x="1160540" y="2053524"/>
              <a:ext cx="815037" cy="815038"/>
            </a:xfrm>
            <a:prstGeom prst="roundRect">
              <a:avLst>
                <a:gd name="adj" fmla="val 9141"/>
              </a:avLst>
            </a:prstGeom>
            <a:gradFill flip="none" rotWithShape="1">
              <a:gsLst>
                <a:gs pos="0">
                  <a:srgbClr val="10CF9B"/>
                </a:gs>
                <a:gs pos="100000">
                  <a:srgbClr val="0099D6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85" name="Group 16">
            <a:extLst>
              <a:ext uri="{FF2B5EF4-FFF2-40B4-BE49-F238E27FC236}">
                <a16:creationId xmlns:a16="http://schemas.microsoft.com/office/drawing/2014/main" id="{BDAD7CF1-6829-4F1D-B365-7E881992AFFC}"/>
              </a:ext>
            </a:extLst>
          </p:cNvPr>
          <p:cNvGrpSpPr/>
          <p:nvPr/>
        </p:nvGrpSpPr>
        <p:grpSpPr>
          <a:xfrm>
            <a:off x="1904475" y="2666532"/>
            <a:ext cx="671711" cy="422925"/>
            <a:chOff x="920816" y="2053524"/>
            <a:chExt cx="1294484" cy="815037"/>
          </a:xfrm>
        </p:grpSpPr>
        <p:sp>
          <p:nvSpPr>
            <p:cNvPr id="86" name="Rectangle: Rounded Corners 76">
              <a:extLst>
                <a:ext uri="{FF2B5EF4-FFF2-40B4-BE49-F238E27FC236}">
                  <a16:creationId xmlns:a16="http://schemas.microsoft.com/office/drawing/2014/main" id="{B9258E03-07A0-4213-88E3-9741D71FC773}"/>
                </a:ext>
              </a:extLst>
            </p:cNvPr>
            <p:cNvSpPr/>
            <p:nvPr/>
          </p:nvSpPr>
          <p:spPr>
            <a:xfrm rot="18900000">
              <a:off x="920816" y="2233116"/>
              <a:ext cx="455856" cy="455857"/>
            </a:xfrm>
            <a:prstGeom prst="roundRect">
              <a:avLst>
                <a:gd name="adj" fmla="val 914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87" name="Rectangle: Rounded Corners 77">
              <a:extLst>
                <a:ext uri="{FF2B5EF4-FFF2-40B4-BE49-F238E27FC236}">
                  <a16:creationId xmlns:a16="http://schemas.microsoft.com/office/drawing/2014/main" id="{D1DBD8B5-5E88-41D0-ABFB-8A6ED9FDAA15}"/>
                </a:ext>
              </a:extLst>
            </p:cNvPr>
            <p:cNvSpPr/>
            <p:nvPr/>
          </p:nvSpPr>
          <p:spPr>
            <a:xfrm rot="18900000">
              <a:off x="1759444" y="2233117"/>
              <a:ext cx="455856" cy="455857"/>
            </a:xfrm>
            <a:prstGeom prst="roundRect">
              <a:avLst>
                <a:gd name="adj" fmla="val 914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8" name="Rectangle: Rounded Corners 75">
              <a:extLst>
                <a:ext uri="{FF2B5EF4-FFF2-40B4-BE49-F238E27FC236}">
                  <a16:creationId xmlns:a16="http://schemas.microsoft.com/office/drawing/2014/main" id="{DAA98B18-547D-4BC4-B43F-CF9F4171E7A4}"/>
                </a:ext>
              </a:extLst>
            </p:cNvPr>
            <p:cNvSpPr/>
            <p:nvPr/>
          </p:nvSpPr>
          <p:spPr>
            <a:xfrm rot="2700000">
              <a:off x="1160540" y="2053524"/>
              <a:ext cx="815037" cy="815038"/>
            </a:xfrm>
            <a:prstGeom prst="roundRect">
              <a:avLst>
                <a:gd name="adj" fmla="val 9141"/>
              </a:avLst>
            </a:prstGeom>
            <a:gradFill flip="none" rotWithShape="1">
              <a:gsLst>
                <a:gs pos="0">
                  <a:srgbClr val="10CF9B"/>
                </a:gs>
                <a:gs pos="100000">
                  <a:srgbClr val="0099D6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89" name="Group 41">
            <a:extLst>
              <a:ext uri="{FF2B5EF4-FFF2-40B4-BE49-F238E27FC236}">
                <a16:creationId xmlns:a16="http://schemas.microsoft.com/office/drawing/2014/main" id="{F5F75803-1C6A-451E-8CE5-803700C4F737}"/>
              </a:ext>
            </a:extLst>
          </p:cNvPr>
          <p:cNvGrpSpPr/>
          <p:nvPr/>
        </p:nvGrpSpPr>
        <p:grpSpPr>
          <a:xfrm>
            <a:off x="6567840" y="2666532"/>
            <a:ext cx="671711" cy="422925"/>
            <a:chOff x="920816" y="2053524"/>
            <a:chExt cx="1294484" cy="815037"/>
          </a:xfrm>
        </p:grpSpPr>
        <p:sp>
          <p:nvSpPr>
            <p:cNvPr id="90" name="Rectangle: Rounded Corners 76">
              <a:extLst>
                <a:ext uri="{FF2B5EF4-FFF2-40B4-BE49-F238E27FC236}">
                  <a16:creationId xmlns:a16="http://schemas.microsoft.com/office/drawing/2014/main" id="{CE5714A5-C5C4-4F7C-BA50-2FA64FBD7EE9}"/>
                </a:ext>
              </a:extLst>
            </p:cNvPr>
            <p:cNvSpPr/>
            <p:nvPr/>
          </p:nvSpPr>
          <p:spPr>
            <a:xfrm rot="18900000">
              <a:off x="920816" y="2233116"/>
              <a:ext cx="455856" cy="455857"/>
            </a:xfrm>
            <a:prstGeom prst="roundRect">
              <a:avLst>
                <a:gd name="adj" fmla="val 914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91" name="Rectangle: Rounded Corners 77">
              <a:extLst>
                <a:ext uri="{FF2B5EF4-FFF2-40B4-BE49-F238E27FC236}">
                  <a16:creationId xmlns:a16="http://schemas.microsoft.com/office/drawing/2014/main" id="{C42ED203-A04C-4F53-9CD3-A49B91DE0A72}"/>
                </a:ext>
              </a:extLst>
            </p:cNvPr>
            <p:cNvSpPr/>
            <p:nvPr/>
          </p:nvSpPr>
          <p:spPr>
            <a:xfrm rot="18900000">
              <a:off x="1759444" y="2233117"/>
              <a:ext cx="455856" cy="455857"/>
            </a:xfrm>
            <a:prstGeom prst="roundRect">
              <a:avLst>
                <a:gd name="adj" fmla="val 914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2" name="Rectangle: Rounded Corners 75">
              <a:extLst>
                <a:ext uri="{FF2B5EF4-FFF2-40B4-BE49-F238E27FC236}">
                  <a16:creationId xmlns:a16="http://schemas.microsoft.com/office/drawing/2014/main" id="{06CC131A-EA0A-4360-A4FC-8298CE9C1C3C}"/>
                </a:ext>
              </a:extLst>
            </p:cNvPr>
            <p:cNvSpPr/>
            <p:nvPr/>
          </p:nvSpPr>
          <p:spPr>
            <a:xfrm rot="2700000">
              <a:off x="1160540" y="2053524"/>
              <a:ext cx="815037" cy="815038"/>
            </a:xfrm>
            <a:prstGeom prst="roundRect">
              <a:avLst>
                <a:gd name="adj" fmla="val 9141"/>
              </a:avLst>
            </a:prstGeom>
            <a:gradFill flip="none" rotWithShape="1">
              <a:gsLst>
                <a:gs pos="0">
                  <a:srgbClr val="10CF9B"/>
                </a:gs>
                <a:gs pos="100000">
                  <a:srgbClr val="0099D6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93" name="TextBox 25">
            <a:extLst>
              <a:ext uri="{FF2B5EF4-FFF2-40B4-BE49-F238E27FC236}">
                <a16:creationId xmlns:a16="http://schemas.microsoft.com/office/drawing/2014/main" id="{9CB60790-21F6-4602-B26D-15AF1344D73C}"/>
              </a:ext>
            </a:extLst>
          </p:cNvPr>
          <p:cNvSpPr txBox="1"/>
          <p:nvPr/>
        </p:nvSpPr>
        <p:spPr>
          <a:xfrm>
            <a:off x="1564836" y="2208116"/>
            <a:ext cx="1350970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b="1" dirty="0">
                <a:solidFill>
                  <a:srgbClr val="6F878C"/>
                </a:solidFill>
                <a:latin typeface="+mj-lt"/>
                <a:cs typeface="Calibri Light" panose="020F0302020204030204" pitchFamily="34" charset="0"/>
              </a:rPr>
              <a:t>Introduzione</a:t>
            </a:r>
            <a:r>
              <a:rPr lang="en-US" b="1" dirty="0">
                <a:solidFill>
                  <a:srgbClr val="6F878C"/>
                </a:solidFill>
                <a:latin typeface="+mj-lt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94" name="TextBox 25">
            <a:extLst>
              <a:ext uri="{FF2B5EF4-FFF2-40B4-BE49-F238E27FC236}">
                <a16:creationId xmlns:a16="http://schemas.microsoft.com/office/drawing/2014/main" id="{2E98C2DB-B8BF-4FDF-ACD1-94B0763ECE85}"/>
              </a:ext>
            </a:extLst>
          </p:cNvPr>
          <p:cNvSpPr txBox="1"/>
          <p:nvPr/>
        </p:nvSpPr>
        <p:spPr>
          <a:xfrm>
            <a:off x="3896515" y="2208116"/>
            <a:ext cx="1350970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b="1" dirty="0">
                <a:solidFill>
                  <a:srgbClr val="6F878C"/>
                </a:solidFill>
                <a:latin typeface="+mj-lt"/>
                <a:cs typeface="Calibri Light" panose="020F0302020204030204" pitchFamily="34" charset="0"/>
              </a:rPr>
              <a:t>Obiettivi</a:t>
            </a:r>
            <a:endParaRPr lang="it-IT" sz="1400" b="1" dirty="0">
              <a:solidFill>
                <a:srgbClr val="6F878C"/>
              </a:solidFill>
              <a:latin typeface="+mj-lt"/>
              <a:cs typeface="Calibri Light" panose="020F0302020204030204" pitchFamily="34" charset="0"/>
            </a:endParaRPr>
          </a:p>
        </p:txBody>
      </p:sp>
      <p:grpSp>
        <p:nvGrpSpPr>
          <p:cNvPr id="102" name="Group 45">
            <a:extLst>
              <a:ext uri="{FF2B5EF4-FFF2-40B4-BE49-F238E27FC236}">
                <a16:creationId xmlns:a16="http://schemas.microsoft.com/office/drawing/2014/main" id="{A9089A6B-8E0F-4F34-B412-A5308B94F1B9}"/>
              </a:ext>
            </a:extLst>
          </p:cNvPr>
          <p:cNvGrpSpPr/>
          <p:nvPr/>
        </p:nvGrpSpPr>
        <p:grpSpPr>
          <a:xfrm>
            <a:off x="4288683" y="4455266"/>
            <a:ext cx="671711" cy="422925"/>
            <a:chOff x="920816" y="2053524"/>
            <a:chExt cx="1294484" cy="815037"/>
          </a:xfrm>
        </p:grpSpPr>
        <p:sp>
          <p:nvSpPr>
            <p:cNvPr id="103" name="Rectangle: Rounded Corners 76">
              <a:extLst>
                <a:ext uri="{FF2B5EF4-FFF2-40B4-BE49-F238E27FC236}">
                  <a16:creationId xmlns:a16="http://schemas.microsoft.com/office/drawing/2014/main" id="{4F8851A3-253D-4843-A66B-FB1826E40764}"/>
                </a:ext>
              </a:extLst>
            </p:cNvPr>
            <p:cNvSpPr/>
            <p:nvPr/>
          </p:nvSpPr>
          <p:spPr>
            <a:xfrm rot="18900000">
              <a:off x="920816" y="2233116"/>
              <a:ext cx="455856" cy="455857"/>
            </a:xfrm>
            <a:prstGeom prst="roundRect">
              <a:avLst>
                <a:gd name="adj" fmla="val 914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04" name="Rectangle: Rounded Corners 77">
              <a:extLst>
                <a:ext uri="{FF2B5EF4-FFF2-40B4-BE49-F238E27FC236}">
                  <a16:creationId xmlns:a16="http://schemas.microsoft.com/office/drawing/2014/main" id="{C5D68338-9EF7-465E-B3C6-F829E4FDD356}"/>
                </a:ext>
              </a:extLst>
            </p:cNvPr>
            <p:cNvSpPr/>
            <p:nvPr/>
          </p:nvSpPr>
          <p:spPr>
            <a:xfrm rot="18900000">
              <a:off x="1759444" y="2233117"/>
              <a:ext cx="455856" cy="455857"/>
            </a:xfrm>
            <a:prstGeom prst="roundRect">
              <a:avLst>
                <a:gd name="adj" fmla="val 914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5" name="Rectangle: Rounded Corners 75">
              <a:extLst>
                <a:ext uri="{FF2B5EF4-FFF2-40B4-BE49-F238E27FC236}">
                  <a16:creationId xmlns:a16="http://schemas.microsoft.com/office/drawing/2014/main" id="{0B308FFD-D01C-4876-AAEB-1797790BFA10}"/>
                </a:ext>
              </a:extLst>
            </p:cNvPr>
            <p:cNvSpPr/>
            <p:nvPr/>
          </p:nvSpPr>
          <p:spPr>
            <a:xfrm rot="2700000">
              <a:off x="1160540" y="2053524"/>
              <a:ext cx="815037" cy="815038"/>
            </a:xfrm>
            <a:prstGeom prst="roundRect">
              <a:avLst>
                <a:gd name="adj" fmla="val 9141"/>
              </a:avLst>
            </a:prstGeom>
            <a:gradFill flip="none" rotWithShape="1">
              <a:gsLst>
                <a:gs pos="0">
                  <a:srgbClr val="10CF9B"/>
                </a:gs>
                <a:gs pos="100000">
                  <a:srgbClr val="0099D6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106" name="Group 16">
            <a:extLst>
              <a:ext uri="{FF2B5EF4-FFF2-40B4-BE49-F238E27FC236}">
                <a16:creationId xmlns:a16="http://schemas.microsoft.com/office/drawing/2014/main" id="{F0BA0E36-3571-48D7-96DD-585395C0F111}"/>
              </a:ext>
            </a:extLst>
          </p:cNvPr>
          <p:cNvGrpSpPr/>
          <p:nvPr/>
        </p:nvGrpSpPr>
        <p:grpSpPr>
          <a:xfrm>
            <a:off x="1953466" y="4455266"/>
            <a:ext cx="671711" cy="422925"/>
            <a:chOff x="920816" y="2053524"/>
            <a:chExt cx="1294484" cy="815037"/>
          </a:xfrm>
        </p:grpSpPr>
        <p:sp>
          <p:nvSpPr>
            <p:cNvPr id="107" name="Rectangle: Rounded Corners 76">
              <a:extLst>
                <a:ext uri="{FF2B5EF4-FFF2-40B4-BE49-F238E27FC236}">
                  <a16:creationId xmlns:a16="http://schemas.microsoft.com/office/drawing/2014/main" id="{1EAF5292-2CE4-485E-BB4E-C84E0E21EC77}"/>
                </a:ext>
              </a:extLst>
            </p:cNvPr>
            <p:cNvSpPr/>
            <p:nvPr/>
          </p:nvSpPr>
          <p:spPr>
            <a:xfrm rot="18900000">
              <a:off x="920816" y="2233116"/>
              <a:ext cx="455856" cy="455857"/>
            </a:xfrm>
            <a:prstGeom prst="roundRect">
              <a:avLst>
                <a:gd name="adj" fmla="val 914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08" name="Rectangle: Rounded Corners 77">
              <a:extLst>
                <a:ext uri="{FF2B5EF4-FFF2-40B4-BE49-F238E27FC236}">
                  <a16:creationId xmlns:a16="http://schemas.microsoft.com/office/drawing/2014/main" id="{709DD7CC-185B-4265-9056-4AC84D422E50}"/>
                </a:ext>
              </a:extLst>
            </p:cNvPr>
            <p:cNvSpPr/>
            <p:nvPr/>
          </p:nvSpPr>
          <p:spPr>
            <a:xfrm rot="18900000">
              <a:off x="1759444" y="2233117"/>
              <a:ext cx="455856" cy="455857"/>
            </a:xfrm>
            <a:prstGeom prst="roundRect">
              <a:avLst>
                <a:gd name="adj" fmla="val 914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9" name="Rectangle: Rounded Corners 75">
              <a:extLst>
                <a:ext uri="{FF2B5EF4-FFF2-40B4-BE49-F238E27FC236}">
                  <a16:creationId xmlns:a16="http://schemas.microsoft.com/office/drawing/2014/main" id="{2DFEB403-502A-484E-A92E-929CDC25D4B6}"/>
                </a:ext>
              </a:extLst>
            </p:cNvPr>
            <p:cNvSpPr/>
            <p:nvPr/>
          </p:nvSpPr>
          <p:spPr>
            <a:xfrm rot="2700000">
              <a:off x="1160540" y="2053524"/>
              <a:ext cx="815037" cy="815038"/>
            </a:xfrm>
            <a:prstGeom prst="roundRect">
              <a:avLst>
                <a:gd name="adj" fmla="val 9141"/>
              </a:avLst>
            </a:prstGeom>
            <a:gradFill flip="none" rotWithShape="1">
              <a:gsLst>
                <a:gs pos="0">
                  <a:srgbClr val="10CF9B"/>
                </a:gs>
                <a:gs pos="100000">
                  <a:srgbClr val="0099D6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110" name="Group 41">
            <a:extLst>
              <a:ext uri="{FF2B5EF4-FFF2-40B4-BE49-F238E27FC236}">
                <a16:creationId xmlns:a16="http://schemas.microsoft.com/office/drawing/2014/main" id="{B9E6953E-C67B-4C35-9699-012C02D3F8A0}"/>
              </a:ext>
            </a:extLst>
          </p:cNvPr>
          <p:cNvGrpSpPr/>
          <p:nvPr/>
        </p:nvGrpSpPr>
        <p:grpSpPr>
          <a:xfrm>
            <a:off x="6616831" y="4455266"/>
            <a:ext cx="671711" cy="422925"/>
            <a:chOff x="920816" y="2053524"/>
            <a:chExt cx="1294484" cy="815037"/>
          </a:xfrm>
        </p:grpSpPr>
        <p:sp>
          <p:nvSpPr>
            <p:cNvPr id="111" name="Rectangle: Rounded Corners 76">
              <a:extLst>
                <a:ext uri="{FF2B5EF4-FFF2-40B4-BE49-F238E27FC236}">
                  <a16:creationId xmlns:a16="http://schemas.microsoft.com/office/drawing/2014/main" id="{9F75467B-2C7A-4C42-AECD-6BA686C798DE}"/>
                </a:ext>
              </a:extLst>
            </p:cNvPr>
            <p:cNvSpPr/>
            <p:nvPr/>
          </p:nvSpPr>
          <p:spPr>
            <a:xfrm rot="18900000">
              <a:off x="920816" y="2233116"/>
              <a:ext cx="455856" cy="455857"/>
            </a:xfrm>
            <a:prstGeom prst="roundRect">
              <a:avLst>
                <a:gd name="adj" fmla="val 914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12" name="Rectangle: Rounded Corners 77">
              <a:extLst>
                <a:ext uri="{FF2B5EF4-FFF2-40B4-BE49-F238E27FC236}">
                  <a16:creationId xmlns:a16="http://schemas.microsoft.com/office/drawing/2014/main" id="{C5F2F9D6-2F64-4126-A4D5-6857665453DA}"/>
                </a:ext>
              </a:extLst>
            </p:cNvPr>
            <p:cNvSpPr/>
            <p:nvPr/>
          </p:nvSpPr>
          <p:spPr>
            <a:xfrm rot="18900000">
              <a:off x="1759444" y="2233117"/>
              <a:ext cx="455856" cy="455857"/>
            </a:xfrm>
            <a:prstGeom prst="roundRect">
              <a:avLst>
                <a:gd name="adj" fmla="val 914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3" name="Rectangle: Rounded Corners 75">
              <a:extLst>
                <a:ext uri="{FF2B5EF4-FFF2-40B4-BE49-F238E27FC236}">
                  <a16:creationId xmlns:a16="http://schemas.microsoft.com/office/drawing/2014/main" id="{1688C96B-AB28-41CF-A489-E22236E3F370}"/>
                </a:ext>
              </a:extLst>
            </p:cNvPr>
            <p:cNvSpPr/>
            <p:nvPr/>
          </p:nvSpPr>
          <p:spPr>
            <a:xfrm rot="2700000">
              <a:off x="1160540" y="2053524"/>
              <a:ext cx="815037" cy="815038"/>
            </a:xfrm>
            <a:prstGeom prst="roundRect">
              <a:avLst>
                <a:gd name="adj" fmla="val 9141"/>
              </a:avLst>
            </a:prstGeom>
            <a:gradFill flip="none" rotWithShape="1">
              <a:gsLst>
                <a:gs pos="0">
                  <a:srgbClr val="10CF9B"/>
                </a:gs>
                <a:gs pos="100000">
                  <a:srgbClr val="0099D6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115" name="TextBox 25">
            <a:extLst>
              <a:ext uri="{FF2B5EF4-FFF2-40B4-BE49-F238E27FC236}">
                <a16:creationId xmlns:a16="http://schemas.microsoft.com/office/drawing/2014/main" id="{B64D58E4-EC0D-4B1A-A2AF-0E819B1E51BD}"/>
              </a:ext>
            </a:extLst>
          </p:cNvPr>
          <p:cNvSpPr txBox="1"/>
          <p:nvPr/>
        </p:nvSpPr>
        <p:spPr>
          <a:xfrm>
            <a:off x="6225993" y="2208116"/>
            <a:ext cx="1350970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b="1" dirty="0">
                <a:solidFill>
                  <a:srgbClr val="6F878C"/>
                </a:solidFill>
                <a:latin typeface="+mj-lt"/>
                <a:cs typeface="Calibri Light" panose="020F0302020204030204" pitchFamily="34" charset="0"/>
              </a:rPr>
              <a:t>Sviluppo</a:t>
            </a:r>
            <a:endParaRPr lang="it-IT" sz="1050" b="1" dirty="0">
              <a:solidFill>
                <a:srgbClr val="6F878C"/>
              </a:solidFill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117" name="TextBox 25">
            <a:extLst>
              <a:ext uri="{FF2B5EF4-FFF2-40B4-BE49-F238E27FC236}">
                <a16:creationId xmlns:a16="http://schemas.microsoft.com/office/drawing/2014/main" id="{5AD0482D-1022-45BD-A60A-B4BBC4507FFC}"/>
              </a:ext>
            </a:extLst>
          </p:cNvPr>
          <p:cNvSpPr txBox="1"/>
          <p:nvPr/>
        </p:nvSpPr>
        <p:spPr>
          <a:xfrm>
            <a:off x="1621255" y="5059849"/>
            <a:ext cx="1350970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b="1" dirty="0">
                <a:solidFill>
                  <a:srgbClr val="6F878C"/>
                </a:solidFill>
                <a:latin typeface="+mj-lt"/>
                <a:cs typeface="Calibri Light" panose="020F0302020204030204" pitchFamily="34" charset="0"/>
              </a:rPr>
              <a:t>Test</a:t>
            </a:r>
            <a:r>
              <a:rPr lang="en-US" sz="1400" b="1" dirty="0">
                <a:solidFill>
                  <a:srgbClr val="6F878C"/>
                </a:solidFill>
                <a:latin typeface="+mj-lt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118" name="TextBox 25">
            <a:extLst>
              <a:ext uri="{FF2B5EF4-FFF2-40B4-BE49-F238E27FC236}">
                <a16:creationId xmlns:a16="http://schemas.microsoft.com/office/drawing/2014/main" id="{FDB5C2E6-BA41-4F7C-9F68-6E2065A2C56D}"/>
              </a:ext>
            </a:extLst>
          </p:cNvPr>
          <p:cNvSpPr txBox="1"/>
          <p:nvPr/>
        </p:nvSpPr>
        <p:spPr>
          <a:xfrm>
            <a:off x="3953665" y="5075141"/>
            <a:ext cx="1350970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b="1" dirty="0">
                <a:solidFill>
                  <a:srgbClr val="6F878C"/>
                </a:solidFill>
                <a:latin typeface="+mj-lt"/>
                <a:cs typeface="Calibri Light" panose="020F0302020204030204" pitchFamily="34" charset="0"/>
              </a:rPr>
              <a:t>Conclusioni</a:t>
            </a:r>
          </a:p>
        </p:txBody>
      </p:sp>
      <p:sp>
        <p:nvSpPr>
          <p:cNvPr id="119" name="TextBox 25">
            <a:extLst>
              <a:ext uri="{FF2B5EF4-FFF2-40B4-BE49-F238E27FC236}">
                <a16:creationId xmlns:a16="http://schemas.microsoft.com/office/drawing/2014/main" id="{EA8165AD-6938-450E-8D19-E55A5927EAAF}"/>
              </a:ext>
            </a:extLst>
          </p:cNvPr>
          <p:cNvSpPr txBox="1"/>
          <p:nvPr/>
        </p:nvSpPr>
        <p:spPr>
          <a:xfrm>
            <a:off x="6283143" y="5075141"/>
            <a:ext cx="1350970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b="1" dirty="0">
                <a:solidFill>
                  <a:srgbClr val="6F878C"/>
                </a:solidFill>
                <a:latin typeface="+mj-lt"/>
                <a:cs typeface="Calibri Light" panose="020F0302020204030204" pitchFamily="34" charset="0"/>
              </a:rPr>
              <a:t>Sviluppi Futuri</a:t>
            </a:r>
            <a:endParaRPr lang="it-IT" sz="1050" b="1" dirty="0">
              <a:solidFill>
                <a:srgbClr val="6F878C"/>
              </a:solidFill>
              <a:latin typeface="+mj-lt"/>
              <a:cs typeface="Calibri Light" panose="020F0302020204030204" pitchFamily="34" charset="0"/>
            </a:endParaRPr>
          </a:p>
        </p:txBody>
      </p:sp>
      <p:grpSp>
        <p:nvGrpSpPr>
          <p:cNvPr id="120" name="Group 61">
            <a:extLst>
              <a:ext uri="{FF2B5EF4-FFF2-40B4-BE49-F238E27FC236}">
                <a16:creationId xmlns:a16="http://schemas.microsoft.com/office/drawing/2014/main" id="{34F414C0-48FA-42EF-8118-AF3638417E66}"/>
              </a:ext>
            </a:extLst>
          </p:cNvPr>
          <p:cNvGrpSpPr/>
          <p:nvPr/>
        </p:nvGrpSpPr>
        <p:grpSpPr>
          <a:xfrm>
            <a:off x="2119516" y="2745163"/>
            <a:ext cx="270000" cy="252000"/>
            <a:chOff x="9161463" y="4692650"/>
            <a:chExt cx="360363" cy="354013"/>
          </a:xfrm>
          <a:solidFill>
            <a:schemeClr val="bg1"/>
          </a:solidFill>
        </p:grpSpPr>
        <p:sp>
          <p:nvSpPr>
            <p:cNvPr id="121" name="Freeform 156">
              <a:extLst>
                <a:ext uri="{FF2B5EF4-FFF2-40B4-BE49-F238E27FC236}">
                  <a16:creationId xmlns:a16="http://schemas.microsoft.com/office/drawing/2014/main" id="{01155CE4-475A-4024-8A73-134825001E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61463" y="4692650"/>
              <a:ext cx="255588" cy="330200"/>
            </a:xfrm>
            <a:custGeom>
              <a:avLst/>
              <a:gdLst>
                <a:gd name="T0" fmla="*/ 48 w 68"/>
                <a:gd name="T1" fmla="*/ 76 h 88"/>
                <a:gd name="T2" fmla="*/ 48 w 68"/>
                <a:gd name="T3" fmla="*/ 76 h 88"/>
                <a:gd name="T4" fmla="*/ 49 w 68"/>
                <a:gd name="T5" fmla="*/ 76 h 88"/>
                <a:gd name="T6" fmla="*/ 50 w 68"/>
                <a:gd name="T7" fmla="*/ 74 h 88"/>
                <a:gd name="T8" fmla="*/ 68 w 68"/>
                <a:gd name="T9" fmla="*/ 56 h 88"/>
                <a:gd name="T10" fmla="*/ 68 w 68"/>
                <a:gd name="T11" fmla="*/ 22 h 88"/>
                <a:gd name="T12" fmla="*/ 67 w 68"/>
                <a:gd name="T13" fmla="*/ 21 h 88"/>
                <a:gd name="T14" fmla="*/ 47 w 68"/>
                <a:gd name="T15" fmla="*/ 1 h 88"/>
                <a:gd name="T16" fmla="*/ 46 w 68"/>
                <a:gd name="T17" fmla="*/ 0 h 88"/>
                <a:gd name="T18" fmla="*/ 2 w 68"/>
                <a:gd name="T19" fmla="*/ 0 h 88"/>
                <a:gd name="T20" fmla="*/ 0 w 68"/>
                <a:gd name="T21" fmla="*/ 2 h 88"/>
                <a:gd name="T22" fmla="*/ 0 w 68"/>
                <a:gd name="T23" fmla="*/ 86 h 88"/>
                <a:gd name="T24" fmla="*/ 2 w 68"/>
                <a:gd name="T25" fmla="*/ 88 h 88"/>
                <a:gd name="T26" fmla="*/ 45 w 68"/>
                <a:gd name="T27" fmla="*/ 88 h 88"/>
                <a:gd name="T28" fmla="*/ 48 w 68"/>
                <a:gd name="T29" fmla="*/ 76 h 88"/>
                <a:gd name="T30" fmla="*/ 46 w 68"/>
                <a:gd name="T31" fmla="*/ 2 h 88"/>
                <a:gd name="T32" fmla="*/ 66 w 68"/>
                <a:gd name="T33" fmla="*/ 22 h 88"/>
                <a:gd name="T34" fmla="*/ 46 w 68"/>
                <a:gd name="T35" fmla="*/ 22 h 88"/>
                <a:gd name="T36" fmla="*/ 46 w 68"/>
                <a:gd name="T37" fmla="*/ 2 h 88"/>
                <a:gd name="T38" fmla="*/ 14 w 68"/>
                <a:gd name="T39" fmla="*/ 24 h 88"/>
                <a:gd name="T40" fmla="*/ 32 w 68"/>
                <a:gd name="T41" fmla="*/ 24 h 88"/>
                <a:gd name="T42" fmla="*/ 34 w 68"/>
                <a:gd name="T43" fmla="*/ 26 h 88"/>
                <a:gd name="T44" fmla="*/ 32 w 68"/>
                <a:gd name="T45" fmla="*/ 28 h 88"/>
                <a:gd name="T46" fmla="*/ 14 w 68"/>
                <a:gd name="T47" fmla="*/ 28 h 88"/>
                <a:gd name="T48" fmla="*/ 12 w 68"/>
                <a:gd name="T49" fmla="*/ 26 h 88"/>
                <a:gd name="T50" fmla="*/ 14 w 68"/>
                <a:gd name="T51" fmla="*/ 24 h 88"/>
                <a:gd name="T52" fmla="*/ 14 w 68"/>
                <a:gd name="T53" fmla="*/ 36 h 88"/>
                <a:gd name="T54" fmla="*/ 46 w 68"/>
                <a:gd name="T55" fmla="*/ 36 h 88"/>
                <a:gd name="T56" fmla="*/ 48 w 68"/>
                <a:gd name="T57" fmla="*/ 38 h 88"/>
                <a:gd name="T58" fmla="*/ 46 w 68"/>
                <a:gd name="T59" fmla="*/ 40 h 88"/>
                <a:gd name="T60" fmla="*/ 14 w 68"/>
                <a:gd name="T61" fmla="*/ 40 h 88"/>
                <a:gd name="T62" fmla="*/ 12 w 68"/>
                <a:gd name="T63" fmla="*/ 38 h 88"/>
                <a:gd name="T64" fmla="*/ 14 w 68"/>
                <a:gd name="T65" fmla="*/ 36 h 88"/>
                <a:gd name="T66" fmla="*/ 34 w 68"/>
                <a:gd name="T67" fmla="*/ 64 h 88"/>
                <a:gd name="T68" fmla="*/ 14 w 68"/>
                <a:gd name="T69" fmla="*/ 64 h 88"/>
                <a:gd name="T70" fmla="*/ 12 w 68"/>
                <a:gd name="T71" fmla="*/ 62 h 88"/>
                <a:gd name="T72" fmla="*/ 14 w 68"/>
                <a:gd name="T73" fmla="*/ 60 h 88"/>
                <a:gd name="T74" fmla="*/ 34 w 68"/>
                <a:gd name="T75" fmla="*/ 60 h 88"/>
                <a:gd name="T76" fmla="*/ 36 w 68"/>
                <a:gd name="T77" fmla="*/ 62 h 88"/>
                <a:gd name="T78" fmla="*/ 34 w 68"/>
                <a:gd name="T79" fmla="*/ 64 h 88"/>
                <a:gd name="T80" fmla="*/ 38 w 68"/>
                <a:gd name="T81" fmla="*/ 52 h 88"/>
                <a:gd name="T82" fmla="*/ 14 w 68"/>
                <a:gd name="T83" fmla="*/ 52 h 88"/>
                <a:gd name="T84" fmla="*/ 12 w 68"/>
                <a:gd name="T85" fmla="*/ 50 h 88"/>
                <a:gd name="T86" fmla="*/ 14 w 68"/>
                <a:gd name="T87" fmla="*/ 48 h 88"/>
                <a:gd name="T88" fmla="*/ 38 w 68"/>
                <a:gd name="T89" fmla="*/ 48 h 88"/>
                <a:gd name="T90" fmla="*/ 40 w 68"/>
                <a:gd name="T91" fmla="*/ 50 h 88"/>
                <a:gd name="T92" fmla="*/ 38 w 68"/>
                <a:gd name="T93" fmla="*/ 5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8">
                  <a:moveTo>
                    <a:pt x="48" y="76"/>
                  </a:moveTo>
                  <a:cubicBezTo>
                    <a:pt x="48" y="76"/>
                    <a:pt x="48" y="76"/>
                    <a:pt x="48" y="76"/>
                  </a:cubicBezTo>
                  <a:cubicBezTo>
                    <a:pt x="48" y="76"/>
                    <a:pt x="49" y="76"/>
                    <a:pt x="49" y="76"/>
                  </a:cubicBezTo>
                  <a:cubicBezTo>
                    <a:pt x="49" y="75"/>
                    <a:pt x="49" y="74"/>
                    <a:pt x="50" y="74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68" y="21"/>
                    <a:pt x="68" y="21"/>
                    <a:pt x="67" y="2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0"/>
                    <a:pt x="47" y="0"/>
                    <a:pt x="4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7"/>
                    <a:pt x="1" y="88"/>
                    <a:pt x="2" y="88"/>
                  </a:cubicBezTo>
                  <a:cubicBezTo>
                    <a:pt x="45" y="88"/>
                    <a:pt x="45" y="88"/>
                    <a:pt x="45" y="88"/>
                  </a:cubicBezTo>
                  <a:lnTo>
                    <a:pt x="48" y="76"/>
                  </a:lnTo>
                  <a:close/>
                  <a:moveTo>
                    <a:pt x="46" y="2"/>
                  </a:moveTo>
                  <a:cubicBezTo>
                    <a:pt x="66" y="22"/>
                    <a:pt x="66" y="22"/>
                    <a:pt x="66" y="22"/>
                  </a:cubicBezTo>
                  <a:cubicBezTo>
                    <a:pt x="46" y="22"/>
                    <a:pt x="46" y="22"/>
                    <a:pt x="46" y="22"/>
                  </a:cubicBezTo>
                  <a:lnTo>
                    <a:pt x="46" y="2"/>
                  </a:lnTo>
                  <a:close/>
                  <a:moveTo>
                    <a:pt x="14" y="24"/>
                  </a:moveTo>
                  <a:cubicBezTo>
                    <a:pt x="32" y="24"/>
                    <a:pt x="32" y="24"/>
                    <a:pt x="32" y="24"/>
                  </a:cubicBezTo>
                  <a:cubicBezTo>
                    <a:pt x="33" y="24"/>
                    <a:pt x="34" y="25"/>
                    <a:pt x="34" y="26"/>
                  </a:cubicBezTo>
                  <a:cubicBezTo>
                    <a:pt x="34" y="27"/>
                    <a:pt x="33" y="28"/>
                    <a:pt x="32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3" y="28"/>
                    <a:pt x="12" y="27"/>
                    <a:pt x="12" y="26"/>
                  </a:cubicBezTo>
                  <a:cubicBezTo>
                    <a:pt x="12" y="25"/>
                    <a:pt x="13" y="24"/>
                    <a:pt x="14" y="24"/>
                  </a:cubicBezTo>
                  <a:close/>
                  <a:moveTo>
                    <a:pt x="14" y="36"/>
                  </a:moveTo>
                  <a:cubicBezTo>
                    <a:pt x="46" y="36"/>
                    <a:pt x="46" y="36"/>
                    <a:pt x="46" y="36"/>
                  </a:cubicBezTo>
                  <a:cubicBezTo>
                    <a:pt x="47" y="36"/>
                    <a:pt x="48" y="37"/>
                    <a:pt x="48" y="38"/>
                  </a:cubicBezTo>
                  <a:cubicBezTo>
                    <a:pt x="48" y="39"/>
                    <a:pt x="47" y="40"/>
                    <a:pt x="46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3" y="40"/>
                    <a:pt x="12" y="39"/>
                    <a:pt x="12" y="38"/>
                  </a:cubicBezTo>
                  <a:cubicBezTo>
                    <a:pt x="12" y="37"/>
                    <a:pt x="13" y="36"/>
                    <a:pt x="14" y="36"/>
                  </a:cubicBezTo>
                  <a:close/>
                  <a:moveTo>
                    <a:pt x="34" y="64"/>
                  </a:moveTo>
                  <a:cubicBezTo>
                    <a:pt x="14" y="64"/>
                    <a:pt x="14" y="64"/>
                    <a:pt x="14" y="64"/>
                  </a:cubicBezTo>
                  <a:cubicBezTo>
                    <a:pt x="13" y="64"/>
                    <a:pt x="12" y="63"/>
                    <a:pt x="12" y="62"/>
                  </a:cubicBezTo>
                  <a:cubicBezTo>
                    <a:pt x="12" y="61"/>
                    <a:pt x="13" y="60"/>
                    <a:pt x="1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5" y="60"/>
                    <a:pt x="36" y="61"/>
                    <a:pt x="36" y="62"/>
                  </a:cubicBezTo>
                  <a:cubicBezTo>
                    <a:pt x="36" y="63"/>
                    <a:pt x="35" y="64"/>
                    <a:pt x="34" y="64"/>
                  </a:cubicBezTo>
                  <a:close/>
                  <a:moveTo>
                    <a:pt x="38" y="52"/>
                  </a:moveTo>
                  <a:cubicBezTo>
                    <a:pt x="14" y="52"/>
                    <a:pt x="14" y="52"/>
                    <a:pt x="14" y="52"/>
                  </a:cubicBezTo>
                  <a:cubicBezTo>
                    <a:pt x="13" y="52"/>
                    <a:pt x="12" y="51"/>
                    <a:pt x="12" y="50"/>
                  </a:cubicBezTo>
                  <a:cubicBezTo>
                    <a:pt x="12" y="49"/>
                    <a:pt x="13" y="48"/>
                    <a:pt x="14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8"/>
                    <a:pt x="40" y="49"/>
                    <a:pt x="40" y="50"/>
                  </a:cubicBezTo>
                  <a:cubicBezTo>
                    <a:pt x="40" y="51"/>
                    <a:pt x="39" y="52"/>
                    <a:pt x="38" y="52"/>
                  </a:cubicBezTo>
                  <a:close/>
                </a:path>
              </a:pathLst>
            </a:custGeom>
            <a:ln w="9525">
              <a:solidFill>
                <a:srgbClr val="0ECED8"/>
              </a:solidFill>
              <a:round/>
              <a:headEnd/>
              <a:tailEnd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2" name="Freeform 157">
              <a:extLst>
                <a:ext uri="{FF2B5EF4-FFF2-40B4-BE49-F238E27FC236}">
                  <a16:creationId xmlns:a16="http://schemas.microsoft.com/office/drawing/2014/main" id="{8A1D548D-500F-40B8-B519-6440F8246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4663" y="4903788"/>
              <a:ext cx="119063" cy="119063"/>
            </a:xfrm>
            <a:custGeom>
              <a:avLst/>
              <a:gdLst>
                <a:gd name="T0" fmla="*/ 45 w 75"/>
                <a:gd name="T1" fmla="*/ 0 h 75"/>
                <a:gd name="T2" fmla="*/ 0 w 75"/>
                <a:gd name="T3" fmla="*/ 45 h 75"/>
                <a:gd name="T4" fmla="*/ 30 w 75"/>
                <a:gd name="T5" fmla="*/ 75 h 75"/>
                <a:gd name="T6" fmla="*/ 75 w 75"/>
                <a:gd name="T7" fmla="*/ 30 h 75"/>
                <a:gd name="T8" fmla="*/ 45 w 75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75">
                  <a:moveTo>
                    <a:pt x="45" y="0"/>
                  </a:moveTo>
                  <a:lnTo>
                    <a:pt x="0" y="45"/>
                  </a:lnTo>
                  <a:lnTo>
                    <a:pt x="30" y="75"/>
                  </a:lnTo>
                  <a:lnTo>
                    <a:pt x="75" y="30"/>
                  </a:lnTo>
                  <a:lnTo>
                    <a:pt x="45" y="0"/>
                  </a:lnTo>
                  <a:close/>
                </a:path>
              </a:pathLst>
            </a:custGeom>
            <a:ln w="9525">
              <a:solidFill>
                <a:srgbClr val="0ECED8"/>
              </a:solidFill>
              <a:round/>
              <a:headEnd/>
              <a:tailEnd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3" name="Freeform 158">
              <a:extLst>
                <a:ext uri="{FF2B5EF4-FFF2-40B4-BE49-F238E27FC236}">
                  <a16:creationId xmlns:a16="http://schemas.microsoft.com/office/drawing/2014/main" id="{11C9AE0D-379F-48BB-A914-5639425C2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0850" y="4989513"/>
              <a:ext cx="57150" cy="57150"/>
            </a:xfrm>
            <a:custGeom>
              <a:avLst/>
              <a:gdLst>
                <a:gd name="T0" fmla="*/ 4 w 15"/>
                <a:gd name="T1" fmla="*/ 0 h 15"/>
                <a:gd name="T2" fmla="*/ 0 w 15"/>
                <a:gd name="T3" fmla="*/ 12 h 15"/>
                <a:gd name="T4" fmla="*/ 1 w 15"/>
                <a:gd name="T5" fmla="*/ 14 h 15"/>
                <a:gd name="T6" fmla="*/ 2 w 15"/>
                <a:gd name="T7" fmla="*/ 15 h 15"/>
                <a:gd name="T8" fmla="*/ 3 w 15"/>
                <a:gd name="T9" fmla="*/ 15 h 15"/>
                <a:gd name="T10" fmla="*/ 15 w 15"/>
                <a:gd name="T11" fmla="*/ 11 h 15"/>
                <a:gd name="T12" fmla="*/ 4 w 15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5">
                  <a:moveTo>
                    <a:pt x="4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1" y="14"/>
                  </a:cubicBezTo>
                  <a:cubicBezTo>
                    <a:pt x="1" y="15"/>
                    <a:pt x="1" y="15"/>
                    <a:pt x="2" y="15"/>
                  </a:cubicBezTo>
                  <a:cubicBezTo>
                    <a:pt x="2" y="15"/>
                    <a:pt x="2" y="15"/>
                    <a:pt x="3" y="15"/>
                  </a:cubicBezTo>
                  <a:cubicBezTo>
                    <a:pt x="15" y="11"/>
                    <a:pt x="15" y="11"/>
                    <a:pt x="15" y="11"/>
                  </a:cubicBezTo>
                  <a:lnTo>
                    <a:pt x="4" y="0"/>
                  </a:lnTo>
                  <a:close/>
                </a:path>
              </a:pathLst>
            </a:custGeom>
            <a:ln w="9525">
              <a:solidFill>
                <a:srgbClr val="0ECED8"/>
              </a:solidFill>
              <a:round/>
              <a:headEnd/>
              <a:tailEnd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4" name="Freeform 159">
              <a:extLst>
                <a:ext uri="{FF2B5EF4-FFF2-40B4-BE49-F238E27FC236}">
                  <a16:creationId xmlns:a16="http://schemas.microsoft.com/office/drawing/2014/main" id="{B0D67286-17AD-4C27-BEF5-1724A99E8B7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7213" y="4865688"/>
              <a:ext cx="74613" cy="74613"/>
            </a:xfrm>
            <a:custGeom>
              <a:avLst/>
              <a:gdLst>
                <a:gd name="T0" fmla="*/ 19 w 20"/>
                <a:gd name="T1" fmla="*/ 11 h 20"/>
                <a:gd name="T2" fmla="*/ 9 w 20"/>
                <a:gd name="T3" fmla="*/ 1 h 20"/>
                <a:gd name="T4" fmla="*/ 7 w 20"/>
                <a:gd name="T5" fmla="*/ 1 h 20"/>
                <a:gd name="T6" fmla="*/ 0 w 20"/>
                <a:gd name="T7" fmla="*/ 7 h 20"/>
                <a:gd name="T8" fmla="*/ 13 w 20"/>
                <a:gd name="T9" fmla="*/ 20 h 20"/>
                <a:gd name="T10" fmla="*/ 19 w 20"/>
                <a:gd name="T11" fmla="*/ 13 h 20"/>
                <a:gd name="T12" fmla="*/ 19 w 20"/>
                <a:gd name="T13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0">
                  <a:moveTo>
                    <a:pt x="19" y="1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7" y="0"/>
                    <a:pt x="7" y="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0" y="13"/>
                    <a:pt x="20" y="11"/>
                    <a:pt x="19" y="11"/>
                  </a:cubicBezTo>
                  <a:close/>
                </a:path>
              </a:pathLst>
            </a:custGeom>
            <a:ln w="9525">
              <a:solidFill>
                <a:srgbClr val="0ECED8"/>
              </a:solidFill>
              <a:round/>
              <a:headEnd/>
              <a:tailEnd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pic>
        <p:nvPicPr>
          <p:cNvPr id="130" name="Elemento grafico 129" descr="Elenco di controllo">
            <a:extLst>
              <a:ext uri="{FF2B5EF4-FFF2-40B4-BE49-F238E27FC236}">
                <a16:creationId xmlns:a16="http://schemas.microsoft.com/office/drawing/2014/main" id="{6DFDFB20-EA99-4B84-BFF2-B48CD94F2A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6859" y="2707654"/>
            <a:ext cx="334716" cy="334716"/>
          </a:xfrm>
          <a:prstGeom prst="rect">
            <a:avLst/>
          </a:prstGeom>
        </p:spPr>
      </p:pic>
      <p:pic>
        <p:nvPicPr>
          <p:cNvPr id="132" name="Elemento grafico 131" descr="Ingranaggi">
            <a:extLst>
              <a:ext uri="{FF2B5EF4-FFF2-40B4-BE49-F238E27FC236}">
                <a16:creationId xmlns:a16="http://schemas.microsoft.com/office/drawing/2014/main" id="{D329B695-368A-45BA-926F-7688D560D9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23753" y="2691153"/>
            <a:ext cx="345039" cy="345039"/>
          </a:xfrm>
          <a:prstGeom prst="rect">
            <a:avLst/>
          </a:prstGeom>
        </p:spPr>
      </p:pic>
      <p:pic>
        <p:nvPicPr>
          <p:cNvPr id="134" name="Elemento grafico 133" descr="Becher">
            <a:extLst>
              <a:ext uri="{FF2B5EF4-FFF2-40B4-BE49-F238E27FC236}">
                <a16:creationId xmlns:a16="http://schemas.microsoft.com/office/drawing/2014/main" id="{F253BC2E-F795-423D-BB3B-8772003EE81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92535" y="4431766"/>
            <a:ext cx="378727" cy="378727"/>
          </a:xfrm>
          <a:prstGeom prst="rect">
            <a:avLst/>
          </a:prstGeom>
        </p:spPr>
      </p:pic>
      <p:pic>
        <p:nvPicPr>
          <p:cNvPr id="136" name="Elemento grafico 135" descr="Contratto">
            <a:extLst>
              <a:ext uri="{FF2B5EF4-FFF2-40B4-BE49-F238E27FC236}">
                <a16:creationId xmlns:a16="http://schemas.microsoft.com/office/drawing/2014/main" id="{473A4D6B-CB64-4BAF-9538-9FE81CC6D54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50802" y="4500736"/>
            <a:ext cx="350130" cy="350130"/>
          </a:xfrm>
          <a:prstGeom prst="rect">
            <a:avLst/>
          </a:prstGeom>
        </p:spPr>
      </p:pic>
      <p:pic>
        <p:nvPicPr>
          <p:cNvPr id="138" name="Elemento grafico 137" descr="Cronometro">
            <a:extLst>
              <a:ext uri="{FF2B5EF4-FFF2-40B4-BE49-F238E27FC236}">
                <a16:creationId xmlns:a16="http://schemas.microsoft.com/office/drawing/2014/main" id="{93F5731C-6E85-4166-AE18-24EAB3F5682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65864" y="4462457"/>
            <a:ext cx="375176" cy="375176"/>
          </a:xfrm>
          <a:prstGeom prst="rect">
            <a:avLst/>
          </a:prstGeom>
        </p:spPr>
      </p:pic>
      <p:pic>
        <p:nvPicPr>
          <p:cNvPr id="139" name="Elemento grafico 138" descr="Correre">
            <a:extLst>
              <a:ext uri="{FF2B5EF4-FFF2-40B4-BE49-F238E27FC236}">
                <a16:creationId xmlns:a16="http://schemas.microsoft.com/office/drawing/2014/main" id="{BDBDDF1D-66EB-4ABF-934B-2F8D10D3B2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5160320" y="3298935"/>
            <a:ext cx="508429" cy="50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94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A13F5A3A-0075-4D16-90B3-8A79423A81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457119"/>
            <a:ext cx="6096000" cy="646331"/>
          </a:xfrm>
        </p:spPr>
        <p:txBody>
          <a:bodyPr/>
          <a:lstStyle/>
          <a:p>
            <a:r>
              <a:rPr lang="it-IT" sz="40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Elezioni Regionali Sicilia</a:t>
            </a:r>
            <a:endParaRPr lang="it-IT" sz="2800" dirty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CD3E2B1F-216D-4B4B-829B-DAF814B721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4596726"/>
              </p:ext>
            </p:extLst>
          </p:nvPr>
        </p:nvGraphicFramePr>
        <p:xfrm>
          <a:off x="81887" y="1258350"/>
          <a:ext cx="8972550" cy="5206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9C6B943E-4625-463D-BE2A-E98330A6748F}"/>
              </a:ext>
            </a:extLst>
          </p:cNvPr>
          <p:cNvSpPr txBox="1"/>
          <p:nvPr/>
        </p:nvSpPr>
        <p:spPr>
          <a:xfrm>
            <a:off x="800100" y="6465203"/>
            <a:ext cx="1895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4"/>
              </a:buClr>
              <a:buSzPct val="150000"/>
              <a:buFont typeface="Wingdings" panose="05000000000000000000" pitchFamily="2" charset="2"/>
              <a:buChar char="§"/>
            </a:pPr>
            <a:r>
              <a:rPr lang="it-IT" sz="1000" b="1" dirty="0"/>
              <a:t>5Novembre Blu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FDDCC3B-5147-4EE5-9D78-F6560D5B35B4}"/>
              </a:ext>
            </a:extLst>
          </p:cNvPr>
          <p:cNvSpPr txBox="1"/>
          <p:nvPr/>
        </p:nvSpPr>
        <p:spPr>
          <a:xfrm>
            <a:off x="1893094" y="6465202"/>
            <a:ext cx="1895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bg1">
                  <a:lumMod val="65000"/>
                </a:schemeClr>
              </a:buClr>
              <a:buSzPct val="150000"/>
              <a:buFont typeface="Wingdings" panose="05000000000000000000" pitchFamily="2" charset="2"/>
              <a:buChar char="§"/>
            </a:pPr>
            <a:r>
              <a:rPr lang="it-IT" sz="1000" b="1" dirty="0"/>
              <a:t>5Novembre neutrali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09B1F0F-0B44-485C-8586-4BA7BC027535}"/>
              </a:ext>
            </a:extLst>
          </p:cNvPr>
          <p:cNvSpPr txBox="1"/>
          <p:nvPr/>
        </p:nvSpPr>
        <p:spPr>
          <a:xfrm>
            <a:off x="3305175" y="6465202"/>
            <a:ext cx="1895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FF0000"/>
              </a:buClr>
              <a:buSzPct val="150000"/>
              <a:buFont typeface="Wingdings" panose="05000000000000000000" pitchFamily="2" charset="2"/>
              <a:buChar char="§"/>
            </a:pPr>
            <a:r>
              <a:rPr lang="it-IT" sz="1000" b="1" dirty="0"/>
              <a:t>5Novembre  Rossi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A972357-AC43-4E9E-8689-EB8BAF6F5EF1}"/>
              </a:ext>
            </a:extLst>
          </p:cNvPr>
          <p:cNvSpPr txBox="1"/>
          <p:nvPr/>
        </p:nvSpPr>
        <p:spPr>
          <a:xfrm>
            <a:off x="4572000" y="6465201"/>
            <a:ext cx="1895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0D6FC7"/>
              </a:buClr>
              <a:buSzPct val="150000"/>
              <a:buFont typeface="Wingdings" panose="05000000000000000000" pitchFamily="2" charset="2"/>
              <a:buChar char="§"/>
            </a:pPr>
            <a:r>
              <a:rPr lang="it-IT" sz="1000" b="1" dirty="0"/>
              <a:t>Novembre Blu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3E31FD6-8404-4DEE-8693-D2EA5A3F5EAF}"/>
              </a:ext>
            </a:extLst>
          </p:cNvPr>
          <p:cNvSpPr txBox="1"/>
          <p:nvPr/>
        </p:nvSpPr>
        <p:spPr>
          <a:xfrm>
            <a:off x="5664994" y="6465201"/>
            <a:ext cx="1412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bg1">
                  <a:lumMod val="50000"/>
                </a:schemeClr>
              </a:buClr>
              <a:buSzPct val="150000"/>
              <a:buFont typeface="Wingdings" panose="05000000000000000000" pitchFamily="2" charset="2"/>
              <a:buChar char="§"/>
            </a:pPr>
            <a:r>
              <a:rPr lang="it-IT" sz="1000" b="1" dirty="0"/>
              <a:t>Novembre  neutrali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740DF45-B65D-4191-A96B-DB9D532FD315}"/>
              </a:ext>
            </a:extLst>
          </p:cNvPr>
          <p:cNvSpPr txBox="1"/>
          <p:nvPr/>
        </p:nvSpPr>
        <p:spPr>
          <a:xfrm>
            <a:off x="7077075" y="6465201"/>
            <a:ext cx="1895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C00000"/>
              </a:buClr>
              <a:buSzPct val="150000"/>
              <a:buFont typeface="Wingdings" panose="05000000000000000000" pitchFamily="2" charset="2"/>
              <a:buChar char="§"/>
            </a:pPr>
            <a:r>
              <a:rPr lang="it-IT" sz="1000" b="1" dirty="0"/>
              <a:t>Novembre Rossi</a:t>
            </a:r>
          </a:p>
        </p:txBody>
      </p:sp>
    </p:spTree>
    <p:extLst>
      <p:ext uri="{BB962C8B-B14F-4D97-AF65-F5344CB8AC3E}">
        <p14:creationId xmlns:p14="http://schemas.microsoft.com/office/powerpoint/2010/main" val="1103178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A13F5A3A-0075-4D16-90B3-8A79423A81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457119"/>
            <a:ext cx="6096000" cy="646331"/>
          </a:xfrm>
        </p:spPr>
        <p:txBody>
          <a:bodyPr/>
          <a:lstStyle/>
          <a:p>
            <a:r>
              <a:rPr lang="it-IT" sz="40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Elezioni Regionali Sicilia</a:t>
            </a:r>
            <a:endParaRPr lang="it-IT" sz="2800" dirty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19B5517-5D48-458E-9FE9-4E0A9901D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24" y="1918239"/>
            <a:ext cx="2971544" cy="198808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095FD9C-221A-465F-A95F-8788B25D72A6}"/>
              </a:ext>
            </a:extLst>
          </p:cNvPr>
          <p:cNvSpPr txBox="1"/>
          <p:nvPr/>
        </p:nvSpPr>
        <p:spPr>
          <a:xfrm>
            <a:off x="3109784" y="1421435"/>
            <a:ext cx="2314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Risultati Elezioni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C1AAC0D-A3DA-49C2-B1C7-0A6B89BCA647}"/>
              </a:ext>
            </a:extLst>
          </p:cNvPr>
          <p:cNvSpPr txBox="1"/>
          <p:nvPr/>
        </p:nvSpPr>
        <p:spPr>
          <a:xfrm>
            <a:off x="5713980" y="1421435"/>
            <a:ext cx="2619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Risultati Polarizzazione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18474CF-45D3-4455-BF28-171041FF8271}"/>
              </a:ext>
            </a:extLst>
          </p:cNvPr>
          <p:cNvSpPr txBox="1"/>
          <p:nvPr/>
        </p:nvSpPr>
        <p:spPr>
          <a:xfrm>
            <a:off x="3276468" y="4624414"/>
            <a:ext cx="2133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39,84%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18875374-6BB6-4256-A183-EEAE34017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95" y="4107605"/>
            <a:ext cx="1772003" cy="1741504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1E536A1-FB7A-4C62-95BB-5C9893CF5491}"/>
              </a:ext>
            </a:extLst>
          </p:cNvPr>
          <p:cNvSpPr txBox="1"/>
          <p:nvPr/>
        </p:nvSpPr>
        <p:spPr>
          <a:xfrm>
            <a:off x="3200144" y="2424139"/>
            <a:ext cx="2133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34,65%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CFFF608-7291-4255-9C62-FEAEAF1DAD05}"/>
              </a:ext>
            </a:extLst>
          </p:cNvPr>
          <p:cNvSpPr txBox="1"/>
          <p:nvPr/>
        </p:nvSpPr>
        <p:spPr>
          <a:xfrm>
            <a:off x="5956868" y="2429178"/>
            <a:ext cx="2133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 43%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8660F00-CDC2-4572-A7B2-AC77BAE3078D}"/>
              </a:ext>
            </a:extLst>
          </p:cNvPr>
          <p:cNvSpPr txBox="1"/>
          <p:nvPr/>
        </p:nvSpPr>
        <p:spPr>
          <a:xfrm>
            <a:off x="5956868" y="4624414"/>
            <a:ext cx="2133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47,69%</a:t>
            </a:r>
          </a:p>
        </p:txBody>
      </p:sp>
    </p:spTree>
    <p:extLst>
      <p:ext uri="{BB962C8B-B14F-4D97-AF65-F5344CB8AC3E}">
        <p14:creationId xmlns:p14="http://schemas.microsoft.com/office/powerpoint/2010/main" val="1259972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A13F5A3A-0075-4D16-90B3-8A79423A81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457119"/>
            <a:ext cx="6096000" cy="646331"/>
          </a:xfrm>
        </p:spPr>
        <p:txBody>
          <a:bodyPr/>
          <a:lstStyle/>
          <a:p>
            <a:r>
              <a:rPr lang="it-IT" sz="40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Elezioni Regionali Sicilia</a:t>
            </a:r>
            <a:endParaRPr lang="it-IT" sz="2800" dirty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B2FD282-AABE-40C7-8BB3-411615197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83" y="1379890"/>
            <a:ext cx="3681741" cy="276130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6BD087D6-7EE9-4E72-955D-072009F6B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692" y="1379890"/>
            <a:ext cx="3759951" cy="281996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E2339EE-E02A-420F-A2C0-50C8DFEC68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52" y="4199853"/>
            <a:ext cx="3681741" cy="276130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4D029558-5E59-46FC-9D13-BBD9DCF3DD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78" y="4199853"/>
            <a:ext cx="3711178" cy="2783384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0625397-731B-46B4-AF30-BC8610DB92DD}"/>
              </a:ext>
            </a:extLst>
          </p:cNvPr>
          <p:cNvSpPr txBox="1"/>
          <p:nvPr/>
        </p:nvSpPr>
        <p:spPr>
          <a:xfrm>
            <a:off x="1063256" y="1297172"/>
            <a:ext cx="272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Settembre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7730051-BDEC-4884-A808-58D0B72CA1A7}"/>
              </a:ext>
            </a:extLst>
          </p:cNvPr>
          <p:cNvSpPr txBox="1"/>
          <p:nvPr/>
        </p:nvSpPr>
        <p:spPr>
          <a:xfrm>
            <a:off x="5534699" y="1297172"/>
            <a:ext cx="272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Ottobre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9F6D89D-27AF-43FF-A751-3AD67947DC48}"/>
              </a:ext>
            </a:extLst>
          </p:cNvPr>
          <p:cNvSpPr txBox="1"/>
          <p:nvPr/>
        </p:nvSpPr>
        <p:spPr>
          <a:xfrm>
            <a:off x="1045426" y="4141196"/>
            <a:ext cx="272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Novembre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F8FB05F-E60F-4AB7-8A0B-33F45B675D78}"/>
              </a:ext>
            </a:extLst>
          </p:cNvPr>
          <p:cNvSpPr txBox="1"/>
          <p:nvPr/>
        </p:nvSpPr>
        <p:spPr>
          <a:xfrm>
            <a:off x="5534699" y="4162454"/>
            <a:ext cx="272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Dicembre</a:t>
            </a:r>
          </a:p>
        </p:txBody>
      </p:sp>
    </p:spTree>
    <p:extLst>
      <p:ext uri="{BB962C8B-B14F-4D97-AF65-F5344CB8AC3E}">
        <p14:creationId xmlns:p14="http://schemas.microsoft.com/office/powerpoint/2010/main" val="3584795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A13F5A3A-0075-4D16-90B3-8A79423A81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457119"/>
            <a:ext cx="6096000" cy="646331"/>
          </a:xfrm>
        </p:spPr>
        <p:txBody>
          <a:bodyPr/>
          <a:lstStyle/>
          <a:p>
            <a:r>
              <a:rPr lang="it-IT" sz="40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Elezioni Regionali Sicilia</a:t>
            </a:r>
            <a:endParaRPr lang="it-IT" sz="2800" dirty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35E0736-F582-4A23-A9D5-AB5B6C3E510B}"/>
              </a:ext>
            </a:extLst>
          </p:cNvPr>
          <p:cNvSpPr txBox="1"/>
          <p:nvPr/>
        </p:nvSpPr>
        <p:spPr>
          <a:xfrm>
            <a:off x="447675" y="1181100"/>
            <a:ext cx="8696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La predizione è stata fatta analizzando soltanto utilizzando quei </a:t>
            </a:r>
            <a:r>
              <a:rPr lang="it-IT" sz="2000" dirty="0" err="1"/>
              <a:t>tweet</a:t>
            </a:r>
            <a:r>
              <a:rPr lang="it-IT" sz="2000" dirty="0"/>
              <a:t> che avessero almeno due osservazioni.</a:t>
            </a:r>
          </a:p>
        </p:txBody>
      </p:sp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1681C811-E9CC-4D13-9505-7E73474EDF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5824055"/>
              </p:ext>
            </p:extLst>
          </p:nvPr>
        </p:nvGraphicFramePr>
        <p:xfrm>
          <a:off x="-63798" y="2711450"/>
          <a:ext cx="4724400" cy="3689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7FE1945B-A5C1-4B64-8A28-6C94D45525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7113928"/>
              </p:ext>
            </p:extLst>
          </p:nvPr>
        </p:nvGraphicFramePr>
        <p:xfrm>
          <a:off x="4604448" y="2711449"/>
          <a:ext cx="4724400" cy="3689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10325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A13F5A3A-0075-4D16-90B3-8A79423A81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457119"/>
            <a:ext cx="6096000" cy="646331"/>
          </a:xfrm>
        </p:spPr>
        <p:txBody>
          <a:bodyPr/>
          <a:lstStyle/>
          <a:p>
            <a:r>
              <a:rPr lang="it-IT" sz="40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Biotestamento</a:t>
            </a:r>
            <a:endParaRPr lang="it-IT" sz="2800" dirty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CA8B6C4-10BE-40C0-9AFE-2DA110980B02}"/>
              </a:ext>
            </a:extLst>
          </p:cNvPr>
          <p:cNvSpPr txBox="1"/>
          <p:nvPr/>
        </p:nvSpPr>
        <p:spPr>
          <a:xfrm>
            <a:off x="954156" y="1881809"/>
            <a:ext cx="7235687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it-IT" sz="2000" dirty="0"/>
              <a:t>Legge approvata dal Parlamento Italiano il 14 Dicembre 2017.</a:t>
            </a:r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§"/>
            </a:pPr>
            <a:endParaRPr lang="it-IT" sz="2000" dirty="0"/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it-IT" sz="2000" dirty="0" err="1"/>
              <a:t>Tweet</a:t>
            </a:r>
            <a:r>
              <a:rPr lang="it-IT" sz="2000" dirty="0"/>
              <a:t> raccolti dal 1 Settembre 2017 al  1 Gennaio 2018.</a:t>
            </a:r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§"/>
            </a:pPr>
            <a:endParaRPr lang="it-IT" sz="2000" dirty="0"/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it-IT" sz="2000" dirty="0"/>
              <a:t>Analizzate le due correnti di pensiero:</a:t>
            </a:r>
          </a:p>
          <a:p>
            <a:pPr marL="742950" lvl="1" indent="-28575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it-IT" sz="2000"/>
              <a:t>Favorevoli.</a:t>
            </a:r>
          </a:p>
          <a:p>
            <a:pPr marL="742950" lvl="1" indent="-28575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it-IT" sz="2000"/>
              <a:t>Contrari</a:t>
            </a:r>
            <a:r>
              <a:rPr lang="it-IT" sz="2000" dirty="0"/>
              <a:t>.</a:t>
            </a: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§"/>
            </a:pPr>
            <a:endParaRPr lang="it-IT" sz="2000" dirty="0"/>
          </a:p>
          <a:p>
            <a:pPr>
              <a:buClr>
                <a:schemeClr val="accent5"/>
              </a:buClr>
            </a:pPr>
            <a:endParaRPr lang="it-IT" sz="2000" dirty="0"/>
          </a:p>
          <a:p>
            <a:pPr marL="342900" indent="-342900">
              <a:buClr>
                <a:schemeClr val="accent5"/>
              </a:buClr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342900" indent="-342900">
              <a:buClr>
                <a:schemeClr val="accent5"/>
              </a:buClr>
              <a:buFont typeface="+mj-lt"/>
              <a:buAutoNum type="arabicPeriod"/>
            </a:pP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B7B42A3-0DF3-43CA-9CF3-0EFB052D6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608" y="4093536"/>
            <a:ext cx="3745526" cy="22622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49275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A13F5A3A-0075-4D16-90B3-8A79423A81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457119"/>
            <a:ext cx="6096000" cy="646331"/>
          </a:xfrm>
        </p:spPr>
        <p:txBody>
          <a:bodyPr/>
          <a:lstStyle/>
          <a:p>
            <a:r>
              <a:rPr lang="it-IT" sz="40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Biotestamento</a:t>
            </a:r>
            <a:endParaRPr lang="it-IT" sz="2800" dirty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CA8B6C4-10BE-40C0-9AFE-2DA110980B02}"/>
                  </a:ext>
                </a:extLst>
              </p:cNvPr>
              <p:cNvSpPr txBox="1"/>
              <p:nvPr/>
            </p:nvSpPr>
            <p:spPr>
              <a:xfrm>
                <a:off x="722243" y="1579804"/>
                <a:ext cx="7699514" cy="4370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chemeClr val="accent4"/>
                  </a:buClr>
                  <a:buFont typeface="Wingdings" panose="05000000000000000000" pitchFamily="2" charset="2"/>
                  <a:buChar char="§"/>
                </a:pPr>
                <a:r>
                  <a:rPr lang="it-IT" sz="2000" dirty="0"/>
                  <a:t>La Polarizzazione è stata suddivisa in 2 Colorazioni :</a:t>
                </a:r>
              </a:p>
              <a:p>
                <a:pPr marL="285750" indent="-285750">
                  <a:buClr>
                    <a:schemeClr val="accent5"/>
                  </a:buClr>
                  <a:buFont typeface="Wingdings" panose="05000000000000000000" pitchFamily="2" charset="2"/>
                  <a:buChar char="§"/>
                </a:pPr>
                <a:endParaRPr lang="it-IT" sz="2000" dirty="0"/>
              </a:p>
              <a:p>
                <a:pPr marL="742950" lvl="1" indent="-285750">
                  <a:buClr>
                    <a:schemeClr val="accent4"/>
                  </a:buClr>
                  <a:buFont typeface="Wingdings" panose="05000000000000000000" pitchFamily="2" charset="2"/>
                  <a:buChar char="§"/>
                </a:pPr>
                <a:r>
                  <a:rPr lang="it-IT" sz="2000" b="1" dirty="0">
                    <a:solidFill>
                      <a:srgbClr val="0D6FC7"/>
                    </a:solidFill>
                  </a:rPr>
                  <a:t>BLU</a:t>
                </a:r>
                <a:r>
                  <a:rPr lang="it-IT" sz="2000" dirty="0"/>
                  <a:t>, coalizione dei contrari, valore </a:t>
                </a:r>
                <a14:m>
                  <m:oMath xmlns:m="http://schemas.openxmlformats.org/officeDocument/2006/math">
                    <m:r>
                      <a:rPr lang="it-IT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(0,1]</m:t>
                    </m:r>
                  </m:oMath>
                </a14:m>
                <a:r>
                  <a:rPr lang="it-IT" sz="2000" dirty="0"/>
                  <a:t>.</a:t>
                </a:r>
              </a:p>
              <a:p>
                <a:pPr marL="742950" lvl="1" indent="-285750">
                  <a:buClr>
                    <a:schemeClr val="accent4"/>
                  </a:buClr>
                  <a:buFont typeface="Wingdings" panose="05000000000000000000" pitchFamily="2" charset="2"/>
                  <a:buChar char="§"/>
                </a:pPr>
                <a:r>
                  <a:rPr lang="it-IT" sz="2000" b="1" dirty="0">
                    <a:solidFill>
                      <a:srgbClr val="FF0000"/>
                    </a:solidFill>
                  </a:rPr>
                  <a:t>ROSSO</a:t>
                </a:r>
                <a:r>
                  <a:rPr lang="it-IT" sz="2000" dirty="0"/>
                  <a:t>, coalizione dei favorevoli, valore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[−1</m:t>
                    </m:r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0)</m:t>
                    </m:r>
                  </m:oMath>
                </a14:m>
                <a:r>
                  <a:rPr lang="it-IT" sz="2000" dirty="0"/>
                  <a:t>.</a:t>
                </a:r>
              </a:p>
              <a:p>
                <a:pPr lvl="1">
                  <a:buClr>
                    <a:schemeClr val="accent5"/>
                  </a:buClr>
                </a:pPr>
                <a:endParaRPr lang="it-IT" sz="2000" dirty="0"/>
              </a:p>
              <a:p>
                <a:pPr marL="285750" indent="-285750">
                  <a:buClr>
                    <a:schemeClr val="accent4"/>
                  </a:buClr>
                  <a:buFont typeface="Wingdings" panose="05000000000000000000" pitchFamily="2" charset="2"/>
                  <a:buChar char="§"/>
                </a:pPr>
                <a:r>
                  <a:rPr lang="it-IT" sz="2000" dirty="0"/>
                  <a:t>L’Endorsement </a:t>
                </a:r>
                <a:r>
                  <a:rPr lang="it-IT" sz="2000" dirty="0" err="1"/>
                  <a:t>Graph</a:t>
                </a:r>
                <a:r>
                  <a:rPr lang="it-IT" sz="2000" dirty="0"/>
                  <a:t> è stato popolato raccogliendo 5 hashtag:</a:t>
                </a:r>
              </a:p>
              <a:p>
                <a:pPr marL="285750" indent="-285750">
                  <a:buClr>
                    <a:schemeClr val="accent5"/>
                  </a:buClr>
                  <a:buFont typeface="Wingdings" panose="05000000000000000000" pitchFamily="2" charset="2"/>
                  <a:buChar char="§"/>
                </a:pPr>
                <a:endParaRPr lang="it-IT" sz="2000" u="sng" dirty="0"/>
              </a:p>
              <a:p>
                <a:pPr marL="742950" lvl="1" indent="-285750">
                  <a:buClr>
                    <a:schemeClr val="accent4"/>
                  </a:buClr>
                  <a:buFont typeface="Wingdings" panose="05000000000000000000" pitchFamily="2" charset="2"/>
                  <a:buChar char="§"/>
                </a:pPr>
                <a:r>
                  <a:rPr lang="it-IT" sz="2000" b="1" dirty="0"/>
                  <a:t>#biotestamento</a:t>
                </a:r>
              </a:p>
              <a:p>
                <a:pPr marL="742950" lvl="1" indent="-285750">
                  <a:buClr>
                    <a:schemeClr val="accent4"/>
                  </a:buClr>
                  <a:buFont typeface="Wingdings" panose="05000000000000000000" pitchFamily="2" charset="2"/>
                  <a:buChar char="§"/>
                </a:pPr>
                <a:r>
                  <a:rPr lang="it-IT" sz="2000" b="1" dirty="0"/>
                  <a:t>#eutanasia</a:t>
                </a:r>
              </a:p>
              <a:p>
                <a:pPr marL="742950" lvl="1" indent="-285750">
                  <a:buClr>
                    <a:schemeClr val="accent4"/>
                  </a:buClr>
                  <a:buFont typeface="Wingdings" panose="05000000000000000000" pitchFamily="2" charset="2"/>
                  <a:buChar char="§"/>
                </a:pPr>
                <a:r>
                  <a:rPr lang="it-IT" sz="2000" b="1" dirty="0"/>
                  <a:t>#</a:t>
                </a:r>
                <a:r>
                  <a:rPr lang="it-IT" sz="2000" b="1" dirty="0" err="1"/>
                  <a:t>finevita</a:t>
                </a:r>
                <a:endParaRPr lang="it-IT" sz="2000" b="1" dirty="0"/>
              </a:p>
              <a:p>
                <a:pPr marL="742950" lvl="1" indent="-285750">
                  <a:buClr>
                    <a:schemeClr val="accent4"/>
                  </a:buClr>
                  <a:buFont typeface="Wingdings" panose="05000000000000000000" pitchFamily="2" charset="2"/>
                  <a:buChar char="§"/>
                </a:pPr>
                <a:r>
                  <a:rPr lang="it-IT" sz="2000" b="1" dirty="0"/>
                  <a:t>#</a:t>
                </a:r>
                <a:r>
                  <a:rPr lang="it-IT" sz="2000" b="1" dirty="0" err="1"/>
                  <a:t>suicidioassistito</a:t>
                </a:r>
                <a:endParaRPr lang="it-IT" sz="2000" b="1" dirty="0"/>
              </a:p>
              <a:p>
                <a:pPr marL="742950" lvl="1" indent="-285750">
                  <a:buClr>
                    <a:schemeClr val="accent4"/>
                  </a:buClr>
                  <a:buFont typeface="Wingdings" panose="05000000000000000000" pitchFamily="2" charset="2"/>
                  <a:buChar char="§"/>
                </a:pPr>
                <a:r>
                  <a:rPr lang="it-IT" sz="2000" b="1" dirty="0"/>
                  <a:t>#</a:t>
                </a:r>
                <a:r>
                  <a:rPr lang="it-IT" sz="2000" b="1" dirty="0" err="1"/>
                  <a:t>testamentobiologico</a:t>
                </a:r>
                <a:endParaRPr lang="it-IT" sz="2000" dirty="0"/>
              </a:p>
              <a:p>
                <a:pPr marL="342900" indent="-342900"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endParaRPr lang="it-IT" sz="2000" dirty="0"/>
              </a:p>
              <a:p>
                <a:pPr marL="342900" indent="-342900">
                  <a:buClr>
                    <a:schemeClr val="accent5"/>
                  </a:buClr>
                  <a:buFont typeface="+mj-lt"/>
                  <a:buAutoNum type="arabicPeriod"/>
                </a:pPr>
                <a:endParaRPr lang="it-IT" dirty="0"/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CA8B6C4-10BE-40C0-9AFE-2DA110980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43" y="1579804"/>
                <a:ext cx="7699514" cy="4370427"/>
              </a:xfrm>
              <a:prstGeom prst="rect">
                <a:avLst/>
              </a:prstGeom>
              <a:blipFill>
                <a:blip r:embed="rId2"/>
                <a:stretch>
                  <a:fillRect l="-712" t="-6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483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A13F5A3A-0075-4D16-90B3-8A79423A81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457119"/>
            <a:ext cx="6096000" cy="646331"/>
          </a:xfrm>
        </p:spPr>
        <p:txBody>
          <a:bodyPr/>
          <a:lstStyle/>
          <a:p>
            <a:r>
              <a:rPr lang="it-IT" sz="40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Biotestamento</a:t>
            </a:r>
            <a:endParaRPr lang="it-IT" sz="2800" dirty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CA8B6C4-10BE-40C0-9AFE-2DA110980B02}"/>
              </a:ext>
            </a:extLst>
          </p:cNvPr>
          <p:cNvSpPr txBox="1"/>
          <p:nvPr/>
        </p:nvSpPr>
        <p:spPr>
          <a:xfrm>
            <a:off x="739021" y="1210689"/>
            <a:ext cx="723890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it-IT" sz="2000" dirty="0"/>
              <a:t>La </a:t>
            </a:r>
            <a:r>
              <a:rPr lang="it-IT" sz="2000" i="1" dirty="0"/>
              <a:t>Sentiment</a:t>
            </a:r>
            <a:r>
              <a:rPr lang="it-IT" sz="2000" dirty="0"/>
              <a:t> </a:t>
            </a:r>
            <a:r>
              <a:rPr lang="it-IT" sz="2000" i="1" dirty="0"/>
              <a:t>Analysis</a:t>
            </a:r>
            <a:r>
              <a:rPr lang="it-IT" sz="2000" dirty="0"/>
              <a:t> ha prodotto:</a:t>
            </a:r>
          </a:p>
          <a:p>
            <a:pPr>
              <a:buClr>
                <a:schemeClr val="accent5"/>
              </a:buClr>
            </a:pPr>
            <a:endParaRPr lang="it-IT" sz="2000" dirty="0"/>
          </a:p>
          <a:p>
            <a:pPr marL="342900" indent="-342900">
              <a:buClr>
                <a:schemeClr val="accent5"/>
              </a:buClr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342900" indent="-342900">
              <a:buClr>
                <a:schemeClr val="accent5"/>
              </a:buClr>
              <a:buFont typeface="+mj-lt"/>
              <a:buAutoNum type="arabicPeriod"/>
            </a:pPr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3A4C2CC0-1FAC-456D-AE4D-CB981EE62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076851"/>
              </p:ext>
            </p:extLst>
          </p:nvPr>
        </p:nvGraphicFramePr>
        <p:xfrm>
          <a:off x="739021" y="1687192"/>
          <a:ext cx="7238910" cy="21996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66615">
                  <a:extLst>
                    <a:ext uri="{9D8B030D-6E8A-4147-A177-3AD203B41FA5}">
                      <a16:colId xmlns:a16="http://schemas.microsoft.com/office/drawing/2014/main" val="1652727393"/>
                    </a:ext>
                  </a:extLst>
                </a:gridCol>
                <a:gridCol w="5872295">
                  <a:extLst>
                    <a:ext uri="{9D8B030D-6E8A-4147-A177-3AD203B41FA5}">
                      <a16:colId xmlns:a16="http://schemas.microsoft.com/office/drawing/2014/main" val="406572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Tweet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144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b="1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#biotestamento #</a:t>
                      </a:r>
                      <a:r>
                        <a:rPr lang="it-IT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testamentobiologico</a:t>
                      </a:r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#eutanasia battete le mani in nome del progresso e morirete felici a contenti. Dove stiamo andando?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822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b="1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Sul #biotestamento o, meglio, sull'autodeterminazione del malato. Una legge assolutamente positiva, che ha assai poco a che fare con l' #eutanasia o #</a:t>
                      </a:r>
                      <a:r>
                        <a:rPr lang="it-IT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finevita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064463"/>
                  </a:ext>
                </a:extLst>
              </a:tr>
            </a:tbl>
          </a:graphicData>
        </a:graphic>
      </p:graphicFrame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E8A3DDF0-7E3C-4FBB-B981-F2CE2355F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094884"/>
              </p:ext>
            </p:extLst>
          </p:nvPr>
        </p:nvGraphicFramePr>
        <p:xfrm>
          <a:off x="534650" y="4299239"/>
          <a:ext cx="7173433" cy="2377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73433">
                  <a:extLst>
                    <a:ext uri="{9D8B030D-6E8A-4147-A177-3AD203B41FA5}">
                      <a16:colId xmlns:a16="http://schemas.microsoft.com/office/drawing/2014/main" val="1310291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L'aspetto forse più aberrante e il divieto di obiezione di coscienza. Se il paziente chiede di morire il medico dovrà obbedire, ossia sarà costretto a compiere un assassinio pena il licenziamento e, forse, una condanna penale. Altro che Nazismo! #eutanasia #</a:t>
                      </a:r>
                      <a:r>
                        <a:rPr lang="it-IT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suicidioassistito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80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#eutanasia Tutti parlano di diritto alla vita, ma pochi si preoccupano del diritto a morire in modo dignitoso. Eppure non è difficile immaginare cosa sia peggiore della morte immedesimandosi con partecipazione, e non</a:t>
                      </a:r>
                    </a:p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superficialmente, in certe situazioni.............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457041"/>
                  </a:ext>
                </a:extLst>
              </a:tr>
            </a:tbl>
          </a:graphicData>
        </a:graphic>
      </p:graphicFrame>
      <p:sp>
        <p:nvSpPr>
          <p:cNvPr id="9" name="Freccia in giù 8">
            <a:extLst>
              <a:ext uri="{FF2B5EF4-FFF2-40B4-BE49-F238E27FC236}">
                <a16:creationId xmlns:a16="http://schemas.microsoft.com/office/drawing/2014/main" id="{FED2FDE4-5D4E-402E-9095-AEBFB1708877}"/>
              </a:ext>
            </a:extLst>
          </p:cNvPr>
          <p:cNvSpPr/>
          <p:nvPr/>
        </p:nvSpPr>
        <p:spPr>
          <a:xfrm>
            <a:off x="4029740" y="3886832"/>
            <a:ext cx="179711" cy="4765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45AA7B9-CE1A-4F1E-8723-338E52B6387D}"/>
              </a:ext>
            </a:extLst>
          </p:cNvPr>
          <p:cNvSpPr txBox="1"/>
          <p:nvPr/>
        </p:nvSpPr>
        <p:spPr>
          <a:xfrm>
            <a:off x="4209451" y="3994003"/>
            <a:ext cx="290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Dopo la </a:t>
            </a:r>
            <a:r>
              <a:rPr lang="it-IT" i="1" dirty="0"/>
              <a:t>Sentiment</a:t>
            </a:r>
            <a:r>
              <a:rPr lang="it-IT" dirty="0"/>
              <a:t> </a:t>
            </a:r>
            <a:r>
              <a:rPr lang="it-IT" i="1" dirty="0"/>
              <a:t>Analysis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AD3EF9F-B1CB-4916-900B-FD5EBA2A830E}"/>
              </a:ext>
            </a:extLst>
          </p:cNvPr>
          <p:cNvSpPr txBox="1"/>
          <p:nvPr/>
        </p:nvSpPr>
        <p:spPr>
          <a:xfrm>
            <a:off x="7751135" y="4526085"/>
            <a:ext cx="1233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rgbClr val="0D6FC7"/>
                </a:solidFill>
              </a:rPr>
              <a:t>Blu</a:t>
            </a:r>
            <a:endParaRPr lang="it-IT" b="1" dirty="0">
              <a:solidFill>
                <a:srgbClr val="0D6FC7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07F0547-65EA-4921-8AD4-9C682498FA12}"/>
              </a:ext>
            </a:extLst>
          </p:cNvPr>
          <p:cNvSpPr txBox="1"/>
          <p:nvPr/>
        </p:nvSpPr>
        <p:spPr>
          <a:xfrm>
            <a:off x="7751135" y="5801139"/>
            <a:ext cx="1233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rgbClr val="FF0000"/>
                </a:solidFill>
              </a:rPr>
              <a:t>Rosso</a:t>
            </a:r>
            <a:endParaRPr lang="it-IT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529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A13F5A3A-0075-4D16-90B3-8A79423A81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457119"/>
            <a:ext cx="6096000" cy="646331"/>
          </a:xfrm>
        </p:spPr>
        <p:txBody>
          <a:bodyPr/>
          <a:lstStyle/>
          <a:p>
            <a:r>
              <a:rPr lang="it-IT" sz="40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Biotestamento</a:t>
            </a:r>
            <a:endParaRPr lang="it-IT" sz="2800" dirty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2E067378-67F8-411C-8483-45E261D158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5987590"/>
              </p:ext>
            </p:extLst>
          </p:nvPr>
        </p:nvGraphicFramePr>
        <p:xfrm>
          <a:off x="0" y="1282890"/>
          <a:ext cx="9143999" cy="5575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288416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C837D83-0621-410D-9CD1-B7B594A04F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71766" y="295781"/>
            <a:ext cx="6096000" cy="646331"/>
          </a:xfrm>
          <a:noFill/>
        </p:spPr>
        <p:txBody>
          <a:bodyPr/>
          <a:lstStyle/>
          <a:p>
            <a:r>
              <a:rPr lang="it-IT" sz="4000" dirty="0">
                <a:effectLst>
                  <a:outerShdw blurRad="50800" dist="38100" dir="13500000" algn="br" rotWithShape="0">
                    <a:prstClr val="black">
                      <a:alpha val="64000"/>
                    </a:prstClr>
                  </a:outerShdw>
                </a:effectLst>
              </a:rPr>
              <a:t>Biotestamento </a:t>
            </a:r>
          </a:p>
        </p:txBody>
      </p:sp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10CDEDF9-909C-4E73-AF77-55D5A76AE8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0700406"/>
              </p:ext>
            </p:extLst>
          </p:nvPr>
        </p:nvGraphicFramePr>
        <p:xfrm>
          <a:off x="218364" y="1173707"/>
          <a:ext cx="8802805" cy="5684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95942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C837D83-0621-410D-9CD1-B7B594A04F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96928" y="404963"/>
            <a:ext cx="6096000" cy="646331"/>
          </a:xfrm>
        </p:spPr>
        <p:txBody>
          <a:bodyPr/>
          <a:lstStyle/>
          <a:p>
            <a:r>
              <a:rPr lang="it-IT" sz="40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Biotestamento</a:t>
            </a:r>
            <a:r>
              <a:rPr lang="it-IT" sz="4000" dirty="0"/>
              <a:t> </a:t>
            </a:r>
          </a:p>
        </p:txBody>
      </p:sp>
      <p:graphicFrame>
        <p:nvGraphicFramePr>
          <p:cNvPr id="12" name="Grafico 11">
            <a:extLst>
              <a:ext uri="{FF2B5EF4-FFF2-40B4-BE49-F238E27FC236}">
                <a16:creationId xmlns:a16="http://schemas.microsoft.com/office/drawing/2014/main" id="{030146FA-047A-4BB8-ABED-0517AF4D89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5282008"/>
              </p:ext>
            </p:extLst>
          </p:nvPr>
        </p:nvGraphicFramePr>
        <p:xfrm>
          <a:off x="609600" y="1338470"/>
          <a:ext cx="8011353" cy="4775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10CD1A9A-61E2-47BF-906F-A39B9CA31824}"/>
              </a:ext>
            </a:extLst>
          </p:cNvPr>
          <p:cNvSpPr txBox="1"/>
          <p:nvPr/>
        </p:nvSpPr>
        <p:spPr>
          <a:xfrm>
            <a:off x="6057123" y="6132808"/>
            <a:ext cx="18954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4"/>
              </a:buClr>
              <a:buSzPct val="200000"/>
              <a:buFont typeface="Wingdings" panose="05000000000000000000" pitchFamily="2" charset="2"/>
              <a:buChar char="§"/>
            </a:pPr>
            <a:r>
              <a:rPr lang="it-IT" sz="1050" b="1" dirty="0"/>
              <a:t>14Dicembre Blu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8CA72E7-1F35-431A-A185-0B521953A618}"/>
              </a:ext>
            </a:extLst>
          </p:cNvPr>
          <p:cNvSpPr txBox="1"/>
          <p:nvPr/>
        </p:nvSpPr>
        <p:spPr>
          <a:xfrm>
            <a:off x="3072538" y="6141549"/>
            <a:ext cx="18954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bg1">
                  <a:lumMod val="65000"/>
                </a:schemeClr>
              </a:buClr>
              <a:buSzPct val="200000"/>
              <a:buFont typeface="Wingdings" panose="05000000000000000000" pitchFamily="2" charset="2"/>
              <a:buChar char="§"/>
            </a:pPr>
            <a:r>
              <a:rPr lang="it-IT" sz="1050" b="1" dirty="0"/>
              <a:t>14Dicembre neutrali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96C91F2-3CCF-4A3B-A109-615254478B77}"/>
              </a:ext>
            </a:extLst>
          </p:cNvPr>
          <p:cNvSpPr txBox="1"/>
          <p:nvPr/>
        </p:nvSpPr>
        <p:spPr>
          <a:xfrm>
            <a:off x="489791" y="6160594"/>
            <a:ext cx="18954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FF3300"/>
              </a:buClr>
              <a:buSzPct val="200000"/>
              <a:buFont typeface="Wingdings" panose="05000000000000000000" pitchFamily="2" charset="2"/>
              <a:buChar char="§"/>
            </a:pPr>
            <a:r>
              <a:rPr lang="it-IT" sz="1050" b="1" dirty="0"/>
              <a:t>14Dicembre  Rossi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1B795D8-4535-4A18-8B88-FD96F3082DBF}"/>
              </a:ext>
            </a:extLst>
          </p:cNvPr>
          <p:cNvSpPr txBox="1"/>
          <p:nvPr/>
        </p:nvSpPr>
        <p:spPr>
          <a:xfrm>
            <a:off x="7335078" y="6141549"/>
            <a:ext cx="11421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0D6FC7"/>
              </a:buClr>
              <a:buSzPct val="200000"/>
              <a:buFont typeface="Wingdings" panose="05000000000000000000" pitchFamily="2" charset="2"/>
              <a:buChar char="§"/>
            </a:pPr>
            <a:r>
              <a:rPr lang="it-IT" sz="1050" b="1" dirty="0"/>
              <a:t>Dicembre Blu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A8FBE38-5A1E-4A92-9B60-84DB537FBDE5}"/>
              </a:ext>
            </a:extLst>
          </p:cNvPr>
          <p:cNvSpPr txBox="1"/>
          <p:nvPr/>
        </p:nvSpPr>
        <p:spPr>
          <a:xfrm>
            <a:off x="4544928" y="6141549"/>
            <a:ext cx="14120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bg1">
                  <a:lumMod val="50000"/>
                </a:schemeClr>
              </a:buClr>
              <a:buSzPct val="200000"/>
              <a:buFont typeface="Wingdings" panose="05000000000000000000" pitchFamily="2" charset="2"/>
              <a:buChar char="§"/>
            </a:pPr>
            <a:r>
              <a:rPr lang="it-IT" sz="1050" b="1" dirty="0"/>
              <a:t>Dicembre  neutrali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6398CD0-D8BE-46A2-B72A-B5B45E3E58D8}"/>
              </a:ext>
            </a:extLst>
          </p:cNvPr>
          <p:cNvSpPr txBox="1"/>
          <p:nvPr/>
        </p:nvSpPr>
        <p:spPr>
          <a:xfrm>
            <a:off x="1867859" y="6160594"/>
            <a:ext cx="18954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800000"/>
              </a:buClr>
              <a:buSzPct val="200000"/>
              <a:buFont typeface="Wingdings" panose="05000000000000000000" pitchFamily="2" charset="2"/>
              <a:buChar char="§"/>
            </a:pPr>
            <a:r>
              <a:rPr lang="it-IT" sz="1050" b="1" dirty="0"/>
              <a:t>Dicembre  Rossi</a:t>
            </a:r>
          </a:p>
        </p:txBody>
      </p:sp>
    </p:spTree>
    <p:extLst>
      <p:ext uri="{BB962C8B-B14F-4D97-AF65-F5344CB8AC3E}">
        <p14:creationId xmlns:p14="http://schemas.microsoft.com/office/powerpoint/2010/main" val="3345101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C837D83-0621-410D-9CD1-B7B594A04F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19806" y="173820"/>
            <a:ext cx="6096000" cy="646331"/>
          </a:xfrm>
        </p:spPr>
        <p:txBody>
          <a:bodyPr/>
          <a:lstStyle/>
          <a:p>
            <a:r>
              <a:rPr lang="it-IT" sz="40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Introduzione</a:t>
            </a:r>
            <a:endParaRPr lang="it-IT" sz="3000" dirty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62F1DD6-409A-4F8C-A2BF-5F2F3C66638D}"/>
              </a:ext>
            </a:extLst>
          </p:cNvPr>
          <p:cNvSpPr txBox="1"/>
          <p:nvPr/>
        </p:nvSpPr>
        <p:spPr>
          <a:xfrm>
            <a:off x="553674" y="1489160"/>
            <a:ext cx="802826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</a:pPr>
            <a:endParaRPr lang="it-IT" sz="2100" dirty="0"/>
          </a:p>
          <a:p>
            <a:pPr marL="800100" lvl="1" indent="-34290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it-IT" sz="2100" dirty="0"/>
              <a:t>I social media sono utilizzati come strumenti di divulgazione di opinione che stanno caratterizzando la vita di tutti i giorni, dalla vita politica, sociale e religiosa.</a:t>
            </a:r>
          </a:p>
          <a:p>
            <a:pPr marL="800100" lvl="1" indent="-342900">
              <a:buClr>
                <a:schemeClr val="accent4"/>
              </a:buClr>
              <a:buFont typeface="Wingdings" panose="05000000000000000000" pitchFamily="2" charset="2"/>
              <a:buChar char="§"/>
            </a:pPr>
            <a:endParaRPr lang="it-IT" sz="2100" dirty="0"/>
          </a:p>
          <a:p>
            <a:pPr marL="800100" lvl="1" indent="-34290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it-IT" sz="2100" dirty="0"/>
              <a:t>Consentono di esprimere liberamente le proprie idee anche per argomenti </a:t>
            </a:r>
            <a:r>
              <a:rPr lang="it-IT" sz="2100" i="1" dirty="0"/>
              <a:t>hot</a:t>
            </a:r>
            <a:r>
              <a:rPr lang="it-IT" sz="2100" dirty="0"/>
              <a:t>  generando delle divergenze tra le opinioni degli utenti.</a:t>
            </a:r>
          </a:p>
          <a:p>
            <a:pPr marL="800100" lvl="1" indent="-342900">
              <a:buClr>
                <a:schemeClr val="accent4"/>
              </a:buClr>
              <a:buFont typeface="Wingdings" panose="05000000000000000000" pitchFamily="2" charset="2"/>
              <a:buChar char="§"/>
            </a:pPr>
            <a:endParaRPr lang="it-IT" sz="2100" dirty="0"/>
          </a:p>
          <a:p>
            <a:pPr marL="800100" lvl="1" indent="-34290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it-IT" sz="2100" dirty="0"/>
              <a:t>Utilizzare tecniche di Social Network Analysis per individuare la diffusione delle idee e la loro divergenza nella rete. 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it-IT" sz="2100" dirty="0"/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q"/>
            </a:pPr>
            <a:endParaRPr lang="it-IT" sz="2100" dirty="0"/>
          </a:p>
          <a:p>
            <a:pPr marL="214313" indent="-214313">
              <a:buClr>
                <a:schemeClr val="accent5"/>
              </a:buClr>
              <a:buFont typeface="Wingdings" panose="05000000000000000000" pitchFamily="2" charset="2"/>
              <a:buChar char="§"/>
            </a:pPr>
            <a:endParaRPr lang="it-IT" sz="2100" dirty="0"/>
          </a:p>
        </p:txBody>
      </p:sp>
    </p:spTree>
    <p:extLst>
      <p:ext uri="{BB962C8B-B14F-4D97-AF65-F5344CB8AC3E}">
        <p14:creationId xmlns:p14="http://schemas.microsoft.com/office/powerpoint/2010/main" val="13567159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AB337277-1E47-451C-BA9E-C74E01AAF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96928" y="404963"/>
            <a:ext cx="6096000" cy="646331"/>
          </a:xfrm>
          <a:noFill/>
        </p:spPr>
        <p:txBody>
          <a:bodyPr/>
          <a:lstStyle/>
          <a:p>
            <a:r>
              <a:rPr lang="it-IT" sz="4000" dirty="0">
                <a:effectLst>
                  <a:outerShdw blurRad="50800" dist="38100" dir="13500000" algn="br" rotWithShape="0">
                    <a:prstClr val="black">
                      <a:alpha val="64000"/>
                    </a:prstClr>
                  </a:outerShdw>
                </a:effectLst>
              </a:rPr>
              <a:t>Biotestamento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1E38F96-B0B9-4BD2-A0ED-007C04D7A513}"/>
              </a:ext>
            </a:extLst>
          </p:cNvPr>
          <p:cNvSpPr txBox="1"/>
          <p:nvPr/>
        </p:nvSpPr>
        <p:spPr>
          <a:xfrm>
            <a:off x="1255594" y="2470245"/>
            <a:ext cx="727425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it-IT" sz="2000" dirty="0"/>
              <a:t>In conclusione:</a:t>
            </a:r>
          </a:p>
          <a:p>
            <a:pPr>
              <a:buClr>
                <a:srgbClr val="0070C0"/>
              </a:buClr>
            </a:pPr>
            <a:endParaRPr lang="it-IT" sz="2000" dirty="0"/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it-IT" sz="2000" dirty="0"/>
              <a:t>I risultati ottenuti mostrano una forte polarizzazione verso i contrari alla legge.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it-IT" sz="2000" dirty="0"/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it-IT" sz="2000" dirty="0"/>
              <a:t>La maggior parte degli utenti a sfavore appartenevano ad ambienti vicini alla chiesa Cattolica.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it-IT" sz="2000" dirty="0"/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it-IT" sz="2000" dirty="0"/>
              <a:t>Mentre nei sondaggi sono statisticamente dipendenti, all’interno dei social media si analizzano i dati senza classificare gli utenti.</a:t>
            </a:r>
          </a:p>
        </p:txBody>
      </p:sp>
    </p:spTree>
    <p:extLst>
      <p:ext uri="{BB962C8B-B14F-4D97-AF65-F5344CB8AC3E}">
        <p14:creationId xmlns:p14="http://schemas.microsoft.com/office/powerpoint/2010/main" val="6959832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AB337277-1E47-451C-BA9E-C74E01AAF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96928" y="404963"/>
            <a:ext cx="6096000" cy="646331"/>
          </a:xfrm>
          <a:noFill/>
        </p:spPr>
        <p:txBody>
          <a:bodyPr/>
          <a:lstStyle/>
          <a:p>
            <a:r>
              <a:rPr lang="it-IT" sz="4000" dirty="0">
                <a:effectLst>
                  <a:outerShdw blurRad="50800" dist="38100" dir="13500000" algn="br" rotWithShape="0">
                    <a:prstClr val="black">
                      <a:alpha val="64000"/>
                    </a:prstClr>
                  </a:outerShdw>
                </a:effectLst>
              </a:rPr>
              <a:t>Biotestamento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03E496F-9136-40CC-A2C4-9A697BE84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81" y="1310708"/>
            <a:ext cx="3604592" cy="270344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3B13308-BCC4-4EB3-8239-8740F209D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223" y="1287647"/>
            <a:ext cx="3599999" cy="27000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F667CF6-791D-4C23-8472-2A2CEC9C0E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224" y="4224000"/>
            <a:ext cx="3599999" cy="27000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842EC0A2-13AA-4E6F-99E1-AE0C61CAD1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81" y="4224000"/>
            <a:ext cx="3600000" cy="270000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A987736-432E-4ADD-ACAF-80BE00F4BC17}"/>
              </a:ext>
            </a:extLst>
          </p:cNvPr>
          <p:cNvSpPr txBox="1"/>
          <p:nvPr/>
        </p:nvSpPr>
        <p:spPr>
          <a:xfrm>
            <a:off x="942613" y="1287647"/>
            <a:ext cx="272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Settembre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EC4FD94-08F6-4F2F-9E45-FC9F53A92FAB}"/>
              </a:ext>
            </a:extLst>
          </p:cNvPr>
          <p:cNvSpPr txBox="1"/>
          <p:nvPr/>
        </p:nvSpPr>
        <p:spPr>
          <a:xfrm>
            <a:off x="5450254" y="1286390"/>
            <a:ext cx="272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Ottobre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70CD8A9-423F-4AB8-8227-3CCD68040DA9}"/>
              </a:ext>
            </a:extLst>
          </p:cNvPr>
          <p:cNvSpPr txBox="1"/>
          <p:nvPr/>
        </p:nvSpPr>
        <p:spPr>
          <a:xfrm>
            <a:off x="942612" y="4212933"/>
            <a:ext cx="272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Novembre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B739F80-7035-4FC1-8C0F-0F3C323F3F5C}"/>
              </a:ext>
            </a:extLst>
          </p:cNvPr>
          <p:cNvSpPr txBox="1"/>
          <p:nvPr/>
        </p:nvSpPr>
        <p:spPr>
          <a:xfrm>
            <a:off x="5450254" y="4235995"/>
            <a:ext cx="272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Dicembre</a:t>
            </a:r>
          </a:p>
        </p:txBody>
      </p:sp>
    </p:spTree>
    <p:extLst>
      <p:ext uri="{BB962C8B-B14F-4D97-AF65-F5344CB8AC3E}">
        <p14:creationId xmlns:p14="http://schemas.microsoft.com/office/powerpoint/2010/main" val="31658702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135E0736-F582-4A23-A9D5-AB5B6C3E510B}"/>
              </a:ext>
            </a:extLst>
          </p:cNvPr>
          <p:cNvSpPr txBox="1"/>
          <p:nvPr/>
        </p:nvSpPr>
        <p:spPr>
          <a:xfrm>
            <a:off x="447675" y="1181100"/>
            <a:ext cx="8696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La predizione è stata fatta analizzando soltanto utilizzando quei </a:t>
            </a:r>
            <a:r>
              <a:rPr lang="it-IT" sz="2000" dirty="0" err="1"/>
              <a:t>tweet</a:t>
            </a:r>
            <a:r>
              <a:rPr lang="it-IT" sz="2000" dirty="0"/>
              <a:t> che avessero almeno due osservazioni.</a:t>
            </a:r>
          </a:p>
        </p:txBody>
      </p:sp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1681C811-E9CC-4D13-9505-7E73474EDF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0824810"/>
              </p:ext>
            </p:extLst>
          </p:nvPr>
        </p:nvGraphicFramePr>
        <p:xfrm>
          <a:off x="-63798" y="2711450"/>
          <a:ext cx="4724400" cy="3689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7FE1945B-A5C1-4B64-8A28-6C94D45525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4526180"/>
              </p:ext>
            </p:extLst>
          </p:nvPr>
        </p:nvGraphicFramePr>
        <p:xfrm>
          <a:off x="4604448" y="2711449"/>
          <a:ext cx="4724400" cy="3689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9FD6C942-0860-45BA-AB9D-A6A2187EFC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96928" y="404963"/>
            <a:ext cx="6096000" cy="646331"/>
          </a:xfrm>
          <a:noFill/>
        </p:spPr>
        <p:txBody>
          <a:bodyPr/>
          <a:lstStyle/>
          <a:p>
            <a:r>
              <a:rPr lang="it-IT" sz="4000" dirty="0">
                <a:effectLst>
                  <a:outerShdw blurRad="50800" dist="38100" dir="13500000" algn="br" rotWithShape="0">
                    <a:prstClr val="black">
                      <a:alpha val="64000"/>
                    </a:prstClr>
                  </a:outerShdw>
                </a:effectLst>
              </a:rPr>
              <a:t>Biotestamento </a:t>
            </a:r>
          </a:p>
        </p:txBody>
      </p:sp>
    </p:spTree>
    <p:extLst>
      <p:ext uri="{BB962C8B-B14F-4D97-AF65-F5344CB8AC3E}">
        <p14:creationId xmlns:p14="http://schemas.microsoft.com/office/powerpoint/2010/main" val="22890279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135E0736-F582-4A23-A9D5-AB5B6C3E510B}"/>
              </a:ext>
            </a:extLst>
          </p:cNvPr>
          <p:cNvSpPr txBox="1"/>
          <p:nvPr/>
        </p:nvSpPr>
        <p:spPr>
          <a:xfrm>
            <a:off x="447675" y="1803952"/>
            <a:ext cx="86963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it-IT" sz="2000" dirty="0"/>
              <a:t>La polarizzazione consente di analizzare alcuni comportamenti della rete:</a:t>
            </a:r>
          </a:p>
          <a:p>
            <a:pPr marL="800100" lvl="1" indent="-34290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it-IT" sz="2000" dirty="0"/>
              <a:t>Cambio di opinioni del tempo</a:t>
            </a:r>
          </a:p>
          <a:p>
            <a:pPr marL="800100" lvl="1" indent="-34290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it-IT" sz="2000" dirty="0"/>
              <a:t>Isolamento delle opinioni</a:t>
            </a:r>
          </a:p>
          <a:p>
            <a:pPr marL="800100" lvl="1" indent="-342900">
              <a:buClr>
                <a:schemeClr val="accent4"/>
              </a:buClr>
              <a:buFont typeface="Wingdings" panose="05000000000000000000" pitchFamily="2" charset="2"/>
              <a:buChar char="§"/>
            </a:pPr>
            <a:endParaRPr lang="it-IT" sz="2000" dirty="0"/>
          </a:p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it-IT" sz="2000" dirty="0"/>
              <a:t>Consente di studiare la diffusione ed  il trend di un </a:t>
            </a:r>
            <a:r>
              <a:rPr lang="it-IT" sz="2000" dirty="0" err="1"/>
              <a:t>Topic</a:t>
            </a:r>
            <a:r>
              <a:rPr lang="it-IT" sz="2000" dirty="0"/>
              <a:t>.</a:t>
            </a:r>
          </a:p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§"/>
            </a:pPr>
            <a:endParaRPr lang="it-IT" sz="2000" dirty="0"/>
          </a:p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it-IT" sz="2000" dirty="0"/>
              <a:t>Consente di classificare gli utenti per prevenire la formazione di  </a:t>
            </a:r>
            <a:br>
              <a:rPr lang="it-IT" sz="2000" dirty="0"/>
            </a:br>
            <a:r>
              <a:rPr lang="it-IT" sz="2000" i="1" dirty="0" err="1"/>
              <a:t>Echo-Chambers</a:t>
            </a:r>
            <a:r>
              <a:rPr lang="it-IT" sz="2000" dirty="0"/>
              <a:t>.</a:t>
            </a:r>
          </a:p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§"/>
            </a:pPr>
            <a:endParaRPr lang="it-IT" sz="2000" dirty="0"/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9FD6C942-0860-45BA-AB9D-A6A2187EFC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96928" y="404963"/>
            <a:ext cx="6096000" cy="646331"/>
          </a:xfrm>
          <a:noFill/>
        </p:spPr>
        <p:txBody>
          <a:bodyPr/>
          <a:lstStyle/>
          <a:p>
            <a:r>
              <a:rPr lang="it-IT" sz="4000" dirty="0">
                <a:effectLst>
                  <a:outerShdw blurRad="50800" dist="38100" dir="13500000" algn="br" rotWithShape="0">
                    <a:prstClr val="black">
                      <a:alpha val="64000"/>
                    </a:prstClr>
                  </a:outerShdw>
                </a:effectLst>
              </a:rPr>
              <a:t>Conclusioni </a:t>
            </a:r>
          </a:p>
        </p:txBody>
      </p:sp>
      <p:pic>
        <p:nvPicPr>
          <p:cNvPr id="1026" name="Picture 2" descr="https://lh5.googleusercontent.com/xQ9apFD_TDAHxjtVsX9Qz0nAJAELgRd166eDr6ACCBIB-9XWh-OqsgnXR36ZMjaj4klS4bfBZ6-DB7sSCkKEqg8HHjsLAm5_dNP-9reIaieZE5qpK2b-OggjqxYm5QFSTth0bB-LsGI">
            <a:extLst>
              <a:ext uri="{FF2B5EF4-FFF2-40B4-BE49-F238E27FC236}">
                <a16:creationId xmlns:a16="http://schemas.microsoft.com/office/drawing/2014/main" id="{41DCE9B4-90CF-47EE-AF15-AB2F12B27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305" y="4507247"/>
            <a:ext cx="1709245" cy="20956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52931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127832D7-7739-49C1-88F7-7B23F90164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457119"/>
            <a:ext cx="6096000" cy="646331"/>
          </a:xfrm>
        </p:spPr>
        <p:txBody>
          <a:bodyPr/>
          <a:lstStyle/>
          <a:p>
            <a:r>
              <a:rPr lang="it-IT" sz="40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Sviluppi Futuri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E50D144-E376-4B77-8F3F-39E711E399D5}"/>
              </a:ext>
            </a:extLst>
          </p:cNvPr>
          <p:cNvSpPr txBox="1"/>
          <p:nvPr/>
        </p:nvSpPr>
        <p:spPr>
          <a:xfrm>
            <a:off x="1391478" y="1696278"/>
            <a:ext cx="678511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it-IT" sz="2000" dirty="0"/>
              <a:t>Risolvere il problema degli </a:t>
            </a:r>
            <a:r>
              <a:rPr lang="it-IT" sz="2000" i="1" dirty="0" err="1"/>
              <a:t>Echo-Chambers</a:t>
            </a:r>
            <a:r>
              <a:rPr lang="it-IT" sz="2000" dirty="0"/>
              <a:t>, congiungendo le comunità isolate attraverso degli archi.</a:t>
            </a:r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§"/>
            </a:pPr>
            <a:endParaRPr lang="it-IT" sz="2000" dirty="0"/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it-IT" sz="2000" dirty="0"/>
              <a:t>Raffinare l’algoritmo di </a:t>
            </a:r>
            <a:r>
              <a:rPr lang="it-IT" sz="2000" i="1" dirty="0"/>
              <a:t>Sentiment</a:t>
            </a:r>
            <a:r>
              <a:rPr lang="it-IT" sz="2000" dirty="0"/>
              <a:t> </a:t>
            </a:r>
            <a:r>
              <a:rPr lang="it-IT" sz="2000" i="1" dirty="0"/>
              <a:t>Analysis</a:t>
            </a:r>
            <a:r>
              <a:rPr lang="it-IT" sz="2000" dirty="0"/>
              <a:t> per rendere più precise le classificazioni.</a:t>
            </a:r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§"/>
            </a:pPr>
            <a:endParaRPr lang="it-IT" sz="2000" dirty="0"/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it-IT" sz="2000" dirty="0"/>
              <a:t>Raffinare le tecniche di </a:t>
            </a:r>
            <a:r>
              <a:rPr lang="it-IT" sz="2000" i="1" dirty="0" err="1"/>
              <a:t>Forecasting</a:t>
            </a:r>
            <a:r>
              <a:rPr lang="it-IT" sz="2000" dirty="0"/>
              <a:t> attraverso il </a:t>
            </a:r>
            <a:r>
              <a:rPr lang="it-IT" sz="2000" i="1" dirty="0"/>
              <a:t>Machine</a:t>
            </a:r>
            <a:r>
              <a:rPr lang="it-IT" sz="2000" dirty="0"/>
              <a:t> </a:t>
            </a:r>
            <a:r>
              <a:rPr lang="it-IT" sz="2000" i="1" dirty="0"/>
              <a:t>Learning.</a:t>
            </a:r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§"/>
            </a:pPr>
            <a:endParaRPr lang="it-IT" sz="2000" i="1" dirty="0"/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it-IT" sz="2000" dirty="0"/>
              <a:t>Utilizzare la polarizzazione per le indagini di mercato per il lancio commerciale di nuovi prodotti.</a:t>
            </a:r>
          </a:p>
          <a:p>
            <a:pPr>
              <a:buClr>
                <a:schemeClr val="accent4"/>
              </a:buClr>
            </a:pPr>
            <a:endParaRPr lang="it-IT" dirty="0"/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§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92620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46ED24F4-6D26-4E74-BD3E-78BE2997F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87" y="1074679"/>
            <a:ext cx="8990913" cy="504782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12EB4D1A-5350-474D-993A-DE2BD47F33C7}"/>
              </a:ext>
            </a:extLst>
          </p:cNvPr>
          <p:cNvSpPr txBox="1"/>
          <p:nvPr/>
        </p:nvSpPr>
        <p:spPr>
          <a:xfrm>
            <a:off x="6586331" y="6334539"/>
            <a:ext cx="2557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>
                <a:latin typeface="AR BERKLEY" panose="02000000000000000000" pitchFamily="2" charset="0"/>
              </a:rPr>
              <a:t>Alessandro  Valenti</a:t>
            </a:r>
          </a:p>
        </p:txBody>
      </p:sp>
    </p:spTree>
    <p:extLst>
      <p:ext uri="{BB962C8B-B14F-4D97-AF65-F5344CB8AC3E}">
        <p14:creationId xmlns:p14="http://schemas.microsoft.com/office/powerpoint/2010/main" val="3558005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C837D83-0621-410D-9CD1-B7B594A04F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544588"/>
            <a:ext cx="6096000" cy="646331"/>
          </a:xfrm>
        </p:spPr>
        <p:txBody>
          <a:bodyPr/>
          <a:lstStyle/>
          <a:p>
            <a:r>
              <a:rPr lang="it-IT" sz="40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Obiettivi</a:t>
            </a:r>
            <a:endParaRPr lang="it-IT" sz="3000" dirty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62F1DD6-409A-4F8C-A2BF-5F2F3C66638D}"/>
              </a:ext>
            </a:extLst>
          </p:cNvPr>
          <p:cNvSpPr txBox="1"/>
          <p:nvPr/>
        </p:nvSpPr>
        <p:spPr>
          <a:xfrm>
            <a:off x="612576" y="2931256"/>
            <a:ext cx="791884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it-IT" sz="2100" dirty="0"/>
              <a:t>Analizzare la divergenza di opinioni all’interno di un social Media.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it-IT" sz="2100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it-IT" sz="2100" dirty="0"/>
              <a:t>Raggruppare  i dati  raccolti attraverso i contenuti.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it-IT" sz="2100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it-IT" sz="2100" dirty="0"/>
              <a:t>Analizzare la polarizzazione in una rete sociale.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it-IT" sz="2100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it-IT" sz="2100" dirty="0"/>
              <a:t>Confrontare il comportamento della polarizzazione con la realtà.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q"/>
            </a:pPr>
            <a:endParaRPr lang="it-IT" sz="2100" dirty="0"/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q"/>
            </a:pPr>
            <a:endParaRPr lang="it-IT" sz="2100" dirty="0"/>
          </a:p>
          <a:p>
            <a:pPr marL="214313" indent="-214313">
              <a:buClr>
                <a:schemeClr val="accent5"/>
              </a:buClr>
              <a:buFont typeface="Wingdings" panose="05000000000000000000" pitchFamily="2" charset="2"/>
              <a:buChar char="§"/>
            </a:pPr>
            <a:endParaRPr lang="it-IT" sz="2100" dirty="0"/>
          </a:p>
        </p:txBody>
      </p:sp>
      <p:pic>
        <p:nvPicPr>
          <p:cNvPr id="5" name="Elemento grafico 4" descr="Centro del bersaglio">
            <a:extLst>
              <a:ext uri="{FF2B5EF4-FFF2-40B4-BE49-F238E27FC236}">
                <a16:creationId xmlns:a16="http://schemas.microsoft.com/office/drawing/2014/main" id="{F1ED7157-F4A8-4A0B-AFB7-446A10C08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5516" y="544588"/>
            <a:ext cx="2386668" cy="238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85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6C43AE0-BC6F-45D3-9247-B55001D57F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457119"/>
            <a:ext cx="6096000" cy="646331"/>
          </a:xfrm>
        </p:spPr>
        <p:txBody>
          <a:bodyPr/>
          <a:lstStyle/>
          <a:p>
            <a:r>
              <a:rPr lang="it-IT" sz="40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Tecnologie</a:t>
            </a:r>
          </a:p>
        </p:txBody>
      </p:sp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58FB749F-7C68-45FF-BC40-8CA0DC8C79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021" y="1975756"/>
            <a:ext cx="3367043" cy="97779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EADB659-2C92-451C-AEDC-B3180D01D4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82" y="2096694"/>
            <a:ext cx="2109174" cy="1713704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8245579B-4D5E-43D3-81F0-1D7A45D685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52" y="4325358"/>
            <a:ext cx="3258084" cy="1448037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7366592F-B2B0-4E44-90C5-96A5FF22357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20" y="4859042"/>
            <a:ext cx="2991028" cy="112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22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524000" y="457119"/>
            <a:ext cx="6096000" cy="646331"/>
          </a:xfrm>
        </p:spPr>
        <p:txBody>
          <a:bodyPr/>
          <a:lstStyle/>
          <a:p>
            <a:r>
              <a:rPr lang="it-IT" sz="40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Sviluppo</a:t>
            </a:r>
            <a:endParaRPr lang="it-IT" sz="3200" dirty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D81F-4482-42CC-B2ED-BA649EBAEC1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0" name="Freeform 11"/>
          <p:cNvSpPr>
            <a:spLocks/>
          </p:cNvSpPr>
          <p:nvPr/>
        </p:nvSpPr>
        <p:spPr bwMode="auto">
          <a:xfrm>
            <a:off x="1305724" y="3795118"/>
            <a:ext cx="1598582" cy="1046778"/>
          </a:xfrm>
          <a:custGeom>
            <a:avLst/>
            <a:gdLst>
              <a:gd name="T0" fmla="*/ 304 w 366"/>
              <a:gd name="T1" fmla="*/ 19 h 239"/>
              <a:gd name="T2" fmla="*/ 309 w 366"/>
              <a:gd name="T3" fmla="*/ 57 h 239"/>
              <a:gd name="T4" fmla="*/ 183 w 366"/>
              <a:gd name="T5" fmla="*/ 183 h 239"/>
              <a:gd name="T6" fmla="*/ 57 w 366"/>
              <a:gd name="T7" fmla="*/ 57 h 239"/>
              <a:gd name="T8" fmla="*/ 63 w 366"/>
              <a:gd name="T9" fmla="*/ 19 h 239"/>
              <a:gd name="T10" fmla="*/ 9 w 366"/>
              <a:gd name="T11" fmla="*/ 2 h 239"/>
              <a:gd name="T12" fmla="*/ 0 w 366"/>
              <a:gd name="T13" fmla="*/ 57 h 239"/>
              <a:gd name="T14" fmla="*/ 183 w 366"/>
              <a:gd name="T15" fmla="*/ 239 h 239"/>
              <a:gd name="T16" fmla="*/ 366 w 366"/>
              <a:gd name="T17" fmla="*/ 57 h 239"/>
              <a:gd name="T18" fmla="*/ 357 w 366"/>
              <a:gd name="T19" fmla="*/ 0 h 239"/>
              <a:gd name="T20" fmla="*/ 304 w 366"/>
              <a:gd name="T21" fmla="*/ 19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6" h="239">
                <a:moveTo>
                  <a:pt x="304" y="19"/>
                </a:moveTo>
                <a:cubicBezTo>
                  <a:pt x="307" y="31"/>
                  <a:pt x="309" y="44"/>
                  <a:pt x="309" y="57"/>
                </a:cubicBezTo>
                <a:cubicBezTo>
                  <a:pt x="309" y="126"/>
                  <a:pt x="253" y="183"/>
                  <a:pt x="183" y="183"/>
                </a:cubicBezTo>
                <a:cubicBezTo>
                  <a:pt x="113" y="183"/>
                  <a:pt x="57" y="126"/>
                  <a:pt x="57" y="57"/>
                </a:cubicBezTo>
                <a:cubicBezTo>
                  <a:pt x="57" y="44"/>
                  <a:pt x="59" y="31"/>
                  <a:pt x="63" y="19"/>
                </a:cubicBezTo>
                <a:cubicBezTo>
                  <a:pt x="9" y="2"/>
                  <a:pt x="9" y="2"/>
                  <a:pt x="9" y="2"/>
                </a:cubicBezTo>
                <a:cubicBezTo>
                  <a:pt x="3" y="19"/>
                  <a:pt x="0" y="37"/>
                  <a:pt x="0" y="57"/>
                </a:cubicBezTo>
                <a:cubicBezTo>
                  <a:pt x="0" y="157"/>
                  <a:pt x="82" y="239"/>
                  <a:pt x="183" y="239"/>
                </a:cubicBezTo>
                <a:cubicBezTo>
                  <a:pt x="284" y="239"/>
                  <a:pt x="366" y="157"/>
                  <a:pt x="366" y="57"/>
                </a:cubicBezTo>
                <a:cubicBezTo>
                  <a:pt x="366" y="37"/>
                  <a:pt x="363" y="18"/>
                  <a:pt x="357" y="0"/>
                </a:cubicBezTo>
                <a:lnTo>
                  <a:pt x="304" y="19"/>
                </a:lnTo>
                <a:close/>
              </a:path>
            </a:pathLst>
          </a:custGeom>
          <a:solidFill>
            <a:schemeClr val="accent1"/>
          </a:solidFill>
          <a:ln w="4763" cap="flat">
            <a:solidFill>
              <a:schemeClr val="accent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112" name="Freeform 11"/>
          <p:cNvSpPr>
            <a:spLocks/>
          </p:cNvSpPr>
          <p:nvPr/>
        </p:nvSpPr>
        <p:spPr bwMode="auto">
          <a:xfrm flipV="1">
            <a:off x="2504699" y="2400995"/>
            <a:ext cx="1598400" cy="1047600"/>
          </a:xfrm>
          <a:custGeom>
            <a:avLst/>
            <a:gdLst>
              <a:gd name="T0" fmla="*/ 304 w 366"/>
              <a:gd name="T1" fmla="*/ 19 h 239"/>
              <a:gd name="T2" fmla="*/ 309 w 366"/>
              <a:gd name="T3" fmla="*/ 57 h 239"/>
              <a:gd name="T4" fmla="*/ 183 w 366"/>
              <a:gd name="T5" fmla="*/ 183 h 239"/>
              <a:gd name="T6" fmla="*/ 57 w 366"/>
              <a:gd name="T7" fmla="*/ 57 h 239"/>
              <a:gd name="T8" fmla="*/ 63 w 366"/>
              <a:gd name="T9" fmla="*/ 19 h 239"/>
              <a:gd name="T10" fmla="*/ 9 w 366"/>
              <a:gd name="T11" fmla="*/ 2 h 239"/>
              <a:gd name="T12" fmla="*/ 0 w 366"/>
              <a:gd name="T13" fmla="*/ 57 h 239"/>
              <a:gd name="T14" fmla="*/ 183 w 366"/>
              <a:gd name="T15" fmla="*/ 239 h 239"/>
              <a:gd name="T16" fmla="*/ 366 w 366"/>
              <a:gd name="T17" fmla="*/ 57 h 239"/>
              <a:gd name="T18" fmla="*/ 357 w 366"/>
              <a:gd name="T19" fmla="*/ 0 h 239"/>
              <a:gd name="T20" fmla="*/ 304 w 366"/>
              <a:gd name="T21" fmla="*/ 19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6" h="239">
                <a:moveTo>
                  <a:pt x="304" y="19"/>
                </a:moveTo>
                <a:cubicBezTo>
                  <a:pt x="307" y="31"/>
                  <a:pt x="309" y="44"/>
                  <a:pt x="309" y="57"/>
                </a:cubicBezTo>
                <a:cubicBezTo>
                  <a:pt x="309" y="126"/>
                  <a:pt x="253" y="183"/>
                  <a:pt x="183" y="183"/>
                </a:cubicBezTo>
                <a:cubicBezTo>
                  <a:pt x="113" y="183"/>
                  <a:pt x="57" y="126"/>
                  <a:pt x="57" y="57"/>
                </a:cubicBezTo>
                <a:cubicBezTo>
                  <a:pt x="57" y="44"/>
                  <a:pt x="59" y="31"/>
                  <a:pt x="63" y="19"/>
                </a:cubicBezTo>
                <a:cubicBezTo>
                  <a:pt x="9" y="2"/>
                  <a:pt x="9" y="2"/>
                  <a:pt x="9" y="2"/>
                </a:cubicBezTo>
                <a:cubicBezTo>
                  <a:pt x="3" y="19"/>
                  <a:pt x="0" y="37"/>
                  <a:pt x="0" y="57"/>
                </a:cubicBezTo>
                <a:cubicBezTo>
                  <a:pt x="0" y="157"/>
                  <a:pt x="82" y="239"/>
                  <a:pt x="183" y="239"/>
                </a:cubicBezTo>
                <a:cubicBezTo>
                  <a:pt x="284" y="239"/>
                  <a:pt x="366" y="157"/>
                  <a:pt x="366" y="57"/>
                </a:cubicBezTo>
                <a:cubicBezTo>
                  <a:pt x="366" y="37"/>
                  <a:pt x="363" y="18"/>
                  <a:pt x="357" y="0"/>
                </a:cubicBezTo>
                <a:lnTo>
                  <a:pt x="304" y="19"/>
                </a:lnTo>
                <a:close/>
              </a:path>
            </a:pathLst>
          </a:custGeom>
          <a:solidFill>
            <a:schemeClr val="accent2"/>
          </a:solidFill>
          <a:ln w="4763" cap="flat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32" name="Oval 9"/>
          <p:cNvSpPr>
            <a:spLocks noChangeArrowheads="1"/>
          </p:cNvSpPr>
          <p:nvPr/>
        </p:nvSpPr>
        <p:spPr bwMode="auto">
          <a:xfrm>
            <a:off x="1660463" y="3634685"/>
            <a:ext cx="907453" cy="907453"/>
          </a:xfrm>
          <a:prstGeom prst="ellipse">
            <a:avLst/>
          </a:prstGeom>
          <a:solidFill>
            <a:schemeClr val="accent1"/>
          </a:solidFill>
          <a:ln w="4763" cap="flat">
            <a:solidFill>
              <a:schemeClr val="accent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b="1"/>
          </a:p>
        </p:txBody>
      </p:sp>
      <p:sp>
        <p:nvSpPr>
          <p:cNvPr id="234" name="Oval 10"/>
          <p:cNvSpPr>
            <a:spLocks noChangeArrowheads="1"/>
          </p:cNvSpPr>
          <p:nvPr/>
        </p:nvSpPr>
        <p:spPr bwMode="auto">
          <a:xfrm>
            <a:off x="1746370" y="3712162"/>
            <a:ext cx="763773" cy="763773"/>
          </a:xfrm>
          <a:prstGeom prst="ellipse">
            <a:avLst/>
          </a:prstGeom>
          <a:solidFill>
            <a:schemeClr val="bg1"/>
          </a:solidFill>
          <a:ln w="4763" cap="flat">
            <a:solidFill>
              <a:schemeClr val="accent1">
                <a:lumMod val="7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b="1" dirty="0"/>
          </a:p>
        </p:txBody>
      </p:sp>
      <p:sp>
        <p:nvSpPr>
          <p:cNvPr id="229" name="Oval 9"/>
          <p:cNvSpPr>
            <a:spLocks noChangeArrowheads="1"/>
          </p:cNvSpPr>
          <p:nvPr/>
        </p:nvSpPr>
        <p:spPr bwMode="auto">
          <a:xfrm>
            <a:off x="2848503" y="2732390"/>
            <a:ext cx="907200" cy="907200"/>
          </a:xfrm>
          <a:prstGeom prst="ellipse">
            <a:avLst/>
          </a:prstGeom>
          <a:solidFill>
            <a:schemeClr val="accent2"/>
          </a:solidFill>
          <a:ln w="4763" cap="flat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b="1" dirty="0"/>
          </a:p>
        </p:txBody>
      </p:sp>
      <p:sp>
        <p:nvSpPr>
          <p:cNvPr id="231" name="Oval 10"/>
          <p:cNvSpPr>
            <a:spLocks noChangeArrowheads="1"/>
          </p:cNvSpPr>
          <p:nvPr/>
        </p:nvSpPr>
        <p:spPr bwMode="auto">
          <a:xfrm>
            <a:off x="2920503" y="2804390"/>
            <a:ext cx="763200" cy="763200"/>
          </a:xfrm>
          <a:prstGeom prst="ellipse">
            <a:avLst/>
          </a:prstGeom>
          <a:solidFill>
            <a:schemeClr val="bg1"/>
          </a:solidFill>
          <a:ln w="4763" cap="flat">
            <a:solidFill>
              <a:schemeClr val="accent1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b="1" dirty="0"/>
          </a:p>
        </p:txBody>
      </p:sp>
      <p:grpSp>
        <p:nvGrpSpPr>
          <p:cNvPr id="143" name="Group 142"/>
          <p:cNvGrpSpPr/>
          <p:nvPr/>
        </p:nvGrpSpPr>
        <p:grpSpPr>
          <a:xfrm>
            <a:off x="1564269" y="4841890"/>
            <a:ext cx="1067061" cy="688582"/>
            <a:chOff x="977070" y="5369769"/>
            <a:chExt cx="1422748" cy="479988"/>
          </a:xfrm>
        </p:grpSpPr>
        <p:cxnSp>
          <p:nvCxnSpPr>
            <p:cNvPr id="170" name="Straight Connector 169"/>
            <p:cNvCxnSpPr/>
            <p:nvPr/>
          </p:nvCxnSpPr>
          <p:spPr>
            <a:xfrm flipV="1">
              <a:off x="1688445" y="5369769"/>
              <a:ext cx="0" cy="271043"/>
            </a:xfrm>
            <a:prstGeom prst="line">
              <a:avLst/>
            </a:prstGeom>
            <a:ln w="12700">
              <a:solidFill>
                <a:schemeClr val="tx2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977070" y="5699578"/>
              <a:ext cx="1422748" cy="150179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it-IT" sz="1400" b="1" dirty="0"/>
                <a:t>Raccolta</a:t>
              </a:r>
              <a:r>
                <a:rPr lang="en-US" sz="1400" b="1" dirty="0"/>
                <a:t> </a:t>
              </a:r>
              <a:r>
                <a:rPr lang="en-US" sz="1400" b="1" dirty="0" err="1"/>
                <a:t>Dati</a:t>
              </a:r>
              <a:endParaRPr lang="en-US" sz="1400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2536285" y="1745218"/>
            <a:ext cx="1528001" cy="659205"/>
            <a:chOff x="2063024" y="2310966"/>
            <a:chExt cx="2037334" cy="467218"/>
          </a:xfrm>
        </p:grpSpPr>
        <p:cxnSp>
          <p:nvCxnSpPr>
            <p:cNvPr id="159" name="Straight Connector 158"/>
            <p:cNvCxnSpPr/>
            <p:nvPr/>
          </p:nvCxnSpPr>
          <p:spPr>
            <a:xfrm>
              <a:off x="3073365" y="2507141"/>
              <a:ext cx="0" cy="271043"/>
            </a:xfrm>
            <a:prstGeom prst="line">
              <a:avLst/>
            </a:prstGeom>
            <a:ln w="12700">
              <a:solidFill>
                <a:schemeClr val="tx2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/>
            <p:cNvSpPr txBox="1"/>
            <p:nvPr/>
          </p:nvSpPr>
          <p:spPr>
            <a:xfrm>
              <a:off x="2063024" y="2310966"/>
              <a:ext cx="2037334" cy="152698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/>
                <a:t>Sentiment Analysis</a:t>
              </a:r>
            </a:p>
          </p:txBody>
        </p:sp>
      </p:grpSp>
      <p:sp>
        <p:nvSpPr>
          <p:cNvPr id="83" name="Freeform 11">
            <a:extLst>
              <a:ext uri="{FF2B5EF4-FFF2-40B4-BE49-F238E27FC236}">
                <a16:creationId xmlns:a16="http://schemas.microsoft.com/office/drawing/2014/main" id="{9CCA5929-A6A2-453A-84A2-FE4451A4DC48}"/>
              </a:ext>
            </a:extLst>
          </p:cNvPr>
          <p:cNvSpPr>
            <a:spLocks/>
          </p:cNvSpPr>
          <p:nvPr/>
        </p:nvSpPr>
        <p:spPr bwMode="auto">
          <a:xfrm>
            <a:off x="3670380" y="3795118"/>
            <a:ext cx="1598582" cy="1046778"/>
          </a:xfrm>
          <a:custGeom>
            <a:avLst/>
            <a:gdLst>
              <a:gd name="T0" fmla="*/ 304 w 366"/>
              <a:gd name="T1" fmla="*/ 19 h 239"/>
              <a:gd name="T2" fmla="*/ 309 w 366"/>
              <a:gd name="T3" fmla="*/ 57 h 239"/>
              <a:gd name="T4" fmla="*/ 183 w 366"/>
              <a:gd name="T5" fmla="*/ 183 h 239"/>
              <a:gd name="T6" fmla="*/ 57 w 366"/>
              <a:gd name="T7" fmla="*/ 57 h 239"/>
              <a:gd name="T8" fmla="*/ 63 w 366"/>
              <a:gd name="T9" fmla="*/ 19 h 239"/>
              <a:gd name="T10" fmla="*/ 9 w 366"/>
              <a:gd name="T11" fmla="*/ 2 h 239"/>
              <a:gd name="T12" fmla="*/ 0 w 366"/>
              <a:gd name="T13" fmla="*/ 57 h 239"/>
              <a:gd name="T14" fmla="*/ 183 w 366"/>
              <a:gd name="T15" fmla="*/ 239 h 239"/>
              <a:gd name="T16" fmla="*/ 366 w 366"/>
              <a:gd name="T17" fmla="*/ 57 h 239"/>
              <a:gd name="T18" fmla="*/ 357 w 366"/>
              <a:gd name="T19" fmla="*/ 0 h 239"/>
              <a:gd name="T20" fmla="*/ 304 w 366"/>
              <a:gd name="T21" fmla="*/ 19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6" h="239">
                <a:moveTo>
                  <a:pt x="304" y="19"/>
                </a:moveTo>
                <a:cubicBezTo>
                  <a:pt x="307" y="31"/>
                  <a:pt x="309" y="44"/>
                  <a:pt x="309" y="57"/>
                </a:cubicBezTo>
                <a:cubicBezTo>
                  <a:pt x="309" y="126"/>
                  <a:pt x="253" y="183"/>
                  <a:pt x="183" y="183"/>
                </a:cubicBezTo>
                <a:cubicBezTo>
                  <a:pt x="113" y="183"/>
                  <a:pt x="57" y="126"/>
                  <a:pt x="57" y="57"/>
                </a:cubicBezTo>
                <a:cubicBezTo>
                  <a:pt x="57" y="44"/>
                  <a:pt x="59" y="31"/>
                  <a:pt x="63" y="19"/>
                </a:cubicBezTo>
                <a:cubicBezTo>
                  <a:pt x="9" y="2"/>
                  <a:pt x="9" y="2"/>
                  <a:pt x="9" y="2"/>
                </a:cubicBezTo>
                <a:cubicBezTo>
                  <a:pt x="3" y="19"/>
                  <a:pt x="0" y="37"/>
                  <a:pt x="0" y="57"/>
                </a:cubicBezTo>
                <a:cubicBezTo>
                  <a:pt x="0" y="157"/>
                  <a:pt x="82" y="239"/>
                  <a:pt x="183" y="239"/>
                </a:cubicBezTo>
                <a:cubicBezTo>
                  <a:pt x="284" y="239"/>
                  <a:pt x="366" y="157"/>
                  <a:pt x="366" y="57"/>
                </a:cubicBezTo>
                <a:cubicBezTo>
                  <a:pt x="366" y="37"/>
                  <a:pt x="363" y="18"/>
                  <a:pt x="357" y="0"/>
                </a:cubicBezTo>
                <a:lnTo>
                  <a:pt x="304" y="19"/>
                </a:lnTo>
                <a:close/>
              </a:path>
            </a:pathLst>
          </a:custGeom>
          <a:solidFill>
            <a:schemeClr val="accent3"/>
          </a:solidFill>
          <a:ln w="4763" cap="flat">
            <a:solidFill>
              <a:schemeClr val="accent3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84" name="Oval 9">
            <a:extLst>
              <a:ext uri="{FF2B5EF4-FFF2-40B4-BE49-F238E27FC236}">
                <a16:creationId xmlns:a16="http://schemas.microsoft.com/office/drawing/2014/main" id="{FD0AEF12-0B14-4115-AB01-5044F0861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5119" y="3634685"/>
            <a:ext cx="907453" cy="907453"/>
          </a:xfrm>
          <a:prstGeom prst="ellipse">
            <a:avLst/>
          </a:prstGeom>
          <a:solidFill>
            <a:schemeClr val="accent3"/>
          </a:solidFill>
          <a:ln w="4763" cap="flat">
            <a:solidFill>
              <a:schemeClr val="accent3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b="1"/>
          </a:p>
        </p:txBody>
      </p:sp>
      <p:sp>
        <p:nvSpPr>
          <p:cNvPr id="85" name="Oval 10">
            <a:extLst>
              <a:ext uri="{FF2B5EF4-FFF2-40B4-BE49-F238E27FC236}">
                <a16:creationId xmlns:a16="http://schemas.microsoft.com/office/drawing/2014/main" id="{6A2C3B2C-7753-4713-A439-1AD76AB0D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6958" y="3711346"/>
            <a:ext cx="763773" cy="763773"/>
          </a:xfrm>
          <a:prstGeom prst="ellipse">
            <a:avLst/>
          </a:prstGeom>
          <a:solidFill>
            <a:schemeClr val="bg1"/>
          </a:solidFill>
          <a:ln w="4763" cap="flat">
            <a:solidFill>
              <a:schemeClr val="accent3">
                <a:lumMod val="7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b="1" dirty="0"/>
          </a:p>
        </p:txBody>
      </p:sp>
      <p:grpSp>
        <p:nvGrpSpPr>
          <p:cNvPr id="90" name="Group 142">
            <a:extLst>
              <a:ext uri="{FF2B5EF4-FFF2-40B4-BE49-F238E27FC236}">
                <a16:creationId xmlns:a16="http://schemas.microsoft.com/office/drawing/2014/main" id="{CEC4E97E-EF2D-4998-8281-41FD781ABDB1}"/>
              </a:ext>
            </a:extLst>
          </p:cNvPr>
          <p:cNvGrpSpPr/>
          <p:nvPr/>
        </p:nvGrpSpPr>
        <p:grpSpPr>
          <a:xfrm>
            <a:off x="3737198" y="4841912"/>
            <a:ext cx="1508698" cy="688558"/>
            <a:chOff x="721434" y="5369769"/>
            <a:chExt cx="2011597" cy="479970"/>
          </a:xfrm>
        </p:grpSpPr>
        <p:cxnSp>
          <p:nvCxnSpPr>
            <p:cNvPr id="91" name="Straight Connector 169">
              <a:extLst>
                <a:ext uri="{FF2B5EF4-FFF2-40B4-BE49-F238E27FC236}">
                  <a16:creationId xmlns:a16="http://schemas.microsoft.com/office/drawing/2014/main" id="{F39ECC28-5DB2-4242-9F23-7BC4CC576E35}"/>
                </a:ext>
              </a:extLst>
            </p:cNvPr>
            <p:cNvCxnSpPr/>
            <p:nvPr/>
          </p:nvCxnSpPr>
          <p:spPr>
            <a:xfrm flipV="1">
              <a:off x="1688445" y="5369769"/>
              <a:ext cx="0" cy="271043"/>
            </a:xfrm>
            <a:prstGeom prst="line">
              <a:avLst/>
            </a:prstGeom>
            <a:ln w="12700">
              <a:solidFill>
                <a:schemeClr val="tx2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171">
              <a:extLst>
                <a:ext uri="{FF2B5EF4-FFF2-40B4-BE49-F238E27FC236}">
                  <a16:creationId xmlns:a16="http://schemas.microsoft.com/office/drawing/2014/main" id="{14AAB730-F5C4-48EF-9F35-A99F921F7F16}"/>
                </a:ext>
              </a:extLst>
            </p:cNvPr>
            <p:cNvSpPr txBox="1"/>
            <p:nvPr/>
          </p:nvSpPr>
          <p:spPr>
            <a:xfrm>
              <a:off x="721434" y="5699560"/>
              <a:ext cx="2011597" cy="150179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/>
                <a:t>Endorsement Graph</a:t>
              </a:r>
            </a:p>
          </p:txBody>
        </p:sp>
      </p:grpSp>
      <p:sp>
        <p:nvSpPr>
          <p:cNvPr id="93" name="Freeform 11">
            <a:extLst>
              <a:ext uri="{FF2B5EF4-FFF2-40B4-BE49-F238E27FC236}">
                <a16:creationId xmlns:a16="http://schemas.microsoft.com/office/drawing/2014/main" id="{BC332DB7-5BAC-48AD-9EAB-13B625842794}"/>
              </a:ext>
            </a:extLst>
          </p:cNvPr>
          <p:cNvSpPr>
            <a:spLocks/>
          </p:cNvSpPr>
          <p:nvPr/>
        </p:nvSpPr>
        <p:spPr bwMode="auto">
          <a:xfrm>
            <a:off x="6146112" y="3795118"/>
            <a:ext cx="1598582" cy="1046778"/>
          </a:xfrm>
          <a:custGeom>
            <a:avLst/>
            <a:gdLst>
              <a:gd name="T0" fmla="*/ 304 w 366"/>
              <a:gd name="T1" fmla="*/ 19 h 239"/>
              <a:gd name="T2" fmla="*/ 309 w 366"/>
              <a:gd name="T3" fmla="*/ 57 h 239"/>
              <a:gd name="T4" fmla="*/ 183 w 366"/>
              <a:gd name="T5" fmla="*/ 183 h 239"/>
              <a:gd name="T6" fmla="*/ 57 w 366"/>
              <a:gd name="T7" fmla="*/ 57 h 239"/>
              <a:gd name="T8" fmla="*/ 63 w 366"/>
              <a:gd name="T9" fmla="*/ 19 h 239"/>
              <a:gd name="T10" fmla="*/ 9 w 366"/>
              <a:gd name="T11" fmla="*/ 2 h 239"/>
              <a:gd name="T12" fmla="*/ 0 w 366"/>
              <a:gd name="T13" fmla="*/ 57 h 239"/>
              <a:gd name="T14" fmla="*/ 183 w 366"/>
              <a:gd name="T15" fmla="*/ 239 h 239"/>
              <a:gd name="T16" fmla="*/ 366 w 366"/>
              <a:gd name="T17" fmla="*/ 57 h 239"/>
              <a:gd name="T18" fmla="*/ 357 w 366"/>
              <a:gd name="T19" fmla="*/ 0 h 239"/>
              <a:gd name="T20" fmla="*/ 304 w 366"/>
              <a:gd name="T21" fmla="*/ 19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6" h="239">
                <a:moveTo>
                  <a:pt x="304" y="19"/>
                </a:moveTo>
                <a:cubicBezTo>
                  <a:pt x="307" y="31"/>
                  <a:pt x="309" y="44"/>
                  <a:pt x="309" y="57"/>
                </a:cubicBezTo>
                <a:cubicBezTo>
                  <a:pt x="309" y="126"/>
                  <a:pt x="253" y="183"/>
                  <a:pt x="183" y="183"/>
                </a:cubicBezTo>
                <a:cubicBezTo>
                  <a:pt x="113" y="183"/>
                  <a:pt x="57" y="126"/>
                  <a:pt x="57" y="57"/>
                </a:cubicBezTo>
                <a:cubicBezTo>
                  <a:pt x="57" y="44"/>
                  <a:pt x="59" y="31"/>
                  <a:pt x="63" y="19"/>
                </a:cubicBezTo>
                <a:cubicBezTo>
                  <a:pt x="9" y="2"/>
                  <a:pt x="9" y="2"/>
                  <a:pt x="9" y="2"/>
                </a:cubicBezTo>
                <a:cubicBezTo>
                  <a:pt x="3" y="19"/>
                  <a:pt x="0" y="37"/>
                  <a:pt x="0" y="57"/>
                </a:cubicBezTo>
                <a:cubicBezTo>
                  <a:pt x="0" y="157"/>
                  <a:pt x="82" y="239"/>
                  <a:pt x="183" y="239"/>
                </a:cubicBezTo>
                <a:cubicBezTo>
                  <a:pt x="284" y="239"/>
                  <a:pt x="366" y="157"/>
                  <a:pt x="366" y="57"/>
                </a:cubicBezTo>
                <a:cubicBezTo>
                  <a:pt x="366" y="37"/>
                  <a:pt x="363" y="18"/>
                  <a:pt x="357" y="0"/>
                </a:cubicBezTo>
                <a:lnTo>
                  <a:pt x="304" y="19"/>
                </a:lnTo>
                <a:close/>
              </a:path>
            </a:pathLst>
          </a:custGeom>
          <a:solidFill>
            <a:schemeClr val="accent2"/>
          </a:solidFill>
          <a:ln w="4763" cap="flat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94" name="Oval 9">
            <a:extLst>
              <a:ext uri="{FF2B5EF4-FFF2-40B4-BE49-F238E27FC236}">
                <a16:creationId xmlns:a16="http://schemas.microsoft.com/office/drawing/2014/main" id="{DA194F94-B9F4-4B5B-9E26-D4E0773CB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0851" y="3634685"/>
            <a:ext cx="907453" cy="907453"/>
          </a:xfrm>
          <a:prstGeom prst="ellipse">
            <a:avLst/>
          </a:prstGeom>
          <a:solidFill>
            <a:schemeClr val="accent2"/>
          </a:solidFill>
          <a:ln w="4763" cap="flat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b="1"/>
          </a:p>
        </p:txBody>
      </p:sp>
      <p:sp>
        <p:nvSpPr>
          <p:cNvPr id="95" name="Oval 10">
            <a:extLst>
              <a:ext uri="{FF2B5EF4-FFF2-40B4-BE49-F238E27FC236}">
                <a16:creationId xmlns:a16="http://schemas.microsoft.com/office/drawing/2014/main" id="{A9B3CC9C-F158-4D89-AD95-AF74A856E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690" y="3711898"/>
            <a:ext cx="763773" cy="763773"/>
          </a:xfrm>
          <a:prstGeom prst="ellipse">
            <a:avLst/>
          </a:prstGeom>
          <a:solidFill>
            <a:schemeClr val="bg1"/>
          </a:solidFill>
          <a:ln w="4763" cap="flat">
            <a:solidFill>
              <a:schemeClr val="accent1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b="1" dirty="0"/>
          </a:p>
        </p:txBody>
      </p:sp>
      <p:grpSp>
        <p:nvGrpSpPr>
          <p:cNvPr id="100" name="Group 142">
            <a:extLst>
              <a:ext uri="{FF2B5EF4-FFF2-40B4-BE49-F238E27FC236}">
                <a16:creationId xmlns:a16="http://schemas.microsoft.com/office/drawing/2014/main" id="{93B469BD-9251-4502-B16F-9E2FF67A379C}"/>
              </a:ext>
            </a:extLst>
          </p:cNvPr>
          <p:cNvGrpSpPr/>
          <p:nvPr/>
        </p:nvGrpSpPr>
        <p:grpSpPr>
          <a:xfrm>
            <a:off x="6460498" y="4841910"/>
            <a:ext cx="878310" cy="673994"/>
            <a:chOff x="1051525" y="5369769"/>
            <a:chExt cx="1171080" cy="469818"/>
          </a:xfrm>
        </p:grpSpPr>
        <p:cxnSp>
          <p:nvCxnSpPr>
            <p:cNvPr id="101" name="Straight Connector 169">
              <a:extLst>
                <a:ext uri="{FF2B5EF4-FFF2-40B4-BE49-F238E27FC236}">
                  <a16:creationId xmlns:a16="http://schemas.microsoft.com/office/drawing/2014/main" id="{66573B83-C308-42D8-8B83-F4D7E0C4A765}"/>
                </a:ext>
              </a:extLst>
            </p:cNvPr>
            <p:cNvCxnSpPr/>
            <p:nvPr/>
          </p:nvCxnSpPr>
          <p:spPr>
            <a:xfrm flipV="1">
              <a:off x="1688445" y="5369769"/>
              <a:ext cx="0" cy="271043"/>
            </a:xfrm>
            <a:prstGeom prst="line">
              <a:avLst/>
            </a:prstGeom>
            <a:ln w="12700">
              <a:solidFill>
                <a:schemeClr val="tx2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71">
              <a:extLst>
                <a:ext uri="{FF2B5EF4-FFF2-40B4-BE49-F238E27FC236}">
                  <a16:creationId xmlns:a16="http://schemas.microsoft.com/office/drawing/2014/main" id="{E03DA3F3-FF6A-4E4D-8FAA-C45AF7FAE500}"/>
                </a:ext>
              </a:extLst>
            </p:cNvPr>
            <p:cNvSpPr txBox="1"/>
            <p:nvPr/>
          </p:nvSpPr>
          <p:spPr>
            <a:xfrm>
              <a:off x="1051525" y="5689408"/>
              <a:ext cx="1171080" cy="150179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/>
                <a:t>Forecasting</a:t>
              </a:r>
            </a:p>
          </p:txBody>
        </p:sp>
      </p:grpSp>
      <p:sp>
        <p:nvSpPr>
          <p:cNvPr id="103" name="Freeform 11">
            <a:extLst>
              <a:ext uri="{FF2B5EF4-FFF2-40B4-BE49-F238E27FC236}">
                <a16:creationId xmlns:a16="http://schemas.microsoft.com/office/drawing/2014/main" id="{A70B6C7A-06D2-4811-AE07-76C4FDEBFDE6}"/>
              </a:ext>
            </a:extLst>
          </p:cNvPr>
          <p:cNvSpPr>
            <a:spLocks/>
          </p:cNvSpPr>
          <p:nvPr/>
        </p:nvSpPr>
        <p:spPr bwMode="auto">
          <a:xfrm flipV="1">
            <a:off x="4847215" y="2400995"/>
            <a:ext cx="1598400" cy="1047600"/>
          </a:xfrm>
          <a:custGeom>
            <a:avLst/>
            <a:gdLst>
              <a:gd name="T0" fmla="*/ 304 w 366"/>
              <a:gd name="T1" fmla="*/ 19 h 239"/>
              <a:gd name="T2" fmla="*/ 309 w 366"/>
              <a:gd name="T3" fmla="*/ 57 h 239"/>
              <a:gd name="T4" fmla="*/ 183 w 366"/>
              <a:gd name="T5" fmla="*/ 183 h 239"/>
              <a:gd name="T6" fmla="*/ 57 w 366"/>
              <a:gd name="T7" fmla="*/ 57 h 239"/>
              <a:gd name="T8" fmla="*/ 63 w 366"/>
              <a:gd name="T9" fmla="*/ 19 h 239"/>
              <a:gd name="T10" fmla="*/ 9 w 366"/>
              <a:gd name="T11" fmla="*/ 2 h 239"/>
              <a:gd name="T12" fmla="*/ 0 w 366"/>
              <a:gd name="T13" fmla="*/ 57 h 239"/>
              <a:gd name="T14" fmla="*/ 183 w 366"/>
              <a:gd name="T15" fmla="*/ 239 h 239"/>
              <a:gd name="T16" fmla="*/ 366 w 366"/>
              <a:gd name="T17" fmla="*/ 57 h 239"/>
              <a:gd name="T18" fmla="*/ 357 w 366"/>
              <a:gd name="T19" fmla="*/ 0 h 239"/>
              <a:gd name="T20" fmla="*/ 304 w 366"/>
              <a:gd name="T21" fmla="*/ 19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6" h="239">
                <a:moveTo>
                  <a:pt x="304" y="19"/>
                </a:moveTo>
                <a:cubicBezTo>
                  <a:pt x="307" y="31"/>
                  <a:pt x="309" y="44"/>
                  <a:pt x="309" y="57"/>
                </a:cubicBezTo>
                <a:cubicBezTo>
                  <a:pt x="309" y="126"/>
                  <a:pt x="253" y="183"/>
                  <a:pt x="183" y="183"/>
                </a:cubicBezTo>
                <a:cubicBezTo>
                  <a:pt x="113" y="183"/>
                  <a:pt x="57" y="126"/>
                  <a:pt x="57" y="57"/>
                </a:cubicBezTo>
                <a:cubicBezTo>
                  <a:pt x="57" y="44"/>
                  <a:pt x="59" y="31"/>
                  <a:pt x="63" y="19"/>
                </a:cubicBezTo>
                <a:cubicBezTo>
                  <a:pt x="9" y="2"/>
                  <a:pt x="9" y="2"/>
                  <a:pt x="9" y="2"/>
                </a:cubicBezTo>
                <a:cubicBezTo>
                  <a:pt x="3" y="19"/>
                  <a:pt x="0" y="37"/>
                  <a:pt x="0" y="57"/>
                </a:cubicBezTo>
                <a:cubicBezTo>
                  <a:pt x="0" y="157"/>
                  <a:pt x="82" y="239"/>
                  <a:pt x="183" y="239"/>
                </a:cubicBezTo>
                <a:cubicBezTo>
                  <a:pt x="284" y="239"/>
                  <a:pt x="366" y="157"/>
                  <a:pt x="366" y="57"/>
                </a:cubicBezTo>
                <a:cubicBezTo>
                  <a:pt x="366" y="37"/>
                  <a:pt x="363" y="18"/>
                  <a:pt x="357" y="0"/>
                </a:cubicBezTo>
                <a:lnTo>
                  <a:pt x="304" y="19"/>
                </a:lnTo>
                <a:close/>
              </a:path>
            </a:pathLst>
          </a:custGeom>
          <a:solidFill>
            <a:schemeClr val="accent1"/>
          </a:solidFill>
          <a:ln w="4763" cap="flat">
            <a:solidFill>
              <a:schemeClr val="accent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04" name="Oval 9">
            <a:extLst>
              <a:ext uri="{FF2B5EF4-FFF2-40B4-BE49-F238E27FC236}">
                <a16:creationId xmlns:a16="http://schemas.microsoft.com/office/drawing/2014/main" id="{56B914BF-1DFA-4EF9-A5D6-66F3C74C2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019" y="2732390"/>
            <a:ext cx="907200" cy="907200"/>
          </a:xfrm>
          <a:prstGeom prst="ellipse">
            <a:avLst/>
          </a:prstGeom>
          <a:solidFill>
            <a:srgbClr val="0099D6"/>
          </a:solidFill>
          <a:ln w="4763" cap="flat">
            <a:solidFill>
              <a:schemeClr val="accent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b="1" dirty="0"/>
          </a:p>
        </p:txBody>
      </p:sp>
      <p:sp>
        <p:nvSpPr>
          <p:cNvPr id="105" name="Oval 10">
            <a:extLst>
              <a:ext uri="{FF2B5EF4-FFF2-40B4-BE49-F238E27FC236}">
                <a16:creationId xmlns:a16="http://schemas.microsoft.com/office/drawing/2014/main" id="{D8D6BAF4-B233-47A8-827F-05C00DB0F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2301" y="2806140"/>
            <a:ext cx="763200" cy="763200"/>
          </a:xfrm>
          <a:prstGeom prst="ellipse">
            <a:avLst/>
          </a:prstGeom>
          <a:solidFill>
            <a:schemeClr val="bg1"/>
          </a:solidFill>
          <a:ln w="4763" cap="flat">
            <a:solidFill>
              <a:schemeClr val="accent1">
                <a:lumMod val="7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b="1" dirty="0"/>
          </a:p>
        </p:txBody>
      </p:sp>
      <p:grpSp>
        <p:nvGrpSpPr>
          <p:cNvPr id="126" name="Group 145">
            <a:extLst>
              <a:ext uri="{FF2B5EF4-FFF2-40B4-BE49-F238E27FC236}">
                <a16:creationId xmlns:a16="http://schemas.microsoft.com/office/drawing/2014/main" id="{A50C7BBA-352D-4CEE-920B-ABD59DCDC3F5}"/>
              </a:ext>
            </a:extLst>
          </p:cNvPr>
          <p:cNvGrpSpPr/>
          <p:nvPr/>
        </p:nvGrpSpPr>
        <p:grpSpPr>
          <a:xfrm>
            <a:off x="5027474" y="1745218"/>
            <a:ext cx="1232853" cy="659205"/>
            <a:chOff x="2261255" y="2310966"/>
            <a:chExt cx="1643803" cy="467218"/>
          </a:xfrm>
        </p:grpSpPr>
        <p:cxnSp>
          <p:nvCxnSpPr>
            <p:cNvPr id="127" name="Straight Connector 158">
              <a:extLst>
                <a:ext uri="{FF2B5EF4-FFF2-40B4-BE49-F238E27FC236}">
                  <a16:creationId xmlns:a16="http://schemas.microsoft.com/office/drawing/2014/main" id="{6BCA1BE8-5F27-405E-8D20-E9ADC2F2142E}"/>
                </a:ext>
              </a:extLst>
            </p:cNvPr>
            <p:cNvCxnSpPr/>
            <p:nvPr/>
          </p:nvCxnSpPr>
          <p:spPr>
            <a:xfrm>
              <a:off x="3073365" y="2507141"/>
              <a:ext cx="0" cy="271043"/>
            </a:xfrm>
            <a:prstGeom prst="line">
              <a:avLst/>
            </a:prstGeom>
            <a:ln w="12700">
              <a:solidFill>
                <a:schemeClr val="tx2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60">
              <a:extLst>
                <a:ext uri="{FF2B5EF4-FFF2-40B4-BE49-F238E27FC236}">
                  <a16:creationId xmlns:a16="http://schemas.microsoft.com/office/drawing/2014/main" id="{B8FB60CB-030F-4961-B46C-FB44AC7C3B51}"/>
                </a:ext>
              </a:extLst>
            </p:cNvPr>
            <p:cNvSpPr txBox="1"/>
            <p:nvPr/>
          </p:nvSpPr>
          <p:spPr>
            <a:xfrm>
              <a:off x="2261255" y="2310966"/>
              <a:ext cx="1643803" cy="152698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err="1"/>
                <a:t>Polarizzazione</a:t>
              </a:r>
              <a:endParaRPr lang="en-US" sz="900" b="1" dirty="0"/>
            </a:p>
          </p:txBody>
        </p:sp>
      </p:grpSp>
      <p:pic>
        <p:nvPicPr>
          <p:cNvPr id="6" name="Elemento grafico 5" descr="Download dal cloud">
            <a:extLst>
              <a:ext uri="{FF2B5EF4-FFF2-40B4-BE49-F238E27FC236}">
                <a16:creationId xmlns:a16="http://schemas.microsoft.com/office/drawing/2014/main" id="{895ED9F2-8EEE-4B58-82AE-331BBCCFD0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64861" y="3833178"/>
            <a:ext cx="525716" cy="525716"/>
          </a:xfrm>
          <a:prstGeom prst="rect">
            <a:avLst/>
          </a:prstGeom>
        </p:spPr>
      </p:pic>
      <p:grpSp>
        <p:nvGrpSpPr>
          <p:cNvPr id="130" name="Group 140">
            <a:extLst>
              <a:ext uri="{FF2B5EF4-FFF2-40B4-BE49-F238E27FC236}">
                <a16:creationId xmlns:a16="http://schemas.microsoft.com/office/drawing/2014/main" id="{557DEC2A-58CD-4EAA-A2E6-E80DF7A2B642}"/>
              </a:ext>
            </a:extLst>
          </p:cNvPr>
          <p:cNvGrpSpPr>
            <a:grpSpLocks noChangeAspect="1"/>
          </p:cNvGrpSpPr>
          <p:nvPr/>
        </p:nvGrpSpPr>
        <p:grpSpPr>
          <a:xfrm>
            <a:off x="5415260" y="2972906"/>
            <a:ext cx="457282" cy="457282"/>
            <a:chOff x="9652000" y="3057525"/>
            <a:chExt cx="371475" cy="371475"/>
          </a:xfrm>
          <a:solidFill>
            <a:schemeClr val="accent3">
              <a:lumMod val="50000"/>
            </a:schemeClr>
          </a:solidFill>
        </p:grpSpPr>
        <p:sp>
          <p:nvSpPr>
            <p:cNvPr id="131" name="Freeform 39">
              <a:extLst>
                <a:ext uri="{FF2B5EF4-FFF2-40B4-BE49-F238E27FC236}">
                  <a16:creationId xmlns:a16="http://schemas.microsoft.com/office/drawing/2014/main" id="{2F2763B0-DBD1-418F-90A6-38C73A914E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07575" y="3057525"/>
              <a:ext cx="215900" cy="217488"/>
            </a:xfrm>
            <a:custGeom>
              <a:avLst/>
              <a:gdLst>
                <a:gd name="T0" fmla="*/ 22 w 56"/>
                <a:gd name="T1" fmla="*/ 56 h 56"/>
                <a:gd name="T2" fmla="*/ 20 w 56"/>
                <a:gd name="T3" fmla="*/ 49 h 56"/>
                <a:gd name="T4" fmla="*/ 9 w 56"/>
                <a:gd name="T5" fmla="*/ 48 h 56"/>
                <a:gd name="T6" fmla="*/ 0 w 56"/>
                <a:gd name="T7" fmla="*/ 37 h 56"/>
                <a:gd name="T8" fmla="*/ 1 w 56"/>
                <a:gd name="T9" fmla="*/ 34 h 56"/>
                <a:gd name="T10" fmla="*/ 6 w 56"/>
                <a:gd name="T11" fmla="*/ 25 h 56"/>
                <a:gd name="T12" fmla="*/ 0 w 56"/>
                <a:gd name="T13" fmla="*/ 21 h 56"/>
                <a:gd name="T14" fmla="*/ 6 w 56"/>
                <a:gd name="T15" fmla="*/ 9 h 56"/>
                <a:gd name="T16" fmla="*/ 14 w 56"/>
                <a:gd name="T17" fmla="*/ 11 h 56"/>
                <a:gd name="T18" fmla="*/ 20 w 56"/>
                <a:gd name="T19" fmla="*/ 2 h 56"/>
                <a:gd name="T20" fmla="*/ 34 w 56"/>
                <a:gd name="T21" fmla="*/ 0 h 56"/>
                <a:gd name="T22" fmla="*/ 36 w 56"/>
                <a:gd name="T23" fmla="*/ 7 h 56"/>
                <a:gd name="T24" fmla="*/ 47 w 56"/>
                <a:gd name="T25" fmla="*/ 8 h 56"/>
                <a:gd name="T26" fmla="*/ 56 w 56"/>
                <a:gd name="T27" fmla="*/ 19 h 56"/>
                <a:gd name="T28" fmla="*/ 55 w 56"/>
                <a:gd name="T29" fmla="*/ 22 h 56"/>
                <a:gd name="T30" fmla="*/ 50 w 56"/>
                <a:gd name="T31" fmla="*/ 31 h 56"/>
                <a:gd name="T32" fmla="*/ 56 w 56"/>
                <a:gd name="T33" fmla="*/ 35 h 56"/>
                <a:gd name="T34" fmla="*/ 50 w 56"/>
                <a:gd name="T35" fmla="*/ 47 h 56"/>
                <a:gd name="T36" fmla="*/ 42 w 56"/>
                <a:gd name="T37" fmla="*/ 45 h 56"/>
                <a:gd name="T38" fmla="*/ 36 w 56"/>
                <a:gd name="T39" fmla="*/ 54 h 56"/>
                <a:gd name="T40" fmla="*/ 24 w 56"/>
                <a:gd name="T41" fmla="*/ 52 h 56"/>
                <a:gd name="T42" fmla="*/ 32 w 56"/>
                <a:gd name="T43" fmla="*/ 47 h 56"/>
                <a:gd name="T44" fmla="*/ 40 w 56"/>
                <a:gd name="T45" fmla="*/ 41 h 56"/>
                <a:gd name="T46" fmla="*/ 47 w 56"/>
                <a:gd name="T47" fmla="*/ 43 h 56"/>
                <a:gd name="T48" fmla="*/ 47 w 56"/>
                <a:gd name="T49" fmla="*/ 34 h 56"/>
                <a:gd name="T50" fmla="*/ 46 w 56"/>
                <a:gd name="T51" fmla="*/ 24 h 56"/>
                <a:gd name="T52" fmla="*/ 51 w 56"/>
                <a:gd name="T53" fmla="*/ 19 h 56"/>
                <a:gd name="T54" fmla="*/ 43 w 56"/>
                <a:gd name="T55" fmla="*/ 15 h 56"/>
                <a:gd name="T56" fmla="*/ 34 w 56"/>
                <a:gd name="T57" fmla="*/ 11 h 56"/>
                <a:gd name="T58" fmla="*/ 32 w 56"/>
                <a:gd name="T59" fmla="*/ 4 h 56"/>
                <a:gd name="T60" fmla="*/ 24 w 56"/>
                <a:gd name="T61" fmla="*/ 9 h 56"/>
                <a:gd name="T62" fmla="*/ 16 w 56"/>
                <a:gd name="T63" fmla="*/ 15 h 56"/>
                <a:gd name="T64" fmla="*/ 9 w 56"/>
                <a:gd name="T65" fmla="*/ 13 h 56"/>
                <a:gd name="T66" fmla="*/ 9 w 56"/>
                <a:gd name="T67" fmla="*/ 22 h 56"/>
                <a:gd name="T68" fmla="*/ 10 w 56"/>
                <a:gd name="T69" fmla="*/ 32 h 56"/>
                <a:gd name="T70" fmla="*/ 5 w 56"/>
                <a:gd name="T71" fmla="*/ 37 h 56"/>
                <a:gd name="T72" fmla="*/ 13 w 56"/>
                <a:gd name="T73" fmla="*/ 41 h 56"/>
                <a:gd name="T74" fmla="*/ 22 w 56"/>
                <a:gd name="T75" fmla="*/ 45 h 56"/>
                <a:gd name="T76" fmla="*/ 24 w 56"/>
                <a:gd name="T77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" h="56">
                  <a:moveTo>
                    <a:pt x="34" y="56"/>
                  </a:moveTo>
                  <a:cubicBezTo>
                    <a:pt x="22" y="56"/>
                    <a:pt x="22" y="56"/>
                    <a:pt x="22" y="56"/>
                  </a:cubicBezTo>
                  <a:cubicBezTo>
                    <a:pt x="21" y="56"/>
                    <a:pt x="20" y="55"/>
                    <a:pt x="20" y="54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7" y="48"/>
                    <a:pt x="16" y="47"/>
                    <a:pt x="14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8" y="48"/>
                    <a:pt x="7" y="48"/>
                    <a:pt x="6" y="4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5"/>
                  </a:cubicBezTo>
                  <a:cubicBezTo>
                    <a:pt x="0" y="35"/>
                    <a:pt x="1" y="34"/>
                    <a:pt x="1" y="34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5" y="29"/>
                    <a:pt x="5" y="27"/>
                    <a:pt x="6" y="25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0" y="21"/>
                    <a:pt x="0" y="21"/>
                  </a:cubicBezTo>
                  <a:cubicBezTo>
                    <a:pt x="0" y="20"/>
                    <a:pt x="0" y="20"/>
                    <a:pt x="0" y="1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8"/>
                    <a:pt x="8" y="8"/>
                    <a:pt x="9" y="8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9"/>
                    <a:pt x="17" y="8"/>
                    <a:pt x="20" y="7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1" y="0"/>
                    <a:pt x="22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0"/>
                    <a:pt x="36" y="1"/>
                    <a:pt x="36" y="2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9" y="8"/>
                    <a:pt x="40" y="9"/>
                    <a:pt x="42" y="11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8" y="8"/>
                    <a:pt x="49" y="8"/>
                    <a:pt x="50" y="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20"/>
                    <a:pt x="56" y="20"/>
                    <a:pt x="56" y="21"/>
                  </a:cubicBezTo>
                  <a:cubicBezTo>
                    <a:pt x="56" y="21"/>
                    <a:pt x="55" y="22"/>
                    <a:pt x="55" y="22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1" y="27"/>
                    <a:pt x="51" y="29"/>
                    <a:pt x="50" y="3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4"/>
                    <a:pt x="56" y="35"/>
                    <a:pt x="56" y="35"/>
                  </a:cubicBezTo>
                  <a:cubicBezTo>
                    <a:pt x="56" y="36"/>
                    <a:pt x="56" y="36"/>
                    <a:pt x="56" y="37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49" y="48"/>
                    <a:pt x="48" y="48"/>
                    <a:pt x="47" y="48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40" y="47"/>
                    <a:pt x="39" y="48"/>
                    <a:pt x="36" y="49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5"/>
                    <a:pt x="35" y="56"/>
                    <a:pt x="34" y="56"/>
                  </a:cubicBezTo>
                  <a:close/>
                  <a:moveTo>
                    <a:pt x="24" y="52"/>
                  </a:moveTo>
                  <a:cubicBezTo>
                    <a:pt x="32" y="52"/>
                    <a:pt x="32" y="52"/>
                    <a:pt x="32" y="52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6"/>
                    <a:pt x="33" y="45"/>
                    <a:pt x="34" y="45"/>
                  </a:cubicBezTo>
                  <a:cubicBezTo>
                    <a:pt x="37" y="44"/>
                    <a:pt x="38" y="43"/>
                    <a:pt x="40" y="41"/>
                  </a:cubicBezTo>
                  <a:cubicBezTo>
                    <a:pt x="41" y="41"/>
                    <a:pt x="42" y="41"/>
                    <a:pt x="43" y="41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6" y="34"/>
                    <a:pt x="46" y="33"/>
                    <a:pt x="46" y="32"/>
                  </a:cubicBezTo>
                  <a:cubicBezTo>
                    <a:pt x="47" y="29"/>
                    <a:pt x="47" y="27"/>
                    <a:pt x="46" y="24"/>
                  </a:cubicBezTo>
                  <a:cubicBezTo>
                    <a:pt x="46" y="23"/>
                    <a:pt x="46" y="22"/>
                    <a:pt x="47" y="22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2" y="15"/>
                    <a:pt x="41" y="15"/>
                    <a:pt x="40" y="15"/>
                  </a:cubicBezTo>
                  <a:cubicBezTo>
                    <a:pt x="38" y="13"/>
                    <a:pt x="37" y="12"/>
                    <a:pt x="34" y="11"/>
                  </a:cubicBezTo>
                  <a:cubicBezTo>
                    <a:pt x="33" y="11"/>
                    <a:pt x="32" y="10"/>
                    <a:pt x="32" y="9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10"/>
                    <a:pt x="23" y="11"/>
                    <a:pt x="22" y="11"/>
                  </a:cubicBezTo>
                  <a:cubicBezTo>
                    <a:pt x="19" y="12"/>
                    <a:pt x="18" y="13"/>
                    <a:pt x="16" y="15"/>
                  </a:cubicBezTo>
                  <a:cubicBezTo>
                    <a:pt x="15" y="15"/>
                    <a:pt x="14" y="15"/>
                    <a:pt x="13" y="15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0" y="22"/>
                    <a:pt x="10" y="23"/>
                    <a:pt x="10" y="24"/>
                  </a:cubicBezTo>
                  <a:cubicBezTo>
                    <a:pt x="9" y="27"/>
                    <a:pt x="9" y="29"/>
                    <a:pt x="10" y="32"/>
                  </a:cubicBezTo>
                  <a:cubicBezTo>
                    <a:pt x="10" y="33"/>
                    <a:pt x="10" y="34"/>
                    <a:pt x="9" y="34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4" y="41"/>
                    <a:pt x="15" y="41"/>
                    <a:pt x="16" y="41"/>
                  </a:cubicBezTo>
                  <a:cubicBezTo>
                    <a:pt x="18" y="43"/>
                    <a:pt x="19" y="44"/>
                    <a:pt x="22" y="45"/>
                  </a:cubicBezTo>
                  <a:cubicBezTo>
                    <a:pt x="23" y="45"/>
                    <a:pt x="24" y="46"/>
                    <a:pt x="24" y="47"/>
                  </a:cubicBezTo>
                  <a:lnTo>
                    <a:pt x="24" y="52"/>
                  </a:lnTo>
                  <a:close/>
                </a:path>
              </a:pathLst>
            </a:custGeom>
            <a:gradFill>
              <a:gsLst>
                <a:gs pos="0">
                  <a:srgbClr val="10CF9B"/>
                </a:gs>
                <a:gs pos="100000">
                  <a:srgbClr val="0099D6"/>
                </a:gs>
              </a:gsLst>
              <a:lin ang="5400000" scaled="1"/>
            </a:gra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32" name="Freeform 40">
              <a:extLst>
                <a:ext uri="{FF2B5EF4-FFF2-40B4-BE49-F238E27FC236}">
                  <a16:creationId xmlns:a16="http://schemas.microsoft.com/office/drawing/2014/main" id="{D34075F7-FBEF-4585-9392-3FE289F863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0" y="3213100"/>
              <a:ext cx="217488" cy="215900"/>
            </a:xfrm>
            <a:custGeom>
              <a:avLst/>
              <a:gdLst>
                <a:gd name="T0" fmla="*/ 22 w 56"/>
                <a:gd name="T1" fmla="*/ 56 h 56"/>
                <a:gd name="T2" fmla="*/ 20 w 56"/>
                <a:gd name="T3" fmla="*/ 49 h 56"/>
                <a:gd name="T4" fmla="*/ 9 w 56"/>
                <a:gd name="T5" fmla="*/ 48 h 56"/>
                <a:gd name="T6" fmla="*/ 0 w 56"/>
                <a:gd name="T7" fmla="*/ 37 h 56"/>
                <a:gd name="T8" fmla="*/ 1 w 56"/>
                <a:gd name="T9" fmla="*/ 34 h 56"/>
                <a:gd name="T10" fmla="*/ 6 w 56"/>
                <a:gd name="T11" fmla="*/ 25 h 56"/>
                <a:gd name="T12" fmla="*/ 0 w 56"/>
                <a:gd name="T13" fmla="*/ 21 h 56"/>
                <a:gd name="T14" fmla="*/ 6 w 56"/>
                <a:gd name="T15" fmla="*/ 9 h 56"/>
                <a:gd name="T16" fmla="*/ 14 w 56"/>
                <a:gd name="T17" fmla="*/ 11 h 56"/>
                <a:gd name="T18" fmla="*/ 20 w 56"/>
                <a:gd name="T19" fmla="*/ 2 h 56"/>
                <a:gd name="T20" fmla="*/ 34 w 56"/>
                <a:gd name="T21" fmla="*/ 0 h 56"/>
                <a:gd name="T22" fmla="*/ 36 w 56"/>
                <a:gd name="T23" fmla="*/ 7 h 56"/>
                <a:gd name="T24" fmla="*/ 47 w 56"/>
                <a:gd name="T25" fmla="*/ 8 h 56"/>
                <a:gd name="T26" fmla="*/ 56 w 56"/>
                <a:gd name="T27" fmla="*/ 19 h 56"/>
                <a:gd name="T28" fmla="*/ 55 w 56"/>
                <a:gd name="T29" fmla="*/ 22 h 56"/>
                <a:gd name="T30" fmla="*/ 50 w 56"/>
                <a:gd name="T31" fmla="*/ 31 h 56"/>
                <a:gd name="T32" fmla="*/ 56 w 56"/>
                <a:gd name="T33" fmla="*/ 35 h 56"/>
                <a:gd name="T34" fmla="*/ 50 w 56"/>
                <a:gd name="T35" fmla="*/ 47 h 56"/>
                <a:gd name="T36" fmla="*/ 42 w 56"/>
                <a:gd name="T37" fmla="*/ 45 h 56"/>
                <a:gd name="T38" fmla="*/ 36 w 56"/>
                <a:gd name="T39" fmla="*/ 54 h 56"/>
                <a:gd name="T40" fmla="*/ 24 w 56"/>
                <a:gd name="T41" fmla="*/ 52 h 56"/>
                <a:gd name="T42" fmla="*/ 32 w 56"/>
                <a:gd name="T43" fmla="*/ 47 h 56"/>
                <a:gd name="T44" fmla="*/ 40 w 56"/>
                <a:gd name="T45" fmla="*/ 41 h 56"/>
                <a:gd name="T46" fmla="*/ 47 w 56"/>
                <a:gd name="T47" fmla="*/ 43 h 56"/>
                <a:gd name="T48" fmla="*/ 47 w 56"/>
                <a:gd name="T49" fmla="*/ 34 h 56"/>
                <a:gd name="T50" fmla="*/ 46 w 56"/>
                <a:gd name="T51" fmla="*/ 24 h 56"/>
                <a:gd name="T52" fmla="*/ 51 w 56"/>
                <a:gd name="T53" fmla="*/ 19 h 56"/>
                <a:gd name="T54" fmla="*/ 43 w 56"/>
                <a:gd name="T55" fmla="*/ 15 h 56"/>
                <a:gd name="T56" fmla="*/ 34 w 56"/>
                <a:gd name="T57" fmla="*/ 11 h 56"/>
                <a:gd name="T58" fmla="*/ 32 w 56"/>
                <a:gd name="T59" fmla="*/ 4 h 56"/>
                <a:gd name="T60" fmla="*/ 24 w 56"/>
                <a:gd name="T61" fmla="*/ 9 h 56"/>
                <a:gd name="T62" fmla="*/ 16 w 56"/>
                <a:gd name="T63" fmla="*/ 15 h 56"/>
                <a:gd name="T64" fmla="*/ 9 w 56"/>
                <a:gd name="T65" fmla="*/ 13 h 56"/>
                <a:gd name="T66" fmla="*/ 9 w 56"/>
                <a:gd name="T67" fmla="*/ 22 h 56"/>
                <a:gd name="T68" fmla="*/ 10 w 56"/>
                <a:gd name="T69" fmla="*/ 32 h 56"/>
                <a:gd name="T70" fmla="*/ 5 w 56"/>
                <a:gd name="T71" fmla="*/ 37 h 56"/>
                <a:gd name="T72" fmla="*/ 13 w 56"/>
                <a:gd name="T73" fmla="*/ 41 h 56"/>
                <a:gd name="T74" fmla="*/ 22 w 56"/>
                <a:gd name="T75" fmla="*/ 45 h 56"/>
                <a:gd name="T76" fmla="*/ 24 w 56"/>
                <a:gd name="T77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" h="56">
                  <a:moveTo>
                    <a:pt x="34" y="56"/>
                  </a:moveTo>
                  <a:cubicBezTo>
                    <a:pt x="22" y="56"/>
                    <a:pt x="22" y="56"/>
                    <a:pt x="22" y="56"/>
                  </a:cubicBezTo>
                  <a:cubicBezTo>
                    <a:pt x="21" y="56"/>
                    <a:pt x="20" y="55"/>
                    <a:pt x="20" y="54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7" y="48"/>
                    <a:pt x="16" y="47"/>
                    <a:pt x="14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8" y="48"/>
                    <a:pt x="7" y="48"/>
                    <a:pt x="6" y="4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5"/>
                  </a:cubicBezTo>
                  <a:cubicBezTo>
                    <a:pt x="0" y="35"/>
                    <a:pt x="1" y="34"/>
                    <a:pt x="1" y="34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5" y="29"/>
                    <a:pt x="5" y="27"/>
                    <a:pt x="6" y="25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0" y="21"/>
                    <a:pt x="0" y="21"/>
                  </a:cubicBezTo>
                  <a:cubicBezTo>
                    <a:pt x="0" y="20"/>
                    <a:pt x="0" y="20"/>
                    <a:pt x="0" y="1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8"/>
                    <a:pt x="8" y="8"/>
                    <a:pt x="9" y="8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9"/>
                    <a:pt x="17" y="8"/>
                    <a:pt x="20" y="7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1" y="0"/>
                    <a:pt x="22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0"/>
                    <a:pt x="36" y="1"/>
                    <a:pt x="36" y="2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9" y="8"/>
                    <a:pt x="40" y="9"/>
                    <a:pt x="42" y="11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8" y="8"/>
                    <a:pt x="49" y="8"/>
                    <a:pt x="50" y="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20"/>
                    <a:pt x="56" y="20"/>
                    <a:pt x="56" y="21"/>
                  </a:cubicBezTo>
                  <a:cubicBezTo>
                    <a:pt x="56" y="21"/>
                    <a:pt x="55" y="22"/>
                    <a:pt x="55" y="22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1" y="27"/>
                    <a:pt x="51" y="29"/>
                    <a:pt x="50" y="3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4"/>
                    <a:pt x="56" y="35"/>
                    <a:pt x="56" y="35"/>
                  </a:cubicBezTo>
                  <a:cubicBezTo>
                    <a:pt x="56" y="36"/>
                    <a:pt x="56" y="36"/>
                    <a:pt x="56" y="37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49" y="48"/>
                    <a:pt x="48" y="48"/>
                    <a:pt x="47" y="48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40" y="47"/>
                    <a:pt x="39" y="48"/>
                    <a:pt x="36" y="49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5"/>
                    <a:pt x="35" y="56"/>
                    <a:pt x="34" y="56"/>
                  </a:cubicBezTo>
                  <a:close/>
                  <a:moveTo>
                    <a:pt x="24" y="52"/>
                  </a:moveTo>
                  <a:cubicBezTo>
                    <a:pt x="32" y="52"/>
                    <a:pt x="32" y="52"/>
                    <a:pt x="32" y="52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6"/>
                    <a:pt x="33" y="45"/>
                    <a:pt x="34" y="45"/>
                  </a:cubicBezTo>
                  <a:cubicBezTo>
                    <a:pt x="37" y="44"/>
                    <a:pt x="38" y="43"/>
                    <a:pt x="40" y="41"/>
                  </a:cubicBezTo>
                  <a:cubicBezTo>
                    <a:pt x="41" y="41"/>
                    <a:pt x="42" y="41"/>
                    <a:pt x="43" y="41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6" y="34"/>
                    <a:pt x="46" y="33"/>
                    <a:pt x="46" y="32"/>
                  </a:cubicBezTo>
                  <a:cubicBezTo>
                    <a:pt x="47" y="29"/>
                    <a:pt x="47" y="27"/>
                    <a:pt x="46" y="24"/>
                  </a:cubicBezTo>
                  <a:cubicBezTo>
                    <a:pt x="46" y="23"/>
                    <a:pt x="46" y="22"/>
                    <a:pt x="47" y="22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2" y="15"/>
                    <a:pt x="41" y="15"/>
                    <a:pt x="40" y="15"/>
                  </a:cubicBezTo>
                  <a:cubicBezTo>
                    <a:pt x="38" y="13"/>
                    <a:pt x="37" y="12"/>
                    <a:pt x="34" y="11"/>
                  </a:cubicBezTo>
                  <a:cubicBezTo>
                    <a:pt x="33" y="11"/>
                    <a:pt x="32" y="10"/>
                    <a:pt x="32" y="9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10"/>
                    <a:pt x="23" y="11"/>
                    <a:pt x="22" y="11"/>
                  </a:cubicBezTo>
                  <a:cubicBezTo>
                    <a:pt x="19" y="12"/>
                    <a:pt x="18" y="13"/>
                    <a:pt x="16" y="15"/>
                  </a:cubicBezTo>
                  <a:cubicBezTo>
                    <a:pt x="15" y="15"/>
                    <a:pt x="14" y="15"/>
                    <a:pt x="13" y="15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0" y="22"/>
                    <a:pt x="10" y="23"/>
                    <a:pt x="10" y="24"/>
                  </a:cubicBezTo>
                  <a:cubicBezTo>
                    <a:pt x="9" y="27"/>
                    <a:pt x="9" y="29"/>
                    <a:pt x="10" y="32"/>
                  </a:cubicBezTo>
                  <a:cubicBezTo>
                    <a:pt x="10" y="33"/>
                    <a:pt x="10" y="34"/>
                    <a:pt x="9" y="34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4" y="41"/>
                    <a:pt x="15" y="41"/>
                    <a:pt x="16" y="41"/>
                  </a:cubicBezTo>
                  <a:cubicBezTo>
                    <a:pt x="18" y="43"/>
                    <a:pt x="19" y="44"/>
                    <a:pt x="22" y="45"/>
                  </a:cubicBezTo>
                  <a:cubicBezTo>
                    <a:pt x="23" y="45"/>
                    <a:pt x="24" y="46"/>
                    <a:pt x="24" y="47"/>
                  </a:cubicBezTo>
                  <a:lnTo>
                    <a:pt x="24" y="52"/>
                  </a:lnTo>
                  <a:close/>
                </a:path>
              </a:pathLst>
            </a:custGeom>
            <a:gradFill>
              <a:gsLst>
                <a:gs pos="0">
                  <a:srgbClr val="10CF9B"/>
                </a:gs>
                <a:gs pos="100000">
                  <a:srgbClr val="0099D6"/>
                </a:gs>
              </a:gsLst>
              <a:lin ang="5400000" scaled="1"/>
            </a:gra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33" name="Freeform 41">
              <a:extLst>
                <a:ext uri="{FF2B5EF4-FFF2-40B4-BE49-F238E27FC236}">
                  <a16:creationId xmlns:a16="http://schemas.microsoft.com/office/drawing/2014/main" id="{8C89F6BD-4F43-4012-B54C-B67372B569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75838" y="3127375"/>
              <a:ext cx="77788" cy="77788"/>
            </a:xfrm>
            <a:custGeom>
              <a:avLst/>
              <a:gdLst>
                <a:gd name="T0" fmla="*/ 10 w 20"/>
                <a:gd name="T1" fmla="*/ 20 h 20"/>
                <a:gd name="T2" fmla="*/ 0 w 20"/>
                <a:gd name="T3" fmla="*/ 10 h 20"/>
                <a:gd name="T4" fmla="*/ 10 w 20"/>
                <a:gd name="T5" fmla="*/ 0 h 20"/>
                <a:gd name="T6" fmla="*/ 20 w 20"/>
                <a:gd name="T7" fmla="*/ 10 h 20"/>
                <a:gd name="T8" fmla="*/ 10 w 20"/>
                <a:gd name="T9" fmla="*/ 20 h 20"/>
                <a:gd name="T10" fmla="*/ 10 w 20"/>
                <a:gd name="T11" fmla="*/ 4 h 20"/>
                <a:gd name="T12" fmla="*/ 4 w 20"/>
                <a:gd name="T13" fmla="*/ 10 h 20"/>
                <a:gd name="T14" fmla="*/ 10 w 20"/>
                <a:gd name="T15" fmla="*/ 16 h 20"/>
                <a:gd name="T16" fmla="*/ 16 w 20"/>
                <a:gd name="T17" fmla="*/ 10 h 20"/>
                <a:gd name="T18" fmla="*/ 10 w 20"/>
                <a:gd name="T1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4" y="20"/>
                    <a:pt x="0" y="16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0" y="4"/>
                    <a:pt x="20" y="10"/>
                  </a:cubicBezTo>
                  <a:cubicBezTo>
                    <a:pt x="20" y="16"/>
                    <a:pt x="16" y="20"/>
                    <a:pt x="10" y="20"/>
                  </a:cubicBezTo>
                  <a:close/>
                  <a:moveTo>
                    <a:pt x="10" y="4"/>
                  </a:moveTo>
                  <a:cubicBezTo>
                    <a:pt x="7" y="4"/>
                    <a:pt x="4" y="7"/>
                    <a:pt x="4" y="10"/>
                  </a:cubicBezTo>
                  <a:cubicBezTo>
                    <a:pt x="4" y="13"/>
                    <a:pt x="7" y="16"/>
                    <a:pt x="10" y="16"/>
                  </a:cubicBezTo>
                  <a:cubicBezTo>
                    <a:pt x="13" y="16"/>
                    <a:pt x="16" y="13"/>
                    <a:pt x="16" y="10"/>
                  </a:cubicBezTo>
                  <a:cubicBezTo>
                    <a:pt x="16" y="7"/>
                    <a:pt x="13" y="4"/>
                    <a:pt x="10" y="4"/>
                  </a:cubicBezTo>
                  <a:close/>
                </a:path>
              </a:pathLst>
            </a:custGeom>
            <a:gradFill>
              <a:gsLst>
                <a:gs pos="0">
                  <a:srgbClr val="10CF9B"/>
                </a:gs>
                <a:gs pos="100000">
                  <a:srgbClr val="0099D6"/>
                </a:gs>
              </a:gsLst>
              <a:lin ang="5400000" scaled="1"/>
            </a:gra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34" name="Freeform 42">
              <a:extLst>
                <a:ext uri="{FF2B5EF4-FFF2-40B4-BE49-F238E27FC236}">
                  <a16:creationId xmlns:a16="http://schemas.microsoft.com/office/drawing/2014/main" id="{521FCD04-D912-4456-97EA-2F2A052FE6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21850" y="3281363"/>
              <a:ext cx="77788" cy="77788"/>
            </a:xfrm>
            <a:custGeom>
              <a:avLst/>
              <a:gdLst>
                <a:gd name="T0" fmla="*/ 10 w 20"/>
                <a:gd name="T1" fmla="*/ 20 h 20"/>
                <a:gd name="T2" fmla="*/ 0 w 20"/>
                <a:gd name="T3" fmla="*/ 10 h 20"/>
                <a:gd name="T4" fmla="*/ 10 w 20"/>
                <a:gd name="T5" fmla="*/ 0 h 20"/>
                <a:gd name="T6" fmla="*/ 20 w 20"/>
                <a:gd name="T7" fmla="*/ 10 h 20"/>
                <a:gd name="T8" fmla="*/ 10 w 20"/>
                <a:gd name="T9" fmla="*/ 20 h 20"/>
                <a:gd name="T10" fmla="*/ 10 w 20"/>
                <a:gd name="T11" fmla="*/ 4 h 20"/>
                <a:gd name="T12" fmla="*/ 4 w 20"/>
                <a:gd name="T13" fmla="*/ 10 h 20"/>
                <a:gd name="T14" fmla="*/ 10 w 20"/>
                <a:gd name="T15" fmla="*/ 16 h 20"/>
                <a:gd name="T16" fmla="*/ 16 w 20"/>
                <a:gd name="T17" fmla="*/ 10 h 20"/>
                <a:gd name="T18" fmla="*/ 10 w 20"/>
                <a:gd name="T1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4" y="20"/>
                    <a:pt x="0" y="16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0" y="4"/>
                    <a:pt x="20" y="10"/>
                  </a:cubicBezTo>
                  <a:cubicBezTo>
                    <a:pt x="20" y="16"/>
                    <a:pt x="16" y="20"/>
                    <a:pt x="10" y="20"/>
                  </a:cubicBezTo>
                  <a:close/>
                  <a:moveTo>
                    <a:pt x="10" y="4"/>
                  </a:moveTo>
                  <a:cubicBezTo>
                    <a:pt x="7" y="4"/>
                    <a:pt x="4" y="7"/>
                    <a:pt x="4" y="10"/>
                  </a:cubicBezTo>
                  <a:cubicBezTo>
                    <a:pt x="4" y="13"/>
                    <a:pt x="7" y="16"/>
                    <a:pt x="10" y="16"/>
                  </a:cubicBezTo>
                  <a:cubicBezTo>
                    <a:pt x="13" y="16"/>
                    <a:pt x="16" y="13"/>
                    <a:pt x="16" y="10"/>
                  </a:cubicBezTo>
                  <a:cubicBezTo>
                    <a:pt x="16" y="7"/>
                    <a:pt x="13" y="4"/>
                    <a:pt x="10" y="4"/>
                  </a:cubicBezTo>
                  <a:close/>
                </a:path>
              </a:pathLst>
            </a:custGeom>
            <a:gradFill>
              <a:gsLst>
                <a:gs pos="0">
                  <a:srgbClr val="10CF9B"/>
                </a:gs>
                <a:gs pos="100000">
                  <a:srgbClr val="0099D6"/>
                </a:gs>
              </a:gsLst>
              <a:lin ang="5400000" scaled="1"/>
            </a:gra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</p:grpSp>
      <p:grpSp>
        <p:nvGrpSpPr>
          <p:cNvPr id="152" name="Group 49">
            <a:extLst>
              <a:ext uri="{FF2B5EF4-FFF2-40B4-BE49-F238E27FC236}">
                <a16:creationId xmlns:a16="http://schemas.microsoft.com/office/drawing/2014/main" id="{B8599023-7A7E-492E-BF22-383590052B5B}"/>
              </a:ext>
            </a:extLst>
          </p:cNvPr>
          <p:cNvGrpSpPr>
            <a:grpSpLocks noChangeAspect="1"/>
          </p:cNvGrpSpPr>
          <p:nvPr/>
        </p:nvGrpSpPr>
        <p:grpSpPr>
          <a:xfrm>
            <a:off x="6707059" y="3867150"/>
            <a:ext cx="470820" cy="470822"/>
            <a:chOff x="1076325" y="2903538"/>
            <a:chExt cx="371475" cy="371476"/>
          </a:xfrm>
          <a:gradFill>
            <a:gsLst>
              <a:gs pos="0">
                <a:srgbClr val="4A4E97"/>
              </a:gs>
              <a:gs pos="50000">
                <a:srgbClr val="523B8B"/>
              </a:gs>
              <a:gs pos="100000">
                <a:srgbClr val="1688BE"/>
              </a:gs>
            </a:gsLst>
            <a:lin ang="5400000" scaled="1"/>
          </a:gradFill>
        </p:grpSpPr>
        <p:sp>
          <p:nvSpPr>
            <p:cNvPr id="153" name="Freeform 97">
              <a:extLst>
                <a:ext uri="{FF2B5EF4-FFF2-40B4-BE49-F238E27FC236}">
                  <a16:creationId xmlns:a16="http://schemas.microsoft.com/office/drawing/2014/main" id="{0C62A2B8-EF59-4AA8-A7DC-DAD5C7EB1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325" y="3259138"/>
              <a:ext cx="371475" cy="15875"/>
            </a:xfrm>
            <a:custGeom>
              <a:avLst/>
              <a:gdLst>
                <a:gd name="T0" fmla="*/ 94 w 96"/>
                <a:gd name="T1" fmla="*/ 4 h 4"/>
                <a:gd name="T2" fmla="*/ 2 w 96"/>
                <a:gd name="T3" fmla="*/ 4 h 4"/>
                <a:gd name="T4" fmla="*/ 0 w 96"/>
                <a:gd name="T5" fmla="*/ 2 h 4"/>
                <a:gd name="T6" fmla="*/ 2 w 96"/>
                <a:gd name="T7" fmla="*/ 0 h 4"/>
                <a:gd name="T8" fmla="*/ 94 w 96"/>
                <a:gd name="T9" fmla="*/ 0 h 4"/>
                <a:gd name="T10" fmla="*/ 96 w 96"/>
                <a:gd name="T11" fmla="*/ 2 h 4"/>
                <a:gd name="T12" fmla="*/ 94 w 9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4">
                  <a:moveTo>
                    <a:pt x="9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5" y="0"/>
                    <a:pt x="96" y="1"/>
                    <a:pt x="96" y="2"/>
                  </a:cubicBezTo>
                  <a:cubicBezTo>
                    <a:pt x="96" y="3"/>
                    <a:pt x="95" y="4"/>
                    <a:pt x="94" y="4"/>
                  </a:cubicBezTo>
                  <a:close/>
                </a:path>
              </a:pathLst>
            </a:custGeom>
            <a:gradFill>
              <a:gsLst>
                <a:gs pos="0">
                  <a:srgbClr val="10CF9B"/>
                </a:gs>
                <a:gs pos="100000">
                  <a:srgbClr val="0099D6"/>
                </a:gs>
              </a:gsLst>
              <a:lin ang="5400000" scaled="1"/>
            </a:gra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54" name="Freeform 98">
              <a:extLst>
                <a:ext uri="{FF2B5EF4-FFF2-40B4-BE49-F238E27FC236}">
                  <a16:creationId xmlns:a16="http://schemas.microsoft.com/office/drawing/2014/main" id="{E3328102-2E5A-4B17-BD8D-144EFC6B6C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2200" y="3182938"/>
              <a:ext cx="61913" cy="92075"/>
            </a:xfrm>
            <a:custGeom>
              <a:avLst/>
              <a:gdLst>
                <a:gd name="T0" fmla="*/ 14 w 16"/>
                <a:gd name="T1" fmla="*/ 24 h 24"/>
                <a:gd name="T2" fmla="*/ 2 w 16"/>
                <a:gd name="T3" fmla="*/ 24 h 24"/>
                <a:gd name="T4" fmla="*/ 0 w 16"/>
                <a:gd name="T5" fmla="*/ 22 h 24"/>
                <a:gd name="T6" fmla="*/ 0 w 16"/>
                <a:gd name="T7" fmla="*/ 2 h 24"/>
                <a:gd name="T8" fmla="*/ 2 w 16"/>
                <a:gd name="T9" fmla="*/ 0 h 24"/>
                <a:gd name="T10" fmla="*/ 14 w 16"/>
                <a:gd name="T11" fmla="*/ 0 h 24"/>
                <a:gd name="T12" fmla="*/ 16 w 16"/>
                <a:gd name="T13" fmla="*/ 2 h 24"/>
                <a:gd name="T14" fmla="*/ 16 w 16"/>
                <a:gd name="T15" fmla="*/ 22 h 24"/>
                <a:gd name="T16" fmla="*/ 14 w 16"/>
                <a:gd name="T17" fmla="*/ 24 h 24"/>
                <a:gd name="T18" fmla="*/ 4 w 16"/>
                <a:gd name="T19" fmla="*/ 20 h 24"/>
                <a:gd name="T20" fmla="*/ 12 w 16"/>
                <a:gd name="T21" fmla="*/ 20 h 24"/>
                <a:gd name="T22" fmla="*/ 12 w 16"/>
                <a:gd name="T23" fmla="*/ 4 h 24"/>
                <a:gd name="T24" fmla="*/ 4 w 16"/>
                <a:gd name="T25" fmla="*/ 4 h 24"/>
                <a:gd name="T26" fmla="*/ 4 w 16"/>
                <a:gd name="T2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24">
                  <a:moveTo>
                    <a:pt x="14" y="24"/>
                  </a:moveTo>
                  <a:cubicBezTo>
                    <a:pt x="2" y="24"/>
                    <a:pt x="2" y="24"/>
                    <a:pt x="2" y="24"/>
                  </a:cubicBezTo>
                  <a:cubicBezTo>
                    <a:pt x="1" y="24"/>
                    <a:pt x="0" y="23"/>
                    <a:pt x="0" y="2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3"/>
                    <a:pt x="15" y="24"/>
                    <a:pt x="14" y="24"/>
                  </a:cubicBezTo>
                  <a:close/>
                  <a:moveTo>
                    <a:pt x="4" y="20"/>
                  </a:moveTo>
                  <a:cubicBezTo>
                    <a:pt x="12" y="20"/>
                    <a:pt x="12" y="20"/>
                    <a:pt x="12" y="2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20"/>
                  </a:lnTo>
                  <a:close/>
                </a:path>
              </a:pathLst>
            </a:custGeom>
            <a:gradFill>
              <a:gsLst>
                <a:gs pos="0">
                  <a:srgbClr val="10CF9B"/>
                </a:gs>
                <a:gs pos="100000">
                  <a:srgbClr val="0099D6"/>
                </a:gs>
              </a:gsLst>
              <a:lin ang="5400000" scaled="1"/>
            </a:gra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55" name="Freeform 99">
              <a:extLst>
                <a:ext uri="{FF2B5EF4-FFF2-40B4-BE49-F238E27FC236}">
                  <a16:creationId xmlns:a16="http://schemas.microsoft.com/office/drawing/2014/main" id="{A5D494E4-B43E-4D36-A3E3-D7BD37A27E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4275" y="3105151"/>
              <a:ext cx="61913" cy="169863"/>
            </a:xfrm>
            <a:custGeom>
              <a:avLst/>
              <a:gdLst>
                <a:gd name="T0" fmla="*/ 14 w 16"/>
                <a:gd name="T1" fmla="*/ 44 h 44"/>
                <a:gd name="T2" fmla="*/ 2 w 16"/>
                <a:gd name="T3" fmla="*/ 44 h 44"/>
                <a:gd name="T4" fmla="*/ 0 w 16"/>
                <a:gd name="T5" fmla="*/ 42 h 44"/>
                <a:gd name="T6" fmla="*/ 0 w 16"/>
                <a:gd name="T7" fmla="*/ 2 h 44"/>
                <a:gd name="T8" fmla="*/ 2 w 16"/>
                <a:gd name="T9" fmla="*/ 0 h 44"/>
                <a:gd name="T10" fmla="*/ 14 w 16"/>
                <a:gd name="T11" fmla="*/ 0 h 44"/>
                <a:gd name="T12" fmla="*/ 16 w 16"/>
                <a:gd name="T13" fmla="*/ 2 h 44"/>
                <a:gd name="T14" fmla="*/ 16 w 16"/>
                <a:gd name="T15" fmla="*/ 42 h 44"/>
                <a:gd name="T16" fmla="*/ 14 w 16"/>
                <a:gd name="T17" fmla="*/ 44 h 44"/>
                <a:gd name="T18" fmla="*/ 4 w 16"/>
                <a:gd name="T19" fmla="*/ 40 h 44"/>
                <a:gd name="T20" fmla="*/ 12 w 16"/>
                <a:gd name="T21" fmla="*/ 40 h 44"/>
                <a:gd name="T22" fmla="*/ 12 w 16"/>
                <a:gd name="T23" fmla="*/ 4 h 44"/>
                <a:gd name="T24" fmla="*/ 4 w 16"/>
                <a:gd name="T25" fmla="*/ 4 h 44"/>
                <a:gd name="T26" fmla="*/ 4 w 16"/>
                <a:gd name="T27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44">
                  <a:moveTo>
                    <a:pt x="14" y="44"/>
                  </a:moveTo>
                  <a:cubicBezTo>
                    <a:pt x="2" y="44"/>
                    <a:pt x="2" y="44"/>
                    <a:pt x="2" y="44"/>
                  </a:cubicBezTo>
                  <a:cubicBezTo>
                    <a:pt x="1" y="44"/>
                    <a:pt x="0" y="43"/>
                    <a:pt x="0" y="4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3"/>
                    <a:pt x="15" y="44"/>
                    <a:pt x="14" y="44"/>
                  </a:cubicBezTo>
                  <a:close/>
                  <a:moveTo>
                    <a:pt x="4" y="40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40"/>
                  </a:lnTo>
                  <a:close/>
                </a:path>
              </a:pathLst>
            </a:custGeom>
            <a:gradFill>
              <a:gsLst>
                <a:gs pos="0">
                  <a:srgbClr val="10CF9B"/>
                </a:gs>
                <a:gs pos="100000">
                  <a:srgbClr val="0099D6"/>
                </a:gs>
              </a:gsLst>
              <a:lin ang="5400000" scaled="1"/>
            </a:gra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56" name="Freeform 100">
              <a:extLst>
                <a:ext uri="{FF2B5EF4-FFF2-40B4-BE49-F238E27FC236}">
                  <a16:creationId xmlns:a16="http://schemas.microsoft.com/office/drawing/2014/main" id="{0363B870-4B19-4C43-A2A7-D671553F8D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7938" y="3135313"/>
              <a:ext cx="61913" cy="139700"/>
            </a:xfrm>
            <a:custGeom>
              <a:avLst/>
              <a:gdLst>
                <a:gd name="T0" fmla="*/ 14 w 16"/>
                <a:gd name="T1" fmla="*/ 36 h 36"/>
                <a:gd name="T2" fmla="*/ 2 w 16"/>
                <a:gd name="T3" fmla="*/ 36 h 36"/>
                <a:gd name="T4" fmla="*/ 0 w 16"/>
                <a:gd name="T5" fmla="*/ 34 h 36"/>
                <a:gd name="T6" fmla="*/ 0 w 16"/>
                <a:gd name="T7" fmla="*/ 2 h 36"/>
                <a:gd name="T8" fmla="*/ 2 w 16"/>
                <a:gd name="T9" fmla="*/ 0 h 36"/>
                <a:gd name="T10" fmla="*/ 14 w 16"/>
                <a:gd name="T11" fmla="*/ 0 h 36"/>
                <a:gd name="T12" fmla="*/ 16 w 16"/>
                <a:gd name="T13" fmla="*/ 2 h 36"/>
                <a:gd name="T14" fmla="*/ 16 w 16"/>
                <a:gd name="T15" fmla="*/ 34 h 36"/>
                <a:gd name="T16" fmla="*/ 14 w 16"/>
                <a:gd name="T17" fmla="*/ 36 h 36"/>
                <a:gd name="T18" fmla="*/ 4 w 16"/>
                <a:gd name="T19" fmla="*/ 32 h 36"/>
                <a:gd name="T20" fmla="*/ 12 w 16"/>
                <a:gd name="T21" fmla="*/ 32 h 36"/>
                <a:gd name="T22" fmla="*/ 12 w 16"/>
                <a:gd name="T23" fmla="*/ 4 h 36"/>
                <a:gd name="T24" fmla="*/ 4 w 16"/>
                <a:gd name="T25" fmla="*/ 4 h 36"/>
                <a:gd name="T26" fmla="*/ 4 w 16"/>
                <a:gd name="T27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36">
                  <a:moveTo>
                    <a:pt x="14" y="36"/>
                  </a:moveTo>
                  <a:cubicBezTo>
                    <a:pt x="2" y="36"/>
                    <a:pt x="2" y="36"/>
                    <a:pt x="2" y="36"/>
                  </a:cubicBezTo>
                  <a:cubicBezTo>
                    <a:pt x="1" y="36"/>
                    <a:pt x="0" y="35"/>
                    <a:pt x="0" y="3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5"/>
                    <a:pt x="15" y="36"/>
                    <a:pt x="14" y="36"/>
                  </a:cubicBezTo>
                  <a:close/>
                  <a:moveTo>
                    <a:pt x="4" y="32"/>
                  </a:moveTo>
                  <a:cubicBezTo>
                    <a:pt x="12" y="32"/>
                    <a:pt x="12" y="32"/>
                    <a:pt x="12" y="3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32"/>
                  </a:lnTo>
                  <a:close/>
                </a:path>
              </a:pathLst>
            </a:custGeom>
            <a:gradFill>
              <a:gsLst>
                <a:gs pos="0">
                  <a:srgbClr val="10CF9B"/>
                </a:gs>
                <a:gs pos="100000">
                  <a:srgbClr val="0099D6"/>
                </a:gs>
              </a:gsLst>
              <a:lin ang="5400000" scaled="1"/>
            </a:gra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57" name="Freeform 101">
              <a:extLst>
                <a:ext uri="{FF2B5EF4-FFF2-40B4-BE49-F238E27FC236}">
                  <a16:creationId xmlns:a16="http://schemas.microsoft.com/office/drawing/2014/main" id="{D7405B82-D233-470D-948F-66B2D8554C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0013" y="3027363"/>
              <a:ext cx="61913" cy="247650"/>
            </a:xfrm>
            <a:custGeom>
              <a:avLst/>
              <a:gdLst>
                <a:gd name="T0" fmla="*/ 14 w 16"/>
                <a:gd name="T1" fmla="*/ 64 h 64"/>
                <a:gd name="T2" fmla="*/ 2 w 16"/>
                <a:gd name="T3" fmla="*/ 64 h 64"/>
                <a:gd name="T4" fmla="*/ 0 w 16"/>
                <a:gd name="T5" fmla="*/ 62 h 64"/>
                <a:gd name="T6" fmla="*/ 0 w 16"/>
                <a:gd name="T7" fmla="*/ 2 h 64"/>
                <a:gd name="T8" fmla="*/ 2 w 16"/>
                <a:gd name="T9" fmla="*/ 0 h 64"/>
                <a:gd name="T10" fmla="*/ 14 w 16"/>
                <a:gd name="T11" fmla="*/ 0 h 64"/>
                <a:gd name="T12" fmla="*/ 16 w 16"/>
                <a:gd name="T13" fmla="*/ 2 h 64"/>
                <a:gd name="T14" fmla="*/ 16 w 16"/>
                <a:gd name="T15" fmla="*/ 62 h 64"/>
                <a:gd name="T16" fmla="*/ 14 w 16"/>
                <a:gd name="T17" fmla="*/ 64 h 64"/>
                <a:gd name="T18" fmla="*/ 4 w 16"/>
                <a:gd name="T19" fmla="*/ 60 h 64"/>
                <a:gd name="T20" fmla="*/ 12 w 16"/>
                <a:gd name="T21" fmla="*/ 60 h 64"/>
                <a:gd name="T22" fmla="*/ 12 w 16"/>
                <a:gd name="T23" fmla="*/ 4 h 64"/>
                <a:gd name="T24" fmla="*/ 4 w 16"/>
                <a:gd name="T25" fmla="*/ 4 h 64"/>
                <a:gd name="T26" fmla="*/ 4 w 16"/>
                <a:gd name="T27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64">
                  <a:moveTo>
                    <a:pt x="14" y="64"/>
                  </a:moveTo>
                  <a:cubicBezTo>
                    <a:pt x="2" y="64"/>
                    <a:pt x="2" y="64"/>
                    <a:pt x="2" y="64"/>
                  </a:cubicBezTo>
                  <a:cubicBezTo>
                    <a:pt x="1" y="64"/>
                    <a:pt x="0" y="63"/>
                    <a:pt x="0" y="6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6" y="63"/>
                    <a:pt x="15" y="64"/>
                    <a:pt x="14" y="64"/>
                  </a:cubicBezTo>
                  <a:close/>
                  <a:moveTo>
                    <a:pt x="4" y="60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60"/>
                  </a:lnTo>
                  <a:close/>
                </a:path>
              </a:pathLst>
            </a:custGeom>
            <a:gradFill>
              <a:gsLst>
                <a:gs pos="0">
                  <a:srgbClr val="10CF9B"/>
                </a:gs>
                <a:gs pos="100000">
                  <a:srgbClr val="0099D6"/>
                </a:gs>
              </a:gsLst>
              <a:lin ang="5400000" scaled="1"/>
            </a:gra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66" name="Freeform 102">
              <a:extLst>
                <a:ext uri="{FF2B5EF4-FFF2-40B4-BE49-F238E27FC236}">
                  <a16:creationId xmlns:a16="http://schemas.microsoft.com/office/drawing/2014/main" id="{7C503229-0260-4249-897C-01017AC1C2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0138" y="3059113"/>
              <a:ext cx="46038" cy="46038"/>
            </a:xfrm>
            <a:custGeom>
              <a:avLst/>
              <a:gdLst>
                <a:gd name="T0" fmla="*/ 6 w 12"/>
                <a:gd name="T1" fmla="*/ 12 h 12"/>
                <a:gd name="T2" fmla="*/ 0 w 12"/>
                <a:gd name="T3" fmla="*/ 6 h 12"/>
                <a:gd name="T4" fmla="*/ 6 w 12"/>
                <a:gd name="T5" fmla="*/ 0 h 12"/>
                <a:gd name="T6" fmla="*/ 12 w 12"/>
                <a:gd name="T7" fmla="*/ 6 h 12"/>
                <a:gd name="T8" fmla="*/ 6 w 12"/>
                <a:gd name="T9" fmla="*/ 12 h 12"/>
                <a:gd name="T10" fmla="*/ 6 w 12"/>
                <a:gd name="T11" fmla="*/ 4 h 12"/>
                <a:gd name="T12" fmla="*/ 4 w 12"/>
                <a:gd name="T13" fmla="*/ 6 h 12"/>
                <a:gd name="T14" fmla="*/ 6 w 12"/>
                <a:gd name="T15" fmla="*/ 8 h 12"/>
                <a:gd name="T16" fmla="*/ 8 w 12"/>
                <a:gd name="T17" fmla="*/ 6 h 12"/>
                <a:gd name="T18" fmla="*/ 6 w 12"/>
                <a:gd name="T1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12"/>
                  </a:move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9"/>
                    <a:pt x="9" y="12"/>
                    <a:pt x="6" y="12"/>
                  </a:cubicBezTo>
                  <a:close/>
                  <a:moveTo>
                    <a:pt x="6" y="4"/>
                  </a:moveTo>
                  <a:cubicBezTo>
                    <a:pt x="5" y="4"/>
                    <a:pt x="4" y="5"/>
                    <a:pt x="4" y="6"/>
                  </a:cubicBezTo>
                  <a:cubicBezTo>
                    <a:pt x="4" y="7"/>
                    <a:pt x="5" y="8"/>
                    <a:pt x="6" y="8"/>
                  </a:cubicBezTo>
                  <a:cubicBezTo>
                    <a:pt x="7" y="8"/>
                    <a:pt x="8" y="7"/>
                    <a:pt x="8" y="6"/>
                  </a:cubicBezTo>
                  <a:cubicBezTo>
                    <a:pt x="8" y="5"/>
                    <a:pt x="7" y="4"/>
                    <a:pt x="6" y="4"/>
                  </a:cubicBezTo>
                  <a:close/>
                </a:path>
              </a:pathLst>
            </a:custGeom>
            <a:gradFill>
              <a:gsLst>
                <a:gs pos="0">
                  <a:srgbClr val="10CF9B"/>
                </a:gs>
                <a:gs pos="100000">
                  <a:srgbClr val="0099D6"/>
                </a:gs>
              </a:gsLst>
              <a:lin ang="5400000" scaled="1"/>
            </a:gra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71" name="Freeform 103">
              <a:extLst>
                <a:ext uri="{FF2B5EF4-FFF2-40B4-BE49-F238E27FC236}">
                  <a16:creationId xmlns:a16="http://schemas.microsoft.com/office/drawing/2014/main" id="{9D290FCF-C65F-4EF4-ABB9-947D325E33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2213" y="2981326"/>
              <a:ext cx="46038" cy="46038"/>
            </a:xfrm>
            <a:custGeom>
              <a:avLst/>
              <a:gdLst>
                <a:gd name="T0" fmla="*/ 6 w 12"/>
                <a:gd name="T1" fmla="*/ 12 h 12"/>
                <a:gd name="T2" fmla="*/ 0 w 12"/>
                <a:gd name="T3" fmla="*/ 6 h 12"/>
                <a:gd name="T4" fmla="*/ 6 w 12"/>
                <a:gd name="T5" fmla="*/ 0 h 12"/>
                <a:gd name="T6" fmla="*/ 12 w 12"/>
                <a:gd name="T7" fmla="*/ 6 h 12"/>
                <a:gd name="T8" fmla="*/ 6 w 12"/>
                <a:gd name="T9" fmla="*/ 12 h 12"/>
                <a:gd name="T10" fmla="*/ 6 w 12"/>
                <a:gd name="T11" fmla="*/ 4 h 12"/>
                <a:gd name="T12" fmla="*/ 4 w 12"/>
                <a:gd name="T13" fmla="*/ 6 h 12"/>
                <a:gd name="T14" fmla="*/ 6 w 12"/>
                <a:gd name="T15" fmla="*/ 8 h 12"/>
                <a:gd name="T16" fmla="*/ 8 w 12"/>
                <a:gd name="T17" fmla="*/ 6 h 12"/>
                <a:gd name="T18" fmla="*/ 6 w 12"/>
                <a:gd name="T1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12"/>
                  </a:move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9"/>
                    <a:pt x="9" y="12"/>
                    <a:pt x="6" y="12"/>
                  </a:cubicBezTo>
                  <a:close/>
                  <a:moveTo>
                    <a:pt x="6" y="4"/>
                  </a:moveTo>
                  <a:cubicBezTo>
                    <a:pt x="5" y="4"/>
                    <a:pt x="4" y="5"/>
                    <a:pt x="4" y="6"/>
                  </a:cubicBezTo>
                  <a:cubicBezTo>
                    <a:pt x="4" y="7"/>
                    <a:pt x="5" y="8"/>
                    <a:pt x="6" y="8"/>
                  </a:cubicBezTo>
                  <a:cubicBezTo>
                    <a:pt x="7" y="8"/>
                    <a:pt x="8" y="7"/>
                    <a:pt x="8" y="6"/>
                  </a:cubicBezTo>
                  <a:cubicBezTo>
                    <a:pt x="8" y="5"/>
                    <a:pt x="7" y="4"/>
                    <a:pt x="6" y="4"/>
                  </a:cubicBezTo>
                  <a:close/>
                </a:path>
              </a:pathLst>
            </a:custGeom>
            <a:gradFill>
              <a:gsLst>
                <a:gs pos="0">
                  <a:srgbClr val="10CF9B"/>
                </a:gs>
                <a:gs pos="100000">
                  <a:srgbClr val="0099D6"/>
                </a:gs>
              </a:gsLst>
              <a:lin ang="5400000" scaled="1"/>
            </a:gra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83" name="Freeform 104">
              <a:extLst>
                <a:ext uri="{FF2B5EF4-FFF2-40B4-BE49-F238E27FC236}">
                  <a16:creationId xmlns:a16="http://schemas.microsoft.com/office/drawing/2014/main" id="{579B1344-D59A-4EB5-9306-D84E61C870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85875" y="3011488"/>
              <a:ext cx="46038" cy="47625"/>
            </a:xfrm>
            <a:custGeom>
              <a:avLst/>
              <a:gdLst>
                <a:gd name="T0" fmla="*/ 6 w 12"/>
                <a:gd name="T1" fmla="*/ 12 h 12"/>
                <a:gd name="T2" fmla="*/ 0 w 12"/>
                <a:gd name="T3" fmla="*/ 6 h 12"/>
                <a:gd name="T4" fmla="*/ 6 w 12"/>
                <a:gd name="T5" fmla="*/ 0 h 12"/>
                <a:gd name="T6" fmla="*/ 12 w 12"/>
                <a:gd name="T7" fmla="*/ 6 h 12"/>
                <a:gd name="T8" fmla="*/ 6 w 12"/>
                <a:gd name="T9" fmla="*/ 12 h 12"/>
                <a:gd name="T10" fmla="*/ 6 w 12"/>
                <a:gd name="T11" fmla="*/ 4 h 12"/>
                <a:gd name="T12" fmla="*/ 4 w 12"/>
                <a:gd name="T13" fmla="*/ 6 h 12"/>
                <a:gd name="T14" fmla="*/ 6 w 12"/>
                <a:gd name="T15" fmla="*/ 8 h 12"/>
                <a:gd name="T16" fmla="*/ 8 w 12"/>
                <a:gd name="T17" fmla="*/ 6 h 12"/>
                <a:gd name="T18" fmla="*/ 6 w 12"/>
                <a:gd name="T1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12"/>
                  </a:move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9"/>
                    <a:pt x="9" y="12"/>
                    <a:pt x="6" y="12"/>
                  </a:cubicBezTo>
                  <a:close/>
                  <a:moveTo>
                    <a:pt x="6" y="4"/>
                  </a:moveTo>
                  <a:cubicBezTo>
                    <a:pt x="5" y="4"/>
                    <a:pt x="4" y="5"/>
                    <a:pt x="4" y="6"/>
                  </a:cubicBezTo>
                  <a:cubicBezTo>
                    <a:pt x="4" y="7"/>
                    <a:pt x="5" y="8"/>
                    <a:pt x="6" y="8"/>
                  </a:cubicBezTo>
                  <a:cubicBezTo>
                    <a:pt x="7" y="8"/>
                    <a:pt x="8" y="7"/>
                    <a:pt x="8" y="6"/>
                  </a:cubicBezTo>
                  <a:cubicBezTo>
                    <a:pt x="8" y="5"/>
                    <a:pt x="7" y="4"/>
                    <a:pt x="6" y="4"/>
                  </a:cubicBezTo>
                  <a:close/>
                </a:path>
              </a:pathLst>
            </a:custGeom>
            <a:gradFill>
              <a:gsLst>
                <a:gs pos="0">
                  <a:srgbClr val="10CF9B"/>
                </a:gs>
                <a:gs pos="100000">
                  <a:srgbClr val="0099D6"/>
                </a:gs>
              </a:gsLst>
              <a:lin ang="5400000" scaled="1"/>
            </a:gra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84" name="Freeform 105">
              <a:extLst>
                <a:ext uri="{FF2B5EF4-FFF2-40B4-BE49-F238E27FC236}">
                  <a16:creationId xmlns:a16="http://schemas.microsoft.com/office/drawing/2014/main" id="{D91A02A2-EA97-4B08-9843-1C3EFDB5ED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7950" y="2903538"/>
              <a:ext cx="46038" cy="46038"/>
            </a:xfrm>
            <a:custGeom>
              <a:avLst/>
              <a:gdLst>
                <a:gd name="T0" fmla="*/ 6 w 12"/>
                <a:gd name="T1" fmla="*/ 12 h 12"/>
                <a:gd name="T2" fmla="*/ 0 w 12"/>
                <a:gd name="T3" fmla="*/ 6 h 12"/>
                <a:gd name="T4" fmla="*/ 6 w 12"/>
                <a:gd name="T5" fmla="*/ 0 h 12"/>
                <a:gd name="T6" fmla="*/ 12 w 12"/>
                <a:gd name="T7" fmla="*/ 6 h 12"/>
                <a:gd name="T8" fmla="*/ 6 w 12"/>
                <a:gd name="T9" fmla="*/ 12 h 12"/>
                <a:gd name="T10" fmla="*/ 6 w 12"/>
                <a:gd name="T11" fmla="*/ 4 h 12"/>
                <a:gd name="T12" fmla="*/ 4 w 12"/>
                <a:gd name="T13" fmla="*/ 6 h 12"/>
                <a:gd name="T14" fmla="*/ 6 w 12"/>
                <a:gd name="T15" fmla="*/ 8 h 12"/>
                <a:gd name="T16" fmla="*/ 8 w 12"/>
                <a:gd name="T17" fmla="*/ 6 h 12"/>
                <a:gd name="T18" fmla="*/ 6 w 12"/>
                <a:gd name="T1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12"/>
                  </a:move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9"/>
                    <a:pt x="9" y="12"/>
                    <a:pt x="6" y="12"/>
                  </a:cubicBezTo>
                  <a:close/>
                  <a:moveTo>
                    <a:pt x="6" y="4"/>
                  </a:moveTo>
                  <a:cubicBezTo>
                    <a:pt x="5" y="4"/>
                    <a:pt x="4" y="5"/>
                    <a:pt x="4" y="6"/>
                  </a:cubicBezTo>
                  <a:cubicBezTo>
                    <a:pt x="4" y="7"/>
                    <a:pt x="5" y="8"/>
                    <a:pt x="6" y="8"/>
                  </a:cubicBezTo>
                  <a:cubicBezTo>
                    <a:pt x="7" y="8"/>
                    <a:pt x="8" y="7"/>
                    <a:pt x="8" y="6"/>
                  </a:cubicBezTo>
                  <a:cubicBezTo>
                    <a:pt x="8" y="5"/>
                    <a:pt x="7" y="4"/>
                    <a:pt x="6" y="4"/>
                  </a:cubicBezTo>
                  <a:close/>
                </a:path>
              </a:pathLst>
            </a:custGeom>
            <a:gradFill>
              <a:gsLst>
                <a:gs pos="0">
                  <a:srgbClr val="10CF9B"/>
                </a:gs>
                <a:gs pos="100000">
                  <a:srgbClr val="0099D6"/>
                </a:gs>
              </a:gsLst>
              <a:lin ang="5400000" scaled="1"/>
            </a:gra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85" name="Freeform 106">
              <a:extLst>
                <a:ext uri="{FF2B5EF4-FFF2-40B4-BE49-F238E27FC236}">
                  <a16:creationId xmlns:a16="http://schemas.microsoft.com/office/drawing/2014/main" id="{B8995E63-4E0E-4DF6-8FA9-EE4666594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7125" y="3003551"/>
              <a:ext cx="84138" cy="74613"/>
            </a:xfrm>
            <a:custGeom>
              <a:avLst/>
              <a:gdLst>
                <a:gd name="T0" fmla="*/ 2 w 22"/>
                <a:gd name="T1" fmla="*/ 19 h 19"/>
                <a:gd name="T2" fmla="*/ 1 w 22"/>
                <a:gd name="T3" fmla="*/ 19 h 19"/>
                <a:gd name="T4" fmla="*/ 1 w 22"/>
                <a:gd name="T5" fmla="*/ 16 h 19"/>
                <a:gd name="T6" fmla="*/ 19 w 22"/>
                <a:gd name="T7" fmla="*/ 1 h 19"/>
                <a:gd name="T8" fmla="*/ 21 w 22"/>
                <a:gd name="T9" fmla="*/ 1 h 19"/>
                <a:gd name="T10" fmla="*/ 21 w 22"/>
                <a:gd name="T11" fmla="*/ 4 h 19"/>
                <a:gd name="T12" fmla="*/ 3 w 22"/>
                <a:gd name="T13" fmla="*/ 19 h 19"/>
                <a:gd name="T14" fmla="*/ 2 w 22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9">
                  <a:moveTo>
                    <a:pt x="2" y="19"/>
                  </a:moveTo>
                  <a:cubicBezTo>
                    <a:pt x="2" y="19"/>
                    <a:pt x="1" y="19"/>
                    <a:pt x="1" y="19"/>
                  </a:cubicBezTo>
                  <a:cubicBezTo>
                    <a:pt x="0" y="18"/>
                    <a:pt x="0" y="17"/>
                    <a:pt x="1" y="16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1" y="0"/>
                    <a:pt x="21" y="1"/>
                  </a:cubicBezTo>
                  <a:cubicBezTo>
                    <a:pt x="22" y="2"/>
                    <a:pt x="22" y="3"/>
                    <a:pt x="21" y="4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2" y="19"/>
                  </a:cubicBezTo>
                  <a:close/>
                </a:path>
              </a:pathLst>
            </a:custGeom>
            <a:gradFill>
              <a:gsLst>
                <a:gs pos="0">
                  <a:srgbClr val="10CF9B"/>
                </a:gs>
                <a:gs pos="100000">
                  <a:srgbClr val="0099D6"/>
                </a:gs>
              </a:gsLst>
              <a:lin ang="5400000" scaled="1"/>
            </a:gra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86" name="Freeform 107">
              <a:extLst>
                <a:ext uri="{FF2B5EF4-FFF2-40B4-BE49-F238E27FC236}">
                  <a16:creationId xmlns:a16="http://schemas.microsoft.com/office/drawing/2014/main" id="{C95EBB92-28C1-4DCA-AD8C-E54C3C458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138" y="3000376"/>
              <a:ext cx="69850" cy="38100"/>
            </a:xfrm>
            <a:custGeom>
              <a:avLst/>
              <a:gdLst>
                <a:gd name="T0" fmla="*/ 42 w 44"/>
                <a:gd name="T1" fmla="*/ 24 h 24"/>
                <a:gd name="T2" fmla="*/ 0 w 44"/>
                <a:gd name="T3" fmla="*/ 10 h 24"/>
                <a:gd name="T4" fmla="*/ 3 w 44"/>
                <a:gd name="T5" fmla="*/ 0 h 24"/>
                <a:gd name="T6" fmla="*/ 44 w 44"/>
                <a:gd name="T7" fmla="*/ 15 h 24"/>
                <a:gd name="T8" fmla="*/ 42 w 44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4">
                  <a:moveTo>
                    <a:pt x="42" y="24"/>
                  </a:moveTo>
                  <a:lnTo>
                    <a:pt x="0" y="10"/>
                  </a:lnTo>
                  <a:lnTo>
                    <a:pt x="3" y="0"/>
                  </a:lnTo>
                  <a:lnTo>
                    <a:pt x="44" y="15"/>
                  </a:lnTo>
                  <a:lnTo>
                    <a:pt x="42" y="24"/>
                  </a:lnTo>
                  <a:close/>
                </a:path>
              </a:pathLst>
            </a:custGeom>
            <a:gradFill>
              <a:gsLst>
                <a:gs pos="0">
                  <a:srgbClr val="10CF9B"/>
                </a:gs>
                <a:gs pos="100000">
                  <a:srgbClr val="0099D6"/>
                </a:gs>
              </a:gsLst>
              <a:lin ang="5400000" scaled="1"/>
            </a:gra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87" name="Freeform 108">
              <a:extLst>
                <a:ext uri="{FF2B5EF4-FFF2-40B4-BE49-F238E27FC236}">
                  <a16:creationId xmlns:a16="http://schemas.microsoft.com/office/drawing/2014/main" id="{940E7559-AD64-4C5A-8FDD-0F23172BD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8100" y="2930526"/>
              <a:ext cx="93663" cy="100013"/>
            </a:xfrm>
            <a:custGeom>
              <a:avLst/>
              <a:gdLst>
                <a:gd name="T0" fmla="*/ 3 w 24"/>
                <a:gd name="T1" fmla="*/ 26 h 26"/>
                <a:gd name="T2" fmla="*/ 1 w 24"/>
                <a:gd name="T3" fmla="*/ 25 h 26"/>
                <a:gd name="T4" fmla="*/ 1 w 24"/>
                <a:gd name="T5" fmla="*/ 23 h 26"/>
                <a:gd name="T6" fmla="*/ 20 w 24"/>
                <a:gd name="T7" fmla="*/ 1 h 26"/>
                <a:gd name="T8" fmla="*/ 23 w 24"/>
                <a:gd name="T9" fmla="*/ 1 h 26"/>
                <a:gd name="T10" fmla="*/ 23 w 24"/>
                <a:gd name="T11" fmla="*/ 3 h 26"/>
                <a:gd name="T12" fmla="*/ 4 w 24"/>
                <a:gd name="T13" fmla="*/ 25 h 26"/>
                <a:gd name="T14" fmla="*/ 3 w 24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26">
                  <a:moveTo>
                    <a:pt x="3" y="26"/>
                  </a:moveTo>
                  <a:cubicBezTo>
                    <a:pt x="2" y="26"/>
                    <a:pt x="2" y="26"/>
                    <a:pt x="1" y="25"/>
                  </a:cubicBezTo>
                  <a:cubicBezTo>
                    <a:pt x="0" y="25"/>
                    <a:pt x="0" y="23"/>
                    <a:pt x="1" y="2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4" y="1"/>
                    <a:pt x="24" y="2"/>
                    <a:pt x="23" y="3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6"/>
                    <a:pt x="3" y="26"/>
                    <a:pt x="3" y="26"/>
                  </a:cubicBezTo>
                  <a:close/>
                </a:path>
              </a:pathLst>
            </a:custGeom>
            <a:gradFill>
              <a:gsLst>
                <a:gs pos="0">
                  <a:srgbClr val="10CF9B"/>
                </a:gs>
                <a:gs pos="100000">
                  <a:srgbClr val="0099D6"/>
                </a:gs>
              </a:gsLst>
              <a:lin ang="5400000" scaled="1"/>
            </a:gra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</p:grpSp>
      <p:grpSp>
        <p:nvGrpSpPr>
          <p:cNvPr id="243" name="Group 137">
            <a:extLst>
              <a:ext uri="{FF2B5EF4-FFF2-40B4-BE49-F238E27FC236}">
                <a16:creationId xmlns:a16="http://schemas.microsoft.com/office/drawing/2014/main" id="{AFDC0BDA-A76B-46D6-A689-E76E1B847108}"/>
              </a:ext>
            </a:extLst>
          </p:cNvPr>
          <p:cNvGrpSpPr>
            <a:grpSpLocks noChangeAspect="1"/>
          </p:cNvGrpSpPr>
          <p:nvPr/>
        </p:nvGrpSpPr>
        <p:grpSpPr>
          <a:xfrm>
            <a:off x="3109703" y="2952051"/>
            <a:ext cx="384800" cy="424731"/>
            <a:chOff x="-1133475" y="2405063"/>
            <a:chExt cx="336550" cy="371475"/>
          </a:xfrm>
          <a:solidFill>
            <a:schemeClr val="accent3">
              <a:lumMod val="50000"/>
            </a:schemeClr>
          </a:solidFill>
        </p:grpSpPr>
        <p:sp>
          <p:nvSpPr>
            <p:cNvPr id="244" name="Freeform 5">
              <a:extLst>
                <a:ext uri="{FF2B5EF4-FFF2-40B4-BE49-F238E27FC236}">
                  <a16:creationId xmlns:a16="http://schemas.microsoft.com/office/drawing/2014/main" id="{B9F695FE-855B-4817-B6E0-074BD43347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76325" y="2443163"/>
              <a:ext cx="203200" cy="201613"/>
            </a:xfrm>
            <a:custGeom>
              <a:avLst/>
              <a:gdLst>
                <a:gd name="T0" fmla="*/ 23 w 52"/>
                <a:gd name="T1" fmla="*/ 52 h 52"/>
                <a:gd name="T2" fmla="*/ 21 w 52"/>
                <a:gd name="T3" fmla="*/ 45 h 52"/>
                <a:gd name="T4" fmla="*/ 13 w 52"/>
                <a:gd name="T5" fmla="*/ 47 h 52"/>
                <a:gd name="T6" fmla="*/ 5 w 52"/>
                <a:gd name="T7" fmla="*/ 41 h 52"/>
                <a:gd name="T8" fmla="*/ 5 w 52"/>
                <a:gd name="T9" fmla="*/ 39 h 52"/>
                <a:gd name="T10" fmla="*/ 7 w 52"/>
                <a:gd name="T11" fmla="*/ 31 h 52"/>
                <a:gd name="T12" fmla="*/ 0 w 52"/>
                <a:gd name="T13" fmla="*/ 29 h 52"/>
                <a:gd name="T14" fmla="*/ 2 w 52"/>
                <a:gd name="T15" fmla="*/ 21 h 52"/>
                <a:gd name="T16" fmla="*/ 8 w 52"/>
                <a:gd name="T17" fmla="*/ 17 h 52"/>
                <a:gd name="T18" fmla="*/ 4 w 52"/>
                <a:gd name="T19" fmla="*/ 12 h 52"/>
                <a:gd name="T20" fmla="*/ 11 w 52"/>
                <a:gd name="T21" fmla="*/ 5 h 52"/>
                <a:gd name="T22" fmla="*/ 17 w 52"/>
                <a:gd name="T23" fmla="*/ 8 h 52"/>
                <a:gd name="T24" fmla="*/ 21 w 52"/>
                <a:gd name="T25" fmla="*/ 2 h 52"/>
                <a:gd name="T26" fmla="*/ 29 w 52"/>
                <a:gd name="T27" fmla="*/ 0 h 52"/>
                <a:gd name="T28" fmla="*/ 31 w 52"/>
                <a:gd name="T29" fmla="*/ 7 h 52"/>
                <a:gd name="T30" fmla="*/ 39 w 52"/>
                <a:gd name="T31" fmla="*/ 5 h 52"/>
                <a:gd name="T32" fmla="*/ 47 w 52"/>
                <a:gd name="T33" fmla="*/ 11 h 52"/>
                <a:gd name="T34" fmla="*/ 47 w 52"/>
                <a:gd name="T35" fmla="*/ 13 h 52"/>
                <a:gd name="T36" fmla="*/ 45 w 52"/>
                <a:gd name="T37" fmla="*/ 21 h 52"/>
                <a:gd name="T38" fmla="*/ 52 w 52"/>
                <a:gd name="T39" fmla="*/ 23 h 52"/>
                <a:gd name="T40" fmla="*/ 50 w 52"/>
                <a:gd name="T41" fmla="*/ 31 h 52"/>
                <a:gd name="T42" fmla="*/ 44 w 52"/>
                <a:gd name="T43" fmla="*/ 35 h 52"/>
                <a:gd name="T44" fmla="*/ 47 w 52"/>
                <a:gd name="T45" fmla="*/ 41 h 52"/>
                <a:gd name="T46" fmla="*/ 39 w 52"/>
                <a:gd name="T47" fmla="*/ 47 h 52"/>
                <a:gd name="T48" fmla="*/ 31 w 52"/>
                <a:gd name="T49" fmla="*/ 45 h 52"/>
                <a:gd name="T50" fmla="*/ 29 w 52"/>
                <a:gd name="T51" fmla="*/ 52 h 52"/>
                <a:gd name="T52" fmla="*/ 27 w 52"/>
                <a:gd name="T53" fmla="*/ 48 h 52"/>
                <a:gd name="T54" fmla="*/ 29 w 52"/>
                <a:gd name="T55" fmla="*/ 41 h 52"/>
                <a:gd name="T56" fmla="*/ 37 w 52"/>
                <a:gd name="T57" fmla="*/ 40 h 52"/>
                <a:gd name="T58" fmla="*/ 43 w 52"/>
                <a:gd name="T59" fmla="*/ 40 h 52"/>
                <a:gd name="T60" fmla="*/ 39 w 52"/>
                <a:gd name="T61" fmla="*/ 34 h 52"/>
                <a:gd name="T62" fmla="*/ 43 w 52"/>
                <a:gd name="T63" fmla="*/ 27 h 52"/>
                <a:gd name="T64" fmla="*/ 48 w 52"/>
                <a:gd name="T65" fmla="*/ 25 h 52"/>
                <a:gd name="T66" fmla="*/ 41 w 52"/>
                <a:gd name="T67" fmla="*/ 23 h 52"/>
                <a:gd name="T68" fmla="*/ 40 w 52"/>
                <a:gd name="T69" fmla="*/ 15 h 52"/>
                <a:gd name="T70" fmla="*/ 40 w 52"/>
                <a:gd name="T71" fmla="*/ 9 h 52"/>
                <a:gd name="T72" fmla="*/ 34 w 52"/>
                <a:gd name="T73" fmla="*/ 13 h 52"/>
                <a:gd name="T74" fmla="*/ 27 w 52"/>
                <a:gd name="T75" fmla="*/ 9 h 52"/>
                <a:gd name="T76" fmla="*/ 25 w 52"/>
                <a:gd name="T77" fmla="*/ 4 h 52"/>
                <a:gd name="T78" fmla="*/ 23 w 52"/>
                <a:gd name="T79" fmla="*/ 11 h 52"/>
                <a:gd name="T80" fmla="*/ 15 w 52"/>
                <a:gd name="T81" fmla="*/ 12 h 52"/>
                <a:gd name="T82" fmla="*/ 9 w 52"/>
                <a:gd name="T83" fmla="*/ 12 h 52"/>
                <a:gd name="T84" fmla="*/ 13 w 52"/>
                <a:gd name="T85" fmla="*/ 18 h 52"/>
                <a:gd name="T86" fmla="*/ 9 w 52"/>
                <a:gd name="T87" fmla="*/ 25 h 52"/>
                <a:gd name="T88" fmla="*/ 4 w 52"/>
                <a:gd name="T89" fmla="*/ 27 h 52"/>
                <a:gd name="T90" fmla="*/ 11 w 52"/>
                <a:gd name="T91" fmla="*/ 29 h 52"/>
                <a:gd name="T92" fmla="*/ 12 w 52"/>
                <a:gd name="T93" fmla="*/ 37 h 52"/>
                <a:gd name="T94" fmla="*/ 12 w 52"/>
                <a:gd name="T95" fmla="*/ 43 h 52"/>
                <a:gd name="T96" fmla="*/ 18 w 52"/>
                <a:gd name="T97" fmla="*/ 39 h 52"/>
                <a:gd name="T98" fmla="*/ 25 w 52"/>
                <a:gd name="T99" fmla="*/ 4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" h="52">
                  <a:moveTo>
                    <a:pt x="29" y="52"/>
                  </a:moveTo>
                  <a:cubicBezTo>
                    <a:pt x="23" y="52"/>
                    <a:pt x="23" y="52"/>
                    <a:pt x="23" y="52"/>
                  </a:cubicBezTo>
                  <a:cubicBezTo>
                    <a:pt x="22" y="52"/>
                    <a:pt x="21" y="51"/>
                    <a:pt x="21" y="50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4"/>
                    <a:pt x="18" y="44"/>
                    <a:pt x="17" y="44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48"/>
                    <a:pt x="11" y="48"/>
                    <a:pt x="11" y="47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4" y="41"/>
                    <a:pt x="4" y="41"/>
                    <a:pt x="4" y="40"/>
                  </a:cubicBezTo>
                  <a:cubicBezTo>
                    <a:pt x="4" y="39"/>
                    <a:pt x="4" y="39"/>
                    <a:pt x="5" y="39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4"/>
                    <a:pt x="8" y="32"/>
                    <a:pt x="7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1" y="31"/>
                    <a:pt x="0" y="30"/>
                    <a:pt x="0" y="2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0"/>
                    <a:pt x="8" y="18"/>
                    <a:pt x="8" y="17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4" y="13"/>
                    <a:pt x="4" y="12"/>
                  </a:cubicBezTo>
                  <a:cubicBezTo>
                    <a:pt x="4" y="11"/>
                    <a:pt x="4" y="11"/>
                    <a:pt x="5" y="11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4"/>
                    <a:pt x="13" y="4"/>
                    <a:pt x="13" y="5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8" y="8"/>
                    <a:pt x="20" y="8"/>
                    <a:pt x="21" y="7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1"/>
                    <a:pt x="22" y="0"/>
                    <a:pt x="2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0" y="0"/>
                    <a:pt x="31" y="1"/>
                    <a:pt x="31" y="2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2" y="8"/>
                    <a:pt x="34" y="8"/>
                    <a:pt x="35" y="8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4"/>
                    <a:pt x="41" y="4"/>
                    <a:pt x="41" y="5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8" y="11"/>
                    <a:pt x="48" y="11"/>
                    <a:pt x="48" y="12"/>
                  </a:cubicBezTo>
                  <a:cubicBezTo>
                    <a:pt x="48" y="13"/>
                    <a:pt x="48" y="13"/>
                    <a:pt x="47" y="13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4" y="18"/>
                    <a:pt x="44" y="20"/>
                    <a:pt x="45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1" y="21"/>
                    <a:pt x="52" y="22"/>
                    <a:pt x="52" y="23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2" y="30"/>
                    <a:pt x="51" y="31"/>
                    <a:pt x="50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4" y="32"/>
                    <a:pt x="44" y="34"/>
                    <a:pt x="44" y="35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8" y="39"/>
                    <a:pt x="48" y="41"/>
                    <a:pt x="47" y="41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8"/>
                    <a:pt x="39" y="48"/>
                    <a:pt x="39" y="47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4" y="44"/>
                    <a:pt x="32" y="44"/>
                    <a:pt x="31" y="45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51"/>
                    <a:pt x="30" y="52"/>
                    <a:pt x="29" y="52"/>
                  </a:cubicBezTo>
                  <a:close/>
                  <a:moveTo>
                    <a:pt x="25" y="48"/>
                  </a:moveTo>
                  <a:cubicBezTo>
                    <a:pt x="27" y="48"/>
                    <a:pt x="27" y="48"/>
                    <a:pt x="27" y="48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7" y="42"/>
                    <a:pt x="28" y="41"/>
                    <a:pt x="29" y="41"/>
                  </a:cubicBezTo>
                  <a:cubicBezTo>
                    <a:pt x="30" y="41"/>
                    <a:pt x="33" y="40"/>
                    <a:pt x="34" y="39"/>
                  </a:cubicBezTo>
                  <a:cubicBezTo>
                    <a:pt x="35" y="39"/>
                    <a:pt x="36" y="39"/>
                    <a:pt x="37" y="40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6"/>
                    <a:pt x="39" y="35"/>
                    <a:pt x="39" y="34"/>
                  </a:cubicBezTo>
                  <a:cubicBezTo>
                    <a:pt x="40" y="33"/>
                    <a:pt x="41" y="30"/>
                    <a:pt x="41" y="29"/>
                  </a:cubicBezTo>
                  <a:cubicBezTo>
                    <a:pt x="41" y="28"/>
                    <a:pt x="42" y="27"/>
                    <a:pt x="43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2" y="25"/>
                    <a:pt x="41" y="24"/>
                    <a:pt x="41" y="23"/>
                  </a:cubicBezTo>
                  <a:cubicBezTo>
                    <a:pt x="41" y="22"/>
                    <a:pt x="40" y="19"/>
                    <a:pt x="39" y="18"/>
                  </a:cubicBezTo>
                  <a:cubicBezTo>
                    <a:pt x="39" y="17"/>
                    <a:pt x="39" y="16"/>
                    <a:pt x="40" y="15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6" y="13"/>
                    <a:pt x="35" y="13"/>
                    <a:pt x="34" y="13"/>
                  </a:cubicBezTo>
                  <a:cubicBezTo>
                    <a:pt x="33" y="12"/>
                    <a:pt x="30" y="11"/>
                    <a:pt x="29" y="11"/>
                  </a:cubicBezTo>
                  <a:cubicBezTo>
                    <a:pt x="28" y="11"/>
                    <a:pt x="27" y="10"/>
                    <a:pt x="27" y="9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10"/>
                    <a:pt x="24" y="11"/>
                    <a:pt x="23" y="11"/>
                  </a:cubicBezTo>
                  <a:cubicBezTo>
                    <a:pt x="22" y="11"/>
                    <a:pt x="19" y="12"/>
                    <a:pt x="18" y="13"/>
                  </a:cubicBezTo>
                  <a:cubicBezTo>
                    <a:pt x="17" y="13"/>
                    <a:pt x="16" y="13"/>
                    <a:pt x="15" y="12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3" y="16"/>
                    <a:pt x="13" y="17"/>
                    <a:pt x="13" y="18"/>
                  </a:cubicBezTo>
                  <a:cubicBezTo>
                    <a:pt x="12" y="19"/>
                    <a:pt x="11" y="22"/>
                    <a:pt x="11" y="23"/>
                  </a:cubicBezTo>
                  <a:cubicBezTo>
                    <a:pt x="10" y="24"/>
                    <a:pt x="10" y="25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8"/>
                    <a:pt x="11" y="29"/>
                  </a:cubicBezTo>
                  <a:cubicBezTo>
                    <a:pt x="11" y="30"/>
                    <a:pt x="12" y="33"/>
                    <a:pt x="13" y="34"/>
                  </a:cubicBezTo>
                  <a:cubicBezTo>
                    <a:pt x="13" y="35"/>
                    <a:pt x="13" y="36"/>
                    <a:pt x="12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6" y="39"/>
                    <a:pt x="17" y="39"/>
                    <a:pt x="18" y="39"/>
                  </a:cubicBezTo>
                  <a:cubicBezTo>
                    <a:pt x="19" y="40"/>
                    <a:pt x="22" y="41"/>
                    <a:pt x="23" y="41"/>
                  </a:cubicBezTo>
                  <a:cubicBezTo>
                    <a:pt x="24" y="41"/>
                    <a:pt x="25" y="42"/>
                    <a:pt x="25" y="43"/>
                  </a:cubicBezTo>
                  <a:lnTo>
                    <a:pt x="25" y="48"/>
                  </a:lnTo>
                  <a:close/>
                </a:path>
              </a:pathLst>
            </a:custGeom>
            <a:gradFill>
              <a:gsLst>
                <a:gs pos="0">
                  <a:srgbClr val="10CF9B"/>
                </a:gs>
                <a:gs pos="100000">
                  <a:srgbClr val="0099D6"/>
                </a:gs>
              </a:gsLst>
              <a:lin ang="5400000" scaled="1"/>
            </a:gra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245" name="Freeform 6">
              <a:extLst>
                <a:ext uri="{FF2B5EF4-FFF2-40B4-BE49-F238E27FC236}">
                  <a16:creationId xmlns:a16="http://schemas.microsoft.com/office/drawing/2014/main" id="{762B3A00-09AF-4140-AD5A-0B50B2E0AE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17588" y="2500313"/>
              <a:ext cx="85725" cy="85725"/>
            </a:xfrm>
            <a:custGeom>
              <a:avLst/>
              <a:gdLst>
                <a:gd name="T0" fmla="*/ 11 w 22"/>
                <a:gd name="T1" fmla="*/ 22 h 22"/>
                <a:gd name="T2" fmla="*/ 0 w 22"/>
                <a:gd name="T3" fmla="*/ 11 h 22"/>
                <a:gd name="T4" fmla="*/ 11 w 22"/>
                <a:gd name="T5" fmla="*/ 0 h 22"/>
                <a:gd name="T6" fmla="*/ 22 w 22"/>
                <a:gd name="T7" fmla="*/ 11 h 22"/>
                <a:gd name="T8" fmla="*/ 11 w 22"/>
                <a:gd name="T9" fmla="*/ 22 h 22"/>
                <a:gd name="T10" fmla="*/ 11 w 22"/>
                <a:gd name="T11" fmla="*/ 4 h 22"/>
                <a:gd name="T12" fmla="*/ 4 w 22"/>
                <a:gd name="T13" fmla="*/ 11 h 22"/>
                <a:gd name="T14" fmla="*/ 11 w 22"/>
                <a:gd name="T15" fmla="*/ 18 h 22"/>
                <a:gd name="T16" fmla="*/ 18 w 22"/>
                <a:gd name="T17" fmla="*/ 11 h 22"/>
                <a:gd name="T18" fmla="*/ 11 w 22"/>
                <a:gd name="T19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2">
                  <a:moveTo>
                    <a:pt x="11" y="22"/>
                  </a:moveTo>
                  <a:cubicBezTo>
                    <a:pt x="5" y="22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2" y="5"/>
                    <a:pt x="22" y="11"/>
                  </a:cubicBezTo>
                  <a:cubicBezTo>
                    <a:pt x="22" y="17"/>
                    <a:pt x="17" y="22"/>
                    <a:pt x="11" y="22"/>
                  </a:cubicBezTo>
                  <a:close/>
                  <a:moveTo>
                    <a:pt x="11" y="4"/>
                  </a:moveTo>
                  <a:cubicBezTo>
                    <a:pt x="7" y="4"/>
                    <a:pt x="4" y="7"/>
                    <a:pt x="4" y="11"/>
                  </a:cubicBezTo>
                  <a:cubicBezTo>
                    <a:pt x="4" y="15"/>
                    <a:pt x="7" y="18"/>
                    <a:pt x="11" y="18"/>
                  </a:cubicBezTo>
                  <a:cubicBezTo>
                    <a:pt x="15" y="18"/>
                    <a:pt x="18" y="15"/>
                    <a:pt x="18" y="11"/>
                  </a:cubicBezTo>
                  <a:cubicBezTo>
                    <a:pt x="18" y="7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rgbClr val="10CF9B"/>
                </a:gs>
                <a:gs pos="100000">
                  <a:srgbClr val="0099D6"/>
                </a:gs>
              </a:gsLst>
              <a:lin ang="5400000" scaled="1"/>
            </a:gra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46" name="Freeform 7">
              <a:extLst>
                <a:ext uri="{FF2B5EF4-FFF2-40B4-BE49-F238E27FC236}">
                  <a16:creationId xmlns:a16="http://schemas.microsoft.com/office/drawing/2014/main" id="{88439F7E-E22B-43CE-A7A3-3DF9359375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133475" y="2405063"/>
              <a:ext cx="336550" cy="371475"/>
            </a:xfrm>
            <a:custGeom>
              <a:avLst/>
              <a:gdLst>
                <a:gd name="T0" fmla="*/ 58 w 87"/>
                <a:gd name="T1" fmla="*/ 96 h 96"/>
                <a:gd name="T2" fmla="*/ 18 w 87"/>
                <a:gd name="T3" fmla="*/ 96 h 96"/>
                <a:gd name="T4" fmla="*/ 16 w 87"/>
                <a:gd name="T5" fmla="*/ 94 h 96"/>
                <a:gd name="T6" fmla="*/ 16 w 87"/>
                <a:gd name="T7" fmla="*/ 72 h 96"/>
                <a:gd name="T8" fmla="*/ 0 w 87"/>
                <a:gd name="T9" fmla="*/ 40 h 96"/>
                <a:gd name="T10" fmla="*/ 40 w 87"/>
                <a:gd name="T11" fmla="*/ 0 h 96"/>
                <a:gd name="T12" fmla="*/ 78 w 87"/>
                <a:gd name="T13" fmla="*/ 34 h 96"/>
                <a:gd name="T14" fmla="*/ 81 w 87"/>
                <a:gd name="T15" fmla="*/ 39 h 96"/>
                <a:gd name="T16" fmla="*/ 87 w 87"/>
                <a:gd name="T17" fmla="*/ 54 h 96"/>
                <a:gd name="T18" fmla="*/ 87 w 87"/>
                <a:gd name="T19" fmla="*/ 55 h 96"/>
                <a:gd name="T20" fmla="*/ 86 w 87"/>
                <a:gd name="T21" fmla="*/ 58 h 96"/>
                <a:gd name="T22" fmla="*/ 82 w 87"/>
                <a:gd name="T23" fmla="*/ 60 h 96"/>
                <a:gd name="T24" fmla="*/ 78 w 87"/>
                <a:gd name="T25" fmla="*/ 60 h 96"/>
                <a:gd name="T26" fmla="*/ 74 w 87"/>
                <a:gd name="T27" fmla="*/ 78 h 96"/>
                <a:gd name="T28" fmla="*/ 60 w 87"/>
                <a:gd name="T29" fmla="*/ 82 h 96"/>
                <a:gd name="T30" fmla="*/ 60 w 87"/>
                <a:gd name="T31" fmla="*/ 94 h 96"/>
                <a:gd name="T32" fmla="*/ 58 w 87"/>
                <a:gd name="T33" fmla="*/ 96 h 96"/>
                <a:gd name="T34" fmla="*/ 20 w 87"/>
                <a:gd name="T35" fmla="*/ 92 h 96"/>
                <a:gd name="T36" fmla="*/ 56 w 87"/>
                <a:gd name="T37" fmla="*/ 92 h 96"/>
                <a:gd name="T38" fmla="*/ 56 w 87"/>
                <a:gd name="T39" fmla="*/ 80 h 96"/>
                <a:gd name="T40" fmla="*/ 57 w 87"/>
                <a:gd name="T41" fmla="*/ 79 h 96"/>
                <a:gd name="T42" fmla="*/ 58 w 87"/>
                <a:gd name="T43" fmla="*/ 78 h 96"/>
                <a:gd name="T44" fmla="*/ 59 w 87"/>
                <a:gd name="T45" fmla="*/ 78 h 96"/>
                <a:gd name="T46" fmla="*/ 72 w 87"/>
                <a:gd name="T47" fmla="*/ 75 h 96"/>
                <a:gd name="T48" fmla="*/ 74 w 87"/>
                <a:gd name="T49" fmla="*/ 58 h 96"/>
                <a:gd name="T50" fmla="*/ 75 w 87"/>
                <a:gd name="T51" fmla="*/ 57 h 96"/>
                <a:gd name="T52" fmla="*/ 76 w 87"/>
                <a:gd name="T53" fmla="*/ 56 h 96"/>
                <a:gd name="T54" fmla="*/ 82 w 87"/>
                <a:gd name="T55" fmla="*/ 56 h 96"/>
                <a:gd name="T56" fmla="*/ 83 w 87"/>
                <a:gd name="T57" fmla="*/ 56 h 96"/>
                <a:gd name="T58" fmla="*/ 83 w 87"/>
                <a:gd name="T59" fmla="*/ 55 h 96"/>
                <a:gd name="T60" fmla="*/ 83 w 87"/>
                <a:gd name="T61" fmla="*/ 54 h 96"/>
                <a:gd name="T62" fmla="*/ 78 w 87"/>
                <a:gd name="T63" fmla="*/ 41 h 96"/>
                <a:gd name="T64" fmla="*/ 74 w 87"/>
                <a:gd name="T65" fmla="*/ 34 h 96"/>
                <a:gd name="T66" fmla="*/ 40 w 87"/>
                <a:gd name="T67" fmla="*/ 4 h 96"/>
                <a:gd name="T68" fmla="*/ 4 w 87"/>
                <a:gd name="T69" fmla="*/ 40 h 96"/>
                <a:gd name="T70" fmla="*/ 19 w 87"/>
                <a:gd name="T71" fmla="*/ 69 h 96"/>
                <a:gd name="T72" fmla="*/ 20 w 87"/>
                <a:gd name="T73" fmla="*/ 71 h 96"/>
                <a:gd name="T74" fmla="*/ 20 w 87"/>
                <a:gd name="T75" fmla="*/ 9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7" h="96">
                  <a:moveTo>
                    <a:pt x="58" y="96"/>
                  </a:moveTo>
                  <a:cubicBezTo>
                    <a:pt x="18" y="96"/>
                    <a:pt x="18" y="96"/>
                    <a:pt x="18" y="96"/>
                  </a:cubicBezTo>
                  <a:cubicBezTo>
                    <a:pt x="17" y="96"/>
                    <a:pt x="16" y="95"/>
                    <a:pt x="16" y="94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6" y="65"/>
                    <a:pt x="0" y="55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59" y="0"/>
                    <a:pt x="78" y="13"/>
                    <a:pt x="78" y="34"/>
                  </a:cubicBezTo>
                  <a:cubicBezTo>
                    <a:pt x="78" y="34"/>
                    <a:pt x="80" y="37"/>
                    <a:pt x="81" y="39"/>
                  </a:cubicBezTo>
                  <a:cubicBezTo>
                    <a:pt x="84" y="44"/>
                    <a:pt x="87" y="50"/>
                    <a:pt x="87" y="54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6"/>
                    <a:pt x="87" y="57"/>
                    <a:pt x="86" y="58"/>
                  </a:cubicBezTo>
                  <a:cubicBezTo>
                    <a:pt x="85" y="59"/>
                    <a:pt x="84" y="60"/>
                    <a:pt x="82" y="60"/>
                  </a:cubicBezTo>
                  <a:cubicBezTo>
                    <a:pt x="81" y="60"/>
                    <a:pt x="79" y="60"/>
                    <a:pt x="78" y="60"/>
                  </a:cubicBezTo>
                  <a:cubicBezTo>
                    <a:pt x="78" y="65"/>
                    <a:pt x="78" y="75"/>
                    <a:pt x="74" y="78"/>
                  </a:cubicBezTo>
                  <a:cubicBezTo>
                    <a:pt x="71" y="81"/>
                    <a:pt x="67" y="82"/>
                    <a:pt x="60" y="82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60" y="95"/>
                    <a:pt x="59" y="96"/>
                    <a:pt x="58" y="96"/>
                  </a:cubicBezTo>
                  <a:close/>
                  <a:moveTo>
                    <a:pt x="20" y="92"/>
                  </a:moveTo>
                  <a:cubicBezTo>
                    <a:pt x="56" y="92"/>
                    <a:pt x="56" y="92"/>
                    <a:pt x="56" y="92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79"/>
                    <a:pt x="57" y="79"/>
                  </a:cubicBezTo>
                  <a:cubicBezTo>
                    <a:pt x="57" y="78"/>
                    <a:pt x="58" y="78"/>
                    <a:pt x="58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66" y="78"/>
                    <a:pt x="70" y="77"/>
                    <a:pt x="72" y="75"/>
                  </a:cubicBezTo>
                  <a:cubicBezTo>
                    <a:pt x="74" y="73"/>
                    <a:pt x="74" y="64"/>
                    <a:pt x="74" y="58"/>
                  </a:cubicBezTo>
                  <a:cubicBezTo>
                    <a:pt x="74" y="57"/>
                    <a:pt x="74" y="57"/>
                    <a:pt x="75" y="57"/>
                  </a:cubicBezTo>
                  <a:cubicBezTo>
                    <a:pt x="75" y="56"/>
                    <a:pt x="76" y="56"/>
                    <a:pt x="76" y="56"/>
                  </a:cubicBezTo>
                  <a:cubicBezTo>
                    <a:pt x="76" y="56"/>
                    <a:pt x="80" y="56"/>
                    <a:pt x="82" y="56"/>
                  </a:cubicBezTo>
                  <a:cubicBezTo>
                    <a:pt x="82" y="56"/>
                    <a:pt x="83" y="56"/>
                    <a:pt x="83" y="56"/>
                  </a:cubicBezTo>
                  <a:cubicBezTo>
                    <a:pt x="83" y="56"/>
                    <a:pt x="83" y="55"/>
                    <a:pt x="83" y="55"/>
                  </a:cubicBezTo>
                  <a:cubicBezTo>
                    <a:pt x="83" y="55"/>
                    <a:pt x="83" y="54"/>
                    <a:pt x="83" y="54"/>
                  </a:cubicBezTo>
                  <a:cubicBezTo>
                    <a:pt x="83" y="51"/>
                    <a:pt x="80" y="45"/>
                    <a:pt x="78" y="41"/>
                  </a:cubicBezTo>
                  <a:cubicBezTo>
                    <a:pt x="76" y="38"/>
                    <a:pt x="74" y="35"/>
                    <a:pt x="74" y="34"/>
                  </a:cubicBezTo>
                  <a:cubicBezTo>
                    <a:pt x="74" y="15"/>
                    <a:pt x="57" y="4"/>
                    <a:pt x="40" y="4"/>
                  </a:cubicBezTo>
                  <a:cubicBezTo>
                    <a:pt x="20" y="4"/>
                    <a:pt x="4" y="20"/>
                    <a:pt x="4" y="40"/>
                  </a:cubicBezTo>
                  <a:cubicBezTo>
                    <a:pt x="4" y="54"/>
                    <a:pt x="9" y="63"/>
                    <a:pt x="19" y="69"/>
                  </a:cubicBezTo>
                  <a:cubicBezTo>
                    <a:pt x="20" y="70"/>
                    <a:pt x="20" y="70"/>
                    <a:pt x="20" y="71"/>
                  </a:cubicBezTo>
                  <a:lnTo>
                    <a:pt x="20" y="92"/>
                  </a:lnTo>
                  <a:close/>
                </a:path>
              </a:pathLst>
            </a:custGeom>
            <a:gradFill>
              <a:gsLst>
                <a:gs pos="0">
                  <a:srgbClr val="10CF9B"/>
                </a:gs>
                <a:gs pos="100000">
                  <a:srgbClr val="0099D6"/>
                </a:gs>
              </a:gsLst>
              <a:lin ang="5400000" scaled="1"/>
            </a:gra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pic>
        <p:nvPicPr>
          <p:cNvPr id="4" name="Elemento grafico 3" descr="Rete">
            <a:extLst>
              <a:ext uri="{FF2B5EF4-FFF2-40B4-BE49-F238E27FC236}">
                <a16:creationId xmlns:a16="http://schemas.microsoft.com/office/drawing/2014/main" id="{D16D0126-88AA-4B73-B0ED-2FB3D4C95D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59968" y="3755056"/>
            <a:ext cx="637752" cy="63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67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DEB6ED4F-50F3-47B2-B3D5-0D43D99B85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457119"/>
            <a:ext cx="6096000" cy="646331"/>
          </a:xfrm>
        </p:spPr>
        <p:txBody>
          <a:bodyPr/>
          <a:lstStyle/>
          <a:p>
            <a:r>
              <a:rPr lang="it-IT" sz="40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Raccolta Dati</a:t>
            </a:r>
          </a:p>
        </p:txBody>
      </p:sp>
      <p:pic>
        <p:nvPicPr>
          <p:cNvPr id="4" name="Elemento grafico 3" descr="Download dal cloud">
            <a:extLst>
              <a:ext uri="{FF2B5EF4-FFF2-40B4-BE49-F238E27FC236}">
                <a16:creationId xmlns:a16="http://schemas.microsoft.com/office/drawing/2014/main" id="{0164ED8E-4D84-4698-9E66-09BCFC586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2975" y="361949"/>
            <a:ext cx="784585" cy="7845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E32C034-35F6-4F25-8FD2-C05B45BDDB96}"/>
              </a:ext>
            </a:extLst>
          </p:cNvPr>
          <p:cNvSpPr txBox="1"/>
          <p:nvPr/>
        </p:nvSpPr>
        <p:spPr>
          <a:xfrm>
            <a:off x="1009650" y="1581150"/>
            <a:ext cx="71247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/>
              </a:buClr>
            </a:pPr>
            <a:endParaRPr lang="it-IT" sz="2000" dirty="0"/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it-IT" sz="2000" dirty="0" err="1"/>
              <a:t>Tweet</a:t>
            </a:r>
            <a:r>
              <a:rPr lang="it-IT" sz="2000" dirty="0"/>
              <a:t> raccolti, con  </a:t>
            </a:r>
            <a:r>
              <a:rPr lang="it-IT" sz="2000" i="1" dirty="0"/>
              <a:t>Twitter</a:t>
            </a:r>
            <a:r>
              <a:rPr lang="it-IT" sz="2000" dirty="0"/>
              <a:t> </a:t>
            </a:r>
            <a:r>
              <a:rPr lang="it-IT" sz="2000" i="1" dirty="0"/>
              <a:t>Api</a:t>
            </a:r>
            <a:r>
              <a:rPr lang="it-IT" sz="2000" dirty="0"/>
              <a:t>, attraverso richieste al Server.</a:t>
            </a:r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§"/>
            </a:pPr>
            <a:endParaRPr lang="it-IT" sz="2000" dirty="0"/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it-IT" sz="2000" dirty="0"/>
              <a:t>Presenta delle restrizioni sul numero massimo  di richieste.</a:t>
            </a:r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§"/>
            </a:pPr>
            <a:endParaRPr lang="it-IT" sz="2000" dirty="0"/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it-IT" sz="2000" dirty="0"/>
              <a:t>Dati raccolti attraverso una ricerca per hashtag.</a:t>
            </a:r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§"/>
            </a:pPr>
            <a:endParaRPr lang="it-IT" sz="2000" dirty="0"/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it-IT" sz="2000" dirty="0"/>
              <a:t>Dati raccolti all’interno di un’istanza </a:t>
            </a:r>
            <a:r>
              <a:rPr lang="it-IT" sz="2000" i="1" dirty="0"/>
              <a:t>EC2</a:t>
            </a:r>
            <a:r>
              <a:rPr lang="it-IT" sz="2000" dirty="0"/>
              <a:t> a causa delle restrizioni imposte da Twitter.</a:t>
            </a:r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§"/>
            </a:pPr>
            <a:endParaRPr lang="it-IT" sz="2000" dirty="0"/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it-IT" sz="2000" dirty="0"/>
              <a:t>I dati raccolti sono:</a:t>
            </a:r>
          </a:p>
          <a:p>
            <a:pPr marL="742950" lvl="1" indent="-28575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it-IT" sz="2000" b="1" dirty="0" err="1"/>
              <a:t>Tweet</a:t>
            </a:r>
            <a:r>
              <a:rPr lang="it-IT" sz="2000" dirty="0"/>
              <a:t> : messaggi testuali  di 140 caratteri con </a:t>
            </a:r>
            <a:r>
              <a:rPr lang="it-IT" sz="2000" i="1" dirty="0"/>
              <a:t>hashtag (#)</a:t>
            </a:r>
            <a:r>
              <a:rPr lang="it-IT" sz="2000" dirty="0"/>
              <a:t> e </a:t>
            </a:r>
            <a:r>
              <a:rPr lang="it-IT" sz="2000" i="1" dirty="0" err="1"/>
              <a:t>mention</a:t>
            </a:r>
            <a:r>
              <a:rPr lang="it-IT" sz="2000" i="1" dirty="0"/>
              <a:t> (@)</a:t>
            </a:r>
            <a:r>
              <a:rPr lang="it-IT" sz="2000" dirty="0"/>
              <a:t>.</a:t>
            </a:r>
          </a:p>
          <a:p>
            <a:pPr marL="742950" lvl="1" indent="-28575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it-IT" sz="2000" b="1" dirty="0" err="1"/>
              <a:t>ReTweet</a:t>
            </a:r>
            <a:r>
              <a:rPr lang="it-IT" sz="2000" dirty="0"/>
              <a:t>: ripubblicazione dei </a:t>
            </a:r>
            <a:r>
              <a:rPr lang="it-IT" sz="2000" i="1" dirty="0" err="1"/>
              <a:t>Tweet</a:t>
            </a:r>
            <a:r>
              <a:rPr lang="it-IT" sz="2000" dirty="0"/>
              <a:t> da altri utenti.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9729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1A137258-2E33-4FFD-9593-1D727EA0FB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36635" y="484369"/>
            <a:ext cx="6096000" cy="646331"/>
          </a:xfrm>
        </p:spPr>
        <p:txBody>
          <a:bodyPr/>
          <a:lstStyle/>
          <a:p>
            <a:r>
              <a:rPr lang="it-IT" sz="40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Sentiment Analysis</a:t>
            </a:r>
          </a:p>
        </p:txBody>
      </p:sp>
      <p:grpSp>
        <p:nvGrpSpPr>
          <p:cNvPr id="3" name="Group 137">
            <a:extLst>
              <a:ext uri="{FF2B5EF4-FFF2-40B4-BE49-F238E27FC236}">
                <a16:creationId xmlns:a16="http://schemas.microsoft.com/office/drawing/2014/main" id="{89ABF2D4-8096-4865-A3BA-3B333FA05338}"/>
              </a:ext>
            </a:extLst>
          </p:cNvPr>
          <p:cNvGrpSpPr>
            <a:grpSpLocks noChangeAspect="1"/>
          </p:cNvGrpSpPr>
          <p:nvPr/>
        </p:nvGrpSpPr>
        <p:grpSpPr>
          <a:xfrm>
            <a:off x="1826179" y="409780"/>
            <a:ext cx="720718" cy="795508"/>
            <a:chOff x="-1133475" y="2405063"/>
            <a:chExt cx="336550" cy="371475"/>
          </a:xfrm>
          <a:solidFill>
            <a:schemeClr val="accent3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2EA7E8F4-6ADB-4079-A8D0-F540DF79C9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76325" y="2443163"/>
              <a:ext cx="203200" cy="201613"/>
            </a:xfrm>
            <a:custGeom>
              <a:avLst/>
              <a:gdLst>
                <a:gd name="T0" fmla="*/ 23 w 52"/>
                <a:gd name="T1" fmla="*/ 52 h 52"/>
                <a:gd name="T2" fmla="*/ 21 w 52"/>
                <a:gd name="T3" fmla="*/ 45 h 52"/>
                <a:gd name="T4" fmla="*/ 13 w 52"/>
                <a:gd name="T5" fmla="*/ 47 h 52"/>
                <a:gd name="T6" fmla="*/ 5 w 52"/>
                <a:gd name="T7" fmla="*/ 41 h 52"/>
                <a:gd name="T8" fmla="*/ 5 w 52"/>
                <a:gd name="T9" fmla="*/ 39 h 52"/>
                <a:gd name="T10" fmla="*/ 7 w 52"/>
                <a:gd name="T11" fmla="*/ 31 h 52"/>
                <a:gd name="T12" fmla="*/ 0 w 52"/>
                <a:gd name="T13" fmla="*/ 29 h 52"/>
                <a:gd name="T14" fmla="*/ 2 w 52"/>
                <a:gd name="T15" fmla="*/ 21 h 52"/>
                <a:gd name="T16" fmla="*/ 8 w 52"/>
                <a:gd name="T17" fmla="*/ 17 h 52"/>
                <a:gd name="T18" fmla="*/ 4 w 52"/>
                <a:gd name="T19" fmla="*/ 12 h 52"/>
                <a:gd name="T20" fmla="*/ 11 w 52"/>
                <a:gd name="T21" fmla="*/ 5 h 52"/>
                <a:gd name="T22" fmla="*/ 17 w 52"/>
                <a:gd name="T23" fmla="*/ 8 h 52"/>
                <a:gd name="T24" fmla="*/ 21 w 52"/>
                <a:gd name="T25" fmla="*/ 2 h 52"/>
                <a:gd name="T26" fmla="*/ 29 w 52"/>
                <a:gd name="T27" fmla="*/ 0 h 52"/>
                <a:gd name="T28" fmla="*/ 31 w 52"/>
                <a:gd name="T29" fmla="*/ 7 h 52"/>
                <a:gd name="T30" fmla="*/ 39 w 52"/>
                <a:gd name="T31" fmla="*/ 5 h 52"/>
                <a:gd name="T32" fmla="*/ 47 w 52"/>
                <a:gd name="T33" fmla="*/ 11 h 52"/>
                <a:gd name="T34" fmla="*/ 47 w 52"/>
                <a:gd name="T35" fmla="*/ 13 h 52"/>
                <a:gd name="T36" fmla="*/ 45 w 52"/>
                <a:gd name="T37" fmla="*/ 21 h 52"/>
                <a:gd name="T38" fmla="*/ 52 w 52"/>
                <a:gd name="T39" fmla="*/ 23 h 52"/>
                <a:gd name="T40" fmla="*/ 50 w 52"/>
                <a:gd name="T41" fmla="*/ 31 h 52"/>
                <a:gd name="T42" fmla="*/ 44 w 52"/>
                <a:gd name="T43" fmla="*/ 35 h 52"/>
                <a:gd name="T44" fmla="*/ 47 w 52"/>
                <a:gd name="T45" fmla="*/ 41 h 52"/>
                <a:gd name="T46" fmla="*/ 39 w 52"/>
                <a:gd name="T47" fmla="*/ 47 h 52"/>
                <a:gd name="T48" fmla="*/ 31 w 52"/>
                <a:gd name="T49" fmla="*/ 45 h 52"/>
                <a:gd name="T50" fmla="*/ 29 w 52"/>
                <a:gd name="T51" fmla="*/ 52 h 52"/>
                <a:gd name="T52" fmla="*/ 27 w 52"/>
                <a:gd name="T53" fmla="*/ 48 h 52"/>
                <a:gd name="T54" fmla="*/ 29 w 52"/>
                <a:gd name="T55" fmla="*/ 41 h 52"/>
                <a:gd name="T56" fmla="*/ 37 w 52"/>
                <a:gd name="T57" fmla="*/ 40 h 52"/>
                <a:gd name="T58" fmla="*/ 43 w 52"/>
                <a:gd name="T59" fmla="*/ 40 h 52"/>
                <a:gd name="T60" fmla="*/ 39 w 52"/>
                <a:gd name="T61" fmla="*/ 34 h 52"/>
                <a:gd name="T62" fmla="*/ 43 w 52"/>
                <a:gd name="T63" fmla="*/ 27 h 52"/>
                <a:gd name="T64" fmla="*/ 48 w 52"/>
                <a:gd name="T65" fmla="*/ 25 h 52"/>
                <a:gd name="T66" fmla="*/ 41 w 52"/>
                <a:gd name="T67" fmla="*/ 23 h 52"/>
                <a:gd name="T68" fmla="*/ 40 w 52"/>
                <a:gd name="T69" fmla="*/ 15 h 52"/>
                <a:gd name="T70" fmla="*/ 40 w 52"/>
                <a:gd name="T71" fmla="*/ 9 h 52"/>
                <a:gd name="T72" fmla="*/ 34 w 52"/>
                <a:gd name="T73" fmla="*/ 13 h 52"/>
                <a:gd name="T74" fmla="*/ 27 w 52"/>
                <a:gd name="T75" fmla="*/ 9 h 52"/>
                <a:gd name="T76" fmla="*/ 25 w 52"/>
                <a:gd name="T77" fmla="*/ 4 h 52"/>
                <a:gd name="T78" fmla="*/ 23 w 52"/>
                <a:gd name="T79" fmla="*/ 11 h 52"/>
                <a:gd name="T80" fmla="*/ 15 w 52"/>
                <a:gd name="T81" fmla="*/ 12 h 52"/>
                <a:gd name="T82" fmla="*/ 9 w 52"/>
                <a:gd name="T83" fmla="*/ 12 h 52"/>
                <a:gd name="T84" fmla="*/ 13 w 52"/>
                <a:gd name="T85" fmla="*/ 18 h 52"/>
                <a:gd name="T86" fmla="*/ 9 w 52"/>
                <a:gd name="T87" fmla="*/ 25 h 52"/>
                <a:gd name="T88" fmla="*/ 4 w 52"/>
                <a:gd name="T89" fmla="*/ 27 h 52"/>
                <a:gd name="T90" fmla="*/ 11 w 52"/>
                <a:gd name="T91" fmla="*/ 29 h 52"/>
                <a:gd name="T92" fmla="*/ 12 w 52"/>
                <a:gd name="T93" fmla="*/ 37 h 52"/>
                <a:gd name="T94" fmla="*/ 12 w 52"/>
                <a:gd name="T95" fmla="*/ 43 h 52"/>
                <a:gd name="T96" fmla="*/ 18 w 52"/>
                <a:gd name="T97" fmla="*/ 39 h 52"/>
                <a:gd name="T98" fmla="*/ 25 w 52"/>
                <a:gd name="T99" fmla="*/ 4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" h="52">
                  <a:moveTo>
                    <a:pt x="29" y="52"/>
                  </a:moveTo>
                  <a:cubicBezTo>
                    <a:pt x="23" y="52"/>
                    <a:pt x="23" y="52"/>
                    <a:pt x="23" y="52"/>
                  </a:cubicBezTo>
                  <a:cubicBezTo>
                    <a:pt x="22" y="52"/>
                    <a:pt x="21" y="51"/>
                    <a:pt x="21" y="50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4"/>
                    <a:pt x="18" y="44"/>
                    <a:pt x="17" y="44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48"/>
                    <a:pt x="11" y="48"/>
                    <a:pt x="11" y="47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4" y="41"/>
                    <a:pt x="4" y="41"/>
                    <a:pt x="4" y="40"/>
                  </a:cubicBezTo>
                  <a:cubicBezTo>
                    <a:pt x="4" y="39"/>
                    <a:pt x="4" y="39"/>
                    <a:pt x="5" y="39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4"/>
                    <a:pt x="8" y="32"/>
                    <a:pt x="7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1" y="31"/>
                    <a:pt x="0" y="30"/>
                    <a:pt x="0" y="2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0"/>
                    <a:pt x="8" y="18"/>
                    <a:pt x="8" y="17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4" y="13"/>
                    <a:pt x="4" y="12"/>
                  </a:cubicBezTo>
                  <a:cubicBezTo>
                    <a:pt x="4" y="11"/>
                    <a:pt x="4" y="11"/>
                    <a:pt x="5" y="11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4"/>
                    <a:pt x="13" y="4"/>
                    <a:pt x="13" y="5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8" y="8"/>
                    <a:pt x="20" y="8"/>
                    <a:pt x="21" y="7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1"/>
                    <a:pt x="22" y="0"/>
                    <a:pt x="2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0" y="0"/>
                    <a:pt x="31" y="1"/>
                    <a:pt x="31" y="2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2" y="8"/>
                    <a:pt x="34" y="8"/>
                    <a:pt x="35" y="8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4"/>
                    <a:pt x="41" y="4"/>
                    <a:pt x="41" y="5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8" y="11"/>
                    <a:pt x="48" y="11"/>
                    <a:pt x="48" y="12"/>
                  </a:cubicBezTo>
                  <a:cubicBezTo>
                    <a:pt x="48" y="13"/>
                    <a:pt x="48" y="13"/>
                    <a:pt x="47" y="13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4" y="18"/>
                    <a:pt x="44" y="20"/>
                    <a:pt x="45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1" y="21"/>
                    <a:pt x="52" y="22"/>
                    <a:pt x="52" y="23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2" y="30"/>
                    <a:pt x="51" y="31"/>
                    <a:pt x="50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4" y="32"/>
                    <a:pt x="44" y="34"/>
                    <a:pt x="44" y="35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8" y="39"/>
                    <a:pt x="48" y="41"/>
                    <a:pt x="47" y="41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8"/>
                    <a:pt x="39" y="48"/>
                    <a:pt x="39" y="47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4" y="44"/>
                    <a:pt x="32" y="44"/>
                    <a:pt x="31" y="45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51"/>
                    <a:pt x="30" y="52"/>
                    <a:pt x="29" y="52"/>
                  </a:cubicBezTo>
                  <a:close/>
                  <a:moveTo>
                    <a:pt x="25" y="48"/>
                  </a:moveTo>
                  <a:cubicBezTo>
                    <a:pt x="27" y="48"/>
                    <a:pt x="27" y="48"/>
                    <a:pt x="27" y="48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7" y="42"/>
                    <a:pt x="28" y="41"/>
                    <a:pt x="29" y="41"/>
                  </a:cubicBezTo>
                  <a:cubicBezTo>
                    <a:pt x="30" y="41"/>
                    <a:pt x="33" y="40"/>
                    <a:pt x="34" y="39"/>
                  </a:cubicBezTo>
                  <a:cubicBezTo>
                    <a:pt x="35" y="39"/>
                    <a:pt x="36" y="39"/>
                    <a:pt x="37" y="40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6"/>
                    <a:pt x="39" y="35"/>
                    <a:pt x="39" y="34"/>
                  </a:cubicBezTo>
                  <a:cubicBezTo>
                    <a:pt x="40" y="33"/>
                    <a:pt x="41" y="30"/>
                    <a:pt x="41" y="29"/>
                  </a:cubicBezTo>
                  <a:cubicBezTo>
                    <a:pt x="41" y="28"/>
                    <a:pt x="42" y="27"/>
                    <a:pt x="43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2" y="25"/>
                    <a:pt x="41" y="24"/>
                    <a:pt x="41" y="23"/>
                  </a:cubicBezTo>
                  <a:cubicBezTo>
                    <a:pt x="41" y="22"/>
                    <a:pt x="40" y="19"/>
                    <a:pt x="39" y="18"/>
                  </a:cubicBezTo>
                  <a:cubicBezTo>
                    <a:pt x="39" y="17"/>
                    <a:pt x="39" y="16"/>
                    <a:pt x="40" y="15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6" y="13"/>
                    <a:pt x="35" y="13"/>
                    <a:pt x="34" y="13"/>
                  </a:cubicBezTo>
                  <a:cubicBezTo>
                    <a:pt x="33" y="12"/>
                    <a:pt x="30" y="11"/>
                    <a:pt x="29" y="11"/>
                  </a:cubicBezTo>
                  <a:cubicBezTo>
                    <a:pt x="28" y="11"/>
                    <a:pt x="27" y="10"/>
                    <a:pt x="27" y="9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10"/>
                    <a:pt x="24" y="11"/>
                    <a:pt x="23" y="11"/>
                  </a:cubicBezTo>
                  <a:cubicBezTo>
                    <a:pt x="22" y="11"/>
                    <a:pt x="19" y="12"/>
                    <a:pt x="18" y="13"/>
                  </a:cubicBezTo>
                  <a:cubicBezTo>
                    <a:pt x="17" y="13"/>
                    <a:pt x="16" y="13"/>
                    <a:pt x="15" y="12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3" y="16"/>
                    <a:pt x="13" y="17"/>
                    <a:pt x="13" y="18"/>
                  </a:cubicBezTo>
                  <a:cubicBezTo>
                    <a:pt x="12" y="19"/>
                    <a:pt x="11" y="22"/>
                    <a:pt x="11" y="23"/>
                  </a:cubicBezTo>
                  <a:cubicBezTo>
                    <a:pt x="10" y="24"/>
                    <a:pt x="10" y="25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8"/>
                    <a:pt x="11" y="29"/>
                  </a:cubicBezTo>
                  <a:cubicBezTo>
                    <a:pt x="11" y="30"/>
                    <a:pt x="12" y="33"/>
                    <a:pt x="13" y="34"/>
                  </a:cubicBezTo>
                  <a:cubicBezTo>
                    <a:pt x="13" y="35"/>
                    <a:pt x="13" y="36"/>
                    <a:pt x="12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6" y="39"/>
                    <a:pt x="17" y="39"/>
                    <a:pt x="18" y="39"/>
                  </a:cubicBezTo>
                  <a:cubicBezTo>
                    <a:pt x="19" y="40"/>
                    <a:pt x="22" y="41"/>
                    <a:pt x="23" y="41"/>
                  </a:cubicBezTo>
                  <a:cubicBezTo>
                    <a:pt x="24" y="41"/>
                    <a:pt x="25" y="42"/>
                    <a:pt x="25" y="43"/>
                  </a:cubicBezTo>
                  <a:lnTo>
                    <a:pt x="25" y="48"/>
                  </a:lnTo>
                  <a:close/>
                </a:path>
              </a:pathLst>
            </a:custGeom>
            <a:gradFill>
              <a:gsLst>
                <a:gs pos="0">
                  <a:srgbClr val="10CF9B"/>
                </a:gs>
                <a:gs pos="100000">
                  <a:srgbClr val="0099D6"/>
                </a:gs>
              </a:gsLst>
              <a:lin ang="5400000" scaled="1"/>
            </a:gra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1B94B313-655D-48DF-A813-917AB0A396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17588" y="2500313"/>
              <a:ext cx="85725" cy="85725"/>
            </a:xfrm>
            <a:custGeom>
              <a:avLst/>
              <a:gdLst>
                <a:gd name="T0" fmla="*/ 11 w 22"/>
                <a:gd name="T1" fmla="*/ 22 h 22"/>
                <a:gd name="T2" fmla="*/ 0 w 22"/>
                <a:gd name="T3" fmla="*/ 11 h 22"/>
                <a:gd name="T4" fmla="*/ 11 w 22"/>
                <a:gd name="T5" fmla="*/ 0 h 22"/>
                <a:gd name="T6" fmla="*/ 22 w 22"/>
                <a:gd name="T7" fmla="*/ 11 h 22"/>
                <a:gd name="T8" fmla="*/ 11 w 22"/>
                <a:gd name="T9" fmla="*/ 22 h 22"/>
                <a:gd name="T10" fmla="*/ 11 w 22"/>
                <a:gd name="T11" fmla="*/ 4 h 22"/>
                <a:gd name="T12" fmla="*/ 4 w 22"/>
                <a:gd name="T13" fmla="*/ 11 h 22"/>
                <a:gd name="T14" fmla="*/ 11 w 22"/>
                <a:gd name="T15" fmla="*/ 18 h 22"/>
                <a:gd name="T16" fmla="*/ 18 w 22"/>
                <a:gd name="T17" fmla="*/ 11 h 22"/>
                <a:gd name="T18" fmla="*/ 11 w 22"/>
                <a:gd name="T19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2">
                  <a:moveTo>
                    <a:pt x="11" y="22"/>
                  </a:moveTo>
                  <a:cubicBezTo>
                    <a:pt x="5" y="22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2" y="5"/>
                    <a:pt x="22" y="11"/>
                  </a:cubicBezTo>
                  <a:cubicBezTo>
                    <a:pt x="22" y="17"/>
                    <a:pt x="17" y="22"/>
                    <a:pt x="11" y="22"/>
                  </a:cubicBezTo>
                  <a:close/>
                  <a:moveTo>
                    <a:pt x="11" y="4"/>
                  </a:moveTo>
                  <a:cubicBezTo>
                    <a:pt x="7" y="4"/>
                    <a:pt x="4" y="7"/>
                    <a:pt x="4" y="11"/>
                  </a:cubicBezTo>
                  <a:cubicBezTo>
                    <a:pt x="4" y="15"/>
                    <a:pt x="7" y="18"/>
                    <a:pt x="11" y="18"/>
                  </a:cubicBezTo>
                  <a:cubicBezTo>
                    <a:pt x="15" y="18"/>
                    <a:pt x="18" y="15"/>
                    <a:pt x="18" y="11"/>
                  </a:cubicBezTo>
                  <a:cubicBezTo>
                    <a:pt x="18" y="7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rgbClr val="10CF9B"/>
                </a:gs>
                <a:gs pos="100000">
                  <a:srgbClr val="0099D6"/>
                </a:gs>
              </a:gsLst>
              <a:lin ang="5400000" scaled="1"/>
            </a:gra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65C8A84F-82D3-4179-B427-D1B00DFB6E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133475" y="2405063"/>
              <a:ext cx="336550" cy="371475"/>
            </a:xfrm>
            <a:custGeom>
              <a:avLst/>
              <a:gdLst>
                <a:gd name="T0" fmla="*/ 58 w 87"/>
                <a:gd name="T1" fmla="*/ 96 h 96"/>
                <a:gd name="T2" fmla="*/ 18 w 87"/>
                <a:gd name="T3" fmla="*/ 96 h 96"/>
                <a:gd name="T4" fmla="*/ 16 w 87"/>
                <a:gd name="T5" fmla="*/ 94 h 96"/>
                <a:gd name="T6" fmla="*/ 16 w 87"/>
                <a:gd name="T7" fmla="*/ 72 h 96"/>
                <a:gd name="T8" fmla="*/ 0 w 87"/>
                <a:gd name="T9" fmla="*/ 40 h 96"/>
                <a:gd name="T10" fmla="*/ 40 w 87"/>
                <a:gd name="T11" fmla="*/ 0 h 96"/>
                <a:gd name="T12" fmla="*/ 78 w 87"/>
                <a:gd name="T13" fmla="*/ 34 h 96"/>
                <a:gd name="T14" fmla="*/ 81 w 87"/>
                <a:gd name="T15" fmla="*/ 39 h 96"/>
                <a:gd name="T16" fmla="*/ 87 w 87"/>
                <a:gd name="T17" fmla="*/ 54 h 96"/>
                <a:gd name="T18" fmla="*/ 87 w 87"/>
                <a:gd name="T19" fmla="*/ 55 h 96"/>
                <a:gd name="T20" fmla="*/ 86 w 87"/>
                <a:gd name="T21" fmla="*/ 58 h 96"/>
                <a:gd name="T22" fmla="*/ 82 w 87"/>
                <a:gd name="T23" fmla="*/ 60 h 96"/>
                <a:gd name="T24" fmla="*/ 78 w 87"/>
                <a:gd name="T25" fmla="*/ 60 h 96"/>
                <a:gd name="T26" fmla="*/ 74 w 87"/>
                <a:gd name="T27" fmla="*/ 78 h 96"/>
                <a:gd name="T28" fmla="*/ 60 w 87"/>
                <a:gd name="T29" fmla="*/ 82 h 96"/>
                <a:gd name="T30" fmla="*/ 60 w 87"/>
                <a:gd name="T31" fmla="*/ 94 h 96"/>
                <a:gd name="T32" fmla="*/ 58 w 87"/>
                <a:gd name="T33" fmla="*/ 96 h 96"/>
                <a:gd name="T34" fmla="*/ 20 w 87"/>
                <a:gd name="T35" fmla="*/ 92 h 96"/>
                <a:gd name="T36" fmla="*/ 56 w 87"/>
                <a:gd name="T37" fmla="*/ 92 h 96"/>
                <a:gd name="T38" fmla="*/ 56 w 87"/>
                <a:gd name="T39" fmla="*/ 80 h 96"/>
                <a:gd name="T40" fmla="*/ 57 w 87"/>
                <a:gd name="T41" fmla="*/ 79 h 96"/>
                <a:gd name="T42" fmla="*/ 58 w 87"/>
                <a:gd name="T43" fmla="*/ 78 h 96"/>
                <a:gd name="T44" fmla="*/ 59 w 87"/>
                <a:gd name="T45" fmla="*/ 78 h 96"/>
                <a:gd name="T46" fmla="*/ 72 w 87"/>
                <a:gd name="T47" fmla="*/ 75 h 96"/>
                <a:gd name="T48" fmla="*/ 74 w 87"/>
                <a:gd name="T49" fmla="*/ 58 h 96"/>
                <a:gd name="T50" fmla="*/ 75 w 87"/>
                <a:gd name="T51" fmla="*/ 57 h 96"/>
                <a:gd name="T52" fmla="*/ 76 w 87"/>
                <a:gd name="T53" fmla="*/ 56 h 96"/>
                <a:gd name="T54" fmla="*/ 82 w 87"/>
                <a:gd name="T55" fmla="*/ 56 h 96"/>
                <a:gd name="T56" fmla="*/ 83 w 87"/>
                <a:gd name="T57" fmla="*/ 56 h 96"/>
                <a:gd name="T58" fmla="*/ 83 w 87"/>
                <a:gd name="T59" fmla="*/ 55 h 96"/>
                <a:gd name="T60" fmla="*/ 83 w 87"/>
                <a:gd name="T61" fmla="*/ 54 h 96"/>
                <a:gd name="T62" fmla="*/ 78 w 87"/>
                <a:gd name="T63" fmla="*/ 41 h 96"/>
                <a:gd name="T64" fmla="*/ 74 w 87"/>
                <a:gd name="T65" fmla="*/ 34 h 96"/>
                <a:gd name="T66" fmla="*/ 40 w 87"/>
                <a:gd name="T67" fmla="*/ 4 h 96"/>
                <a:gd name="T68" fmla="*/ 4 w 87"/>
                <a:gd name="T69" fmla="*/ 40 h 96"/>
                <a:gd name="T70" fmla="*/ 19 w 87"/>
                <a:gd name="T71" fmla="*/ 69 h 96"/>
                <a:gd name="T72" fmla="*/ 20 w 87"/>
                <a:gd name="T73" fmla="*/ 71 h 96"/>
                <a:gd name="T74" fmla="*/ 20 w 87"/>
                <a:gd name="T75" fmla="*/ 9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7" h="96">
                  <a:moveTo>
                    <a:pt x="58" y="96"/>
                  </a:moveTo>
                  <a:cubicBezTo>
                    <a:pt x="18" y="96"/>
                    <a:pt x="18" y="96"/>
                    <a:pt x="18" y="96"/>
                  </a:cubicBezTo>
                  <a:cubicBezTo>
                    <a:pt x="17" y="96"/>
                    <a:pt x="16" y="95"/>
                    <a:pt x="16" y="94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6" y="65"/>
                    <a:pt x="0" y="55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59" y="0"/>
                    <a:pt x="78" y="13"/>
                    <a:pt x="78" y="34"/>
                  </a:cubicBezTo>
                  <a:cubicBezTo>
                    <a:pt x="78" y="34"/>
                    <a:pt x="80" y="37"/>
                    <a:pt x="81" y="39"/>
                  </a:cubicBezTo>
                  <a:cubicBezTo>
                    <a:pt x="84" y="44"/>
                    <a:pt x="87" y="50"/>
                    <a:pt x="87" y="54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6"/>
                    <a:pt x="87" y="57"/>
                    <a:pt x="86" y="58"/>
                  </a:cubicBezTo>
                  <a:cubicBezTo>
                    <a:pt x="85" y="59"/>
                    <a:pt x="84" y="60"/>
                    <a:pt x="82" y="60"/>
                  </a:cubicBezTo>
                  <a:cubicBezTo>
                    <a:pt x="81" y="60"/>
                    <a:pt x="79" y="60"/>
                    <a:pt x="78" y="60"/>
                  </a:cubicBezTo>
                  <a:cubicBezTo>
                    <a:pt x="78" y="65"/>
                    <a:pt x="78" y="75"/>
                    <a:pt x="74" y="78"/>
                  </a:cubicBezTo>
                  <a:cubicBezTo>
                    <a:pt x="71" y="81"/>
                    <a:pt x="67" y="82"/>
                    <a:pt x="60" y="82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60" y="95"/>
                    <a:pt x="59" y="96"/>
                    <a:pt x="58" y="96"/>
                  </a:cubicBezTo>
                  <a:close/>
                  <a:moveTo>
                    <a:pt x="20" y="92"/>
                  </a:moveTo>
                  <a:cubicBezTo>
                    <a:pt x="56" y="92"/>
                    <a:pt x="56" y="92"/>
                    <a:pt x="56" y="92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79"/>
                    <a:pt x="57" y="79"/>
                  </a:cubicBezTo>
                  <a:cubicBezTo>
                    <a:pt x="57" y="78"/>
                    <a:pt x="58" y="78"/>
                    <a:pt x="58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66" y="78"/>
                    <a:pt x="70" y="77"/>
                    <a:pt x="72" y="75"/>
                  </a:cubicBezTo>
                  <a:cubicBezTo>
                    <a:pt x="74" y="73"/>
                    <a:pt x="74" y="64"/>
                    <a:pt x="74" y="58"/>
                  </a:cubicBezTo>
                  <a:cubicBezTo>
                    <a:pt x="74" y="57"/>
                    <a:pt x="74" y="57"/>
                    <a:pt x="75" y="57"/>
                  </a:cubicBezTo>
                  <a:cubicBezTo>
                    <a:pt x="75" y="56"/>
                    <a:pt x="76" y="56"/>
                    <a:pt x="76" y="56"/>
                  </a:cubicBezTo>
                  <a:cubicBezTo>
                    <a:pt x="76" y="56"/>
                    <a:pt x="80" y="56"/>
                    <a:pt x="82" y="56"/>
                  </a:cubicBezTo>
                  <a:cubicBezTo>
                    <a:pt x="82" y="56"/>
                    <a:pt x="83" y="56"/>
                    <a:pt x="83" y="56"/>
                  </a:cubicBezTo>
                  <a:cubicBezTo>
                    <a:pt x="83" y="56"/>
                    <a:pt x="83" y="55"/>
                    <a:pt x="83" y="55"/>
                  </a:cubicBezTo>
                  <a:cubicBezTo>
                    <a:pt x="83" y="55"/>
                    <a:pt x="83" y="54"/>
                    <a:pt x="83" y="54"/>
                  </a:cubicBezTo>
                  <a:cubicBezTo>
                    <a:pt x="83" y="51"/>
                    <a:pt x="80" y="45"/>
                    <a:pt x="78" y="41"/>
                  </a:cubicBezTo>
                  <a:cubicBezTo>
                    <a:pt x="76" y="38"/>
                    <a:pt x="74" y="35"/>
                    <a:pt x="74" y="34"/>
                  </a:cubicBezTo>
                  <a:cubicBezTo>
                    <a:pt x="74" y="15"/>
                    <a:pt x="57" y="4"/>
                    <a:pt x="40" y="4"/>
                  </a:cubicBezTo>
                  <a:cubicBezTo>
                    <a:pt x="20" y="4"/>
                    <a:pt x="4" y="20"/>
                    <a:pt x="4" y="40"/>
                  </a:cubicBezTo>
                  <a:cubicBezTo>
                    <a:pt x="4" y="54"/>
                    <a:pt x="9" y="63"/>
                    <a:pt x="19" y="69"/>
                  </a:cubicBezTo>
                  <a:cubicBezTo>
                    <a:pt x="20" y="70"/>
                    <a:pt x="20" y="70"/>
                    <a:pt x="20" y="71"/>
                  </a:cubicBezTo>
                  <a:lnTo>
                    <a:pt x="20" y="92"/>
                  </a:lnTo>
                  <a:close/>
                </a:path>
              </a:pathLst>
            </a:custGeom>
            <a:gradFill>
              <a:gsLst>
                <a:gs pos="0">
                  <a:srgbClr val="10CF9B"/>
                </a:gs>
                <a:gs pos="100000">
                  <a:srgbClr val="0099D6"/>
                </a:gs>
              </a:gsLst>
              <a:lin ang="5400000" scaled="1"/>
            </a:gra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pic>
        <p:nvPicPr>
          <p:cNvPr id="13" name="Immagine 12">
            <a:extLst>
              <a:ext uri="{FF2B5EF4-FFF2-40B4-BE49-F238E27FC236}">
                <a16:creationId xmlns:a16="http://schemas.microsoft.com/office/drawing/2014/main" id="{12C39DF3-164A-4913-B901-0CC829CC84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5" y="1455442"/>
            <a:ext cx="3445829" cy="2084171"/>
          </a:xfrm>
          <a:prstGeom prst="rect">
            <a:avLst/>
          </a:prstGeom>
        </p:spPr>
      </p:pic>
      <p:pic>
        <p:nvPicPr>
          <p:cNvPr id="15" name="Elemento grafico 14" descr="Computer">
            <a:extLst>
              <a:ext uri="{FF2B5EF4-FFF2-40B4-BE49-F238E27FC236}">
                <a16:creationId xmlns:a16="http://schemas.microsoft.com/office/drawing/2014/main" id="{2B9D4D21-2A18-4AB7-B3D1-267D630AE5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20729" y="3470149"/>
            <a:ext cx="1902542" cy="1902542"/>
          </a:xfrm>
          <a:prstGeom prst="rect">
            <a:avLst/>
          </a:prstGeom>
        </p:spPr>
      </p:pic>
      <p:pic>
        <p:nvPicPr>
          <p:cNvPr id="17" name="Elemento grafico 16" descr="Documento">
            <a:extLst>
              <a:ext uri="{FF2B5EF4-FFF2-40B4-BE49-F238E27FC236}">
                <a16:creationId xmlns:a16="http://schemas.microsoft.com/office/drawing/2014/main" id="{80EF5903-A134-4BF3-A140-2129BC55E3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3884" y="1880342"/>
            <a:ext cx="914400" cy="914400"/>
          </a:xfrm>
          <a:prstGeom prst="rect">
            <a:avLst/>
          </a:prstGeom>
        </p:spPr>
      </p:pic>
      <p:pic>
        <p:nvPicPr>
          <p:cNvPr id="19" name="Elemento grafico 18" descr="Documento">
            <a:extLst>
              <a:ext uri="{FF2B5EF4-FFF2-40B4-BE49-F238E27FC236}">
                <a16:creationId xmlns:a16="http://schemas.microsoft.com/office/drawing/2014/main" id="{4F86D072-7076-4E36-969F-B45C4B88EE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90417" y="1880467"/>
            <a:ext cx="914400" cy="914400"/>
          </a:xfrm>
          <a:prstGeom prst="rect">
            <a:avLst/>
          </a:prstGeom>
        </p:spPr>
      </p:pic>
      <p:pic>
        <p:nvPicPr>
          <p:cNvPr id="23" name="Elemento grafico 22" descr="Faccia sorridente senza riempimento">
            <a:extLst>
              <a:ext uri="{FF2B5EF4-FFF2-40B4-BE49-F238E27FC236}">
                <a16:creationId xmlns:a16="http://schemas.microsoft.com/office/drawing/2014/main" id="{3A0BDAB2-0E74-4698-AA23-FC7D5C4CB2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70994" y="5676042"/>
            <a:ext cx="914400" cy="914400"/>
          </a:xfrm>
          <a:prstGeom prst="rect">
            <a:avLst/>
          </a:prstGeom>
        </p:spPr>
      </p:pic>
      <p:pic>
        <p:nvPicPr>
          <p:cNvPr id="25" name="Elemento grafico 24" descr="Faccia neutra senza riempimento">
            <a:extLst>
              <a:ext uri="{FF2B5EF4-FFF2-40B4-BE49-F238E27FC236}">
                <a16:creationId xmlns:a16="http://schemas.microsoft.com/office/drawing/2014/main" id="{33C3AA00-C105-4838-92C9-36963AF08D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41495" y="568710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Faccia triste senza riempimento">
            <a:extLst>
              <a:ext uri="{FF2B5EF4-FFF2-40B4-BE49-F238E27FC236}">
                <a16:creationId xmlns:a16="http://schemas.microsoft.com/office/drawing/2014/main" id="{BCC14540-D22C-4E52-8479-C8AE3E610B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32635" y="5671374"/>
            <a:ext cx="914400" cy="914400"/>
          </a:xfrm>
          <a:prstGeom prst="rect">
            <a:avLst/>
          </a:prstGeom>
        </p:spPr>
      </p:pic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86D8CFA6-C457-45BB-AB4D-245BDA43779D}"/>
              </a:ext>
            </a:extLst>
          </p:cNvPr>
          <p:cNvCxnSpPr>
            <a:stCxn id="13" idx="2"/>
            <a:endCxn id="15" idx="1"/>
          </p:cNvCxnSpPr>
          <p:nvPr/>
        </p:nvCxnSpPr>
        <p:spPr>
          <a:xfrm>
            <a:off x="1826180" y="3539613"/>
            <a:ext cx="1794549" cy="88180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7D8AED68-B203-4189-A177-3A05EDABB91B}"/>
              </a:ext>
            </a:extLst>
          </p:cNvPr>
          <p:cNvCxnSpPr>
            <a:cxnSpLocks/>
            <a:stCxn id="15" idx="3"/>
            <a:endCxn id="32" idx="2"/>
          </p:cNvCxnSpPr>
          <p:nvPr/>
        </p:nvCxnSpPr>
        <p:spPr>
          <a:xfrm flipV="1">
            <a:off x="5523271" y="3212518"/>
            <a:ext cx="1475425" cy="120890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0136AEE5-2E65-459E-8941-BA04EC31F3DB}"/>
              </a:ext>
            </a:extLst>
          </p:cNvPr>
          <p:cNvSpPr/>
          <p:nvPr/>
        </p:nvSpPr>
        <p:spPr>
          <a:xfrm>
            <a:off x="5052060" y="1587832"/>
            <a:ext cx="3893271" cy="1624686"/>
          </a:xfrm>
          <a:prstGeom prst="roundRect">
            <a:avLst/>
          </a:prstGeom>
          <a:noFill/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D6DBDBA8-E4D8-461A-BEB3-5D6BD4238E2A}"/>
              </a:ext>
            </a:extLst>
          </p:cNvPr>
          <p:cNvCxnSpPr>
            <a:cxnSpLocks/>
            <a:stCxn id="32" idx="2"/>
            <a:endCxn id="36" idx="0"/>
          </p:cNvCxnSpPr>
          <p:nvPr/>
        </p:nvCxnSpPr>
        <p:spPr>
          <a:xfrm>
            <a:off x="6998696" y="3212518"/>
            <a:ext cx="40005" cy="238351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DE13D0E5-63D2-47F5-86D9-03D39862ECC9}"/>
              </a:ext>
            </a:extLst>
          </p:cNvPr>
          <p:cNvSpPr/>
          <p:nvPr/>
        </p:nvSpPr>
        <p:spPr>
          <a:xfrm>
            <a:off x="5166360" y="5596032"/>
            <a:ext cx="3744681" cy="1147668"/>
          </a:xfrm>
          <a:prstGeom prst="roundRect">
            <a:avLst/>
          </a:prstGeom>
          <a:noFill/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DCC64B07-58EC-42ED-93FE-A0618AA60DAF}"/>
              </a:ext>
            </a:extLst>
          </p:cNvPr>
          <p:cNvSpPr txBox="1"/>
          <p:nvPr/>
        </p:nvSpPr>
        <p:spPr>
          <a:xfrm>
            <a:off x="5457011" y="2701152"/>
            <a:ext cx="1667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Training Set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E1B9B62C-F56A-4614-978C-5BA2C9B517C1}"/>
              </a:ext>
            </a:extLst>
          </p:cNvPr>
          <p:cNvSpPr txBox="1"/>
          <p:nvPr/>
        </p:nvSpPr>
        <p:spPr>
          <a:xfrm>
            <a:off x="7301590" y="2701277"/>
            <a:ext cx="1667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Stop Word</a:t>
            </a:r>
          </a:p>
        </p:txBody>
      </p:sp>
    </p:spTree>
    <p:extLst>
      <p:ext uri="{BB962C8B-B14F-4D97-AF65-F5344CB8AC3E}">
        <p14:creationId xmlns:p14="http://schemas.microsoft.com/office/powerpoint/2010/main" val="1332039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DD27AA17-4619-47FC-8F56-9D14EA5223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78168" y="432832"/>
            <a:ext cx="6096000" cy="64633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it-IT" sz="4000" dirty="0"/>
              <a:t>Endorsement </a:t>
            </a:r>
            <a:r>
              <a:rPr lang="it-IT" sz="4000" dirty="0" err="1"/>
              <a:t>Graph</a:t>
            </a:r>
            <a:endParaRPr lang="it-IT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7EB50EC1-5FF8-408C-9B33-A563FB95DE53}"/>
                  </a:ext>
                </a:extLst>
              </p:cNvPr>
              <p:cNvSpPr txBox="1"/>
              <p:nvPr/>
            </p:nvSpPr>
            <p:spPr>
              <a:xfrm>
                <a:off x="982843" y="1820012"/>
                <a:ext cx="7486650" cy="450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accent4"/>
                  </a:buClr>
                  <a:buFont typeface="Wingdings" panose="05000000000000000000" pitchFamily="2" charset="2"/>
                  <a:buChar char="§"/>
                </a:pPr>
                <a:r>
                  <a:rPr lang="it-IT" sz="2000" i="1" dirty="0"/>
                  <a:t>Endorsement </a:t>
                </a:r>
                <a:r>
                  <a:rPr lang="it-IT" sz="2000" i="1" dirty="0" err="1"/>
                  <a:t>Graph</a:t>
                </a:r>
                <a:r>
                  <a:rPr lang="it-IT" sz="2000" dirty="0"/>
                  <a:t> è un grafo Diretto.</a:t>
                </a:r>
              </a:p>
              <a:p>
                <a:pPr marL="342900" indent="-342900">
                  <a:buClr>
                    <a:schemeClr val="accent4"/>
                  </a:buClr>
                  <a:buFont typeface="Wingdings" panose="05000000000000000000" pitchFamily="2" charset="2"/>
                  <a:buChar char="§"/>
                </a:pPr>
                <a:endParaRPr lang="it-IT" sz="2000" dirty="0"/>
              </a:p>
              <a:p>
                <a:pPr marL="342900" indent="-342900">
                  <a:buClr>
                    <a:schemeClr val="accent4"/>
                  </a:buClr>
                  <a:buFont typeface="Wingdings" panose="05000000000000000000" pitchFamily="2" charset="2"/>
                  <a:buChar char="§"/>
                </a:pPr>
                <a:r>
                  <a:rPr lang="it-IT" sz="2000" dirty="0"/>
                  <a:t>I </a:t>
                </a:r>
                <a:r>
                  <a:rPr lang="it-IT" sz="2000" i="1" dirty="0"/>
                  <a:t>nodi</a:t>
                </a:r>
                <a:r>
                  <a:rPr lang="it-IT" sz="2000" dirty="0"/>
                  <a:t> del grafo sono i </a:t>
                </a:r>
                <a:r>
                  <a:rPr lang="it-IT" sz="2000" b="1" dirty="0" err="1"/>
                  <a:t>Tweet</a:t>
                </a:r>
                <a:r>
                  <a:rPr lang="it-IT" sz="2000" dirty="0"/>
                  <a:t> ed i </a:t>
                </a:r>
                <a:r>
                  <a:rPr lang="it-IT" sz="2000" b="1" dirty="0" err="1"/>
                  <a:t>Retweet</a:t>
                </a:r>
                <a:r>
                  <a:rPr lang="it-IT" sz="2000" dirty="0"/>
                  <a:t> raccolti per un determinato </a:t>
                </a:r>
                <a:r>
                  <a:rPr lang="it-IT" sz="2000" i="1" dirty="0" err="1"/>
                  <a:t>Topic</a:t>
                </a:r>
                <a:r>
                  <a:rPr lang="it-IT" sz="2000" dirty="0"/>
                  <a:t>.</a:t>
                </a:r>
              </a:p>
              <a:p>
                <a:pPr marL="342900" indent="-342900">
                  <a:buClr>
                    <a:schemeClr val="accent4"/>
                  </a:buClr>
                  <a:buFont typeface="Wingdings" panose="05000000000000000000" pitchFamily="2" charset="2"/>
                  <a:buChar char="§"/>
                </a:pPr>
                <a:endParaRPr lang="it-IT" sz="2000" dirty="0"/>
              </a:p>
              <a:p>
                <a:pPr marL="342900" indent="-342900">
                  <a:buClr>
                    <a:schemeClr val="accent4"/>
                  </a:buClr>
                  <a:buFont typeface="Wingdings" panose="05000000000000000000" pitchFamily="2" charset="2"/>
                  <a:buChar char="§"/>
                </a:pPr>
                <a:r>
                  <a:rPr lang="it-IT" sz="2000" dirty="0"/>
                  <a:t>Gli </a:t>
                </a:r>
                <a:r>
                  <a:rPr lang="it-IT" sz="2000" i="1" dirty="0"/>
                  <a:t>archi</a:t>
                </a:r>
                <a:r>
                  <a:rPr lang="it-IT" sz="2000" dirty="0"/>
                  <a:t> sono la relazione tra i </a:t>
                </a:r>
                <a:r>
                  <a:rPr lang="it-IT" sz="2000" b="1" dirty="0" err="1"/>
                  <a:t>Tweet</a:t>
                </a:r>
                <a:r>
                  <a:rPr lang="it-IT" sz="2000" dirty="0"/>
                  <a:t> ed i </a:t>
                </a:r>
                <a:r>
                  <a:rPr lang="it-IT" sz="2000" b="1" dirty="0" err="1"/>
                  <a:t>Retweet</a:t>
                </a:r>
                <a:r>
                  <a:rPr lang="it-IT" sz="2000" dirty="0"/>
                  <a:t>.</a:t>
                </a:r>
              </a:p>
              <a:p>
                <a:pPr marL="342900" indent="-342900">
                  <a:buClr>
                    <a:schemeClr val="accent4"/>
                  </a:buClr>
                  <a:buFont typeface="Wingdings" panose="05000000000000000000" pitchFamily="2" charset="2"/>
                  <a:buChar char="§"/>
                </a:pPr>
                <a:endParaRPr lang="it-IT" sz="2000" dirty="0"/>
              </a:p>
              <a:p>
                <a:pPr marL="342900" indent="-342900">
                  <a:buClr>
                    <a:schemeClr val="accent4"/>
                  </a:buClr>
                  <a:buFont typeface="Wingdings" panose="05000000000000000000" pitchFamily="2" charset="2"/>
                  <a:buChar char="§"/>
                </a:pPr>
                <a:r>
                  <a:rPr lang="it-IT" sz="2000" dirty="0"/>
                  <a:t>Gli </a:t>
                </a:r>
                <a:r>
                  <a:rPr lang="it-IT" sz="2000" i="1" dirty="0"/>
                  <a:t>archi</a:t>
                </a:r>
                <a:r>
                  <a:rPr lang="it-IT" sz="2000" dirty="0"/>
                  <a:t> sono stati pesati attraverso una </a:t>
                </a:r>
                <a:r>
                  <a:rPr lang="it-IT" sz="2000" b="1" dirty="0"/>
                  <a:t>Probabilità di </a:t>
                </a:r>
                <a:r>
                  <a:rPr lang="it-IT" sz="2000" b="1" dirty="0" err="1"/>
                  <a:t>Retweet</a:t>
                </a:r>
                <a:r>
                  <a:rPr lang="it-IT" sz="2000" b="1" dirty="0"/>
                  <a:t> </a:t>
                </a:r>
                <a:r>
                  <a:rPr lang="it-IT" sz="2000" dirty="0"/>
                  <a:t>definita come: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32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it-IT" sz="3200" i="1">
                              <a:latin typeface="Cambria Math" panose="02040503050406030204" pitchFamily="18" charset="0"/>
                            </a:rPr>
                            <m:t>𝑟𝑒𝑡𝑤𝑒𝑒𝑡</m:t>
                          </m:r>
                          <m:r>
                            <a:rPr lang="it-IT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32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it-IT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32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it-IT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𝑟𝑒𝑡𝑤𝑒𝑒𝑡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it-IT" sz="3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𝑐𝑜𝑛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𝑟𝑖𝑠𝑝𝑒𝑡𝑡𝑖𝑣𝑎𝑚𝑒𝑛𝑡𝑒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𝑅𝑒𝑡𝑤𝑒𝑒𝑡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𝑇𝑤𝑒𝑒𝑡</m:t>
                      </m:r>
                    </m:oMath>
                  </m:oMathPara>
                </a14:m>
                <a:endParaRPr lang="it-IT" sz="2000" b="0" dirty="0"/>
              </a:p>
              <a:p>
                <a:endParaRPr lang="it-IT" sz="2000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7EB50EC1-5FF8-408C-9B33-A563FB95D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843" y="1820012"/>
                <a:ext cx="7486650" cy="4503220"/>
              </a:xfrm>
              <a:prstGeom prst="rect">
                <a:avLst/>
              </a:prstGeom>
              <a:blipFill>
                <a:blip r:embed="rId2"/>
                <a:stretch>
                  <a:fillRect l="-733" t="-8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Elemento grafico 20" descr="Rete">
            <a:extLst>
              <a:ext uri="{FF2B5EF4-FFF2-40B4-BE49-F238E27FC236}">
                <a16:creationId xmlns:a16="http://schemas.microsoft.com/office/drawing/2014/main" id="{B036FF38-8124-4380-914E-481D537F9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8168" y="208965"/>
            <a:ext cx="1065032" cy="10650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994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zato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99D6"/>
      </a:accent1>
      <a:accent2>
        <a:srgbClr val="0ECED8"/>
      </a:accent2>
      <a:accent3>
        <a:srgbClr val="10CF9B"/>
      </a:accent3>
      <a:accent4>
        <a:srgbClr val="0099D6"/>
      </a:accent4>
      <a:accent5>
        <a:srgbClr val="0ECED8"/>
      </a:accent5>
      <a:accent6>
        <a:srgbClr val="10CF9B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3359</TotalTime>
  <Words>1463</Words>
  <Application>Microsoft Office PowerPoint</Application>
  <PresentationFormat>Presentazione su schermo (4:3)</PresentationFormat>
  <Paragraphs>292</Paragraphs>
  <Slides>35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35</vt:i4>
      </vt:variant>
    </vt:vector>
  </HeadingPairs>
  <TitlesOfParts>
    <vt:vector size="42" baseType="lpstr">
      <vt:lpstr>AR BERKLEY</vt:lpstr>
      <vt:lpstr>Arial</vt:lpstr>
      <vt:lpstr>Calibri</vt:lpstr>
      <vt:lpstr>Calibri Light</vt:lpstr>
      <vt:lpstr>Cambria Math</vt:lpstr>
      <vt:lpstr>Wingdings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Nugroho Ade</dc:creator>
  <cp:lastModifiedBy>alessandro valenti</cp:lastModifiedBy>
  <cp:revision>220</cp:revision>
  <dcterms:created xsi:type="dcterms:W3CDTF">2017-05-15T03:40:57Z</dcterms:created>
  <dcterms:modified xsi:type="dcterms:W3CDTF">2018-02-19T17:08:40Z</dcterms:modified>
</cp:coreProperties>
</file>