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91" r:id="rId3"/>
    <p:sldId id="257" r:id="rId4"/>
    <p:sldId id="296" r:id="rId5"/>
    <p:sldId id="292" r:id="rId6"/>
    <p:sldId id="284" r:id="rId7"/>
    <p:sldId id="285" r:id="rId8"/>
    <p:sldId id="290" r:id="rId9"/>
    <p:sldId id="294" r:id="rId10"/>
    <p:sldId id="293" r:id="rId11"/>
    <p:sldId id="297" r:id="rId12"/>
    <p:sldId id="295" r:id="rId13"/>
    <p:sldId id="288" r:id="rId14"/>
    <p:sldId id="28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3374D542-6E3E-455F-9BFB-B45891911720}">
          <p14:sldIdLst>
            <p14:sldId id="256"/>
            <p14:sldId id="291"/>
            <p14:sldId id="257"/>
            <p14:sldId id="296"/>
            <p14:sldId id="292"/>
            <p14:sldId id="284"/>
            <p14:sldId id="285"/>
            <p14:sldId id="290"/>
            <p14:sldId id="294"/>
            <p14:sldId id="293"/>
            <p14:sldId id="297"/>
            <p14:sldId id="295"/>
            <p14:sldId id="288"/>
            <p14:sldId id="289"/>
          </p14:sldIdLst>
        </p14:section>
        <p14:section name="Search for 3D Models" id="{6844172C-9703-4DC7-908A-C23538616A3C}">
          <p14:sldIdLst/>
        </p14:section>
        <p14:section name="Insert a 3D Model from a File" id="{66737F24-1C36-4DF4-A00F-927A3F1468AC}">
          <p14:sldIdLst/>
        </p14:section>
        <p14:section name="Position and Rotate Your 3D Model" id="{A08F0015-E7F5-4E26-BBAF-AEE4F9A16AD2}">
          <p14:sldIdLst/>
        </p14:section>
        <p14:section name="Animate Your 3D Model" id="{B62868DA-F525-4AC5-9E3E-39ECA0154BBD}">
          <p14:sldIdLst/>
        </p14:section>
        <p14:section name="Learn More" id="{62756D7E-964E-493A-83A1-13BC0B6B5E4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3FCC2-4E7A-4671-AA79-177CB194E449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1C38D-F26D-4167-83EF-8774BC62D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50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3238323-0ADF-4328-9564-AEB5DFD80DB6}"/>
              </a:ext>
            </a:extLst>
          </p:cNvPr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776FAE-C8F8-44A1-8BC7-9EB9483714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33500"/>
            <a:ext cx="9144000" cy="1790700"/>
          </a:xfrm>
        </p:spPr>
        <p:txBody>
          <a:bodyPr vert="horz" lIns="91440" tIns="0" rIns="91440" bIns="0" rtlCol="0" anchor="t" anchorCtr="0">
            <a:noAutofit/>
          </a:bodyPr>
          <a:lstStyle>
            <a:lvl1pPr>
              <a:lnSpc>
                <a:spcPct val="100000"/>
              </a:lnSpc>
              <a:defRPr lang="en-US" sz="48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900C6-1C2C-4612-8672-356C6DDF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28009"/>
            <a:ext cx="9144000" cy="1287675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lang="en-US" sz="2400" dirty="0">
                <a:solidFill>
                  <a:schemeClr val="bg1"/>
                </a:solidFill>
                <a:latin typeface="+mj-lt"/>
              </a:defRPr>
            </a:lvl1pPr>
          </a:lstStyle>
          <a:p>
            <a:pPr marL="228600" lvl="0" indent="-228600">
              <a:lnSpc>
                <a:spcPct val="150000"/>
              </a:lnSpc>
              <a:spcAft>
                <a:spcPts val="1200"/>
              </a:spcAft>
            </a:pPr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74E620-B44E-41FF-8FA1-D955BD69C0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r="13926" b="71478"/>
          <a:stretch/>
        </p:blipFill>
        <p:spPr>
          <a:xfrm>
            <a:off x="342899" y="4546601"/>
            <a:ext cx="11715751" cy="202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14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B8AB91F-D739-4DD5-859B-B16B125BE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03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5A2570-7517-4576-B836-E4E6D3E74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9B673-4507-4B72-871E-001890787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33" y="1604211"/>
            <a:ext cx="10983131" cy="4572752"/>
          </a:xfrm>
        </p:spPr>
        <p:txBody>
          <a:bodyPr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770BB0-A521-41C6-A0AE-BEE679D2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465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F89203F-46EF-44A2-956A-7FF6AF93BE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D47175-944E-463B-ABBB-06669A473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0862" y="1507068"/>
            <a:ext cx="3192379" cy="4669896"/>
          </a:xfrm>
        </p:spPr>
        <p:txBody>
          <a:bodyPr anchor="ctr"/>
          <a:lstStyle>
            <a:lvl1pPr marL="0" indent="0" algn="l">
              <a:lnSpc>
                <a:spcPct val="150000"/>
              </a:lnSpc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 algn="l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40725B0-0DB7-41CE-9C4C-39E8D0F6325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395537" y="1507068"/>
            <a:ext cx="7143905" cy="4669896"/>
          </a:xfrm>
        </p:spPr>
        <p:txBody>
          <a:bodyPr anchor="ctr"/>
          <a:lstStyle>
            <a:lvl1pPr marL="0" indent="0">
              <a:spcAft>
                <a:spcPts val="1200"/>
              </a:spcAft>
              <a:buSzPct val="25000"/>
              <a:buFont typeface="Segoe UI" panose="020B0502040204020203" pitchFamily="34" charset="0"/>
              <a:buChar char=" "/>
              <a:defRPr sz="1200"/>
            </a:lvl1pPr>
            <a:lvl2pPr marL="401638" indent="7938">
              <a:spcBef>
                <a:spcPts val="600"/>
              </a:spcBef>
              <a:spcAft>
                <a:spcPts val="1200"/>
              </a:spcAft>
              <a:buFont typeface="Segoe UI" panose="020B0502040204020203" pitchFamily="34" charset="0"/>
              <a:buChar char=" "/>
              <a:defRPr sz="1200"/>
            </a:lvl2pPr>
            <a:lvl3pPr marL="1143000" indent="-228600">
              <a:buFont typeface="Segoe UI" panose="020B0502040204020203" pitchFamily="34" charset="0"/>
              <a:buChar char=" "/>
              <a:defRPr/>
            </a:lvl3pPr>
            <a:lvl4pPr marL="1600200" indent="-228600">
              <a:buFont typeface="Segoe UI" panose="020B0502040204020203" pitchFamily="34" charset="0"/>
              <a:buChar char=" "/>
              <a:defRPr/>
            </a:lvl4pPr>
            <a:lvl5pPr marL="2057400" indent="-228600">
              <a:buFont typeface="Segoe UI" panose="020B0502040204020203" pitchFamily="34" charset="0"/>
              <a:buChar char=" 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9E63483-559C-4A6F-B04F-D6C56A3CC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44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2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0017C897-2775-4930-B0BE-BEB724532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15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258610D-0376-4D1E-8ED8-29382288BB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783" t="-3"/>
          <a:stretch/>
        </p:blipFill>
        <p:spPr>
          <a:xfrm>
            <a:off x="269032" y="4801396"/>
            <a:ext cx="11653936" cy="178622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1C16CD2-606C-441E-BBA3-51767980C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3501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667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5FD28E-AEC9-43B8-86F4-9CD3C41D49D7}"/>
              </a:ext>
            </a:extLst>
          </p:cNvPr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FE014-E3CD-4B9A-A705-F1CADD8F4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448628"/>
            <a:ext cx="10983132" cy="7477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DE5F7-8A52-43AD-8F30-F13CF5450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C85AE-A002-4BA3-8D90-3960ED0FF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3AA5-C732-4ECB-88D6-DAA20E2C1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80433-CBB5-49C5-B032-5A800E5D0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9379A-16E2-4C4A-96D0-A52C442257E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2A06DA-7FF5-4DDE-94D0-63A83DB241E8}"/>
              </a:ext>
            </a:extLst>
          </p:cNvPr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51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60" r:id="rId5"/>
    <p:sldLayoutId id="2147483662" r:id="rId6"/>
    <p:sldLayoutId id="2147483661" r:id="rId7"/>
    <p:sldLayoutId id="2147483655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8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5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22.sv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3.svg"/><Relationship Id="rId3" Type="http://schemas.openxmlformats.org/officeDocument/2006/relationships/image" Target="../media/image5.svg"/><Relationship Id="rId7" Type="http://schemas.openxmlformats.org/officeDocument/2006/relationships/image" Target="../media/image8.svg"/><Relationship Id="rId12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31.svg"/><Relationship Id="rId5" Type="http://schemas.openxmlformats.org/officeDocument/2006/relationships/image" Target="../media/image20.svg"/><Relationship Id="rId10" Type="http://schemas.openxmlformats.org/officeDocument/2006/relationships/image" Target="../media/image30.png"/><Relationship Id="rId4" Type="http://schemas.openxmlformats.org/officeDocument/2006/relationships/image" Target="../media/image19.png"/><Relationship Id="rId9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18" Type="http://schemas.openxmlformats.org/officeDocument/2006/relationships/image" Target="../media/image19.png"/><Relationship Id="rId3" Type="http://schemas.openxmlformats.org/officeDocument/2006/relationships/image" Target="../media/image5.sv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4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hyperlink" Target="https://chatgpt.com/" TargetMode="External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19" Type="http://schemas.openxmlformats.org/officeDocument/2006/relationships/image" Target="../media/image20.svg"/><Relationship Id="rId4" Type="http://schemas.openxmlformats.org/officeDocument/2006/relationships/image" Target="../media/image6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sv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21.png"/><Relationship Id="rId4" Type="http://schemas.openxmlformats.org/officeDocument/2006/relationships/hyperlink" Target="https://console.anthropic.com/dashboard" TargetMode="External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7.png"/><Relationship Id="rId18" Type="http://schemas.openxmlformats.org/officeDocument/2006/relationships/image" Target="../media/image20.sv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6.sv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23.png"/><Relationship Id="rId20" Type="http://schemas.openxmlformats.org/officeDocument/2006/relationships/image" Target="../media/image22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5" Type="http://schemas.openxmlformats.org/officeDocument/2006/relationships/image" Target="../media/image24.png"/><Relationship Id="rId10" Type="http://schemas.openxmlformats.org/officeDocument/2006/relationships/image" Target="../media/image14.svg"/><Relationship Id="rId19" Type="http://schemas.openxmlformats.org/officeDocument/2006/relationships/image" Target="../media/image21.png"/><Relationship Id="rId4" Type="http://schemas.openxmlformats.org/officeDocument/2006/relationships/hyperlink" Target="https://console.anthropic.com/workbench" TargetMode="External"/><Relationship Id="rId9" Type="http://schemas.openxmlformats.org/officeDocument/2006/relationships/image" Target="../media/image13.png"/><Relationship Id="rId1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5.svg"/><Relationship Id="rId7" Type="http://schemas.openxmlformats.org/officeDocument/2006/relationships/image" Target="../media/image20.sv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22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5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22.sv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5.svg"/><Relationship Id="rId7" Type="http://schemas.openxmlformats.org/officeDocument/2006/relationships/image" Target="../media/image20.sv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1" Type="http://schemas.openxmlformats.org/officeDocument/2006/relationships/image" Target="../media/image10.svg"/><Relationship Id="rId5" Type="http://schemas.openxmlformats.org/officeDocument/2006/relationships/image" Target="../media/image22.svg"/><Relationship Id="rId10" Type="http://schemas.openxmlformats.org/officeDocument/2006/relationships/image" Target="../media/image9.png"/><Relationship Id="rId4" Type="http://schemas.openxmlformats.org/officeDocument/2006/relationships/image" Target="../media/image21.png"/><Relationship Id="rId9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D61-9318-4DC8-A868-2B1BFDD2B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4909" y="797791"/>
            <a:ext cx="9144000" cy="1040245"/>
          </a:xfrm>
        </p:spPr>
        <p:txBody>
          <a:bodyPr/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22DE6-C2BE-4B53-BC28-C43EBD0052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637" y="2375534"/>
            <a:ext cx="11018982" cy="200250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AI Integration - ChatGPT, Anthropic –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AI Architecture - Banking, Investment, CRM, Wealth Management – use cases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Architecture review using - Investment Banking use case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i="1" dirty="0"/>
              <a:t>AI Architecture – AI Framework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66FA85D-3B0A-4E0C-B8AC-042993910A93}"/>
              </a:ext>
            </a:extLst>
          </p:cNvPr>
          <p:cNvSpPr txBox="1">
            <a:spLocks/>
          </p:cNvSpPr>
          <p:nvPr/>
        </p:nvSpPr>
        <p:spPr>
          <a:xfrm>
            <a:off x="8077762" y="5255593"/>
            <a:ext cx="2447364" cy="495232"/>
          </a:xfrm>
          <a:prstGeom prst="rect">
            <a:avLst/>
          </a:prstGeom>
        </p:spPr>
        <p:txBody>
          <a:bodyPr anchor="t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>
                <a:solidFill>
                  <a:srgbClr val="408E93"/>
                </a:solidFill>
                <a:latin typeface="Agency FB" panose="020B0503020202020204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Version 4.0 dd Sep 25, 2025</a:t>
            </a:r>
          </a:p>
          <a:p>
            <a:pPr>
              <a:spcBef>
                <a:spcPts val="1000"/>
              </a:spcBef>
            </a:pPr>
            <a:r>
              <a:rPr lang="en-US" sz="1800" dirty="0">
                <a:solidFill>
                  <a:schemeClr val="bg1"/>
                </a:solidFill>
                <a:latin typeface="+mj-lt"/>
                <a:ea typeface="+mn-ea"/>
                <a:cs typeface="+mn-cs"/>
              </a:rPr>
              <a:t>Alex ILIE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FE0F52F-ADF1-4011-A51B-92383D0AB7F8}"/>
              </a:ext>
            </a:extLst>
          </p:cNvPr>
          <p:cNvSpPr txBox="1">
            <a:spLocks/>
          </p:cNvSpPr>
          <p:nvPr/>
        </p:nvSpPr>
        <p:spPr>
          <a:xfrm>
            <a:off x="8077762" y="5524500"/>
            <a:ext cx="3760738" cy="10205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kern="1200">
                <a:solidFill>
                  <a:schemeClr val="bg1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u="sng" dirty="0"/>
          </a:p>
        </p:txBody>
      </p:sp>
    </p:spTree>
    <p:extLst>
      <p:ext uri="{BB962C8B-B14F-4D97-AF65-F5344CB8AC3E}">
        <p14:creationId xmlns:p14="http://schemas.microsoft.com/office/powerpoint/2010/main" val="2997580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368BC-0347-0DBA-B237-744C52C1DE6E}"/>
              </a:ext>
            </a:extLst>
          </p:cNvPr>
          <p:cNvSpPr/>
          <p:nvPr/>
        </p:nvSpPr>
        <p:spPr>
          <a:xfrm>
            <a:off x="4977964" y="4270134"/>
            <a:ext cx="4840802" cy="17049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420BB-D2CC-5279-6AA1-7A64B2AC9CFC}"/>
              </a:ext>
            </a:extLst>
          </p:cNvPr>
          <p:cNvSpPr/>
          <p:nvPr/>
        </p:nvSpPr>
        <p:spPr>
          <a:xfrm>
            <a:off x="1197107" y="3803881"/>
            <a:ext cx="1176877" cy="84073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DAA4F3-98F9-008D-A094-D1086002D994}"/>
              </a:ext>
            </a:extLst>
          </p:cNvPr>
          <p:cNvSpPr/>
          <p:nvPr/>
        </p:nvSpPr>
        <p:spPr>
          <a:xfrm>
            <a:off x="1266557" y="1524699"/>
            <a:ext cx="1219957" cy="185636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189480"/>
            <a:ext cx="10983132" cy="447640"/>
          </a:xfrm>
        </p:spPr>
        <p:txBody>
          <a:bodyPr>
            <a:normAutofit fontScale="90000"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75540B7-9DB9-82F7-012B-26071BBC5D01}"/>
              </a:ext>
            </a:extLst>
          </p:cNvPr>
          <p:cNvSpPr/>
          <p:nvPr/>
        </p:nvSpPr>
        <p:spPr>
          <a:xfrm>
            <a:off x="1272451" y="3931318"/>
            <a:ext cx="842797" cy="5675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Office worker male with solid fill">
            <a:extLst>
              <a:ext uri="{FF2B5EF4-FFF2-40B4-BE49-F238E27FC236}">
                <a16:creationId xmlns:a16="http://schemas.microsoft.com/office/drawing/2014/main" id="{3DB5A534-41AF-9035-7F1C-8DBD5BBB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262" y="2416683"/>
            <a:ext cx="273518" cy="27351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10C9B89-213C-1D39-BF5F-A9C3C6C5B7D3}"/>
              </a:ext>
            </a:extLst>
          </p:cNvPr>
          <p:cNvSpPr txBox="1"/>
          <p:nvPr/>
        </p:nvSpPr>
        <p:spPr>
          <a:xfrm>
            <a:off x="1324858" y="4012712"/>
            <a:ext cx="670515" cy="18341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15732F-830A-FCF0-768A-5A73A60E367D}"/>
              </a:ext>
            </a:extLst>
          </p:cNvPr>
          <p:cNvSpPr txBox="1"/>
          <p:nvPr/>
        </p:nvSpPr>
        <p:spPr>
          <a:xfrm>
            <a:off x="1304456" y="4295502"/>
            <a:ext cx="706829" cy="15907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721B1D3-A4F2-F6FA-F9C7-ED363EAA4FCA}"/>
              </a:ext>
            </a:extLst>
          </p:cNvPr>
          <p:cNvCxnSpPr>
            <a:cxnSpLocks/>
            <a:stCxn id="35" idx="3"/>
            <a:endCxn id="16" idx="1"/>
          </p:cNvCxnSpPr>
          <p:nvPr/>
        </p:nvCxnSpPr>
        <p:spPr>
          <a:xfrm flipV="1">
            <a:off x="634780" y="2178314"/>
            <a:ext cx="712438" cy="37512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98FB00F-F293-09F1-000D-FDA5EBBB5680}"/>
              </a:ext>
            </a:extLst>
          </p:cNvPr>
          <p:cNvSpPr/>
          <p:nvPr/>
        </p:nvSpPr>
        <p:spPr>
          <a:xfrm>
            <a:off x="10116572" y="5240816"/>
            <a:ext cx="1804565" cy="7544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D 1">
            <a:extLst>
              <a:ext uri="{FF2B5EF4-FFF2-40B4-BE49-F238E27FC236}">
                <a16:creationId xmlns:a16="http://schemas.microsoft.com/office/drawing/2014/main" id="{54E17C68-DA11-098E-4C9C-53FCAD0A8C87}"/>
              </a:ext>
            </a:extLst>
          </p:cNvPr>
          <p:cNvSpPr txBox="1">
            <a:spLocks/>
          </p:cNvSpPr>
          <p:nvPr/>
        </p:nvSpPr>
        <p:spPr>
          <a:xfrm>
            <a:off x="1089605" y="1241730"/>
            <a:ext cx="2258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Investment Banking SPA - React</a:t>
            </a:r>
          </a:p>
        </p:txBody>
      </p:sp>
      <p:sp>
        <p:nvSpPr>
          <p:cNvPr id="52" name="TextBox 3D 1">
            <a:extLst>
              <a:ext uri="{FF2B5EF4-FFF2-40B4-BE49-F238E27FC236}">
                <a16:creationId xmlns:a16="http://schemas.microsoft.com/office/drawing/2014/main" id="{04FC8B09-3288-F31B-D177-3C7C1589453C}"/>
              </a:ext>
            </a:extLst>
          </p:cNvPr>
          <p:cNvSpPr txBox="1">
            <a:spLocks/>
          </p:cNvSpPr>
          <p:nvPr/>
        </p:nvSpPr>
        <p:spPr>
          <a:xfrm>
            <a:off x="10414336" y="5008539"/>
            <a:ext cx="1200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OpenAI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DBD9B0-D067-21E0-5522-657644FF5B5C}"/>
              </a:ext>
            </a:extLst>
          </p:cNvPr>
          <p:cNvCxnSpPr>
            <a:cxnSpLocks/>
            <a:stCxn id="33" idx="3"/>
            <a:endCxn id="32" idx="1"/>
          </p:cNvCxnSpPr>
          <p:nvPr/>
        </p:nvCxnSpPr>
        <p:spPr>
          <a:xfrm>
            <a:off x="2115248" y="4215107"/>
            <a:ext cx="879602" cy="32549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Decision chart outline">
            <a:extLst>
              <a:ext uri="{FF2B5EF4-FFF2-40B4-BE49-F238E27FC236}">
                <a16:creationId xmlns:a16="http://schemas.microsoft.com/office/drawing/2014/main" id="{1AD69BAC-26FE-9AD9-FB6F-15C4F2C0E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43557" y="5602992"/>
            <a:ext cx="215846" cy="215846"/>
          </a:xfrm>
          <a:prstGeom prst="rect">
            <a:avLst/>
          </a:prstGeom>
        </p:spPr>
      </p:pic>
      <p:pic>
        <p:nvPicPr>
          <p:cNvPr id="81" name="Graphic 80" descr="Database outline">
            <a:extLst>
              <a:ext uri="{FF2B5EF4-FFF2-40B4-BE49-F238E27FC236}">
                <a16:creationId xmlns:a16="http://schemas.microsoft.com/office/drawing/2014/main" id="{231072C5-29D1-F592-382B-9BDDC3837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99111" y="5464990"/>
            <a:ext cx="549752" cy="549752"/>
          </a:xfrm>
          <a:prstGeom prst="rect">
            <a:avLst/>
          </a:prstGeom>
        </p:spPr>
      </p:pic>
      <p:pic>
        <p:nvPicPr>
          <p:cNvPr id="107" name="Graphic 106" descr="Syncing cloud with solid fill">
            <a:extLst>
              <a:ext uri="{FF2B5EF4-FFF2-40B4-BE49-F238E27FC236}">
                <a16:creationId xmlns:a16="http://schemas.microsoft.com/office/drawing/2014/main" id="{4E358AE9-B76F-D2E3-5E96-5DEF604D83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00265" y="5048859"/>
            <a:ext cx="324107" cy="324107"/>
          </a:xfrm>
          <a:prstGeom prst="rect">
            <a:avLst/>
          </a:prstGeom>
        </p:spPr>
      </p:pic>
      <p:pic>
        <p:nvPicPr>
          <p:cNvPr id="110" name="Graphic 109" descr="Internet outline">
            <a:extLst>
              <a:ext uri="{FF2B5EF4-FFF2-40B4-BE49-F238E27FC236}">
                <a16:creationId xmlns:a16="http://schemas.microsoft.com/office/drawing/2014/main" id="{81085F0E-0EB0-F33B-A667-6FB6F8A6F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65172" y="1412448"/>
            <a:ext cx="370466" cy="370466"/>
          </a:xfrm>
          <a:prstGeom prst="rect">
            <a:avLst/>
          </a:prstGeom>
        </p:spPr>
      </p:pic>
      <p:pic>
        <p:nvPicPr>
          <p:cNvPr id="115" name="Graphic 114" descr="Laptop with solid fill">
            <a:extLst>
              <a:ext uri="{FF2B5EF4-FFF2-40B4-BE49-F238E27FC236}">
                <a16:creationId xmlns:a16="http://schemas.microsoft.com/office/drawing/2014/main" id="{38B3F222-A01D-C32D-E981-74A39B408A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7331" y="1561522"/>
            <a:ext cx="370890" cy="37089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9A3E4A-E63D-B1A8-1BC2-5A16824A11D2}"/>
              </a:ext>
            </a:extLst>
          </p:cNvPr>
          <p:cNvSpPr/>
          <p:nvPr/>
        </p:nvSpPr>
        <p:spPr>
          <a:xfrm>
            <a:off x="1347218" y="1563888"/>
            <a:ext cx="1000752" cy="1228851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9B992-16FD-C218-A1E9-4B9D1021D84E}"/>
              </a:ext>
            </a:extLst>
          </p:cNvPr>
          <p:cNvSpPr/>
          <p:nvPr/>
        </p:nvSpPr>
        <p:spPr>
          <a:xfrm>
            <a:off x="3355229" y="1532120"/>
            <a:ext cx="1051281" cy="1197551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3D 1">
            <a:extLst>
              <a:ext uri="{FF2B5EF4-FFF2-40B4-BE49-F238E27FC236}">
                <a16:creationId xmlns:a16="http://schemas.microsoft.com/office/drawing/2014/main" id="{200EBDA9-B319-5077-2041-E43853E13FFD}"/>
              </a:ext>
            </a:extLst>
          </p:cNvPr>
          <p:cNvSpPr txBox="1">
            <a:spLocks/>
          </p:cNvSpPr>
          <p:nvPr/>
        </p:nvSpPr>
        <p:spPr>
          <a:xfrm>
            <a:off x="3518082" y="1204995"/>
            <a:ext cx="775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FEBE API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28AE9D7-0286-9D81-69AB-50AF32B354A1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 flipV="1">
            <a:off x="2347970" y="2130896"/>
            <a:ext cx="1007259" cy="4741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B8A77DA-2082-52C1-4FAF-44026E799D03}"/>
              </a:ext>
            </a:extLst>
          </p:cNvPr>
          <p:cNvSpPr/>
          <p:nvPr/>
        </p:nvSpPr>
        <p:spPr>
          <a:xfrm>
            <a:off x="6164923" y="1396345"/>
            <a:ext cx="1119598" cy="12356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D 1">
            <a:extLst>
              <a:ext uri="{FF2B5EF4-FFF2-40B4-BE49-F238E27FC236}">
                <a16:creationId xmlns:a16="http://schemas.microsoft.com/office/drawing/2014/main" id="{5CB71A73-607B-6C96-DDEC-9A7F90D3FFFA}"/>
              </a:ext>
            </a:extLst>
          </p:cNvPr>
          <p:cNvSpPr txBox="1">
            <a:spLocks/>
          </p:cNvSpPr>
          <p:nvPr/>
        </p:nvSpPr>
        <p:spPr>
          <a:xfrm>
            <a:off x="6250526" y="1204995"/>
            <a:ext cx="140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Service API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969E188-5B27-42B3-0310-327A89F7AE87}"/>
              </a:ext>
            </a:extLst>
          </p:cNvPr>
          <p:cNvCxnSpPr>
            <a:cxnSpLocks/>
            <a:stCxn id="23" idx="3"/>
            <a:endCxn id="226" idx="1"/>
          </p:cNvCxnSpPr>
          <p:nvPr/>
        </p:nvCxnSpPr>
        <p:spPr>
          <a:xfrm>
            <a:off x="4406510" y="2130896"/>
            <a:ext cx="610583" cy="2147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E584D318-2B18-5562-4AA7-2FDA5F244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05009" y="2396088"/>
            <a:ext cx="391413" cy="39141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EBBDB964-D2CF-10E4-27C6-F8083AC3F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0429" y="2478037"/>
            <a:ext cx="374082" cy="374082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18FB32-D6DE-602C-E81F-80C5C506A54D}"/>
              </a:ext>
            </a:extLst>
          </p:cNvPr>
          <p:cNvSpPr/>
          <p:nvPr/>
        </p:nvSpPr>
        <p:spPr>
          <a:xfrm>
            <a:off x="10326042" y="1694269"/>
            <a:ext cx="1119598" cy="532035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Graphic 71" descr="Database outline">
            <a:extLst>
              <a:ext uri="{FF2B5EF4-FFF2-40B4-BE49-F238E27FC236}">
                <a16:creationId xmlns:a16="http://schemas.microsoft.com/office/drawing/2014/main" id="{C27F2D39-4EBE-F62F-C896-322708A0C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98258" y="1845746"/>
            <a:ext cx="406067" cy="406067"/>
          </a:xfrm>
          <a:prstGeom prst="rect">
            <a:avLst/>
          </a:prstGeom>
        </p:spPr>
      </p:pic>
      <p:sp>
        <p:nvSpPr>
          <p:cNvPr id="73" name="TextBox 3D 1">
            <a:extLst>
              <a:ext uri="{FF2B5EF4-FFF2-40B4-BE49-F238E27FC236}">
                <a16:creationId xmlns:a16="http://schemas.microsoft.com/office/drawing/2014/main" id="{3430658A-F1B7-C02E-4ECD-41D81E9212F1}"/>
              </a:ext>
            </a:extLst>
          </p:cNvPr>
          <p:cNvSpPr txBox="1">
            <a:spLocks/>
          </p:cNvSpPr>
          <p:nvPr/>
        </p:nvSpPr>
        <p:spPr>
          <a:xfrm>
            <a:off x="9829016" y="1297447"/>
            <a:ext cx="2903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Systems - Book Of Record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FA20D13-3537-942D-519E-9FD498AC3688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7284521" y="2014150"/>
            <a:ext cx="2143368" cy="4322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3A506F9-4B8E-2E6C-BACC-CA792BDD4278}"/>
              </a:ext>
            </a:extLst>
          </p:cNvPr>
          <p:cNvSpPr/>
          <p:nvPr/>
        </p:nvSpPr>
        <p:spPr>
          <a:xfrm>
            <a:off x="10352738" y="2547503"/>
            <a:ext cx="1145237" cy="558527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2" name="Graphic 81" descr="Database outline">
            <a:extLst>
              <a:ext uri="{FF2B5EF4-FFF2-40B4-BE49-F238E27FC236}">
                <a16:creationId xmlns:a16="http://schemas.microsoft.com/office/drawing/2014/main" id="{853286C3-4213-87BC-5C31-9F724596A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77862" y="2686977"/>
            <a:ext cx="406067" cy="406067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10F926B-6959-7D0B-FA59-9D36B9A37AF3}"/>
              </a:ext>
            </a:extLst>
          </p:cNvPr>
          <p:cNvCxnSpPr>
            <a:cxnSpLocks/>
            <a:stCxn id="63" idx="0"/>
          </p:cNvCxnSpPr>
          <p:nvPr/>
        </p:nvCxnSpPr>
        <p:spPr>
          <a:xfrm rot="5400000" flipH="1" flipV="1">
            <a:off x="6712359" y="1791507"/>
            <a:ext cx="2320106" cy="3006036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49034DB-2A51-6521-A46A-B1AE61A74321}"/>
              </a:ext>
            </a:extLst>
          </p:cNvPr>
          <p:cNvSpPr/>
          <p:nvPr/>
        </p:nvSpPr>
        <p:spPr>
          <a:xfrm>
            <a:off x="10108225" y="3892519"/>
            <a:ext cx="1793407" cy="72280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3D 1">
            <a:extLst>
              <a:ext uri="{FF2B5EF4-FFF2-40B4-BE49-F238E27FC236}">
                <a16:creationId xmlns:a16="http://schemas.microsoft.com/office/drawing/2014/main" id="{0F61DC38-A292-0579-EDC3-B393DDD8FE10}"/>
              </a:ext>
            </a:extLst>
          </p:cNvPr>
          <p:cNvSpPr txBox="1">
            <a:spLocks/>
          </p:cNvSpPr>
          <p:nvPr/>
        </p:nvSpPr>
        <p:spPr>
          <a:xfrm>
            <a:off x="10381394" y="3688539"/>
            <a:ext cx="1200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SageMaker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3" name="Graphic 142" descr="Decision chart outline">
            <a:extLst>
              <a:ext uri="{FF2B5EF4-FFF2-40B4-BE49-F238E27FC236}">
                <a16:creationId xmlns:a16="http://schemas.microsoft.com/office/drawing/2014/main" id="{632AC922-E28A-B831-923D-0BC466E5B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99112" y="4207432"/>
            <a:ext cx="239158" cy="239158"/>
          </a:xfrm>
          <a:prstGeom prst="rect">
            <a:avLst/>
          </a:prstGeom>
        </p:spPr>
      </p:pic>
      <p:pic>
        <p:nvPicPr>
          <p:cNvPr id="144" name="Graphic 143" descr="Database outline">
            <a:extLst>
              <a:ext uri="{FF2B5EF4-FFF2-40B4-BE49-F238E27FC236}">
                <a16:creationId xmlns:a16="http://schemas.microsoft.com/office/drawing/2014/main" id="{89631A2B-4CFB-254B-156A-FA4765DF1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229419" y="4067495"/>
            <a:ext cx="574999" cy="574999"/>
          </a:xfrm>
          <a:prstGeom prst="rect">
            <a:avLst/>
          </a:prstGeom>
        </p:spPr>
      </p:pic>
      <p:pic>
        <p:nvPicPr>
          <p:cNvPr id="145" name="Graphic 144" descr="Syncing cloud with solid fill">
            <a:extLst>
              <a:ext uri="{FF2B5EF4-FFF2-40B4-BE49-F238E27FC236}">
                <a16:creationId xmlns:a16="http://schemas.microsoft.com/office/drawing/2014/main" id="{83EF4E9B-8725-D5B5-8551-383526A92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31162" y="3783017"/>
            <a:ext cx="217701" cy="217701"/>
          </a:xfrm>
          <a:prstGeom prst="rect">
            <a:avLst/>
          </a:prstGeom>
        </p:spPr>
      </p:pic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9A329A3-A011-D465-B771-6037064C221B}"/>
              </a:ext>
            </a:extLst>
          </p:cNvPr>
          <p:cNvCxnSpPr>
            <a:cxnSpLocks/>
            <a:stCxn id="67" idx="3"/>
            <a:endCxn id="173" idx="1"/>
          </p:cNvCxnSpPr>
          <p:nvPr/>
        </p:nvCxnSpPr>
        <p:spPr>
          <a:xfrm flipV="1">
            <a:off x="9592235" y="4298347"/>
            <a:ext cx="645958" cy="699734"/>
          </a:xfrm>
          <a:prstGeom prst="bentConnector3">
            <a:avLst>
              <a:gd name="adj1" fmla="val 60009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E7A0FE3-EAE8-D52C-5AA1-A4807714D774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9712657" y="5173989"/>
            <a:ext cx="587827" cy="47642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3D 1">
            <a:extLst>
              <a:ext uri="{FF2B5EF4-FFF2-40B4-BE49-F238E27FC236}">
                <a16:creationId xmlns:a16="http://schemas.microsoft.com/office/drawing/2014/main" id="{804BB611-D1F9-1787-67AB-496507EF4883}"/>
              </a:ext>
            </a:extLst>
          </p:cNvPr>
          <p:cNvSpPr txBox="1">
            <a:spLocks/>
          </p:cNvSpPr>
          <p:nvPr/>
        </p:nvSpPr>
        <p:spPr>
          <a:xfrm>
            <a:off x="7302126" y="2286075"/>
            <a:ext cx="8083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Transactional Database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B4BE2FBD-B28E-FCB2-1632-6C4E659ECAE6}"/>
              </a:ext>
            </a:extLst>
          </p:cNvPr>
          <p:cNvSpPr/>
          <p:nvPr/>
        </p:nvSpPr>
        <p:spPr>
          <a:xfrm>
            <a:off x="1425353" y="1645122"/>
            <a:ext cx="752349" cy="211281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Accounts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D8CAAFEA-B2FE-910D-3421-9394FAB2CFBB}"/>
              </a:ext>
            </a:extLst>
          </p:cNvPr>
          <p:cNvSpPr/>
          <p:nvPr/>
        </p:nvSpPr>
        <p:spPr>
          <a:xfrm>
            <a:off x="1437835" y="2248464"/>
            <a:ext cx="784166" cy="211148"/>
          </a:xfrm>
          <a:prstGeom prst="roundRect">
            <a:avLst>
              <a:gd name="adj" fmla="val 16667"/>
            </a:avLst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 Performance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FECF9100-39F4-5C6F-CE1C-B54E7031D523}"/>
              </a:ext>
            </a:extLst>
          </p:cNvPr>
          <p:cNvSpPr/>
          <p:nvPr/>
        </p:nvSpPr>
        <p:spPr>
          <a:xfrm>
            <a:off x="1444555" y="2524180"/>
            <a:ext cx="755065" cy="211148"/>
          </a:xfrm>
          <a:prstGeom prst="roundRect">
            <a:avLst>
              <a:gd name="adj" fmla="val 16667"/>
            </a:avLst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E02239F6-3D40-AA1F-BC4B-A50DDF30DA2F}"/>
              </a:ext>
            </a:extLst>
          </p:cNvPr>
          <p:cNvSpPr/>
          <p:nvPr/>
        </p:nvSpPr>
        <p:spPr>
          <a:xfrm>
            <a:off x="1425353" y="1946793"/>
            <a:ext cx="810267" cy="25179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Positions</a:t>
            </a:r>
          </a:p>
        </p:txBody>
      </p:sp>
      <p:sp>
        <p:nvSpPr>
          <p:cNvPr id="199" name="TextBox 3D 2">
            <a:extLst>
              <a:ext uri="{FF2B5EF4-FFF2-40B4-BE49-F238E27FC236}">
                <a16:creationId xmlns:a16="http://schemas.microsoft.com/office/drawing/2014/main" id="{AE80C0DE-8F12-B7F0-D073-093BD35D1B09}"/>
              </a:ext>
            </a:extLst>
          </p:cNvPr>
          <p:cNvSpPr txBox="1"/>
          <p:nvPr/>
        </p:nvSpPr>
        <p:spPr>
          <a:xfrm>
            <a:off x="2426294" y="6623357"/>
            <a:ext cx="2878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total Market Value of all my accounts holdings?</a:t>
            </a:r>
          </a:p>
        </p:txBody>
      </p:sp>
      <p:sp>
        <p:nvSpPr>
          <p:cNvPr id="200" name="TextBox 3D 2">
            <a:extLst>
              <a:ext uri="{FF2B5EF4-FFF2-40B4-BE49-F238E27FC236}">
                <a16:creationId xmlns:a16="http://schemas.microsoft.com/office/drawing/2014/main" id="{E6CCEDDE-5816-2128-B7ED-F83678659AC9}"/>
              </a:ext>
            </a:extLst>
          </p:cNvPr>
          <p:cNvSpPr txBox="1"/>
          <p:nvPr/>
        </p:nvSpPr>
        <p:spPr>
          <a:xfrm>
            <a:off x="5252372" y="6616683"/>
            <a:ext cx="33090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the Investment trend and suggestions for my </a:t>
            </a:r>
            <a:r>
              <a:rPr lang="en-US" sz="800" i="1" dirty="0" err="1"/>
              <a:t>acocunts</a:t>
            </a:r>
            <a:r>
              <a:rPr lang="en-US" sz="800" i="1" dirty="0"/>
              <a:t>?</a:t>
            </a:r>
          </a:p>
        </p:txBody>
      </p:sp>
      <p:sp>
        <p:nvSpPr>
          <p:cNvPr id="206" name="TextBox 3D 2">
            <a:extLst>
              <a:ext uri="{FF2B5EF4-FFF2-40B4-BE49-F238E27FC236}">
                <a16:creationId xmlns:a16="http://schemas.microsoft.com/office/drawing/2014/main" id="{5987C42E-4FD4-8096-1EA3-A4DB8EE972DE}"/>
              </a:ext>
            </a:extLst>
          </p:cNvPr>
          <p:cNvSpPr txBox="1"/>
          <p:nvPr/>
        </p:nvSpPr>
        <p:spPr>
          <a:xfrm>
            <a:off x="525178" y="6608293"/>
            <a:ext cx="2417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my RRSP Limit contribution?</a:t>
            </a:r>
          </a:p>
        </p:txBody>
      </p:sp>
      <p:pic>
        <p:nvPicPr>
          <p:cNvPr id="13" name="Graphic 12" descr="Syncing cloud with solid fill">
            <a:extLst>
              <a:ext uri="{FF2B5EF4-FFF2-40B4-BE49-F238E27FC236}">
                <a16:creationId xmlns:a16="http://schemas.microsoft.com/office/drawing/2014/main" id="{3AEB3437-94D2-0920-4394-74E8C470E4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6910" y="3675423"/>
            <a:ext cx="307510" cy="307510"/>
          </a:xfrm>
          <a:prstGeom prst="rect">
            <a:avLst/>
          </a:prstGeom>
        </p:spPr>
      </p:pic>
      <p:sp>
        <p:nvSpPr>
          <p:cNvPr id="21" name="TextBox 3D 1">
            <a:extLst>
              <a:ext uri="{FF2B5EF4-FFF2-40B4-BE49-F238E27FC236}">
                <a16:creationId xmlns:a16="http://schemas.microsoft.com/office/drawing/2014/main" id="{62A92F0E-B780-A415-EB4B-092BC53C44D2}"/>
              </a:ext>
            </a:extLst>
          </p:cNvPr>
          <p:cNvSpPr txBox="1">
            <a:spLocks/>
          </p:cNvSpPr>
          <p:nvPr/>
        </p:nvSpPr>
        <p:spPr>
          <a:xfrm>
            <a:off x="1109856" y="3533377"/>
            <a:ext cx="19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SalesForce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ACF2718-3DEE-F0A5-E297-83475C235DE8}"/>
              </a:ext>
            </a:extLst>
          </p:cNvPr>
          <p:cNvSpPr/>
          <p:nvPr/>
        </p:nvSpPr>
        <p:spPr>
          <a:xfrm>
            <a:off x="1193314" y="5137769"/>
            <a:ext cx="1190661" cy="752775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7657511-D688-9793-AAB2-B96970FCC2EE}"/>
              </a:ext>
            </a:extLst>
          </p:cNvPr>
          <p:cNvSpPr/>
          <p:nvPr/>
        </p:nvSpPr>
        <p:spPr>
          <a:xfrm>
            <a:off x="1243425" y="5204823"/>
            <a:ext cx="932351" cy="5675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DE15B-27D6-8F5C-1F37-EDC9AB68C079}"/>
              </a:ext>
            </a:extLst>
          </p:cNvPr>
          <p:cNvSpPr txBox="1"/>
          <p:nvPr/>
        </p:nvSpPr>
        <p:spPr>
          <a:xfrm>
            <a:off x="1311921" y="5286426"/>
            <a:ext cx="670515" cy="18341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343682-C1FC-59A4-566B-813B419ADD89}"/>
              </a:ext>
            </a:extLst>
          </p:cNvPr>
          <p:cNvSpPr txBox="1"/>
          <p:nvPr/>
        </p:nvSpPr>
        <p:spPr>
          <a:xfrm>
            <a:off x="1293763" y="5542166"/>
            <a:ext cx="706829" cy="15907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3D 1">
            <a:extLst>
              <a:ext uri="{FF2B5EF4-FFF2-40B4-BE49-F238E27FC236}">
                <a16:creationId xmlns:a16="http://schemas.microsoft.com/office/drawing/2014/main" id="{C0148346-B290-E01A-D213-3E4F20DC2FA3}"/>
              </a:ext>
            </a:extLst>
          </p:cNvPr>
          <p:cNvSpPr txBox="1">
            <a:spLocks/>
          </p:cNvSpPr>
          <p:nvPr/>
        </p:nvSpPr>
        <p:spPr>
          <a:xfrm>
            <a:off x="1083768" y="4852875"/>
            <a:ext cx="1342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GUI Application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6E62E7D-8285-008B-FA2E-2ACA67EBE454}"/>
              </a:ext>
            </a:extLst>
          </p:cNvPr>
          <p:cNvCxnSpPr>
            <a:cxnSpLocks/>
            <a:stCxn id="25" idx="3"/>
            <a:endCxn id="32" idx="1"/>
          </p:cNvCxnSpPr>
          <p:nvPr/>
        </p:nvCxnSpPr>
        <p:spPr>
          <a:xfrm flipV="1">
            <a:off x="2175776" y="4540606"/>
            <a:ext cx="819074" cy="94800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298EAD5-8C95-EF82-C45E-E4726DC295D4}"/>
              </a:ext>
            </a:extLst>
          </p:cNvPr>
          <p:cNvSpPr/>
          <p:nvPr/>
        </p:nvSpPr>
        <p:spPr>
          <a:xfrm>
            <a:off x="6346865" y="1723375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Account API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5563CAD-A0AB-6C1F-D03A-C39C7C2F38DA}"/>
              </a:ext>
            </a:extLst>
          </p:cNvPr>
          <p:cNvSpPr/>
          <p:nvPr/>
        </p:nvSpPr>
        <p:spPr>
          <a:xfrm>
            <a:off x="6332065" y="1500735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Client API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9DFA727-26A8-BF61-8B59-DF21165BFFA3}"/>
              </a:ext>
            </a:extLst>
          </p:cNvPr>
          <p:cNvSpPr/>
          <p:nvPr/>
        </p:nvSpPr>
        <p:spPr>
          <a:xfrm>
            <a:off x="6352386" y="1920507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Transaction API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CEF56D1-621D-0727-4948-8FFC8EC87C27}"/>
              </a:ext>
            </a:extLst>
          </p:cNvPr>
          <p:cNvSpPr/>
          <p:nvPr/>
        </p:nvSpPr>
        <p:spPr>
          <a:xfrm>
            <a:off x="6355721" y="2074371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Positions API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0A020E9-32BB-D0B8-17A6-CC2E883D21E2}"/>
              </a:ext>
            </a:extLst>
          </p:cNvPr>
          <p:cNvSpPr/>
          <p:nvPr/>
        </p:nvSpPr>
        <p:spPr>
          <a:xfrm>
            <a:off x="6393532" y="2254770"/>
            <a:ext cx="830103" cy="121422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Performance  API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5FF5526-9F6B-B1C1-003C-A0CD953BFF8D}"/>
              </a:ext>
            </a:extLst>
          </p:cNvPr>
          <p:cNvSpPr/>
          <p:nvPr/>
        </p:nvSpPr>
        <p:spPr>
          <a:xfrm>
            <a:off x="3499217" y="1781576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Account API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8ED621D-F9A2-4690-BC58-6BBFB7518DB5}"/>
              </a:ext>
            </a:extLst>
          </p:cNvPr>
          <p:cNvSpPr/>
          <p:nvPr/>
        </p:nvSpPr>
        <p:spPr>
          <a:xfrm>
            <a:off x="3499217" y="1590377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Client API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A3BC429-6BA5-C0D5-10ED-8BC365A7CB58}"/>
              </a:ext>
            </a:extLst>
          </p:cNvPr>
          <p:cNvSpPr/>
          <p:nvPr/>
        </p:nvSpPr>
        <p:spPr>
          <a:xfrm>
            <a:off x="3519538" y="1983790"/>
            <a:ext cx="744673" cy="103763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Transaction API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7EBC20-97BD-EC9D-5CA4-258BEB4EB02E}"/>
              </a:ext>
            </a:extLst>
          </p:cNvPr>
          <p:cNvSpPr/>
          <p:nvPr/>
        </p:nvSpPr>
        <p:spPr>
          <a:xfrm>
            <a:off x="3522873" y="2164012"/>
            <a:ext cx="744673" cy="103499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Positions API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B2EC9DC-16DB-E921-D294-617908F0DF37}"/>
              </a:ext>
            </a:extLst>
          </p:cNvPr>
          <p:cNvSpPr/>
          <p:nvPr/>
        </p:nvSpPr>
        <p:spPr>
          <a:xfrm>
            <a:off x="3482919" y="2400929"/>
            <a:ext cx="744672" cy="151315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Preference API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28D6414-06D4-5B53-DD87-AD839CD25432}"/>
              </a:ext>
            </a:extLst>
          </p:cNvPr>
          <p:cNvSpPr/>
          <p:nvPr/>
        </p:nvSpPr>
        <p:spPr>
          <a:xfrm>
            <a:off x="1324193" y="2867859"/>
            <a:ext cx="759929" cy="4536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985111-20B3-94BE-9593-D22C09D7D9A6}"/>
              </a:ext>
            </a:extLst>
          </p:cNvPr>
          <p:cNvSpPr txBox="1"/>
          <p:nvPr/>
        </p:nvSpPr>
        <p:spPr>
          <a:xfrm>
            <a:off x="1386445" y="2945054"/>
            <a:ext cx="496802" cy="1282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06BDC09-7A42-BCDA-15E3-6B3019AFC5EE}"/>
              </a:ext>
            </a:extLst>
          </p:cNvPr>
          <p:cNvSpPr txBox="1"/>
          <p:nvPr/>
        </p:nvSpPr>
        <p:spPr>
          <a:xfrm>
            <a:off x="1393639" y="3144497"/>
            <a:ext cx="523708" cy="922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BB3716-57CD-6EF7-6963-A1A8F6D2ECA8}"/>
              </a:ext>
            </a:extLst>
          </p:cNvPr>
          <p:cNvCxnSpPr>
            <a:cxnSpLocks/>
            <a:stCxn id="105" idx="3"/>
            <a:endCxn id="32" idx="1"/>
          </p:cNvCxnSpPr>
          <p:nvPr/>
        </p:nvCxnSpPr>
        <p:spPr>
          <a:xfrm>
            <a:off x="2084122" y="3094705"/>
            <a:ext cx="910728" cy="1445901"/>
          </a:xfrm>
          <a:prstGeom prst="bentConnector3">
            <a:avLst>
              <a:gd name="adj1" fmla="val 69269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2142A6E-8868-2086-253A-366F42211BE0}"/>
              </a:ext>
            </a:extLst>
          </p:cNvPr>
          <p:cNvCxnSpPr>
            <a:cxnSpLocks/>
          </p:cNvCxnSpPr>
          <p:nvPr/>
        </p:nvCxnSpPr>
        <p:spPr>
          <a:xfrm>
            <a:off x="636752" y="2645354"/>
            <a:ext cx="639672" cy="48003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3D 1">
            <a:extLst>
              <a:ext uri="{FF2B5EF4-FFF2-40B4-BE49-F238E27FC236}">
                <a16:creationId xmlns:a16="http://schemas.microsoft.com/office/drawing/2014/main" id="{C7381205-0C1C-6476-AD3E-6FE215CC6BEB}"/>
              </a:ext>
            </a:extLst>
          </p:cNvPr>
          <p:cNvSpPr txBox="1">
            <a:spLocks/>
          </p:cNvSpPr>
          <p:nvPr/>
        </p:nvSpPr>
        <p:spPr>
          <a:xfrm>
            <a:off x="317997" y="2659752"/>
            <a:ext cx="88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Investment</a:t>
            </a:r>
          </a:p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FFB940FB-4C05-208A-9B3D-6A0E1CDC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47" y="3589543"/>
            <a:ext cx="273518" cy="273518"/>
          </a:xfrm>
          <a:prstGeom prst="rect">
            <a:avLst/>
          </a:prstGeom>
        </p:spPr>
      </p:pic>
      <p:sp>
        <p:nvSpPr>
          <p:cNvPr id="15" name="TextBox 3D 1">
            <a:extLst>
              <a:ext uri="{FF2B5EF4-FFF2-40B4-BE49-F238E27FC236}">
                <a16:creationId xmlns:a16="http://schemas.microsoft.com/office/drawing/2014/main" id="{BF423E3F-7271-9CEA-C0EB-68D356AAD99B}"/>
              </a:ext>
            </a:extLst>
          </p:cNvPr>
          <p:cNvSpPr txBox="1">
            <a:spLocks/>
          </p:cNvSpPr>
          <p:nvPr/>
        </p:nvSpPr>
        <p:spPr>
          <a:xfrm>
            <a:off x="264413" y="3835945"/>
            <a:ext cx="88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Investment</a:t>
            </a:r>
          </a:p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FFE3DAD-8A5E-3070-643C-B5A3257ED488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>
            <a:off x="571865" y="3726302"/>
            <a:ext cx="700586" cy="48880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4D3B608-15F0-6A77-CB94-E1336C86140A}"/>
              </a:ext>
            </a:extLst>
          </p:cNvPr>
          <p:cNvCxnSpPr>
            <a:cxnSpLocks/>
          </p:cNvCxnSpPr>
          <p:nvPr/>
        </p:nvCxnSpPr>
        <p:spPr>
          <a:xfrm>
            <a:off x="594998" y="3741862"/>
            <a:ext cx="671560" cy="1762310"/>
          </a:xfrm>
          <a:prstGeom prst="bentConnector3">
            <a:avLst>
              <a:gd name="adj1" fmla="val 23903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5D3EC67-4C9F-BF31-2E4B-9C210543975A}"/>
              </a:ext>
            </a:extLst>
          </p:cNvPr>
          <p:cNvSpPr/>
          <p:nvPr/>
        </p:nvSpPr>
        <p:spPr>
          <a:xfrm>
            <a:off x="5070562" y="4595533"/>
            <a:ext cx="724688" cy="5216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84FFC49-65D5-CA12-41E7-7477734D9780}"/>
              </a:ext>
            </a:extLst>
          </p:cNvPr>
          <p:cNvSpPr/>
          <p:nvPr/>
        </p:nvSpPr>
        <p:spPr>
          <a:xfrm>
            <a:off x="5157078" y="4742726"/>
            <a:ext cx="515323" cy="2343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B988B52-E0C4-76A9-2987-F7C6CB6CB859}"/>
              </a:ext>
            </a:extLst>
          </p:cNvPr>
          <p:cNvSpPr/>
          <p:nvPr/>
        </p:nvSpPr>
        <p:spPr>
          <a:xfrm>
            <a:off x="9018182" y="4693812"/>
            <a:ext cx="662415" cy="6413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BFC8EC6-BE61-DC4C-6391-F933C866CC9E}"/>
              </a:ext>
            </a:extLst>
          </p:cNvPr>
          <p:cNvSpPr/>
          <p:nvPr/>
        </p:nvSpPr>
        <p:spPr>
          <a:xfrm>
            <a:off x="6003508" y="4454578"/>
            <a:ext cx="731771" cy="146086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6678B34-88C2-2890-2693-0DCCDC83433F}"/>
              </a:ext>
            </a:extLst>
          </p:cNvPr>
          <p:cNvSpPr/>
          <p:nvPr/>
        </p:nvSpPr>
        <p:spPr>
          <a:xfrm>
            <a:off x="6065671" y="4595533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66" name="TextBox 3D 1">
            <a:extLst>
              <a:ext uri="{FF2B5EF4-FFF2-40B4-BE49-F238E27FC236}">
                <a16:creationId xmlns:a16="http://schemas.microsoft.com/office/drawing/2014/main" id="{A6E9C42D-9A5D-278C-CDB5-5B00B519440A}"/>
              </a:ext>
            </a:extLst>
          </p:cNvPr>
          <p:cNvSpPr txBox="1">
            <a:spLocks/>
          </p:cNvSpPr>
          <p:nvPr/>
        </p:nvSpPr>
        <p:spPr>
          <a:xfrm>
            <a:off x="4982849" y="3726889"/>
            <a:ext cx="8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Gateway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Inbound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1CE15D4-E751-8177-FDDC-C1169F62F429}"/>
              </a:ext>
            </a:extLst>
          </p:cNvPr>
          <p:cNvSpPr/>
          <p:nvPr/>
        </p:nvSpPr>
        <p:spPr>
          <a:xfrm>
            <a:off x="9092189" y="4871263"/>
            <a:ext cx="500046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LLM Gateway</a:t>
            </a:r>
          </a:p>
        </p:txBody>
      </p:sp>
      <p:sp>
        <p:nvSpPr>
          <p:cNvPr id="68" name="TextBox 3D 1">
            <a:extLst>
              <a:ext uri="{FF2B5EF4-FFF2-40B4-BE49-F238E27FC236}">
                <a16:creationId xmlns:a16="http://schemas.microsoft.com/office/drawing/2014/main" id="{BF8FAFCA-AA56-825D-F375-0C62DE9BD525}"/>
              </a:ext>
            </a:extLst>
          </p:cNvPr>
          <p:cNvSpPr txBox="1">
            <a:spLocks/>
          </p:cNvSpPr>
          <p:nvPr/>
        </p:nvSpPr>
        <p:spPr>
          <a:xfrm>
            <a:off x="8978955" y="3783885"/>
            <a:ext cx="8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Gateway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Outbound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84F114B-8846-633B-EEC4-564CDB8DD070}"/>
              </a:ext>
            </a:extLst>
          </p:cNvPr>
          <p:cNvSpPr/>
          <p:nvPr/>
        </p:nvSpPr>
        <p:spPr>
          <a:xfrm>
            <a:off x="6095932" y="5139031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User Intent Detection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5EE838F-3125-BC21-D7C5-FB699F7E8CB5}"/>
              </a:ext>
            </a:extLst>
          </p:cNvPr>
          <p:cNvSpPr/>
          <p:nvPr/>
        </p:nvSpPr>
        <p:spPr>
          <a:xfrm>
            <a:off x="6095932" y="5633656"/>
            <a:ext cx="570672" cy="19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6095261-2E13-3E71-7D13-B41FD24E2524}"/>
              </a:ext>
            </a:extLst>
          </p:cNvPr>
          <p:cNvSpPr/>
          <p:nvPr/>
        </p:nvSpPr>
        <p:spPr>
          <a:xfrm>
            <a:off x="7050429" y="4483328"/>
            <a:ext cx="731771" cy="14160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4AD090B-44C6-A3D5-E5F2-AD4242ECD72C}"/>
              </a:ext>
            </a:extLst>
          </p:cNvPr>
          <p:cNvSpPr/>
          <p:nvPr/>
        </p:nvSpPr>
        <p:spPr>
          <a:xfrm>
            <a:off x="7126306" y="4681036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RAG Agent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3E47288-5C37-E6EA-724B-E9B81B771D85}"/>
              </a:ext>
            </a:extLst>
          </p:cNvPr>
          <p:cNvSpPr/>
          <p:nvPr/>
        </p:nvSpPr>
        <p:spPr>
          <a:xfrm>
            <a:off x="7111856" y="5109242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Agent APP 1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B7FDA4C-5BFE-C0AE-E9E1-6656EB90A2FF}"/>
              </a:ext>
            </a:extLst>
          </p:cNvPr>
          <p:cNvSpPr/>
          <p:nvPr/>
        </p:nvSpPr>
        <p:spPr>
          <a:xfrm>
            <a:off x="7111856" y="5543867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Agent APP2</a:t>
            </a:r>
          </a:p>
        </p:txBody>
      </p:sp>
      <p:sp>
        <p:nvSpPr>
          <p:cNvPr id="92" name="TextBox 3D 1">
            <a:extLst>
              <a:ext uri="{FF2B5EF4-FFF2-40B4-BE49-F238E27FC236}">
                <a16:creationId xmlns:a16="http://schemas.microsoft.com/office/drawing/2014/main" id="{FC94EF5C-C8C7-E345-B1EB-F059DCA2A010}"/>
              </a:ext>
            </a:extLst>
          </p:cNvPr>
          <p:cNvSpPr txBox="1">
            <a:spLocks/>
          </p:cNvSpPr>
          <p:nvPr/>
        </p:nvSpPr>
        <p:spPr>
          <a:xfrm>
            <a:off x="7067298" y="3781092"/>
            <a:ext cx="818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Agents</a:t>
            </a:r>
          </a:p>
        </p:txBody>
      </p:sp>
      <p:sp>
        <p:nvSpPr>
          <p:cNvPr id="93" name="TextBox 3D 1">
            <a:extLst>
              <a:ext uri="{FF2B5EF4-FFF2-40B4-BE49-F238E27FC236}">
                <a16:creationId xmlns:a16="http://schemas.microsoft.com/office/drawing/2014/main" id="{C6B08777-5D0D-D945-E8A5-70DE6F42DF5D}"/>
              </a:ext>
            </a:extLst>
          </p:cNvPr>
          <p:cNvSpPr txBox="1">
            <a:spLocks/>
          </p:cNvSpPr>
          <p:nvPr/>
        </p:nvSpPr>
        <p:spPr>
          <a:xfrm>
            <a:off x="6029458" y="3781092"/>
            <a:ext cx="923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Orchestration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45498A0-C5BC-35B2-95F9-299291DB31F5}"/>
              </a:ext>
            </a:extLst>
          </p:cNvPr>
          <p:cNvSpPr/>
          <p:nvPr/>
        </p:nvSpPr>
        <p:spPr>
          <a:xfrm>
            <a:off x="8187117" y="5272926"/>
            <a:ext cx="654385" cy="632158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3CF4F2B-4B3A-224B-F9AD-5EA90E0D954E}"/>
              </a:ext>
            </a:extLst>
          </p:cNvPr>
          <p:cNvSpPr/>
          <p:nvPr/>
        </p:nvSpPr>
        <p:spPr>
          <a:xfrm>
            <a:off x="8225060" y="5405107"/>
            <a:ext cx="610179" cy="19788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0BD9316-37FF-645F-FC35-D8D113416BDE}"/>
              </a:ext>
            </a:extLst>
          </p:cNvPr>
          <p:cNvSpPr/>
          <p:nvPr/>
        </p:nvSpPr>
        <p:spPr>
          <a:xfrm>
            <a:off x="8228825" y="5683928"/>
            <a:ext cx="606413" cy="1978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97" name="TextBox 3D 1">
            <a:extLst>
              <a:ext uri="{FF2B5EF4-FFF2-40B4-BE49-F238E27FC236}">
                <a16:creationId xmlns:a16="http://schemas.microsoft.com/office/drawing/2014/main" id="{389DDED8-7390-F5A9-BF62-85C81A5117BB}"/>
              </a:ext>
            </a:extLst>
          </p:cNvPr>
          <p:cNvSpPr txBox="1">
            <a:spLocks/>
          </p:cNvSpPr>
          <p:nvPr/>
        </p:nvSpPr>
        <p:spPr>
          <a:xfrm>
            <a:off x="8067652" y="3790692"/>
            <a:ext cx="818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Workflow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B4BC0AE-DC55-3AE7-1CEF-E8F90B3FB9D6}"/>
              </a:ext>
            </a:extLst>
          </p:cNvPr>
          <p:cNvCxnSpPr>
            <a:cxnSpLocks/>
            <a:stCxn id="58" idx="3"/>
            <a:endCxn id="63" idx="1"/>
          </p:cNvCxnSpPr>
          <p:nvPr/>
        </p:nvCxnSpPr>
        <p:spPr>
          <a:xfrm>
            <a:off x="5672401" y="4859920"/>
            <a:ext cx="331107" cy="32508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7658E40-D858-C3E9-CB37-4B96503822CB}"/>
              </a:ext>
            </a:extLst>
          </p:cNvPr>
          <p:cNvCxnSpPr>
            <a:cxnSpLocks/>
            <a:stCxn id="65" idx="3"/>
            <a:endCxn id="89" idx="1"/>
          </p:cNvCxnSpPr>
          <p:nvPr/>
        </p:nvCxnSpPr>
        <p:spPr>
          <a:xfrm>
            <a:off x="6680869" y="4722351"/>
            <a:ext cx="430987" cy="513709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92C3748-66D3-FC02-8757-4745467E8093}"/>
              </a:ext>
            </a:extLst>
          </p:cNvPr>
          <p:cNvCxnSpPr>
            <a:cxnSpLocks/>
          </p:cNvCxnSpPr>
          <p:nvPr/>
        </p:nvCxnSpPr>
        <p:spPr>
          <a:xfrm flipV="1">
            <a:off x="7799805" y="4849169"/>
            <a:ext cx="1316305" cy="23105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DA28E37-DF1D-E076-5F44-EB277DFBF331}"/>
              </a:ext>
            </a:extLst>
          </p:cNvPr>
          <p:cNvCxnSpPr>
            <a:cxnSpLocks/>
            <a:stCxn id="94" idx="3"/>
            <a:endCxn id="67" idx="1"/>
          </p:cNvCxnSpPr>
          <p:nvPr/>
        </p:nvCxnSpPr>
        <p:spPr>
          <a:xfrm flipV="1">
            <a:off x="8841502" y="4998081"/>
            <a:ext cx="250687" cy="590924"/>
          </a:xfrm>
          <a:prstGeom prst="bentConnector3">
            <a:avLst>
              <a:gd name="adj1" fmla="val 30038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DB66520-835E-1FE2-1861-6AC305391041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677980" y="3081749"/>
            <a:ext cx="264920" cy="750669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Graphic 125" descr="Office worker male with solid fill">
            <a:extLst>
              <a:ext uri="{FF2B5EF4-FFF2-40B4-BE49-F238E27FC236}">
                <a16:creationId xmlns:a16="http://schemas.microsoft.com/office/drawing/2014/main" id="{7DDD9EFB-D9F0-B2C2-56D4-A44834D36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806" y="4304988"/>
            <a:ext cx="273518" cy="273518"/>
          </a:xfrm>
          <a:prstGeom prst="rect">
            <a:avLst/>
          </a:prstGeom>
        </p:spPr>
      </p:pic>
      <p:sp>
        <p:nvSpPr>
          <p:cNvPr id="127" name="TextBox 3D 1">
            <a:extLst>
              <a:ext uri="{FF2B5EF4-FFF2-40B4-BE49-F238E27FC236}">
                <a16:creationId xmlns:a16="http://schemas.microsoft.com/office/drawing/2014/main" id="{81C27FF7-8043-1624-41B0-3F02DFEC8C86}"/>
              </a:ext>
            </a:extLst>
          </p:cNvPr>
          <p:cNvSpPr txBox="1">
            <a:spLocks/>
          </p:cNvSpPr>
          <p:nvPr/>
        </p:nvSpPr>
        <p:spPr>
          <a:xfrm>
            <a:off x="300856" y="4575876"/>
            <a:ext cx="8874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CRM Support</a:t>
            </a:r>
          </a:p>
        </p:txBody>
      </p:sp>
      <p:pic>
        <p:nvPicPr>
          <p:cNvPr id="128" name="Graphic 127" descr="Office worker male with solid fill">
            <a:extLst>
              <a:ext uri="{FF2B5EF4-FFF2-40B4-BE49-F238E27FC236}">
                <a16:creationId xmlns:a16="http://schemas.microsoft.com/office/drawing/2014/main" id="{63DB9A51-8072-4828-5C02-837FDBB7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19" y="4983809"/>
            <a:ext cx="273518" cy="273518"/>
          </a:xfrm>
          <a:prstGeom prst="rect">
            <a:avLst/>
          </a:prstGeom>
        </p:spPr>
      </p:pic>
      <p:sp>
        <p:nvSpPr>
          <p:cNvPr id="129" name="TextBox 3D 1">
            <a:extLst>
              <a:ext uri="{FF2B5EF4-FFF2-40B4-BE49-F238E27FC236}">
                <a16:creationId xmlns:a16="http://schemas.microsoft.com/office/drawing/2014/main" id="{EC242500-FFD8-D80C-8159-6535EB98F54F}"/>
              </a:ext>
            </a:extLst>
          </p:cNvPr>
          <p:cNvSpPr txBox="1">
            <a:spLocks/>
          </p:cNvSpPr>
          <p:nvPr/>
        </p:nvSpPr>
        <p:spPr>
          <a:xfrm>
            <a:off x="255429" y="5261649"/>
            <a:ext cx="8874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Operations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1431604-C0A8-D170-FEAA-12C0C220A91D}"/>
              </a:ext>
            </a:extLst>
          </p:cNvPr>
          <p:cNvSpPr/>
          <p:nvPr/>
        </p:nvSpPr>
        <p:spPr>
          <a:xfrm>
            <a:off x="4024147" y="4161085"/>
            <a:ext cx="509511" cy="250956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APIGEE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BA4B464-B1AB-27BB-53B0-83D68EB90575}"/>
              </a:ext>
            </a:extLst>
          </p:cNvPr>
          <p:cNvCxnSpPr>
            <a:cxnSpLocks/>
            <a:stCxn id="41" idx="3"/>
            <a:endCxn id="58" idx="1"/>
          </p:cNvCxnSpPr>
          <p:nvPr/>
        </p:nvCxnSpPr>
        <p:spPr>
          <a:xfrm>
            <a:off x="4533658" y="4286563"/>
            <a:ext cx="623420" cy="57335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B188EBD-111D-78D8-FE6E-5206D49AB371}"/>
              </a:ext>
            </a:extLst>
          </p:cNvPr>
          <p:cNvSpPr/>
          <p:nvPr/>
        </p:nvSpPr>
        <p:spPr>
          <a:xfrm>
            <a:off x="3617594" y="6130997"/>
            <a:ext cx="752349" cy="255467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Entra</a:t>
            </a:r>
            <a:r>
              <a:rPr lang="en-US" sz="800" dirty="0">
                <a:solidFill>
                  <a:schemeClr val="tx1"/>
                </a:solidFill>
              </a:rPr>
              <a:t> AZURE AD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0CDC7A-4E0B-F4F5-DAF8-5E4592186F57}"/>
              </a:ext>
            </a:extLst>
          </p:cNvPr>
          <p:cNvSpPr/>
          <p:nvPr/>
        </p:nvSpPr>
        <p:spPr>
          <a:xfrm>
            <a:off x="1177312" y="6175921"/>
            <a:ext cx="752349" cy="255467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Entra</a:t>
            </a:r>
            <a:r>
              <a:rPr lang="en-US" sz="800" dirty="0">
                <a:solidFill>
                  <a:schemeClr val="tx1"/>
                </a:solidFill>
              </a:rPr>
              <a:t> AZURE AD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774252F5-0FFD-27DD-0B66-FF7BBC2A7912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1410236" y="6030744"/>
            <a:ext cx="288428" cy="192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BD797C5-BC3E-4579-1AED-A98C668A50CC}"/>
              </a:ext>
            </a:extLst>
          </p:cNvPr>
          <p:cNvSpPr/>
          <p:nvPr/>
        </p:nvSpPr>
        <p:spPr>
          <a:xfrm>
            <a:off x="2994850" y="4387398"/>
            <a:ext cx="622744" cy="30641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D 1">
            <a:extLst>
              <a:ext uri="{FF2B5EF4-FFF2-40B4-BE49-F238E27FC236}">
                <a16:creationId xmlns:a16="http://schemas.microsoft.com/office/drawing/2014/main" id="{566FAC66-F221-56A5-528D-188A9B08DDED}"/>
              </a:ext>
            </a:extLst>
          </p:cNvPr>
          <p:cNvSpPr txBox="1">
            <a:spLocks/>
          </p:cNvSpPr>
          <p:nvPr/>
        </p:nvSpPr>
        <p:spPr>
          <a:xfrm>
            <a:off x="2877907" y="4053846"/>
            <a:ext cx="1065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FEBE API</a:t>
            </a:r>
          </a:p>
        </p:txBody>
      </p:sp>
      <p:sp>
        <p:nvSpPr>
          <p:cNvPr id="116" name="TextBox 3D 1">
            <a:extLst>
              <a:ext uri="{FF2B5EF4-FFF2-40B4-BE49-F238E27FC236}">
                <a16:creationId xmlns:a16="http://schemas.microsoft.com/office/drawing/2014/main" id="{7516A99B-2F33-B00A-95A2-7AFDC0C29A82}"/>
              </a:ext>
            </a:extLst>
          </p:cNvPr>
          <p:cNvSpPr txBox="1">
            <a:spLocks/>
          </p:cNvSpPr>
          <p:nvPr/>
        </p:nvSpPr>
        <p:spPr>
          <a:xfrm>
            <a:off x="1696992" y="5952476"/>
            <a:ext cx="88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SSO User Authorization</a:t>
            </a:r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200F2936-37E7-549E-46C4-6FEB19D86D5E}"/>
              </a:ext>
            </a:extLst>
          </p:cNvPr>
          <p:cNvCxnSpPr>
            <a:cxnSpLocks/>
            <a:stCxn id="32" idx="2"/>
            <a:endCxn id="3" idx="1"/>
          </p:cNvCxnSpPr>
          <p:nvPr/>
        </p:nvCxnSpPr>
        <p:spPr>
          <a:xfrm rot="16200000" flipH="1">
            <a:off x="2679449" y="5320586"/>
            <a:ext cx="1564918" cy="311372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CC7FC6FB-A51A-C6AF-1FAB-03F974C04542}"/>
              </a:ext>
            </a:extLst>
          </p:cNvPr>
          <p:cNvCxnSpPr>
            <a:cxnSpLocks/>
            <a:stCxn id="32" idx="3"/>
            <a:endCxn id="41" idx="1"/>
          </p:cNvCxnSpPr>
          <p:nvPr/>
        </p:nvCxnSpPr>
        <p:spPr>
          <a:xfrm flipV="1">
            <a:off x="3617594" y="4286563"/>
            <a:ext cx="406553" cy="25404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C33A2A6-A092-6E2D-A552-61E1B9817D1A}"/>
              </a:ext>
            </a:extLst>
          </p:cNvPr>
          <p:cNvSpPr/>
          <p:nvPr/>
        </p:nvSpPr>
        <p:spPr>
          <a:xfrm>
            <a:off x="10238193" y="4177685"/>
            <a:ext cx="503772" cy="2413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69639876-EE58-6E5B-9F78-0EED1B6856A3}"/>
              </a:ext>
            </a:extLst>
          </p:cNvPr>
          <p:cNvSpPr/>
          <p:nvPr/>
        </p:nvSpPr>
        <p:spPr>
          <a:xfrm>
            <a:off x="10300484" y="5520013"/>
            <a:ext cx="503772" cy="2607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7" name="TextBox 3D 1">
            <a:extLst>
              <a:ext uri="{FF2B5EF4-FFF2-40B4-BE49-F238E27FC236}">
                <a16:creationId xmlns:a16="http://schemas.microsoft.com/office/drawing/2014/main" id="{272013C0-8D4C-952A-09EC-0BE78A1CC6B7}"/>
              </a:ext>
            </a:extLst>
          </p:cNvPr>
          <p:cNvSpPr txBox="1">
            <a:spLocks/>
          </p:cNvSpPr>
          <p:nvPr/>
        </p:nvSpPr>
        <p:spPr>
          <a:xfrm>
            <a:off x="10147670" y="3950943"/>
            <a:ext cx="102806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Cloud AI API</a:t>
            </a:r>
          </a:p>
        </p:txBody>
      </p:sp>
      <p:sp>
        <p:nvSpPr>
          <p:cNvPr id="181" name="TextBox 3D 1">
            <a:extLst>
              <a:ext uri="{FF2B5EF4-FFF2-40B4-BE49-F238E27FC236}">
                <a16:creationId xmlns:a16="http://schemas.microsoft.com/office/drawing/2014/main" id="{D7228673-A5FE-5CDC-FC50-1CBF9825CA7B}"/>
              </a:ext>
            </a:extLst>
          </p:cNvPr>
          <p:cNvSpPr txBox="1">
            <a:spLocks/>
          </p:cNvSpPr>
          <p:nvPr/>
        </p:nvSpPr>
        <p:spPr>
          <a:xfrm>
            <a:off x="10090541" y="5204893"/>
            <a:ext cx="10654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 Cloud AI API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47F9C990-9E9F-C00C-B75A-7B3068AAEF9E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10741965" y="4298347"/>
            <a:ext cx="579357" cy="7050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867350E2-525D-97F4-373A-B2B7C903A59E}"/>
              </a:ext>
            </a:extLst>
          </p:cNvPr>
          <p:cNvCxnSpPr>
            <a:cxnSpLocks/>
            <a:stCxn id="175" idx="3"/>
          </p:cNvCxnSpPr>
          <p:nvPr/>
        </p:nvCxnSpPr>
        <p:spPr>
          <a:xfrm>
            <a:off x="10804256" y="5650411"/>
            <a:ext cx="623445" cy="15313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TextBox 3D 1">
            <a:extLst>
              <a:ext uri="{FF2B5EF4-FFF2-40B4-BE49-F238E27FC236}">
                <a16:creationId xmlns:a16="http://schemas.microsoft.com/office/drawing/2014/main" id="{D7220E59-7BAB-5499-9E60-E429FED352DF}"/>
              </a:ext>
            </a:extLst>
          </p:cNvPr>
          <p:cNvSpPr txBox="1">
            <a:spLocks/>
          </p:cNvSpPr>
          <p:nvPr/>
        </p:nvSpPr>
        <p:spPr>
          <a:xfrm>
            <a:off x="3597665" y="4754654"/>
            <a:ext cx="81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Authorize with API </a:t>
            </a:r>
            <a:r>
              <a:rPr lang="en-US" sz="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Entra</a:t>
            </a:r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Azure AD token</a:t>
            </a: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C6DB615A-CF56-CE5B-8A8C-6C19DDA4EFC8}"/>
              </a:ext>
            </a:extLst>
          </p:cNvPr>
          <p:cNvSpPr/>
          <p:nvPr/>
        </p:nvSpPr>
        <p:spPr>
          <a:xfrm>
            <a:off x="5034967" y="6227413"/>
            <a:ext cx="752349" cy="255467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Entra</a:t>
            </a:r>
            <a:r>
              <a:rPr lang="en-US" sz="800" dirty="0">
                <a:solidFill>
                  <a:schemeClr val="tx1"/>
                </a:solidFill>
              </a:rPr>
              <a:t> AZURE AD</a:t>
            </a: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3C7C0409-72C8-3A72-9AB0-DFA8071AA906}"/>
              </a:ext>
            </a:extLst>
          </p:cNvPr>
          <p:cNvSpPr/>
          <p:nvPr/>
        </p:nvSpPr>
        <p:spPr>
          <a:xfrm>
            <a:off x="5928159" y="6244727"/>
            <a:ext cx="752349" cy="255467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OCP LaaS</a:t>
            </a:r>
          </a:p>
        </p:txBody>
      </p:sp>
      <p:sp>
        <p:nvSpPr>
          <p:cNvPr id="201" name="Rectangle: Rounded Corners 200">
            <a:extLst>
              <a:ext uri="{FF2B5EF4-FFF2-40B4-BE49-F238E27FC236}">
                <a16:creationId xmlns:a16="http://schemas.microsoft.com/office/drawing/2014/main" id="{348BD27C-DD3F-9F73-0D87-CBB56C51CFB6}"/>
              </a:ext>
            </a:extLst>
          </p:cNvPr>
          <p:cNvSpPr/>
          <p:nvPr/>
        </p:nvSpPr>
        <p:spPr>
          <a:xfrm>
            <a:off x="6855795" y="6227413"/>
            <a:ext cx="752349" cy="255467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OCP Monitoring</a:t>
            </a:r>
          </a:p>
        </p:txBody>
      </p:sp>
      <p:sp>
        <p:nvSpPr>
          <p:cNvPr id="202" name="Rectangle: Rounded Corners 201">
            <a:extLst>
              <a:ext uri="{FF2B5EF4-FFF2-40B4-BE49-F238E27FC236}">
                <a16:creationId xmlns:a16="http://schemas.microsoft.com/office/drawing/2014/main" id="{5745DABA-B4D2-F5E2-21C6-D1CA29F90E93}"/>
              </a:ext>
            </a:extLst>
          </p:cNvPr>
          <p:cNvSpPr/>
          <p:nvPr/>
        </p:nvSpPr>
        <p:spPr>
          <a:xfrm>
            <a:off x="7809066" y="6227413"/>
            <a:ext cx="752349" cy="255467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OCP REDIS Cache</a:t>
            </a: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38442D52-6298-D0C2-0C94-CC3CF6B35A4A}"/>
              </a:ext>
            </a:extLst>
          </p:cNvPr>
          <p:cNvSpPr/>
          <p:nvPr/>
        </p:nvSpPr>
        <p:spPr>
          <a:xfrm>
            <a:off x="8762337" y="6227412"/>
            <a:ext cx="982799" cy="255467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 Data Entitlements API 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84E28F05-9CF9-3DBC-44F9-96F815DFCA64}"/>
              </a:ext>
            </a:extLst>
          </p:cNvPr>
          <p:cNvSpPr/>
          <p:nvPr/>
        </p:nvSpPr>
        <p:spPr>
          <a:xfrm>
            <a:off x="9899350" y="6583334"/>
            <a:ext cx="982799" cy="255467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User Data Entitlements API 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51015938-5902-6A7B-5ADD-DBC5694F610B}"/>
              </a:ext>
            </a:extLst>
          </p:cNvPr>
          <p:cNvSpPr/>
          <p:nvPr/>
        </p:nvSpPr>
        <p:spPr>
          <a:xfrm>
            <a:off x="10487043" y="1853976"/>
            <a:ext cx="327312" cy="2413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1" name="Rectangle: Rounded Corners 210">
            <a:extLst>
              <a:ext uri="{FF2B5EF4-FFF2-40B4-BE49-F238E27FC236}">
                <a16:creationId xmlns:a16="http://schemas.microsoft.com/office/drawing/2014/main" id="{9224FFC0-24E8-73A1-90C7-7B17112C7FBE}"/>
              </a:ext>
            </a:extLst>
          </p:cNvPr>
          <p:cNvSpPr/>
          <p:nvPr/>
        </p:nvSpPr>
        <p:spPr>
          <a:xfrm>
            <a:off x="10476081" y="2723715"/>
            <a:ext cx="406068" cy="24132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TextBox 3D 1">
            <a:extLst>
              <a:ext uri="{FF2B5EF4-FFF2-40B4-BE49-F238E27FC236}">
                <a16:creationId xmlns:a16="http://schemas.microsoft.com/office/drawing/2014/main" id="{A113E755-151D-93CC-C4B9-E53CD12F0A0F}"/>
              </a:ext>
            </a:extLst>
          </p:cNvPr>
          <p:cNvSpPr txBox="1">
            <a:spLocks/>
          </p:cNvSpPr>
          <p:nvPr/>
        </p:nvSpPr>
        <p:spPr>
          <a:xfrm>
            <a:off x="10341988" y="1645363"/>
            <a:ext cx="613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App1 API</a:t>
            </a:r>
          </a:p>
        </p:txBody>
      </p:sp>
      <p:sp>
        <p:nvSpPr>
          <p:cNvPr id="215" name="TextBox 3D 1">
            <a:extLst>
              <a:ext uri="{FF2B5EF4-FFF2-40B4-BE49-F238E27FC236}">
                <a16:creationId xmlns:a16="http://schemas.microsoft.com/office/drawing/2014/main" id="{B994FFB6-545A-27C5-893C-54C8CB012E4B}"/>
              </a:ext>
            </a:extLst>
          </p:cNvPr>
          <p:cNvSpPr txBox="1">
            <a:spLocks/>
          </p:cNvSpPr>
          <p:nvPr/>
        </p:nvSpPr>
        <p:spPr>
          <a:xfrm>
            <a:off x="10341988" y="2516940"/>
            <a:ext cx="61364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App2 API</a:t>
            </a:r>
          </a:p>
        </p:txBody>
      </p:sp>
      <p:cxnSp>
        <p:nvCxnSpPr>
          <p:cNvPr id="217" name="Connector: Elbow 216">
            <a:extLst>
              <a:ext uri="{FF2B5EF4-FFF2-40B4-BE49-F238E27FC236}">
                <a16:creationId xmlns:a16="http://schemas.microsoft.com/office/drawing/2014/main" id="{9CEEF37E-C671-BABA-8DD6-7A2E4C996C45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10814355" y="1974638"/>
            <a:ext cx="266149" cy="11260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D2E1F24-C138-F146-C368-869EC3D27086}"/>
              </a:ext>
            </a:extLst>
          </p:cNvPr>
          <p:cNvCxnSpPr>
            <a:cxnSpLocks/>
            <a:stCxn id="211" idx="3"/>
          </p:cNvCxnSpPr>
          <p:nvPr/>
        </p:nvCxnSpPr>
        <p:spPr>
          <a:xfrm>
            <a:off x="10882149" y="2844377"/>
            <a:ext cx="269195" cy="7094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94203E3A-F750-D387-3145-1B23CE6BA4EB}"/>
              </a:ext>
            </a:extLst>
          </p:cNvPr>
          <p:cNvSpPr/>
          <p:nvPr/>
        </p:nvSpPr>
        <p:spPr>
          <a:xfrm>
            <a:off x="5017093" y="2065367"/>
            <a:ext cx="458774" cy="17400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APIGEE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8C1EDD44-856D-E416-BA4E-F862044D7869}"/>
              </a:ext>
            </a:extLst>
          </p:cNvPr>
          <p:cNvSpPr/>
          <p:nvPr/>
        </p:nvSpPr>
        <p:spPr>
          <a:xfrm>
            <a:off x="9444145" y="2057422"/>
            <a:ext cx="533805" cy="238513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APIGEE</a:t>
            </a: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0D165CBC-4D2D-D4E0-8FCE-94A03970495F}"/>
              </a:ext>
            </a:extLst>
          </p:cNvPr>
          <p:cNvCxnSpPr>
            <a:cxnSpLocks/>
            <a:stCxn id="230" idx="3"/>
            <a:endCxn id="210" idx="1"/>
          </p:cNvCxnSpPr>
          <p:nvPr/>
        </p:nvCxnSpPr>
        <p:spPr>
          <a:xfrm flipV="1">
            <a:off x="9977950" y="1974638"/>
            <a:ext cx="509093" cy="202041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Elbow 244">
            <a:extLst>
              <a:ext uri="{FF2B5EF4-FFF2-40B4-BE49-F238E27FC236}">
                <a16:creationId xmlns:a16="http://schemas.microsoft.com/office/drawing/2014/main" id="{C88E93BB-810E-1A2B-A267-48DC5915F1F5}"/>
              </a:ext>
            </a:extLst>
          </p:cNvPr>
          <p:cNvCxnSpPr>
            <a:cxnSpLocks/>
            <a:endCxn id="211" idx="1"/>
          </p:cNvCxnSpPr>
          <p:nvPr/>
        </p:nvCxnSpPr>
        <p:spPr>
          <a:xfrm rot="16200000" flipH="1">
            <a:off x="9972212" y="2340508"/>
            <a:ext cx="629394" cy="378344"/>
          </a:xfrm>
          <a:prstGeom prst="bentConnector2">
            <a:avLst/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8" name="TextBox 3D 1">
            <a:extLst>
              <a:ext uri="{FF2B5EF4-FFF2-40B4-BE49-F238E27FC236}">
                <a16:creationId xmlns:a16="http://schemas.microsoft.com/office/drawing/2014/main" id="{076FEED9-55E8-8674-D950-D832D6A80DAE}"/>
              </a:ext>
            </a:extLst>
          </p:cNvPr>
          <p:cNvSpPr txBox="1">
            <a:spLocks/>
          </p:cNvSpPr>
          <p:nvPr/>
        </p:nvSpPr>
        <p:spPr>
          <a:xfrm>
            <a:off x="10178523" y="3436765"/>
            <a:ext cx="274707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Backend Systems</a:t>
            </a:r>
          </a:p>
        </p:txBody>
      </p:sp>
      <p:sp>
        <p:nvSpPr>
          <p:cNvPr id="249" name="TextBox 3D 1">
            <a:extLst>
              <a:ext uri="{FF2B5EF4-FFF2-40B4-BE49-F238E27FC236}">
                <a16:creationId xmlns:a16="http://schemas.microsoft.com/office/drawing/2014/main" id="{7FA4961E-92BD-240A-30D4-E843FF6F4111}"/>
              </a:ext>
            </a:extLst>
          </p:cNvPr>
          <p:cNvSpPr txBox="1">
            <a:spLocks/>
          </p:cNvSpPr>
          <p:nvPr/>
        </p:nvSpPr>
        <p:spPr>
          <a:xfrm>
            <a:off x="11194539" y="3924584"/>
            <a:ext cx="768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Model</a:t>
            </a:r>
          </a:p>
        </p:txBody>
      </p:sp>
      <p:sp>
        <p:nvSpPr>
          <p:cNvPr id="250" name="TextBox 3D 1">
            <a:extLst>
              <a:ext uri="{FF2B5EF4-FFF2-40B4-BE49-F238E27FC236}">
                <a16:creationId xmlns:a16="http://schemas.microsoft.com/office/drawing/2014/main" id="{7B967BED-6103-7785-FC8B-13F6EC4439F2}"/>
              </a:ext>
            </a:extLst>
          </p:cNvPr>
          <p:cNvSpPr txBox="1">
            <a:spLocks/>
          </p:cNvSpPr>
          <p:nvPr/>
        </p:nvSpPr>
        <p:spPr>
          <a:xfrm>
            <a:off x="11230557" y="5297489"/>
            <a:ext cx="10654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Open AI Model</a:t>
            </a:r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334B454B-19CE-DEFF-B964-91620AE94263}"/>
              </a:ext>
            </a:extLst>
          </p:cNvPr>
          <p:cNvSpPr/>
          <p:nvPr/>
        </p:nvSpPr>
        <p:spPr>
          <a:xfrm>
            <a:off x="3718084" y="2873310"/>
            <a:ext cx="651859" cy="213433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 err="1">
                <a:solidFill>
                  <a:schemeClr val="tx1"/>
                </a:solidFill>
              </a:rPr>
              <a:t>Entra</a:t>
            </a:r>
            <a:r>
              <a:rPr lang="en-US" sz="600" dirty="0">
                <a:solidFill>
                  <a:schemeClr val="tx1"/>
                </a:solidFill>
              </a:rPr>
              <a:t> AZURE AD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BFB09872-DBAC-E54C-D8EA-1E54D1252853}"/>
              </a:ext>
            </a:extLst>
          </p:cNvPr>
          <p:cNvSpPr/>
          <p:nvPr/>
        </p:nvSpPr>
        <p:spPr>
          <a:xfrm>
            <a:off x="5640496" y="2823305"/>
            <a:ext cx="653012" cy="213433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OCP LaaS</a:t>
            </a:r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6C6A41A1-AEE2-5333-F797-09B356BE59FC}"/>
              </a:ext>
            </a:extLst>
          </p:cNvPr>
          <p:cNvSpPr/>
          <p:nvPr/>
        </p:nvSpPr>
        <p:spPr>
          <a:xfrm>
            <a:off x="6516624" y="2818860"/>
            <a:ext cx="673170" cy="22318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OCP Monitoring</a:t>
            </a: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BDBC618B-992D-13EF-1B23-828ED230329F}"/>
              </a:ext>
            </a:extLst>
          </p:cNvPr>
          <p:cNvSpPr/>
          <p:nvPr/>
        </p:nvSpPr>
        <p:spPr>
          <a:xfrm>
            <a:off x="7396942" y="2817623"/>
            <a:ext cx="595808" cy="22318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OCP REDIS Cache</a:t>
            </a:r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178C53C7-BA70-0340-3603-F2C3A8B21CE5}"/>
              </a:ext>
            </a:extLst>
          </p:cNvPr>
          <p:cNvSpPr/>
          <p:nvPr/>
        </p:nvSpPr>
        <p:spPr>
          <a:xfrm>
            <a:off x="6639071" y="3198283"/>
            <a:ext cx="818306" cy="22318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User Data Entitlements API </a:t>
            </a: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842CCC14-7822-C7A8-46FF-E2C0F9928414}"/>
              </a:ext>
            </a:extLst>
          </p:cNvPr>
          <p:cNvSpPr/>
          <p:nvPr/>
        </p:nvSpPr>
        <p:spPr>
          <a:xfrm>
            <a:off x="8916607" y="3192148"/>
            <a:ext cx="748818" cy="25461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User Data Entitlements API</a:t>
            </a:r>
          </a:p>
        </p:txBody>
      </p: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D4F79FF4-7052-A6E3-95C4-B6920498E5CC}"/>
              </a:ext>
            </a:extLst>
          </p:cNvPr>
          <p:cNvCxnSpPr>
            <a:cxnSpLocks/>
            <a:stCxn id="88" idx="3"/>
            <a:endCxn id="95" idx="1"/>
          </p:cNvCxnSpPr>
          <p:nvPr/>
        </p:nvCxnSpPr>
        <p:spPr>
          <a:xfrm>
            <a:off x="7741504" y="4807854"/>
            <a:ext cx="483556" cy="69619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E7989AAA-6813-2B8B-BED4-F01B6DB59F43}"/>
              </a:ext>
            </a:extLst>
          </p:cNvPr>
          <p:cNvCxnSpPr>
            <a:cxnSpLocks/>
            <a:stCxn id="226" idx="3"/>
            <a:endCxn id="34" idx="1"/>
          </p:cNvCxnSpPr>
          <p:nvPr/>
        </p:nvCxnSpPr>
        <p:spPr>
          <a:xfrm flipV="1">
            <a:off x="5475867" y="2014150"/>
            <a:ext cx="689056" cy="13821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1" name="TextBox 3D 1">
            <a:extLst>
              <a:ext uri="{FF2B5EF4-FFF2-40B4-BE49-F238E27FC236}">
                <a16:creationId xmlns:a16="http://schemas.microsoft.com/office/drawing/2014/main" id="{EF407895-8A22-3DCA-B661-F7B7C3F8F9D6}"/>
              </a:ext>
            </a:extLst>
          </p:cNvPr>
          <p:cNvSpPr txBox="1">
            <a:spLocks/>
          </p:cNvSpPr>
          <p:nvPr/>
        </p:nvSpPr>
        <p:spPr>
          <a:xfrm>
            <a:off x="4451851" y="1553922"/>
            <a:ext cx="81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Authorize with API </a:t>
            </a:r>
            <a:r>
              <a:rPr lang="en-US" sz="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Entra</a:t>
            </a:r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Azure AD token</a:t>
            </a:r>
          </a:p>
        </p:txBody>
      </p:sp>
      <p:sp>
        <p:nvSpPr>
          <p:cNvPr id="312" name="TextBox 3D 1">
            <a:extLst>
              <a:ext uri="{FF2B5EF4-FFF2-40B4-BE49-F238E27FC236}">
                <a16:creationId xmlns:a16="http://schemas.microsoft.com/office/drawing/2014/main" id="{09AE9831-34E7-3CF9-8D74-7B77BC8B19AB}"/>
              </a:ext>
            </a:extLst>
          </p:cNvPr>
          <p:cNvSpPr txBox="1">
            <a:spLocks/>
          </p:cNvSpPr>
          <p:nvPr/>
        </p:nvSpPr>
        <p:spPr>
          <a:xfrm>
            <a:off x="7489950" y="1549355"/>
            <a:ext cx="818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Authorize with API </a:t>
            </a:r>
            <a:r>
              <a:rPr lang="en-US" sz="6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Entra</a:t>
            </a:r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Azure AD token</a:t>
            </a:r>
          </a:p>
        </p:txBody>
      </p:sp>
      <p:sp>
        <p:nvSpPr>
          <p:cNvPr id="315" name="TextBox 3D 2">
            <a:extLst>
              <a:ext uri="{FF2B5EF4-FFF2-40B4-BE49-F238E27FC236}">
                <a16:creationId xmlns:a16="http://schemas.microsoft.com/office/drawing/2014/main" id="{AC0A66CC-4820-7B95-6013-EDC95F59AC01}"/>
              </a:ext>
            </a:extLst>
          </p:cNvPr>
          <p:cNvSpPr txBox="1"/>
          <p:nvPr/>
        </p:nvSpPr>
        <p:spPr>
          <a:xfrm>
            <a:off x="4861004" y="320773"/>
            <a:ext cx="68694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AI Architecture | Investment Banking – </a:t>
            </a:r>
            <a:r>
              <a:rPr lang="en-US" b="1" dirty="0"/>
              <a:t>updated </a:t>
            </a:r>
            <a:r>
              <a:rPr lang="en-US" dirty="0"/>
              <a:t> version </a:t>
            </a:r>
          </a:p>
        </p:txBody>
      </p:sp>
      <p:pic>
        <p:nvPicPr>
          <p:cNvPr id="316" name="Graphic 315" descr="Internet outline">
            <a:extLst>
              <a:ext uri="{FF2B5EF4-FFF2-40B4-BE49-F238E27FC236}">
                <a16:creationId xmlns:a16="http://schemas.microsoft.com/office/drawing/2014/main" id="{CC8C7CA8-FFB9-3245-B743-78EF757F00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194917" y="4964737"/>
            <a:ext cx="370466" cy="370466"/>
          </a:xfrm>
          <a:prstGeom prst="rect">
            <a:avLst/>
          </a:prstGeom>
        </p:spPr>
      </p:pic>
      <p:sp>
        <p:nvSpPr>
          <p:cNvPr id="319" name="TextBox 3D 1">
            <a:extLst>
              <a:ext uri="{FF2B5EF4-FFF2-40B4-BE49-F238E27FC236}">
                <a16:creationId xmlns:a16="http://schemas.microsoft.com/office/drawing/2014/main" id="{B8F218C1-A631-3233-2138-711AF359287A}"/>
              </a:ext>
            </a:extLst>
          </p:cNvPr>
          <p:cNvSpPr txBox="1">
            <a:spLocks/>
          </p:cNvSpPr>
          <p:nvPr/>
        </p:nvSpPr>
        <p:spPr>
          <a:xfrm>
            <a:off x="3908766" y="3745415"/>
            <a:ext cx="818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Gateway</a:t>
            </a:r>
          </a:p>
        </p:txBody>
      </p:sp>
      <p:cxnSp>
        <p:nvCxnSpPr>
          <p:cNvPr id="324" name="Connector: Elbow 323">
            <a:extLst>
              <a:ext uri="{FF2B5EF4-FFF2-40B4-BE49-F238E27FC236}">
                <a16:creationId xmlns:a16="http://schemas.microsoft.com/office/drawing/2014/main" id="{9080526A-C3E7-AED6-8BB2-FF5948292D1F}"/>
              </a:ext>
            </a:extLst>
          </p:cNvPr>
          <p:cNvCxnSpPr>
            <a:cxnSpLocks/>
            <a:stCxn id="89" idx="3"/>
            <a:endCxn id="230" idx="1"/>
          </p:cNvCxnSpPr>
          <p:nvPr/>
        </p:nvCxnSpPr>
        <p:spPr>
          <a:xfrm flipV="1">
            <a:off x="7727054" y="2176679"/>
            <a:ext cx="1717091" cy="3059381"/>
          </a:xfrm>
          <a:prstGeom prst="bentConnector3">
            <a:avLst>
              <a:gd name="adj1" fmla="val 22711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330">
            <a:extLst>
              <a:ext uri="{FF2B5EF4-FFF2-40B4-BE49-F238E27FC236}">
                <a16:creationId xmlns:a16="http://schemas.microsoft.com/office/drawing/2014/main" id="{978A081D-3F4C-A0B7-C8A4-2254E9F881E7}"/>
              </a:ext>
            </a:extLst>
          </p:cNvPr>
          <p:cNvCxnSpPr>
            <a:cxnSpLocks/>
            <a:stCxn id="63" idx="0"/>
            <a:endCxn id="87" idx="0"/>
          </p:cNvCxnSpPr>
          <p:nvPr/>
        </p:nvCxnSpPr>
        <p:spPr>
          <a:xfrm rot="16200000" flipH="1">
            <a:off x="6878479" y="3945493"/>
            <a:ext cx="28750" cy="1046921"/>
          </a:xfrm>
          <a:prstGeom prst="bentConnector3">
            <a:avLst>
              <a:gd name="adj1" fmla="val -1095774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5" name="Connector: Elbow 334">
            <a:extLst>
              <a:ext uri="{FF2B5EF4-FFF2-40B4-BE49-F238E27FC236}">
                <a16:creationId xmlns:a16="http://schemas.microsoft.com/office/drawing/2014/main" id="{C16AA0EC-0EE8-C61F-4935-90923435AF65}"/>
              </a:ext>
            </a:extLst>
          </p:cNvPr>
          <p:cNvCxnSpPr>
            <a:cxnSpLocks/>
            <a:stCxn id="63" idx="2"/>
            <a:endCxn id="67" idx="2"/>
          </p:cNvCxnSpPr>
          <p:nvPr/>
        </p:nvCxnSpPr>
        <p:spPr>
          <a:xfrm rot="5400000" flipH="1" flipV="1">
            <a:off x="7460533" y="4033760"/>
            <a:ext cx="790539" cy="2972818"/>
          </a:xfrm>
          <a:prstGeom prst="bentConnector3">
            <a:avLst>
              <a:gd name="adj1" fmla="val -28917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751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7ADEAB6-199A-C346-C00E-B496C114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975" y="1329993"/>
            <a:ext cx="8794044" cy="4795078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91E9769-565E-DD70-2B24-31A68E44BF8A}"/>
              </a:ext>
            </a:extLst>
          </p:cNvPr>
          <p:cNvSpPr txBox="1">
            <a:spLocks/>
          </p:cNvSpPr>
          <p:nvPr/>
        </p:nvSpPr>
        <p:spPr>
          <a:xfrm>
            <a:off x="604434" y="189480"/>
            <a:ext cx="10983132" cy="4476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Artificial Intelligence</a:t>
            </a:r>
          </a:p>
        </p:txBody>
      </p:sp>
      <p:sp>
        <p:nvSpPr>
          <p:cNvPr id="8" name="TextBox 3D 2">
            <a:extLst>
              <a:ext uri="{FF2B5EF4-FFF2-40B4-BE49-F238E27FC236}">
                <a16:creationId xmlns:a16="http://schemas.microsoft.com/office/drawing/2014/main" id="{25F25839-082E-078B-601B-D1EA08F30375}"/>
              </a:ext>
            </a:extLst>
          </p:cNvPr>
          <p:cNvSpPr txBox="1"/>
          <p:nvPr/>
        </p:nvSpPr>
        <p:spPr>
          <a:xfrm>
            <a:off x="4237621" y="447520"/>
            <a:ext cx="7533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AI Architecture | Investment Banking – </a:t>
            </a:r>
            <a:r>
              <a:rPr lang="en-US" b="1" dirty="0"/>
              <a:t>second</a:t>
            </a:r>
            <a:r>
              <a:rPr lang="en-US" dirty="0"/>
              <a:t> architecture review with </a:t>
            </a:r>
            <a:r>
              <a:rPr lang="en-US" dirty="0" err="1"/>
              <a:t>Msty</a:t>
            </a:r>
            <a:r>
              <a:rPr lang="en-US" dirty="0"/>
              <a:t> and Anthropic &amp; Claude 3.5 LLM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6140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D1DE007-C920-F789-9250-0338367D7D62}"/>
              </a:ext>
            </a:extLst>
          </p:cNvPr>
          <p:cNvSpPr txBox="1">
            <a:spLocks/>
          </p:cNvSpPr>
          <p:nvPr/>
        </p:nvSpPr>
        <p:spPr>
          <a:xfrm>
            <a:off x="515248" y="362200"/>
            <a:ext cx="10983132" cy="4476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Artificial Intelligence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1C4D2E-E263-5279-ADC4-5EECA388F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1491" y="1274845"/>
            <a:ext cx="5684310" cy="312219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9A1296-7891-49D3-69E0-F7A7E3DE8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196392"/>
            <a:ext cx="6096000" cy="318734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436C81-0D4B-71F4-92EB-2980804250AD}"/>
              </a:ext>
            </a:extLst>
          </p:cNvPr>
          <p:cNvSpPr txBox="1"/>
          <p:nvPr/>
        </p:nvSpPr>
        <p:spPr>
          <a:xfrm>
            <a:off x="515248" y="4535055"/>
            <a:ext cx="11440553" cy="18288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algn="l"/>
            <a:r>
              <a:rPr lang="en-US" sz="1200" b="0" i="0" dirty="0">
                <a:solidFill>
                  <a:srgbClr val="030712"/>
                </a:solidFill>
                <a:effectLst/>
                <a:latin typeface="InterVariable"/>
              </a:rPr>
              <a:t>Suggestions for Further Enhancement: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30712"/>
                </a:solidFill>
                <a:effectLst/>
                <a:latin typeface="InterVariable"/>
              </a:rPr>
              <a:t>Consider adding a </a:t>
            </a:r>
            <a:r>
              <a:rPr lang="en-US" sz="1200" b="1" i="0" dirty="0">
                <a:solidFill>
                  <a:srgbClr val="030712"/>
                </a:solidFill>
                <a:effectLst/>
                <a:latin typeface="InterVariable"/>
              </a:rPr>
              <a:t>disaster recovery </a:t>
            </a:r>
            <a:r>
              <a:rPr lang="en-US" sz="1200" b="0" i="0" dirty="0">
                <a:solidFill>
                  <a:srgbClr val="030712"/>
                </a:solidFill>
                <a:effectLst/>
                <a:latin typeface="InterVariable"/>
              </a:rPr>
              <a:t>component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30712"/>
                </a:solidFill>
                <a:effectLst/>
                <a:latin typeface="InterVariable"/>
              </a:rPr>
              <a:t>Include </a:t>
            </a:r>
            <a:r>
              <a:rPr lang="en-US" sz="1200" b="1" i="0" dirty="0">
                <a:solidFill>
                  <a:srgbClr val="030712"/>
                </a:solidFill>
                <a:effectLst/>
                <a:latin typeface="InterVariable"/>
              </a:rPr>
              <a:t>data versioning mechanism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30712"/>
                </a:solidFill>
                <a:effectLst/>
                <a:latin typeface="InterVariable"/>
              </a:rPr>
              <a:t>Add </a:t>
            </a:r>
            <a:r>
              <a:rPr lang="en-US" sz="1200" b="1" i="0" dirty="0">
                <a:solidFill>
                  <a:srgbClr val="030712"/>
                </a:solidFill>
                <a:effectLst/>
                <a:latin typeface="InterVariable"/>
              </a:rPr>
              <a:t>performance monitoring metrics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30712"/>
                </a:solidFill>
                <a:effectLst/>
                <a:latin typeface="InterVariable"/>
              </a:rPr>
              <a:t>Consider implementing </a:t>
            </a:r>
            <a:r>
              <a:rPr lang="en-US" sz="1200" b="1" i="0" dirty="0">
                <a:solidFill>
                  <a:srgbClr val="030712"/>
                </a:solidFill>
                <a:effectLst/>
                <a:latin typeface="InterVariable"/>
              </a:rPr>
              <a:t>circuit breakers</a:t>
            </a:r>
          </a:p>
          <a:p>
            <a:pPr algn="l">
              <a:buFont typeface="+mj-lt"/>
              <a:buAutoNum type="arabicPeriod"/>
            </a:pPr>
            <a:r>
              <a:rPr lang="en-US" sz="1200" b="0" i="0" dirty="0">
                <a:solidFill>
                  <a:srgbClr val="030712"/>
                </a:solidFill>
                <a:effectLst/>
                <a:latin typeface="InterVariable"/>
              </a:rPr>
              <a:t>Add </a:t>
            </a:r>
            <a:r>
              <a:rPr lang="en-US" sz="1200" b="1" i="0" dirty="0">
                <a:solidFill>
                  <a:srgbClr val="030712"/>
                </a:solidFill>
                <a:effectLst/>
                <a:latin typeface="InterVariable"/>
              </a:rPr>
              <a:t>API rate limiting</a:t>
            </a:r>
          </a:p>
          <a:p>
            <a:pPr algn="l">
              <a:buFont typeface="+mj-lt"/>
              <a:buAutoNum type="arabicPeriod"/>
            </a:pPr>
            <a:endParaRPr lang="en-US" sz="1200" b="0" i="0" dirty="0">
              <a:solidFill>
                <a:srgbClr val="030712"/>
              </a:solidFill>
              <a:effectLst/>
              <a:latin typeface="InterVariable"/>
            </a:endParaRPr>
          </a:p>
          <a:p>
            <a:pPr algn="l"/>
            <a:r>
              <a:rPr lang="en-US" sz="1200" b="0" i="0" dirty="0">
                <a:solidFill>
                  <a:srgbClr val="030712"/>
                </a:solidFill>
                <a:effectLst/>
                <a:latin typeface="InterVariable"/>
              </a:rPr>
              <a:t>Overall, this </a:t>
            </a:r>
            <a:r>
              <a:rPr lang="en-US" sz="1200" b="0" i="1" dirty="0">
                <a:solidFill>
                  <a:srgbClr val="030712"/>
                </a:solidFill>
                <a:effectLst/>
                <a:latin typeface="InterVariable"/>
              </a:rPr>
              <a:t>updated architecture is more robust and production-ready compared to the previous version</a:t>
            </a:r>
            <a:r>
              <a:rPr lang="en-US" sz="1200" b="0" i="0" dirty="0">
                <a:solidFill>
                  <a:srgbClr val="030712"/>
                </a:solidFill>
                <a:effectLst/>
                <a:latin typeface="InterVariable"/>
              </a:rPr>
              <a:t>. It addresses key concerns around </a:t>
            </a:r>
            <a:r>
              <a:rPr lang="en-US" sz="1200" b="0" i="1" dirty="0">
                <a:solidFill>
                  <a:srgbClr val="030712"/>
                </a:solidFill>
                <a:effectLst/>
                <a:latin typeface="InterVariable"/>
              </a:rPr>
              <a:t>security, scalability, and maintainability while providing a clear implementation pattern for AI integration in Investment Banking</a:t>
            </a:r>
            <a:r>
              <a:rPr lang="en-US" sz="1200" b="0" i="0" dirty="0">
                <a:solidFill>
                  <a:srgbClr val="030712"/>
                </a:solidFill>
                <a:effectLst/>
                <a:latin typeface="InterVariable"/>
              </a:rPr>
              <a:t>.</a:t>
            </a:r>
          </a:p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TextBox 3D 2">
            <a:extLst>
              <a:ext uri="{FF2B5EF4-FFF2-40B4-BE49-F238E27FC236}">
                <a16:creationId xmlns:a16="http://schemas.microsoft.com/office/drawing/2014/main" id="{754CA317-8199-9D82-96BB-5D7953A29BF1}"/>
              </a:ext>
            </a:extLst>
          </p:cNvPr>
          <p:cNvSpPr txBox="1"/>
          <p:nvPr/>
        </p:nvSpPr>
        <p:spPr>
          <a:xfrm>
            <a:off x="4237621" y="447520"/>
            <a:ext cx="7533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AI Architecture | Investment Banking – AI response after </a:t>
            </a:r>
            <a:r>
              <a:rPr lang="en-US" b="1" dirty="0"/>
              <a:t>second</a:t>
            </a:r>
            <a:r>
              <a:rPr lang="en-US" dirty="0"/>
              <a:t> architecture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39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Rectangle: Rounded Corners 455">
            <a:extLst>
              <a:ext uri="{FF2B5EF4-FFF2-40B4-BE49-F238E27FC236}">
                <a16:creationId xmlns:a16="http://schemas.microsoft.com/office/drawing/2014/main" id="{B553387F-98D6-9E9B-78C3-44058B418ADF}"/>
              </a:ext>
            </a:extLst>
          </p:cNvPr>
          <p:cNvSpPr/>
          <p:nvPr/>
        </p:nvSpPr>
        <p:spPr>
          <a:xfrm>
            <a:off x="2098527" y="1639749"/>
            <a:ext cx="6072176" cy="453617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1" name="Rectangle: Rounded Corners 360">
            <a:extLst>
              <a:ext uri="{FF2B5EF4-FFF2-40B4-BE49-F238E27FC236}">
                <a16:creationId xmlns:a16="http://schemas.microsoft.com/office/drawing/2014/main" id="{334EF547-42D9-B9D9-ACE5-09532F98B5CF}"/>
              </a:ext>
            </a:extLst>
          </p:cNvPr>
          <p:cNvSpPr/>
          <p:nvPr/>
        </p:nvSpPr>
        <p:spPr>
          <a:xfrm>
            <a:off x="3282369" y="1763776"/>
            <a:ext cx="1959797" cy="148689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C595D7F5-9417-A68B-2840-9665FCDE3106}"/>
              </a:ext>
            </a:extLst>
          </p:cNvPr>
          <p:cNvSpPr/>
          <p:nvPr/>
        </p:nvSpPr>
        <p:spPr>
          <a:xfrm>
            <a:off x="8287353" y="2819731"/>
            <a:ext cx="742588" cy="18325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DAA4F3-98F9-008D-A094-D1086002D994}"/>
              </a:ext>
            </a:extLst>
          </p:cNvPr>
          <p:cNvSpPr/>
          <p:nvPr/>
        </p:nvSpPr>
        <p:spPr>
          <a:xfrm>
            <a:off x="871275" y="1776354"/>
            <a:ext cx="1130639" cy="1984515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189480"/>
            <a:ext cx="10983132" cy="447640"/>
          </a:xfrm>
        </p:spPr>
        <p:txBody>
          <a:bodyPr>
            <a:normAutofit fontScale="90000"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75540B7-9DB9-82F7-012B-26071BBC5D01}"/>
              </a:ext>
            </a:extLst>
          </p:cNvPr>
          <p:cNvSpPr/>
          <p:nvPr/>
        </p:nvSpPr>
        <p:spPr>
          <a:xfrm>
            <a:off x="1015283" y="2069072"/>
            <a:ext cx="838555" cy="5675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Office worker male with solid fill">
            <a:extLst>
              <a:ext uri="{FF2B5EF4-FFF2-40B4-BE49-F238E27FC236}">
                <a16:creationId xmlns:a16="http://schemas.microsoft.com/office/drawing/2014/main" id="{3DB5A534-41AF-9035-7F1C-8DBD5BBB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813" y="2477853"/>
            <a:ext cx="233289" cy="233289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10C9B89-213C-1D39-BF5F-A9C3C6C5B7D3}"/>
              </a:ext>
            </a:extLst>
          </p:cNvPr>
          <p:cNvSpPr txBox="1"/>
          <p:nvPr/>
        </p:nvSpPr>
        <p:spPr>
          <a:xfrm>
            <a:off x="1096471" y="2150190"/>
            <a:ext cx="670515" cy="16042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15732F-830A-FCF0-768A-5A73A60E367D}"/>
              </a:ext>
            </a:extLst>
          </p:cNvPr>
          <p:cNvSpPr txBox="1"/>
          <p:nvPr/>
        </p:nvSpPr>
        <p:spPr>
          <a:xfrm>
            <a:off x="1096471" y="2436058"/>
            <a:ext cx="706829" cy="11546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721B1D3-A4F2-F6FA-F9C7-ED363EAA4FCA}"/>
              </a:ext>
            </a:extLst>
          </p:cNvPr>
          <p:cNvCxnSpPr>
            <a:cxnSpLocks/>
            <a:stCxn id="35" idx="3"/>
            <a:endCxn id="33" idx="1"/>
          </p:cNvCxnSpPr>
          <p:nvPr/>
        </p:nvCxnSpPr>
        <p:spPr>
          <a:xfrm flipV="1">
            <a:off x="521102" y="2352861"/>
            <a:ext cx="494181" cy="24163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98FB00F-F293-09F1-000D-FDA5EBBB5680}"/>
              </a:ext>
            </a:extLst>
          </p:cNvPr>
          <p:cNvSpPr/>
          <p:nvPr/>
        </p:nvSpPr>
        <p:spPr>
          <a:xfrm>
            <a:off x="11303837" y="4398774"/>
            <a:ext cx="562614" cy="78898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D 1">
            <a:extLst>
              <a:ext uri="{FF2B5EF4-FFF2-40B4-BE49-F238E27FC236}">
                <a16:creationId xmlns:a16="http://schemas.microsoft.com/office/drawing/2014/main" id="{54E17C68-DA11-098E-4C9C-53FCAD0A8C87}"/>
              </a:ext>
            </a:extLst>
          </p:cNvPr>
          <p:cNvSpPr txBox="1">
            <a:spLocks/>
          </p:cNvSpPr>
          <p:nvPr/>
        </p:nvSpPr>
        <p:spPr>
          <a:xfrm>
            <a:off x="1081668" y="1294311"/>
            <a:ext cx="8174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GUI</a:t>
            </a:r>
          </a:p>
          <a:p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Front-End</a:t>
            </a:r>
          </a:p>
        </p:txBody>
      </p:sp>
      <p:sp>
        <p:nvSpPr>
          <p:cNvPr id="52" name="TextBox 3D 1">
            <a:extLst>
              <a:ext uri="{FF2B5EF4-FFF2-40B4-BE49-F238E27FC236}">
                <a16:creationId xmlns:a16="http://schemas.microsoft.com/office/drawing/2014/main" id="{04FC8B09-3288-F31B-D177-3C7C1589453C}"/>
              </a:ext>
            </a:extLst>
          </p:cNvPr>
          <p:cNvSpPr txBox="1">
            <a:spLocks/>
          </p:cNvSpPr>
          <p:nvPr/>
        </p:nvSpPr>
        <p:spPr>
          <a:xfrm>
            <a:off x="11206353" y="4130551"/>
            <a:ext cx="1200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OpenAI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FA57A4E-41BF-4C06-B9D2-4617F2DD8838}"/>
              </a:ext>
            </a:extLst>
          </p:cNvPr>
          <p:cNvSpPr/>
          <p:nvPr/>
        </p:nvSpPr>
        <p:spPr>
          <a:xfrm>
            <a:off x="2220427" y="1961707"/>
            <a:ext cx="695188" cy="1292036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3D 1">
            <a:extLst>
              <a:ext uri="{FF2B5EF4-FFF2-40B4-BE49-F238E27FC236}">
                <a16:creationId xmlns:a16="http://schemas.microsoft.com/office/drawing/2014/main" id="{300332F0-F70D-6B7B-15ED-A5A3E8164097}"/>
              </a:ext>
            </a:extLst>
          </p:cNvPr>
          <p:cNvSpPr txBox="1">
            <a:spLocks/>
          </p:cNvSpPr>
          <p:nvPr/>
        </p:nvSpPr>
        <p:spPr>
          <a:xfrm>
            <a:off x="3459906" y="1301195"/>
            <a:ext cx="1310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 AI Orchestration Tier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DBD9B0-D067-21E0-5522-657644FF5B5C}"/>
              </a:ext>
            </a:extLst>
          </p:cNvPr>
          <p:cNvCxnSpPr>
            <a:cxnSpLocks/>
            <a:stCxn id="33" idx="3"/>
            <a:endCxn id="88" idx="1"/>
          </p:cNvCxnSpPr>
          <p:nvPr/>
        </p:nvCxnSpPr>
        <p:spPr>
          <a:xfrm>
            <a:off x="1853838" y="2352861"/>
            <a:ext cx="473410" cy="6563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6E80E41-51D4-8453-A7D5-DBC63A5C4049}"/>
              </a:ext>
            </a:extLst>
          </p:cNvPr>
          <p:cNvCxnSpPr>
            <a:cxnSpLocks/>
            <a:stCxn id="372" idx="3"/>
            <a:endCxn id="89" idx="1"/>
          </p:cNvCxnSpPr>
          <p:nvPr/>
        </p:nvCxnSpPr>
        <p:spPr>
          <a:xfrm flipV="1">
            <a:off x="4191601" y="2045077"/>
            <a:ext cx="317124" cy="3353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Graphic 80" descr="Database outline">
            <a:extLst>
              <a:ext uri="{FF2B5EF4-FFF2-40B4-BE49-F238E27FC236}">
                <a16:creationId xmlns:a16="http://schemas.microsoft.com/office/drawing/2014/main" id="{231072C5-29D1-F592-382B-9BDDC3837C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85144" y="4725955"/>
            <a:ext cx="323574" cy="323574"/>
          </a:xfrm>
          <a:prstGeom prst="rect">
            <a:avLst/>
          </a:prstGeom>
        </p:spPr>
      </p:pic>
      <p:pic>
        <p:nvPicPr>
          <p:cNvPr id="107" name="Graphic 106" descr="Syncing cloud with solid fill">
            <a:extLst>
              <a:ext uri="{FF2B5EF4-FFF2-40B4-BE49-F238E27FC236}">
                <a16:creationId xmlns:a16="http://schemas.microsoft.com/office/drawing/2014/main" id="{4E358AE9-B76F-D2E3-5E96-5DEF604D8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42775" y="4323038"/>
            <a:ext cx="294984" cy="294984"/>
          </a:xfrm>
          <a:prstGeom prst="rect">
            <a:avLst/>
          </a:prstGeom>
        </p:spPr>
      </p:pic>
      <p:pic>
        <p:nvPicPr>
          <p:cNvPr id="115" name="Graphic 114" descr="Laptop with solid fill">
            <a:extLst>
              <a:ext uri="{FF2B5EF4-FFF2-40B4-BE49-F238E27FC236}">
                <a16:creationId xmlns:a16="http://schemas.microsoft.com/office/drawing/2014/main" id="{38B3F222-A01D-C32D-E981-74A39B408A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7331" y="1561522"/>
            <a:ext cx="364821" cy="364821"/>
          </a:xfrm>
          <a:prstGeom prst="rect">
            <a:avLst/>
          </a:prstGeom>
        </p:spPr>
      </p:pic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40287275-EE0B-57C6-B436-252376892487}"/>
              </a:ext>
            </a:extLst>
          </p:cNvPr>
          <p:cNvCxnSpPr>
            <a:cxnSpLocks/>
            <a:stCxn id="88" idx="3"/>
            <a:endCxn id="372" idx="1"/>
          </p:cNvCxnSpPr>
          <p:nvPr/>
        </p:nvCxnSpPr>
        <p:spPr>
          <a:xfrm flipV="1">
            <a:off x="2827294" y="2380406"/>
            <a:ext cx="585842" cy="3809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7C265EA-6F25-1A89-BA1F-FD164383A858}"/>
              </a:ext>
            </a:extLst>
          </p:cNvPr>
          <p:cNvSpPr/>
          <p:nvPr/>
        </p:nvSpPr>
        <p:spPr>
          <a:xfrm>
            <a:off x="6990172" y="2952600"/>
            <a:ext cx="1034977" cy="2867179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905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TextBox 3D 1">
            <a:extLst>
              <a:ext uri="{FF2B5EF4-FFF2-40B4-BE49-F238E27FC236}">
                <a16:creationId xmlns:a16="http://schemas.microsoft.com/office/drawing/2014/main" id="{595BEFEE-03DD-6E9F-3574-B0BA5AF80BFE}"/>
              </a:ext>
            </a:extLst>
          </p:cNvPr>
          <p:cNvSpPr txBox="1">
            <a:spLocks/>
          </p:cNvSpPr>
          <p:nvPr/>
        </p:nvSpPr>
        <p:spPr>
          <a:xfrm>
            <a:off x="6930506" y="1262866"/>
            <a:ext cx="9353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Workflow Tier</a:t>
            </a:r>
          </a:p>
        </p:txBody>
      </p:sp>
      <p:sp>
        <p:nvSpPr>
          <p:cNvPr id="142" name="TextBox 3D 1">
            <a:extLst>
              <a:ext uri="{FF2B5EF4-FFF2-40B4-BE49-F238E27FC236}">
                <a16:creationId xmlns:a16="http://schemas.microsoft.com/office/drawing/2014/main" id="{0F61DC38-A292-0579-EDC3-B393DDD8FE10}"/>
              </a:ext>
            </a:extLst>
          </p:cNvPr>
          <p:cNvSpPr txBox="1">
            <a:spLocks/>
          </p:cNvSpPr>
          <p:nvPr/>
        </p:nvSpPr>
        <p:spPr>
          <a:xfrm>
            <a:off x="11174850" y="1894214"/>
            <a:ext cx="12002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</a:t>
            </a:r>
            <a:r>
              <a:rPr 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SageMaker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AAFC583F-D9E5-D6D2-F785-7B7DBD0385C4}"/>
              </a:ext>
            </a:extLst>
          </p:cNvPr>
          <p:cNvSpPr/>
          <p:nvPr/>
        </p:nvSpPr>
        <p:spPr>
          <a:xfrm>
            <a:off x="10171668" y="1850749"/>
            <a:ext cx="716679" cy="148749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8" name="TextBox 3D 1">
            <a:extLst>
              <a:ext uri="{FF2B5EF4-FFF2-40B4-BE49-F238E27FC236}">
                <a16:creationId xmlns:a16="http://schemas.microsoft.com/office/drawing/2014/main" id="{0B6C0017-A15B-0D34-F7EA-8D625934EE24}"/>
              </a:ext>
            </a:extLst>
          </p:cNvPr>
          <p:cNvSpPr txBox="1">
            <a:spLocks/>
          </p:cNvSpPr>
          <p:nvPr/>
        </p:nvSpPr>
        <p:spPr>
          <a:xfrm>
            <a:off x="10070813" y="1321532"/>
            <a:ext cx="1041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latin typeface="Segoe UI" panose="020B0502040204020203" pitchFamily="34" charset="0"/>
                <a:cs typeface="Segoe UI" panose="020B0502040204020203" pitchFamily="34" charset="0"/>
              </a:rPr>
              <a:t>SaaS AI Gateway</a:t>
            </a:r>
          </a:p>
          <a:p>
            <a:r>
              <a:rPr lang="en-US" sz="600" i="1" dirty="0">
                <a:latin typeface="Segoe UI" panose="020B0502040204020203" pitchFamily="34" charset="0"/>
                <a:cs typeface="Segoe UI" panose="020B0502040204020203" pitchFamily="34" charset="0"/>
              </a:rPr>
              <a:t>Outbound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9A329A3-A011-D465-B771-6037064C221B}"/>
              </a:ext>
            </a:extLst>
          </p:cNvPr>
          <p:cNvCxnSpPr>
            <a:cxnSpLocks/>
            <a:endCxn id="295" idx="1"/>
          </p:cNvCxnSpPr>
          <p:nvPr/>
        </p:nvCxnSpPr>
        <p:spPr>
          <a:xfrm>
            <a:off x="10852076" y="2189303"/>
            <a:ext cx="436123" cy="145077"/>
          </a:xfrm>
          <a:prstGeom prst="bentConnector3">
            <a:avLst>
              <a:gd name="adj1" fmla="val 6344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E7A0FE3-EAE8-D52C-5AA1-A4807714D774}"/>
              </a:ext>
            </a:extLst>
          </p:cNvPr>
          <p:cNvCxnSpPr>
            <a:cxnSpLocks/>
            <a:stCxn id="140" idx="3"/>
            <a:endCxn id="290" idx="1"/>
          </p:cNvCxnSpPr>
          <p:nvPr/>
        </p:nvCxnSpPr>
        <p:spPr>
          <a:xfrm>
            <a:off x="10832900" y="2285997"/>
            <a:ext cx="487652" cy="228354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3" name="Graphic 162" descr="Database outline">
            <a:extLst>
              <a:ext uri="{FF2B5EF4-FFF2-40B4-BE49-F238E27FC236}">
                <a16:creationId xmlns:a16="http://schemas.microsoft.com/office/drawing/2014/main" id="{FA7A6FC9-8083-CD56-A6A5-7D4E19297A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79393" y="4248114"/>
            <a:ext cx="261888" cy="261888"/>
          </a:xfrm>
          <a:prstGeom prst="rect">
            <a:avLst/>
          </a:prstGeom>
        </p:spPr>
      </p:pic>
      <p:pic>
        <p:nvPicPr>
          <p:cNvPr id="164" name="Graphic 163" descr="Database outline">
            <a:extLst>
              <a:ext uri="{FF2B5EF4-FFF2-40B4-BE49-F238E27FC236}">
                <a16:creationId xmlns:a16="http://schemas.microsoft.com/office/drawing/2014/main" id="{1BEED6B2-E2D8-C904-FE30-1BDB858B1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63778" y="3047836"/>
            <a:ext cx="292340" cy="292340"/>
          </a:xfrm>
          <a:prstGeom prst="rect">
            <a:avLst/>
          </a:prstGeom>
        </p:spPr>
      </p:pic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AE8D54F2-23A5-F749-0C46-732E80A7300C}"/>
              </a:ext>
            </a:extLst>
          </p:cNvPr>
          <p:cNvCxnSpPr>
            <a:cxnSpLocks/>
            <a:stCxn id="162" idx="3"/>
          </p:cNvCxnSpPr>
          <p:nvPr/>
        </p:nvCxnSpPr>
        <p:spPr>
          <a:xfrm flipV="1">
            <a:off x="7950381" y="2419150"/>
            <a:ext cx="2367769" cy="1612980"/>
          </a:xfrm>
          <a:prstGeom prst="bentConnector3">
            <a:avLst>
              <a:gd name="adj1" fmla="val 10721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65BC6780-0D3F-2BCB-6EE4-727D76E71167}"/>
              </a:ext>
            </a:extLst>
          </p:cNvPr>
          <p:cNvCxnSpPr>
            <a:cxnSpLocks/>
            <a:stCxn id="361" idx="2"/>
            <a:endCxn id="125" idx="1"/>
          </p:cNvCxnSpPr>
          <p:nvPr/>
        </p:nvCxnSpPr>
        <p:spPr>
          <a:xfrm rot="16200000" flipH="1">
            <a:off x="4241280" y="3271660"/>
            <a:ext cx="1154566" cy="1112590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8" name="Graphic 177" descr="Database outline">
            <a:extLst>
              <a:ext uri="{FF2B5EF4-FFF2-40B4-BE49-F238E27FC236}">
                <a16:creationId xmlns:a16="http://schemas.microsoft.com/office/drawing/2014/main" id="{7900D89C-F3C8-6508-0E3D-EA4065DC0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8079" y="3450441"/>
            <a:ext cx="314738" cy="314738"/>
          </a:xfrm>
          <a:prstGeom prst="rect">
            <a:avLst/>
          </a:prstGeom>
        </p:spPr>
      </p:pic>
      <p:sp>
        <p:nvSpPr>
          <p:cNvPr id="181" name="TextBox 3D 1">
            <a:extLst>
              <a:ext uri="{FF2B5EF4-FFF2-40B4-BE49-F238E27FC236}">
                <a16:creationId xmlns:a16="http://schemas.microsoft.com/office/drawing/2014/main" id="{C3DCDB7B-FCDA-C7D9-4480-423D5C8E6DA5}"/>
              </a:ext>
            </a:extLst>
          </p:cNvPr>
          <p:cNvSpPr txBox="1">
            <a:spLocks/>
          </p:cNvSpPr>
          <p:nvPr/>
        </p:nvSpPr>
        <p:spPr>
          <a:xfrm>
            <a:off x="8367063" y="3306426"/>
            <a:ext cx="111959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Reporting DB</a:t>
            </a:r>
          </a:p>
        </p:txBody>
      </p:sp>
      <p:sp>
        <p:nvSpPr>
          <p:cNvPr id="183" name="TextBox 3D 1">
            <a:extLst>
              <a:ext uri="{FF2B5EF4-FFF2-40B4-BE49-F238E27FC236}">
                <a16:creationId xmlns:a16="http://schemas.microsoft.com/office/drawing/2014/main" id="{8B9EF30B-E561-9A05-EAC1-36C92E734239}"/>
              </a:ext>
            </a:extLst>
          </p:cNvPr>
          <p:cNvSpPr txBox="1">
            <a:spLocks/>
          </p:cNvSpPr>
          <p:nvPr/>
        </p:nvSpPr>
        <p:spPr>
          <a:xfrm>
            <a:off x="8634953" y="3965117"/>
            <a:ext cx="5188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Vector DB</a:t>
            </a:r>
          </a:p>
        </p:txBody>
      </p:sp>
      <p:sp>
        <p:nvSpPr>
          <p:cNvPr id="184" name="TextBox 3D 1">
            <a:extLst>
              <a:ext uri="{FF2B5EF4-FFF2-40B4-BE49-F238E27FC236}">
                <a16:creationId xmlns:a16="http://schemas.microsoft.com/office/drawing/2014/main" id="{34F6CAD3-8018-93BD-4436-3E147A8A9EF0}"/>
              </a:ext>
            </a:extLst>
          </p:cNvPr>
          <p:cNvSpPr txBox="1">
            <a:spLocks/>
          </p:cNvSpPr>
          <p:nvPr/>
        </p:nvSpPr>
        <p:spPr>
          <a:xfrm>
            <a:off x="8331152" y="2800378"/>
            <a:ext cx="605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Structure  DB</a:t>
            </a:r>
          </a:p>
        </p:txBody>
      </p:sp>
      <p:sp>
        <p:nvSpPr>
          <p:cNvPr id="202" name="TextBox 3D 1">
            <a:extLst>
              <a:ext uri="{FF2B5EF4-FFF2-40B4-BE49-F238E27FC236}">
                <a16:creationId xmlns:a16="http://schemas.microsoft.com/office/drawing/2014/main" id="{21FEA3F1-BF4B-7C88-8970-A5D4E710098C}"/>
              </a:ext>
            </a:extLst>
          </p:cNvPr>
          <p:cNvSpPr txBox="1">
            <a:spLocks/>
          </p:cNvSpPr>
          <p:nvPr/>
        </p:nvSpPr>
        <p:spPr>
          <a:xfrm>
            <a:off x="208065" y="2713698"/>
            <a:ext cx="76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Investment Adviser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99AB0A8-2F27-8156-5F25-668D44A86733}"/>
              </a:ext>
            </a:extLst>
          </p:cNvPr>
          <p:cNvCxnSpPr>
            <a:cxnSpLocks/>
            <a:stCxn id="32" idx="3"/>
            <a:endCxn id="20" idx="1"/>
          </p:cNvCxnSpPr>
          <p:nvPr/>
        </p:nvCxnSpPr>
        <p:spPr>
          <a:xfrm>
            <a:off x="566861" y="3124138"/>
            <a:ext cx="514244" cy="72507"/>
          </a:xfrm>
          <a:prstGeom prst="bentConnector3">
            <a:avLst>
              <a:gd name="adj1" fmla="val 27773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7DD15D-6278-2AF1-7E8D-EA8F4512AAAE}"/>
              </a:ext>
            </a:extLst>
          </p:cNvPr>
          <p:cNvSpPr/>
          <p:nvPr/>
        </p:nvSpPr>
        <p:spPr>
          <a:xfrm>
            <a:off x="1060547" y="2747565"/>
            <a:ext cx="838555" cy="1923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Documents Upload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7DC6824-5EEC-F992-036D-FCC2AFD04C0F}"/>
              </a:ext>
            </a:extLst>
          </p:cNvPr>
          <p:cNvSpPr/>
          <p:nvPr/>
        </p:nvSpPr>
        <p:spPr>
          <a:xfrm>
            <a:off x="1081105" y="3100461"/>
            <a:ext cx="772733" cy="1923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Admin</a:t>
            </a:r>
          </a:p>
        </p:txBody>
      </p:sp>
      <p:pic>
        <p:nvPicPr>
          <p:cNvPr id="32" name="Graphic 31" descr="Office worker female with solid fill">
            <a:extLst>
              <a:ext uri="{FF2B5EF4-FFF2-40B4-BE49-F238E27FC236}">
                <a16:creationId xmlns:a16="http://schemas.microsoft.com/office/drawing/2014/main" id="{E6FA565B-545A-01CB-A6C2-31D1194E75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0691" y="3001053"/>
            <a:ext cx="246170" cy="246170"/>
          </a:xfrm>
          <a:prstGeom prst="rect">
            <a:avLst/>
          </a:prstGeom>
        </p:spPr>
      </p:pic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C047583-587B-3BA1-0630-85EB6D6BC540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84939" y="2640396"/>
            <a:ext cx="575608" cy="20335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3D 1">
            <a:extLst>
              <a:ext uri="{FF2B5EF4-FFF2-40B4-BE49-F238E27FC236}">
                <a16:creationId xmlns:a16="http://schemas.microsoft.com/office/drawing/2014/main" id="{E755B394-34D3-BEC9-763C-D83BFC50754F}"/>
              </a:ext>
            </a:extLst>
          </p:cNvPr>
          <p:cNvSpPr txBox="1">
            <a:spLocks/>
          </p:cNvSpPr>
          <p:nvPr/>
        </p:nvSpPr>
        <p:spPr>
          <a:xfrm>
            <a:off x="11235020" y="1243130"/>
            <a:ext cx="7834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SaaS AI </a:t>
            </a:r>
          </a:p>
        </p:txBody>
      </p:sp>
      <p:pic>
        <p:nvPicPr>
          <p:cNvPr id="65" name="Graphic 64" descr="Database outline">
            <a:extLst>
              <a:ext uri="{FF2B5EF4-FFF2-40B4-BE49-F238E27FC236}">
                <a16:creationId xmlns:a16="http://schemas.microsoft.com/office/drawing/2014/main" id="{DC5DC7E8-7878-46DB-97CB-16C349536B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40550" y="2928188"/>
            <a:ext cx="267846" cy="267846"/>
          </a:xfrm>
          <a:prstGeom prst="rect">
            <a:avLst/>
          </a:prstGeom>
        </p:spPr>
      </p:pic>
      <p:pic>
        <p:nvPicPr>
          <p:cNvPr id="67" name="Graphic 66" descr="Office worker male with solid fill">
            <a:extLst>
              <a:ext uri="{FF2B5EF4-FFF2-40B4-BE49-F238E27FC236}">
                <a16:creationId xmlns:a16="http://schemas.microsoft.com/office/drawing/2014/main" id="{5951A1B0-6E52-70AC-358F-4513FC4BC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572" y="3527580"/>
            <a:ext cx="233289" cy="233289"/>
          </a:xfrm>
          <a:prstGeom prst="rect">
            <a:avLst/>
          </a:prstGeom>
        </p:spPr>
      </p:pic>
      <p:sp>
        <p:nvSpPr>
          <p:cNvPr id="74" name="TextBox 3D 1">
            <a:extLst>
              <a:ext uri="{FF2B5EF4-FFF2-40B4-BE49-F238E27FC236}">
                <a16:creationId xmlns:a16="http://schemas.microsoft.com/office/drawing/2014/main" id="{738C2003-8F96-6AF2-FE44-48A26F423DEF}"/>
              </a:ext>
            </a:extLst>
          </p:cNvPr>
          <p:cNvSpPr txBox="1">
            <a:spLocks/>
          </p:cNvSpPr>
          <p:nvPr/>
        </p:nvSpPr>
        <p:spPr>
          <a:xfrm>
            <a:off x="256083" y="3253743"/>
            <a:ext cx="760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</p:txBody>
      </p:sp>
      <p:sp>
        <p:nvSpPr>
          <p:cNvPr id="76" name="TextBox 3D 1">
            <a:extLst>
              <a:ext uri="{FF2B5EF4-FFF2-40B4-BE49-F238E27FC236}">
                <a16:creationId xmlns:a16="http://schemas.microsoft.com/office/drawing/2014/main" id="{F188BBE6-C822-7B12-4925-2EEB70B386E2}"/>
              </a:ext>
            </a:extLst>
          </p:cNvPr>
          <p:cNvSpPr txBox="1">
            <a:spLocks/>
          </p:cNvSpPr>
          <p:nvPr/>
        </p:nvSpPr>
        <p:spPr>
          <a:xfrm>
            <a:off x="295193" y="3770944"/>
            <a:ext cx="760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Operations</a:t>
            </a:r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21DA1BC4-EC20-990A-6D63-E3A5D8DF48BF}"/>
              </a:ext>
            </a:extLst>
          </p:cNvPr>
          <p:cNvCxnSpPr>
            <a:cxnSpLocks/>
          </p:cNvCxnSpPr>
          <p:nvPr/>
        </p:nvCxnSpPr>
        <p:spPr>
          <a:xfrm flipV="1">
            <a:off x="613948" y="3484007"/>
            <a:ext cx="233289" cy="18466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58C0EC7-1DFF-D713-2171-1950C2BC2612}"/>
              </a:ext>
            </a:extLst>
          </p:cNvPr>
          <p:cNvSpPr/>
          <p:nvPr/>
        </p:nvSpPr>
        <p:spPr>
          <a:xfrm>
            <a:off x="2327248" y="2291680"/>
            <a:ext cx="500046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A53F334-6AAA-0C81-F852-B0C1EC587F02}"/>
              </a:ext>
            </a:extLst>
          </p:cNvPr>
          <p:cNvSpPr/>
          <p:nvPr/>
        </p:nvSpPr>
        <p:spPr>
          <a:xfrm>
            <a:off x="4508725" y="1918259"/>
            <a:ext cx="668571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User Query Intent Detection API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5AF8726A-34C0-644F-3F7A-37FBAE08690B}"/>
              </a:ext>
            </a:extLst>
          </p:cNvPr>
          <p:cNvSpPr/>
          <p:nvPr/>
        </p:nvSpPr>
        <p:spPr>
          <a:xfrm>
            <a:off x="4492410" y="2292332"/>
            <a:ext cx="678972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Router Service API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06FF3A7-7A68-596C-FD39-9E488C861F3D}"/>
              </a:ext>
            </a:extLst>
          </p:cNvPr>
          <p:cNvSpPr/>
          <p:nvPr/>
        </p:nvSpPr>
        <p:spPr>
          <a:xfrm>
            <a:off x="5374858" y="2990697"/>
            <a:ext cx="1130639" cy="2829082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344710D7-2DD0-AF38-BC35-4EE541BF7C63}"/>
              </a:ext>
            </a:extLst>
          </p:cNvPr>
          <p:cNvSpPr/>
          <p:nvPr/>
        </p:nvSpPr>
        <p:spPr>
          <a:xfrm>
            <a:off x="5477129" y="3127128"/>
            <a:ext cx="687931" cy="1668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Agent API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874B9318-86B8-256C-FF58-F9EAEAB42E4D}"/>
              </a:ext>
            </a:extLst>
          </p:cNvPr>
          <p:cNvSpPr/>
          <p:nvPr/>
        </p:nvSpPr>
        <p:spPr>
          <a:xfrm>
            <a:off x="5476247" y="3422696"/>
            <a:ext cx="687931" cy="2739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SQL Generator Agent API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43B77BB3-AB3D-CB93-D848-969A426DE26A}"/>
              </a:ext>
            </a:extLst>
          </p:cNvPr>
          <p:cNvSpPr/>
          <p:nvPr/>
        </p:nvSpPr>
        <p:spPr>
          <a:xfrm>
            <a:off x="5476246" y="3797555"/>
            <a:ext cx="687931" cy="27393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SQL Retriever Agent API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6C545140-0790-E643-650F-2065A8DF3370}"/>
              </a:ext>
            </a:extLst>
          </p:cNvPr>
          <p:cNvSpPr/>
          <p:nvPr/>
        </p:nvSpPr>
        <p:spPr>
          <a:xfrm>
            <a:off x="5497326" y="4148845"/>
            <a:ext cx="964169" cy="34838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Realtime Augmented Generator Agent API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34102424-17B8-BAA8-DC16-89A07FA42648}"/>
              </a:ext>
            </a:extLst>
          </p:cNvPr>
          <p:cNvSpPr/>
          <p:nvPr/>
        </p:nvSpPr>
        <p:spPr>
          <a:xfrm>
            <a:off x="5509554" y="4574588"/>
            <a:ext cx="951941" cy="1668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Agent X API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75296D7-3176-013E-6829-8BB5DB906AC5}"/>
              </a:ext>
            </a:extLst>
          </p:cNvPr>
          <p:cNvSpPr/>
          <p:nvPr/>
        </p:nvSpPr>
        <p:spPr>
          <a:xfrm>
            <a:off x="5509554" y="4797638"/>
            <a:ext cx="951941" cy="1668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Agent Y API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DCFA94E2-CFFF-F48F-E09D-D00CE7F2DC9C}"/>
              </a:ext>
            </a:extLst>
          </p:cNvPr>
          <p:cNvSpPr/>
          <p:nvPr/>
        </p:nvSpPr>
        <p:spPr>
          <a:xfrm>
            <a:off x="10298974" y="2090352"/>
            <a:ext cx="533926" cy="3912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LLM Gateway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51883307-D2D9-CFDA-A72A-4702E9229B43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5177296" y="2045077"/>
            <a:ext cx="5121678" cy="10511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A1195675-3DD3-8724-60BD-3EFC463F0F29}"/>
              </a:ext>
            </a:extLst>
          </p:cNvPr>
          <p:cNvCxnSpPr>
            <a:cxnSpLocks/>
            <a:stCxn id="91" idx="3"/>
            <a:endCxn id="140" idx="1"/>
          </p:cNvCxnSpPr>
          <p:nvPr/>
        </p:nvCxnSpPr>
        <p:spPr>
          <a:xfrm flipV="1">
            <a:off x="5171382" y="2285997"/>
            <a:ext cx="5127592" cy="13315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TextBox 3D 1">
            <a:extLst>
              <a:ext uri="{FF2B5EF4-FFF2-40B4-BE49-F238E27FC236}">
                <a16:creationId xmlns:a16="http://schemas.microsoft.com/office/drawing/2014/main" id="{05773EFB-6BA8-5C3D-CEBB-9A9A9993090D}"/>
              </a:ext>
            </a:extLst>
          </p:cNvPr>
          <p:cNvSpPr txBox="1">
            <a:spLocks/>
          </p:cNvSpPr>
          <p:nvPr/>
        </p:nvSpPr>
        <p:spPr>
          <a:xfrm>
            <a:off x="5289652" y="1278013"/>
            <a:ext cx="11626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Agents Tier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278067B2-7A0C-5CE7-0363-052D7C4E09B7}"/>
              </a:ext>
            </a:extLst>
          </p:cNvPr>
          <p:cNvSpPr/>
          <p:nvPr/>
        </p:nvSpPr>
        <p:spPr>
          <a:xfrm>
            <a:off x="7171916" y="3905312"/>
            <a:ext cx="778465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RAG Doc Consumer Service API</a:t>
            </a:r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EDFB8361-5683-6F00-D750-9AD38E138054}"/>
              </a:ext>
            </a:extLst>
          </p:cNvPr>
          <p:cNvSpPr/>
          <p:nvPr/>
        </p:nvSpPr>
        <p:spPr>
          <a:xfrm>
            <a:off x="5564005" y="5097558"/>
            <a:ext cx="687931" cy="1668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App 2 Agent API</a:t>
            </a: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64ADB7B-A27E-4FA1-D3EC-24B1139DFAD9}"/>
              </a:ext>
            </a:extLst>
          </p:cNvPr>
          <p:cNvSpPr/>
          <p:nvPr/>
        </p:nvSpPr>
        <p:spPr>
          <a:xfrm>
            <a:off x="7060980" y="5264390"/>
            <a:ext cx="778465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App 2 Workflow Integration Service API</a:t>
            </a:r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C9D4EC91-1382-CB30-57E1-0DA6B73FA7AF}"/>
              </a:ext>
            </a:extLst>
          </p:cNvPr>
          <p:cNvCxnSpPr>
            <a:cxnSpLocks/>
            <a:stCxn id="172" idx="3"/>
            <a:endCxn id="175" idx="1"/>
          </p:cNvCxnSpPr>
          <p:nvPr/>
        </p:nvCxnSpPr>
        <p:spPr>
          <a:xfrm>
            <a:off x="6251936" y="5180974"/>
            <a:ext cx="809044" cy="210234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555CEBF5-AB3E-518A-1B68-8C909827D0DE}"/>
              </a:ext>
            </a:extLst>
          </p:cNvPr>
          <p:cNvSpPr/>
          <p:nvPr/>
        </p:nvSpPr>
        <p:spPr>
          <a:xfrm>
            <a:off x="9410705" y="5437145"/>
            <a:ext cx="729063" cy="1082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2" name="Graphic 191" descr="Database outline">
            <a:extLst>
              <a:ext uri="{FF2B5EF4-FFF2-40B4-BE49-F238E27FC236}">
                <a16:creationId xmlns:a16="http://schemas.microsoft.com/office/drawing/2014/main" id="{0299F0C8-08D1-EB80-71BA-8E238317B6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98731" y="6071464"/>
            <a:ext cx="341037" cy="341037"/>
          </a:xfrm>
          <a:prstGeom prst="rect">
            <a:avLst/>
          </a:prstGeom>
        </p:spPr>
      </p:pic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25FA7FD5-D9C1-6E92-BB4A-AC02ECC6DB55}"/>
              </a:ext>
            </a:extLst>
          </p:cNvPr>
          <p:cNvSpPr/>
          <p:nvPr/>
        </p:nvSpPr>
        <p:spPr>
          <a:xfrm>
            <a:off x="9559000" y="5708189"/>
            <a:ext cx="510037" cy="2065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App 2 API</a:t>
            </a:r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C4E41A63-A68B-8926-A69E-6939171A6437}"/>
              </a:ext>
            </a:extLst>
          </p:cNvPr>
          <p:cNvCxnSpPr>
            <a:cxnSpLocks/>
            <a:stCxn id="175" idx="3"/>
            <a:endCxn id="193" idx="1"/>
          </p:cNvCxnSpPr>
          <p:nvPr/>
        </p:nvCxnSpPr>
        <p:spPr>
          <a:xfrm>
            <a:off x="7839445" y="5391208"/>
            <a:ext cx="1719555" cy="420240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A00AEA6F-030D-D419-3220-9F2392F64A50}"/>
              </a:ext>
            </a:extLst>
          </p:cNvPr>
          <p:cNvSpPr/>
          <p:nvPr/>
        </p:nvSpPr>
        <p:spPr>
          <a:xfrm>
            <a:off x="7131179" y="3086416"/>
            <a:ext cx="778465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User Chat Consumer Service API</a:t>
            </a:r>
          </a:p>
        </p:txBody>
      </p: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E8A0DB0A-AFAB-EA13-1BEA-80B9CA4F6EF4}"/>
              </a:ext>
            </a:extLst>
          </p:cNvPr>
          <p:cNvCxnSpPr>
            <a:cxnSpLocks/>
            <a:stCxn id="91" idx="3"/>
            <a:endCxn id="210" idx="1"/>
          </p:cNvCxnSpPr>
          <p:nvPr/>
        </p:nvCxnSpPr>
        <p:spPr>
          <a:xfrm>
            <a:off x="5171382" y="2419150"/>
            <a:ext cx="1959797" cy="794084"/>
          </a:xfrm>
          <a:prstGeom prst="bentConnector3">
            <a:avLst>
              <a:gd name="adj1" fmla="val 76194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Flowchart: Direct Access Storage 217">
            <a:extLst>
              <a:ext uri="{FF2B5EF4-FFF2-40B4-BE49-F238E27FC236}">
                <a16:creationId xmlns:a16="http://schemas.microsoft.com/office/drawing/2014/main" id="{839F13A7-2A9D-8F7A-561D-C09BF71FE615}"/>
              </a:ext>
            </a:extLst>
          </p:cNvPr>
          <p:cNvSpPr/>
          <p:nvPr/>
        </p:nvSpPr>
        <p:spPr>
          <a:xfrm>
            <a:off x="6752020" y="3090598"/>
            <a:ext cx="273431" cy="86286"/>
          </a:xfrm>
          <a:prstGeom prst="flowChartMagneticDru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4F2E11E5-81E0-F580-7966-D85D3B20D31D}"/>
              </a:ext>
            </a:extLst>
          </p:cNvPr>
          <p:cNvCxnSpPr>
            <a:cxnSpLocks/>
            <a:stCxn id="129" idx="3"/>
            <a:endCxn id="162" idx="1"/>
          </p:cNvCxnSpPr>
          <p:nvPr/>
        </p:nvCxnSpPr>
        <p:spPr>
          <a:xfrm flipV="1">
            <a:off x="6461495" y="4032130"/>
            <a:ext cx="710421" cy="29090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Flowchart: Direct Access Storage 222">
            <a:extLst>
              <a:ext uri="{FF2B5EF4-FFF2-40B4-BE49-F238E27FC236}">
                <a16:creationId xmlns:a16="http://schemas.microsoft.com/office/drawing/2014/main" id="{4082FF93-FD65-0649-1ACA-7A29E9ABE164}"/>
              </a:ext>
            </a:extLst>
          </p:cNvPr>
          <p:cNvSpPr/>
          <p:nvPr/>
        </p:nvSpPr>
        <p:spPr>
          <a:xfrm>
            <a:off x="6657075" y="4346707"/>
            <a:ext cx="273431" cy="86286"/>
          </a:xfrm>
          <a:prstGeom prst="flowChartMagneticDrum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0DE6E29B-C207-1C3C-551B-0AF4FC205749}"/>
              </a:ext>
            </a:extLst>
          </p:cNvPr>
          <p:cNvCxnSpPr>
            <a:cxnSpLocks/>
            <a:endCxn id="178" idx="1"/>
          </p:cNvCxnSpPr>
          <p:nvPr/>
        </p:nvCxnSpPr>
        <p:spPr>
          <a:xfrm flipV="1">
            <a:off x="6204914" y="3607810"/>
            <a:ext cx="2203165" cy="353558"/>
          </a:xfrm>
          <a:prstGeom prst="bentConnector3">
            <a:avLst>
              <a:gd name="adj1" fmla="val 28186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455AC2BA-C108-55CD-1E5C-2E6F53DE8F62}"/>
              </a:ext>
            </a:extLst>
          </p:cNvPr>
          <p:cNvCxnSpPr>
            <a:cxnSpLocks/>
          </p:cNvCxnSpPr>
          <p:nvPr/>
        </p:nvCxnSpPr>
        <p:spPr>
          <a:xfrm flipV="1">
            <a:off x="6164177" y="3327859"/>
            <a:ext cx="983367" cy="51895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Connector: Elbow 265">
            <a:extLst>
              <a:ext uri="{FF2B5EF4-FFF2-40B4-BE49-F238E27FC236}">
                <a16:creationId xmlns:a16="http://schemas.microsoft.com/office/drawing/2014/main" id="{939DAACB-22F9-D597-CCF8-CBBF21893420}"/>
              </a:ext>
            </a:extLst>
          </p:cNvPr>
          <p:cNvCxnSpPr>
            <a:cxnSpLocks/>
            <a:stCxn id="210" idx="3"/>
          </p:cNvCxnSpPr>
          <p:nvPr/>
        </p:nvCxnSpPr>
        <p:spPr>
          <a:xfrm>
            <a:off x="7909644" y="3213234"/>
            <a:ext cx="650956" cy="1270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Connector: Elbow 279">
            <a:extLst>
              <a:ext uri="{FF2B5EF4-FFF2-40B4-BE49-F238E27FC236}">
                <a16:creationId xmlns:a16="http://schemas.microsoft.com/office/drawing/2014/main" id="{921443DB-BD95-7CFF-3274-F0A0003E29A6}"/>
              </a:ext>
            </a:extLst>
          </p:cNvPr>
          <p:cNvCxnSpPr>
            <a:cxnSpLocks/>
            <a:stCxn id="162" idx="2"/>
          </p:cNvCxnSpPr>
          <p:nvPr/>
        </p:nvCxnSpPr>
        <p:spPr>
          <a:xfrm rot="16200000" flipH="1">
            <a:off x="7967907" y="3752189"/>
            <a:ext cx="226098" cy="1039615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6" name="TextBox 3D 1">
            <a:extLst>
              <a:ext uri="{FF2B5EF4-FFF2-40B4-BE49-F238E27FC236}">
                <a16:creationId xmlns:a16="http://schemas.microsoft.com/office/drawing/2014/main" id="{CADAC6F4-A068-5776-2525-C6BE1F153ADD}"/>
              </a:ext>
            </a:extLst>
          </p:cNvPr>
          <p:cNvSpPr txBox="1">
            <a:spLocks/>
          </p:cNvSpPr>
          <p:nvPr/>
        </p:nvSpPr>
        <p:spPr>
          <a:xfrm>
            <a:off x="8168198" y="1294310"/>
            <a:ext cx="726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Tier</a:t>
            </a:r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1EE25FE8-6208-304B-9063-C6FC8FF77569}"/>
              </a:ext>
            </a:extLst>
          </p:cNvPr>
          <p:cNvSpPr/>
          <p:nvPr/>
        </p:nvSpPr>
        <p:spPr>
          <a:xfrm>
            <a:off x="11320552" y="4453928"/>
            <a:ext cx="497106" cy="2312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Open AI API</a:t>
            </a:r>
          </a:p>
        </p:txBody>
      </p: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5EED6FBF-8519-35BE-CF09-4B08202D1C7C}"/>
              </a:ext>
            </a:extLst>
          </p:cNvPr>
          <p:cNvSpPr/>
          <p:nvPr/>
        </p:nvSpPr>
        <p:spPr>
          <a:xfrm>
            <a:off x="11271484" y="2163614"/>
            <a:ext cx="562614" cy="788987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3" name="Graphic 292" descr="Database outline">
            <a:extLst>
              <a:ext uri="{FF2B5EF4-FFF2-40B4-BE49-F238E27FC236}">
                <a16:creationId xmlns:a16="http://schemas.microsoft.com/office/drawing/2014/main" id="{263E16E3-FD32-0400-B1FD-F06BF6B27C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2791" y="2490795"/>
            <a:ext cx="323574" cy="323574"/>
          </a:xfrm>
          <a:prstGeom prst="rect">
            <a:avLst/>
          </a:prstGeom>
        </p:spPr>
      </p:pic>
      <p:pic>
        <p:nvPicPr>
          <p:cNvPr id="294" name="Graphic 293" descr="Syncing cloud with solid fill">
            <a:extLst>
              <a:ext uri="{FF2B5EF4-FFF2-40B4-BE49-F238E27FC236}">
                <a16:creationId xmlns:a16="http://schemas.microsoft.com/office/drawing/2014/main" id="{CD08B44B-D8EF-44C2-F65E-82CA7F552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39968" y="2068021"/>
            <a:ext cx="294984" cy="294984"/>
          </a:xfrm>
          <a:prstGeom prst="rect">
            <a:avLst/>
          </a:prstGeom>
        </p:spPr>
      </p:pic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C2DBF581-AD93-B074-514E-66ED4C252B11}"/>
              </a:ext>
            </a:extLst>
          </p:cNvPr>
          <p:cNvSpPr/>
          <p:nvPr/>
        </p:nvSpPr>
        <p:spPr>
          <a:xfrm>
            <a:off x="11288199" y="2218768"/>
            <a:ext cx="378022" cy="23122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API</a:t>
            </a:r>
          </a:p>
        </p:txBody>
      </p:sp>
      <p:sp>
        <p:nvSpPr>
          <p:cNvPr id="300" name="Rectangle: Rounded Corners 299">
            <a:extLst>
              <a:ext uri="{FF2B5EF4-FFF2-40B4-BE49-F238E27FC236}">
                <a16:creationId xmlns:a16="http://schemas.microsoft.com/office/drawing/2014/main" id="{DE75068C-AC44-6C95-60C5-FBE7F04A894D}"/>
              </a:ext>
            </a:extLst>
          </p:cNvPr>
          <p:cNvSpPr/>
          <p:nvPr/>
        </p:nvSpPr>
        <p:spPr>
          <a:xfrm>
            <a:off x="9410704" y="4218724"/>
            <a:ext cx="716679" cy="108289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1" name="Graphic 300" descr="Database outline">
            <a:extLst>
              <a:ext uri="{FF2B5EF4-FFF2-40B4-BE49-F238E27FC236}">
                <a16:creationId xmlns:a16="http://schemas.microsoft.com/office/drawing/2014/main" id="{7A414A79-246A-6EF8-6846-C9BDF311BD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30628" y="4853043"/>
            <a:ext cx="341037" cy="341037"/>
          </a:xfrm>
          <a:prstGeom prst="rect">
            <a:avLst/>
          </a:prstGeom>
        </p:spPr>
      </p:pic>
      <p:sp>
        <p:nvSpPr>
          <p:cNvPr id="302" name="Rectangle: Rounded Corners 301">
            <a:extLst>
              <a:ext uri="{FF2B5EF4-FFF2-40B4-BE49-F238E27FC236}">
                <a16:creationId xmlns:a16="http://schemas.microsoft.com/office/drawing/2014/main" id="{BDCA9D90-E6FF-8E71-D85C-58E4455A2101}"/>
              </a:ext>
            </a:extLst>
          </p:cNvPr>
          <p:cNvSpPr/>
          <p:nvPr/>
        </p:nvSpPr>
        <p:spPr>
          <a:xfrm>
            <a:off x="9493314" y="4458885"/>
            <a:ext cx="510037" cy="20651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App1 API</a:t>
            </a:r>
          </a:p>
        </p:txBody>
      </p:sp>
      <p:cxnSp>
        <p:nvCxnSpPr>
          <p:cNvPr id="303" name="Connector: Elbow 302">
            <a:extLst>
              <a:ext uri="{FF2B5EF4-FFF2-40B4-BE49-F238E27FC236}">
                <a16:creationId xmlns:a16="http://schemas.microsoft.com/office/drawing/2014/main" id="{C806C525-E350-E996-38FC-6D223B13E28A}"/>
              </a:ext>
            </a:extLst>
          </p:cNvPr>
          <p:cNvCxnSpPr>
            <a:cxnSpLocks/>
            <a:stCxn id="131" idx="3"/>
            <a:endCxn id="302" idx="1"/>
          </p:cNvCxnSpPr>
          <p:nvPr/>
        </p:nvCxnSpPr>
        <p:spPr>
          <a:xfrm flipV="1">
            <a:off x="6461495" y="4562144"/>
            <a:ext cx="3031819" cy="318910"/>
          </a:xfrm>
          <a:prstGeom prst="bentConnector3">
            <a:avLst>
              <a:gd name="adj1" fmla="val 88777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A95C202A-22AE-A24E-0A11-52BD758B8D42}"/>
              </a:ext>
            </a:extLst>
          </p:cNvPr>
          <p:cNvCxnSpPr>
            <a:cxnSpLocks/>
            <a:stCxn id="302" idx="2"/>
          </p:cNvCxnSpPr>
          <p:nvPr/>
        </p:nvCxnSpPr>
        <p:spPr>
          <a:xfrm rot="16200000" flipH="1">
            <a:off x="9688713" y="4725021"/>
            <a:ext cx="271046" cy="15180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or: Elbow 317">
            <a:extLst>
              <a:ext uri="{FF2B5EF4-FFF2-40B4-BE49-F238E27FC236}">
                <a16:creationId xmlns:a16="http://schemas.microsoft.com/office/drawing/2014/main" id="{BB9BC9A2-81A6-53BB-D2FB-438994DD2B28}"/>
              </a:ext>
            </a:extLst>
          </p:cNvPr>
          <p:cNvCxnSpPr>
            <a:cxnSpLocks/>
            <a:stCxn id="193" idx="2"/>
          </p:cNvCxnSpPr>
          <p:nvPr/>
        </p:nvCxnSpPr>
        <p:spPr>
          <a:xfrm rot="16200000" flipH="1">
            <a:off x="9779800" y="5948925"/>
            <a:ext cx="206806" cy="13836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675CE1B6-3B8D-F660-82B3-4556BFCD8B7D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296013" y="2647212"/>
            <a:ext cx="421784" cy="15675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TextBox 3D 1">
            <a:extLst>
              <a:ext uri="{FF2B5EF4-FFF2-40B4-BE49-F238E27FC236}">
                <a16:creationId xmlns:a16="http://schemas.microsoft.com/office/drawing/2014/main" id="{221C93BD-DFC6-759E-0A81-263E3C617CFD}"/>
              </a:ext>
            </a:extLst>
          </p:cNvPr>
          <p:cNvSpPr txBox="1">
            <a:spLocks/>
          </p:cNvSpPr>
          <p:nvPr/>
        </p:nvSpPr>
        <p:spPr>
          <a:xfrm>
            <a:off x="8998604" y="1236735"/>
            <a:ext cx="7834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Downstream Apps</a:t>
            </a:r>
          </a:p>
        </p:txBody>
      </p:sp>
      <p:pic>
        <p:nvPicPr>
          <p:cNvPr id="350" name="Graphic 349" descr="Folder outline">
            <a:extLst>
              <a:ext uri="{FF2B5EF4-FFF2-40B4-BE49-F238E27FC236}">
                <a16:creationId xmlns:a16="http://schemas.microsoft.com/office/drawing/2014/main" id="{74C4BEF8-B16E-9F0D-7B78-C3DC2A03E43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93282" y="4960880"/>
            <a:ext cx="220094" cy="220094"/>
          </a:xfrm>
          <a:prstGeom prst="rect">
            <a:avLst/>
          </a:prstGeom>
        </p:spPr>
      </p:pic>
      <p:cxnSp>
        <p:nvCxnSpPr>
          <p:cNvPr id="352" name="Connector: Elbow 351">
            <a:extLst>
              <a:ext uri="{FF2B5EF4-FFF2-40B4-BE49-F238E27FC236}">
                <a16:creationId xmlns:a16="http://schemas.microsoft.com/office/drawing/2014/main" id="{E0018EEC-1838-66C0-2DD9-C7B697281457}"/>
              </a:ext>
            </a:extLst>
          </p:cNvPr>
          <p:cNvCxnSpPr>
            <a:cxnSpLocks/>
            <a:stCxn id="162" idx="2"/>
            <a:endCxn id="350" idx="1"/>
          </p:cNvCxnSpPr>
          <p:nvPr/>
        </p:nvCxnSpPr>
        <p:spPr>
          <a:xfrm rot="16200000" flipH="1">
            <a:off x="7521226" y="4198870"/>
            <a:ext cx="911979" cy="832133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6" name="TextBox 3D 1">
            <a:extLst>
              <a:ext uri="{FF2B5EF4-FFF2-40B4-BE49-F238E27FC236}">
                <a16:creationId xmlns:a16="http://schemas.microsoft.com/office/drawing/2014/main" id="{BC9F27A9-85EF-BCF5-AAAE-5C397E6ABF86}"/>
              </a:ext>
            </a:extLst>
          </p:cNvPr>
          <p:cNvSpPr txBox="1">
            <a:spLocks/>
          </p:cNvSpPr>
          <p:nvPr/>
        </p:nvSpPr>
        <p:spPr>
          <a:xfrm>
            <a:off x="2163870" y="1371254"/>
            <a:ext cx="973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Gen AI Gateway</a:t>
            </a:r>
          </a:p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Inbound</a:t>
            </a:r>
          </a:p>
        </p:txBody>
      </p: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0A00EE44-B9D6-5CC3-2A46-9E029FB714BC}"/>
              </a:ext>
            </a:extLst>
          </p:cNvPr>
          <p:cNvSpPr/>
          <p:nvPr/>
        </p:nvSpPr>
        <p:spPr>
          <a:xfrm>
            <a:off x="3413136" y="2253588"/>
            <a:ext cx="778465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Orchestration Controller API</a:t>
            </a:r>
          </a:p>
        </p:txBody>
      </p:sp>
      <p:cxnSp>
        <p:nvCxnSpPr>
          <p:cNvPr id="393" name="Connector: Elbow 392">
            <a:extLst>
              <a:ext uri="{FF2B5EF4-FFF2-40B4-BE49-F238E27FC236}">
                <a16:creationId xmlns:a16="http://schemas.microsoft.com/office/drawing/2014/main" id="{4C501D90-D4AA-EB44-6749-3594F79732E4}"/>
              </a:ext>
            </a:extLst>
          </p:cNvPr>
          <p:cNvCxnSpPr>
            <a:cxnSpLocks/>
            <a:stCxn id="372" idx="3"/>
            <a:endCxn id="91" idx="1"/>
          </p:cNvCxnSpPr>
          <p:nvPr/>
        </p:nvCxnSpPr>
        <p:spPr>
          <a:xfrm>
            <a:off x="4191601" y="2380406"/>
            <a:ext cx="300809" cy="38744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3D 2">
            <a:extLst>
              <a:ext uri="{FF2B5EF4-FFF2-40B4-BE49-F238E27FC236}">
                <a16:creationId xmlns:a16="http://schemas.microsoft.com/office/drawing/2014/main" id="{E8861E51-BA55-DD3F-DAB2-FEC15CF6A3B8}"/>
              </a:ext>
            </a:extLst>
          </p:cNvPr>
          <p:cNvSpPr txBox="1"/>
          <p:nvPr/>
        </p:nvSpPr>
        <p:spPr>
          <a:xfrm>
            <a:off x="4578255" y="247158"/>
            <a:ext cx="3953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AI Architecture Framework | Detailed Integration</a:t>
            </a:r>
          </a:p>
        </p:txBody>
      </p:sp>
    </p:spTree>
    <p:extLst>
      <p:ext uri="{BB962C8B-B14F-4D97-AF65-F5344CB8AC3E}">
        <p14:creationId xmlns:p14="http://schemas.microsoft.com/office/powerpoint/2010/main" val="43976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5AC04881-D02A-24FC-A157-6C728DBB733B}"/>
              </a:ext>
            </a:extLst>
          </p:cNvPr>
          <p:cNvSpPr/>
          <p:nvPr/>
        </p:nvSpPr>
        <p:spPr>
          <a:xfrm>
            <a:off x="9755215" y="5198325"/>
            <a:ext cx="1244503" cy="43250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E0B8E7B-FF54-9DB9-3A7C-7C0BCD7D0710}"/>
              </a:ext>
            </a:extLst>
          </p:cNvPr>
          <p:cNvSpPr/>
          <p:nvPr/>
        </p:nvSpPr>
        <p:spPr>
          <a:xfrm>
            <a:off x="9444295" y="4226541"/>
            <a:ext cx="1510795" cy="54426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9AD599B1-E2B6-0AAB-603D-2C9344B2A53E}"/>
              </a:ext>
            </a:extLst>
          </p:cNvPr>
          <p:cNvSpPr/>
          <p:nvPr/>
        </p:nvSpPr>
        <p:spPr>
          <a:xfrm>
            <a:off x="2170007" y="1922642"/>
            <a:ext cx="6104308" cy="426081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D980C6-5563-4B92-433E-CA1BC9F870EE}"/>
              </a:ext>
            </a:extLst>
          </p:cNvPr>
          <p:cNvSpPr/>
          <p:nvPr/>
        </p:nvSpPr>
        <p:spPr>
          <a:xfrm>
            <a:off x="2420459" y="439659"/>
            <a:ext cx="3809889" cy="252838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 descr="Office worker male with solid fill">
            <a:extLst>
              <a:ext uri="{FF2B5EF4-FFF2-40B4-BE49-F238E27FC236}">
                <a16:creationId xmlns:a16="http://schemas.microsoft.com/office/drawing/2014/main" id="{3CBDA982-C3F8-FB19-EFF5-5E86F16F1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1534" y="464250"/>
            <a:ext cx="171967" cy="171967"/>
          </a:xfrm>
          <a:prstGeom prst="rect">
            <a:avLst/>
          </a:prstGeom>
        </p:spPr>
      </p:pic>
      <p:sp>
        <p:nvSpPr>
          <p:cNvPr id="5" name="TextBox 3D 1">
            <a:extLst>
              <a:ext uri="{FF2B5EF4-FFF2-40B4-BE49-F238E27FC236}">
                <a16:creationId xmlns:a16="http://schemas.microsoft.com/office/drawing/2014/main" id="{10107716-4784-849A-127D-8FE75433CD88}"/>
              </a:ext>
            </a:extLst>
          </p:cNvPr>
          <p:cNvSpPr txBox="1">
            <a:spLocks/>
          </p:cNvSpPr>
          <p:nvPr/>
        </p:nvSpPr>
        <p:spPr>
          <a:xfrm>
            <a:off x="3719536" y="209537"/>
            <a:ext cx="53531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Bank user</a:t>
            </a:r>
          </a:p>
        </p:txBody>
      </p:sp>
      <p:pic>
        <p:nvPicPr>
          <p:cNvPr id="7" name="Graphic 6" descr="Office worker female with solid fill">
            <a:extLst>
              <a:ext uri="{FF2B5EF4-FFF2-40B4-BE49-F238E27FC236}">
                <a16:creationId xmlns:a16="http://schemas.microsoft.com/office/drawing/2014/main" id="{8F91D253-B1E1-33B2-B9ED-80BAC4F63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53188" y="463078"/>
            <a:ext cx="181462" cy="181462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294D3D12-3C6D-070C-8B08-43FC1C751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8882" y="441630"/>
            <a:ext cx="171967" cy="171967"/>
          </a:xfrm>
          <a:prstGeom prst="rect">
            <a:avLst/>
          </a:prstGeom>
        </p:spPr>
      </p:pic>
      <p:sp>
        <p:nvSpPr>
          <p:cNvPr id="10" name="TextBox 3D 1">
            <a:extLst>
              <a:ext uri="{FF2B5EF4-FFF2-40B4-BE49-F238E27FC236}">
                <a16:creationId xmlns:a16="http://schemas.microsoft.com/office/drawing/2014/main" id="{2BE48F57-6B3D-0BA4-82E0-98D498C3B26C}"/>
              </a:ext>
            </a:extLst>
          </p:cNvPr>
          <p:cNvSpPr txBox="1">
            <a:spLocks/>
          </p:cNvSpPr>
          <p:nvPr/>
        </p:nvSpPr>
        <p:spPr>
          <a:xfrm>
            <a:off x="4609678" y="205862"/>
            <a:ext cx="760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Admin</a:t>
            </a:r>
          </a:p>
        </p:txBody>
      </p:sp>
      <p:sp>
        <p:nvSpPr>
          <p:cNvPr id="11" name="TextBox 3D 1">
            <a:extLst>
              <a:ext uri="{FF2B5EF4-FFF2-40B4-BE49-F238E27FC236}">
                <a16:creationId xmlns:a16="http://schemas.microsoft.com/office/drawing/2014/main" id="{6DA6E428-ECD5-8D23-CB3F-11141D7B4099}"/>
              </a:ext>
            </a:extLst>
          </p:cNvPr>
          <p:cNvSpPr txBox="1">
            <a:spLocks/>
          </p:cNvSpPr>
          <p:nvPr/>
        </p:nvSpPr>
        <p:spPr>
          <a:xfrm>
            <a:off x="5475514" y="263770"/>
            <a:ext cx="76080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B3BDE83-8B87-A88E-9038-29FB9A9F786E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 rot="5400000">
            <a:off x="3632549" y="212570"/>
            <a:ext cx="212928" cy="1172783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Office worker female with solid fill">
            <a:extLst>
              <a:ext uri="{FF2B5EF4-FFF2-40B4-BE49-F238E27FC236}">
                <a16:creationId xmlns:a16="http://schemas.microsoft.com/office/drawing/2014/main" id="{384B692D-50A0-3AAB-0EAF-D309CC2DA8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31005" y="460795"/>
            <a:ext cx="181462" cy="181462"/>
          </a:xfrm>
          <a:prstGeom prst="rect">
            <a:avLst/>
          </a:prstGeom>
        </p:spPr>
      </p:pic>
      <p:sp>
        <p:nvSpPr>
          <p:cNvPr id="15" name="TextBox 3D 1">
            <a:extLst>
              <a:ext uri="{FF2B5EF4-FFF2-40B4-BE49-F238E27FC236}">
                <a16:creationId xmlns:a16="http://schemas.microsoft.com/office/drawing/2014/main" id="{6815856D-D956-3925-FC09-000EF1AFF9B8}"/>
              </a:ext>
            </a:extLst>
          </p:cNvPr>
          <p:cNvSpPr txBox="1">
            <a:spLocks/>
          </p:cNvSpPr>
          <p:nvPr/>
        </p:nvSpPr>
        <p:spPr>
          <a:xfrm>
            <a:off x="2604540" y="213282"/>
            <a:ext cx="7300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Bank Customer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BB9F15-74F0-B9F9-5255-1EB458408A50}"/>
              </a:ext>
            </a:extLst>
          </p:cNvPr>
          <p:cNvSpPr/>
          <p:nvPr/>
        </p:nvSpPr>
        <p:spPr>
          <a:xfrm>
            <a:off x="2496934" y="902413"/>
            <a:ext cx="3903653" cy="261222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48CDDDB-3663-8018-E82B-13B77187EFAE}"/>
              </a:ext>
            </a:extLst>
          </p:cNvPr>
          <p:cNvSpPr/>
          <p:nvPr/>
        </p:nvSpPr>
        <p:spPr>
          <a:xfrm>
            <a:off x="2807481" y="905425"/>
            <a:ext cx="690280" cy="22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App 1 Front-End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AFF18F4B-8B6A-8D7E-36D2-C9F5D49E504E}"/>
              </a:ext>
            </a:extLst>
          </p:cNvPr>
          <p:cNvSpPr/>
          <p:nvPr/>
        </p:nvSpPr>
        <p:spPr>
          <a:xfrm>
            <a:off x="5370479" y="902413"/>
            <a:ext cx="690280" cy="22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App 2 Front-End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07D8F180-ADC9-D354-93AE-4DC19E7BDB8A}"/>
              </a:ext>
            </a:extLst>
          </p:cNvPr>
          <p:cNvCxnSpPr>
            <a:cxnSpLocks/>
            <a:stCxn id="13" idx="2"/>
            <a:endCxn id="31" idx="0"/>
          </p:cNvCxnSpPr>
          <p:nvPr/>
        </p:nvCxnSpPr>
        <p:spPr>
          <a:xfrm rot="16200000" flipH="1">
            <a:off x="4915553" y="102347"/>
            <a:ext cx="209916" cy="139021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B6523F-F646-819A-E22D-5DF81CFFA0BB}"/>
              </a:ext>
            </a:extLst>
          </p:cNvPr>
          <p:cNvSpPr/>
          <p:nvPr/>
        </p:nvSpPr>
        <p:spPr>
          <a:xfrm>
            <a:off x="2371049" y="2069903"/>
            <a:ext cx="4460145" cy="124535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8840355-9DB3-24F8-0D74-E077AA76DADA}"/>
              </a:ext>
            </a:extLst>
          </p:cNvPr>
          <p:cNvSpPr/>
          <p:nvPr/>
        </p:nvSpPr>
        <p:spPr>
          <a:xfrm>
            <a:off x="3900424" y="1832957"/>
            <a:ext cx="1095271" cy="16789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Application Gateway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091DBC90-6FCF-1DB0-9B76-7D1DFE255BC0}"/>
              </a:ext>
            </a:extLst>
          </p:cNvPr>
          <p:cNvSpPr/>
          <p:nvPr/>
        </p:nvSpPr>
        <p:spPr>
          <a:xfrm>
            <a:off x="2679203" y="2134604"/>
            <a:ext cx="690280" cy="16789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Application Orchestration 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57E8E51-1145-7BD1-B616-5DAECEEAA3F7}"/>
              </a:ext>
            </a:extLst>
          </p:cNvPr>
          <p:cNvSpPr/>
          <p:nvPr/>
        </p:nvSpPr>
        <p:spPr>
          <a:xfrm>
            <a:off x="2569636" y="2593078"/>
            <a:ext cx="1373089" cy="59241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717CCB2C-0A53-9952-8761-DB8C3C2FC061}"/>
              </a:ext>
            </a:extLst>
          </p:cNvPr>
          <p:cNvSpPr/>
          <p:nvPr/>
        </p:nvSpPr>
        <p:spPr>
          <a:xfrm>
            <a:off x="4873309" y="2581336"/>
            <a:ext cx="1469283" cy="59241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4F92E72-AADE-749A-7A1B-8B1FB71FAF18}"/>
              </a:ext>
            </a:extLst>
          </p:cNvPr>
          <p:cNvSpPr/>
          <p:nvPr/>
        </p:nvSpPr>
        <p:spPr>
          <a:xfrm>
            <a:off x="5384282" y="2110743"/>
            <a:ext cx="690280" cy="16789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Application Orchestration 2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A0AFA44-D441-B12B-1490-78786EDCA81E}"/>
              </a:ext>
            </a:extLst>
          </p:cNvPr>
          <p:cNvCxnSpPr>
            <a:cxnSpLocks/>
            <a:stCxn id="16" idx="2"/>
            <a:endCxn id="57" idx="0"/>
          </p:cNvCxnSpPr>
          <p:nvPr/>
        </p:nvCxnSpPr>
        <p:spPr>
          <a:xfrm rot="5400000">
            <a:off x="4287862" y="1279810"/>
            <a:ext cx="277074" cy="4472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56E55861-5D09-F712-0AE5-CF43C2EA4364}"/>
              </a:ext>
            </a:extLst>
          </p:cNvPr>
          <p:cNvCxnSpPr>
            <a:cxnSpLocks/>
            <a:endCxn id="38" idx="0"/>
          </p:cNvCxnSpPr>
          <p:nvPr/>
        </p:nvCxnSpPr>
        <p:spPr>
          <a:xfrm rot="10800000" flipV="1">
            <a:off x="3024344" y="1922642"/>
            <a:ext cx="876081" cy="211962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BFE83CDF-39B9-D296-F423-7D9279ED8F5E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5039142" y="1939465"/>
            <a:ext cx="690280" cy="171278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139B5CF-DE9E-1D84-0606-73B90B189F6C}"/>
              </a:ext>
            </a:extLst>
          </p:cNvPr>
          <p:cNvSpPr/>
          <p:nvPr/>
        </p:nvSpPr>
        <p:spPr>
          <a:xfrm>
            <a:off x="2622581" y="2685989"/>
            <a:ext cx="670582" cy="29920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NLU intent recognition 1 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8394B911-55CB-CDBB-646A-CB76AA731DBB}"/>
              </a:ext>
            </a:extLst>
          </p:cNvPr>
          <p:cNvSpPr/>
          <p:nvPr/>
        </p:nvSpPr>
        <p:spPr>
          <a:xfrm>
            <a:off x="3351432" y="2694812"/>
            <a:ext cx="442129" cy="29920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Router 1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C2EEB6A-868A-93D7-EE73-5C973EC88877}"/>
              </a:ext>
            </a:extLst>
          </p:cNvPr>
          <p:cNvSpPr/>
          <p:nvPr/>
        </p:nvSpPr>
        <p:spPr>
          <a:xfrm>
            <a:off x="5017149" y="2707081"/>
            <a:ext cx="638417" cy="29920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NLU intent recognition 2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FDEA1D2-3430-CE48-1D54-C59DE5424F87}"/>
              </a:ext>
            </a:extLst>
          </p:cNvPr>
          <p:cNvSpPr/>
          <p:nvPr/>
        </p:nvSpPr>
        <p:spPr>
          <a:xfrm>
            <a:off x="5746000" y="2715904"/>
            <a:ext cx="494363" cy="29920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Router 2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7A7CC1A-5D01-46B1-3F4F-8A4D13E42AA5}"/>
              </a:ext>
            </a:extLst>
          </p:cNvPr>
          <p:cNvCxnSpPr>
            <a:cxnSpLocks/>
            <a:stCxn id="38" idx="2"/>
          </p:cNvCxnSpPr>
          <p:nvPr/>
        </p:nvCxnSpPr>
        <p:spPr>
          <a:xfrm rot="5400000">
            <a:off x="2793346" y="2454989"/>
            <a:ext cx="383486" cy="7850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EFF94F14-2D73-C113-6EEB-A582E398A4D5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369483" y="2218552"/>
            <a:ext cx="193123" cy="467437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572F29C6-A673-8A0F-5C1F-E8C01CF1ECF4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 flipV="1">
            <a:off x="5211734" y="2194690"/>
            <a:ext cx="172548" cy="511715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26503753-408F-2EA4-207C-E2DDEDBB2D38}"/>
              </a:ext>
            </a:extLst>
          </p:cNvPr>
          <p:cNvCxnSpPr>
            <a:cxnSpLocks/>
            <a:stCxn id="41" idx="2"/>
            <a:endCxn id="55" idx="0"/>
          </p:cNvCxnSpPr>
          <p:nvPr/>
        </p:nvCxnSpPr>
        <p:spPr>
          <a:xfrm rot="16200000" flipH="1">
            <a:off x="5642670" y="2365391"/>
            <a:ext cx="437265" cy="263760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73332D83-0A11-AF40-2D4D-2077623EF559}"/>
              </a:ext>
            </a:extLst>
          </p:cNvPr>
          <p:cNvSpPr/>
          <p:nvPr/>
        </p:nvSpPr>
        <p:spPr>
          <a:xfrm>
            <a:off x="2371049" y="3785613"/>
            <a:ext cx="5969387" cy="669540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598D0576-74D2-33D0-1080-983B892D05CA}"/>
              </a:ext>
            </a:extLst>
          </p:cNvPr>
          <p:cNvSpPr/>
          <p:nvPr/>
        </p:nvSpPr>
        <p:spPr>
          <a:xfrm>
            <a:off x="2469591" y="3835300"/>
            <a:ext cx="690280" cy="22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Agent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6EF60E45-41EB-762F-01FC-150E931A4DBC}"/>
              </a:ext>
            </a:extLst>
          </p:cNvPr>
          <p:cNvSpPr/>
          <p:nvPr/>
        </p:nvSpPr>
        <p:spPr>
          <a:xfrm>
            <a:off x="5222580" y="3896461"/>
            <a:ext cx="690280" cy="22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Agent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6A582A8-0EC0-A0B6-2436-432C9E28CEF8}"/>
              </a:ext>
            </a:extLst>
          </p:cNvPr>
          <p:cNvSpPr/>
          <p:nvPr/>
        </p:nvSpPr>
        <p:spPr>
          <a:xfrm>
            <a:off x="3482542" y="3875297"/>
            <a:ext cx="965518" cy="22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RAG Realtime Agent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08DE3E3F-F992-59A2-4E1E-E996D1FCC710}"/>
              </a:ext>
            </a:extLst>
          </p:cNvPr>
          <p:cNvSpPr/>
          <p:nvPr/>
        </p:nvSpPr>
        <p:spPr>
          <a:xfrm>
            <a:off x="5974070" y="3871329"/>
            <a:ext cx="690280" cy="22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Agent</a:t>
            </a:r>
          </a:p>
        </p:txBody>
      </p: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406F470E-06BE-D37A-6BB4-3EC4EC2ED237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3369483" y="2218552"/>
            <a:ext cx="1202218" cy="1567060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E26E95D0-C599-DFF9-DF1A-06007A9845D5}"/>
              </a:ext>
            </a:extLst>
          </p:cNvPr>
          <p:cNvCxnSpPr>
            <a:cxnSpLocks/>
            <a:stCxn id="53" idx="2"/>
          </p:cNvCxnSpPr>
          <p:nvPr/>
        </p:nvCxnSpPr>
        <p:spPr>
          <a:xfrm rot="16200000" flipH="1">
            <a:off x="3416054" y="3150456"/>
            <a:ext cx="791598" cy="47871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52D3279C-2BB4-DD56-3703-1C63BE7737FF}"/>
              </a:ext>
            </a:extLst>
          </p:cNvPr>
          <p:cNvCxnSpPr>
            <a:cxnSpLocks/>
          </p:cNvCxnSpPr>
          <p:nvPr/>
        </p:nvCxnSpPr>
        <p:spPr>
          <a:xfrm rot="5400000">
            <a:off x="4959379" y="3284874"/>
            <a:ext cx="659657" cy="34181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CF2F8CE-5456-6FE4-89E1-FE243F6A3DB3}"/>
              </a:ext>
            </a:extLst>
          </p:cNvPr>
          <p:cNvCxnSpPr>
            <a:cxnSpLocks/>
            <a:stCxn id="41" idx="1"/>
          </p:cNvCxnSpPr>
          <p:nvPr/>
        </p:nvCxnSpPr>
        <p:spPr>
          <a:xfrm rot="10800000" flipV="1">
            <a:off x="4774716" y="2194691"/>
            <a:ext cx="609567" cy="1590920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5B914730-FDE3-D26D-78BE-96CBE50B4861}"/>
              </a:ext>
            </a:extLst>
          </p:cNvPr>
          <p:cNvSpPr/>
          <p:nvPr/>
        </p:nvSpPr>
        <p:spPr>
          <a:xfrm>
            <a:off x="4024065" y="4998774"/>
            <a:ext cx="1095271" cy="16789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Application Gateway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10560982-0ED6-57A1-7C76-F0FA272B016D}"/>
              </a:ext>
            </a:extLst>
          </p:cNvPr>
          <p:cNvSpPr/>
          <p:nvPr/>
        </p:nvSpPr>
        <p:spPr>
          <a:xfrm>
            <a:off x="2496934" y="5382282"/>
            <a:ext cx="4450163" cy="669540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7C4FA6C4-A858-4775-24D0-FEE08C524E41}"/>
              </a:ext>
            </a:extLst>
          </p:cNvPr>
          <p:cNvSpPr/>
          <p:nvPr/>
        </p:nvSpPr>
        <p:spPr>
          <a:xfrm>
            <a:off x="2639350" y="5496142"/>
            <a:ext cx="732527" cy="44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</a:t>
            </a:r>
            <a:r>
              <a:rPr lang="en-US" sz="800" dirty="0" err="1">
                <a:solidFill>
                  <a:schemeClr val="tx1"/>
                </a:solidFill>
              </a:rPr>
              <a:t>SageMaker</a:t>
            </a:r>
            <a:r>
              <a:rPr lang="en-US" sz="800" dirty="0">
                <a:solidFill>
                  <a:schemeClr val="tx1"/>
                </a:solidFill>
              </a:rPr>
              <a:t> LLM Model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1BADEC0-7BFD-9C71-0FC3-DC08687E99B6}"/>
              </a:ext>
            </a:extLst>
          </p:cNvPr>
          <p:cNvSpPr/>
          <p:nvPr/>
        </p:nvSpPr>
        <p:spPr>
          <a:xfrm>
            <a:off x="3926546" y="5533492"/>
            <a:ext cx="935542" cy="44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</a:t>
            </a:r>
            <a:r>
              <a:rPr lang="en-US" sz="800" dirty="0" err="1">
                <a:solidFill>
                  <a:schemeClr val="tx1"/>
                </a:solidFill>
              </a:rPr>
              <a:t>SageMaker</a:t>
            </a:r>
            <a:r>
              <a:rPr lang="en-US" sz="800" dirty="0">
                <a:solidFill>
                  <a:schemeClr val="tx1"/>
                </a:solidFill>
              </a:rPr>
              <a:t> Embedding  Model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188750A1-CB28-8E62-B57A-5BAD26DA8657}"/>
              </a:ext>
            </a:extLst>
          </p:cNvPr>
          <p:cNvSpPr/>
          <p:nvPr/>
        </p:nvSpPr>
        <p:spPr>
          <a:xfrm>
            <a:off x="6051320" y="5496142"/>
            <a:ext cx="732527" cy="44320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</a:t>
            </a:r>
            <a:r>
              <a:rPr lang="en-US" sz="800" dirty="0" err="1">
                <a:solidFill>
                  <a:schemeClr val="tx1"/>
                </a:solidFill>
              </a:rPr>
              <a:t>SageMaker</a:t>
            </a:r>
            <a:r>
              <a:rPr lang="en-US" sz="800" dirty="0">
                <a:solidFill>
                  <a:schemeClr val="tx1"/>
                </a:solidFill>
              </a:rPr>
              <a:t> LLM Model</a:t>
            </a:r>
          </a:p>
        </p:txBody>
      </p:sp>
      <p:pic>
        <p:nvPicPr>
          <p:cNvPr id="101" name="Graphic 100" descr="Database outline">
            <a:extLst>
              <a:ext uri="{FF2B5EF4-FFF2-40B4-BE49-F238E27FC236}">
                <a16:creationId xmlns:a16="http://schemas.microsoft.com/office/drawing/2014/main" id="{C1F51F18-E391-DBEB-994A-1841BBEDD6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9243" y="4786644"/>
            <a:ext cx="374082" cy="374082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404793E-BD7F-736C-7DDE-EEBF022E3330}"/>
              </a:ext>
            </a:extLst>
          </p:cNvPr>
          <p:cNvSpPr/>
          <p:nvPr/>
        </p:nvSpPr>
        <p:spPr>
          <a:xfrm>
            <a:off x="3503506" y="4188706"/>
            <a:ext cx="965518" cy="22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RAG Batch Agent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2384D9A7-199D-30FE-82CB-7953206AB012}"/>
              </a:ext>
            </a:extLst>
          </p:cNvPr>
          <p:cNvSpPr/>
          <p:nvPr/>
        </p:nvSpPr>
        <p:spPr>
          <a:xfrm>
            <a:off x="6847147" y="3859604"/>
            <a:ext cx="690280" cy="34545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 Retriever Agent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705EC253-B339-0EF5-9BF3-376F76AF87EF}"/>
              </a:ext>
            </a:extLst>
          </p:cNvPr>
          <p:cNvSpPr/>
          <p:nvPr/>
        </p:nvSpPr>
        <p:spPr>
          <a:xfrm>
            <a:off x="7584035" y="3859380"/>
            <a:ext cx="690280" cy="34545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SQL Generator  Agent</a:t>
            </a:r>
          </a:p>
        </p:txBody>
      </p:sp>
      <p:pic>
        <p:nvPicPr>
          <p:cNvPr id="111" name="Graphic 110" descr="Database outline">
            <a:extLst>
              <a:ext uri="{FF2B5EF4-FFF2-40B4-BE49-F238E27FC236}">
                <a16:creationId xmlns:a16="http://schemas.microsoft.com/office/drawing/2014/main" id="{55707CAD-C172-8F63-0A56-3BA21236F1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38220" y="5278381"/>
            <a:ext cx="374082" cy="374082"/>
          </a:xfrm>
          <a:prstGeom prst="rect">
            <a:avLst/>
          </a:prstGeom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79A1A503-1436-D41A-45AC-5E1EFE37DA98}"/>
              </a:ext>
            </a:extLst>
          </p:cNvPr>
          <p:cNvCxnSpPr>
            <a:cxnSpLocks/>
            <a:endCxn id="101" idx="0"/>
          </p:cNvCxnSpPr>
          <p:nvPr/>
        </p:nvCxnSpPr>
        <p:spPr>
          <a:xfrm rot="16200000" flipH="1">
            <a:off x="6139918" y="4550277"/>
            <a:ext cx="300213" cy="17251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96DD97C1-8FF7-7F82-68AA-CFE68D1FFA44}"/>
              </a:ext>
            </a:extLst>
          </p:cNvPr>
          <p:cNvCxnSpPr>
            <a:cxnSpLocks/>
            <a:stCxn id="36" idx="3"/>
            <a:endCxn id="105" idx="0"/>
          </p:cNvCxnSpPr>
          <p:nvPr/>
        </p:nvCxnSpPr>
        <p:spPr>
          <a:xfrm>
            <a:off x="6831194" y="2692580"/>
            <a:ext cx="361093" cy="1167024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1A76DE60-88BA-DFBA-812C-9E0057F54DB4}"/>
              </a:ext>
            </a:extLst>
          </p:cNvPr>
          <p:cNvCxnSpPr>
            <a:cxnSpLocks/>
            <a:stCxn id="110" idx="2"/>
            <a:endCxn id="111" idx="0"/>
          </p:cNvCxnSpPr>
          <p:nvPr/>
        </p:nvCxnSpPr>
        <p:spPr>
          <a:xfrm rot="16200000" flipH="1">
            <a:off x="8490446" y="3643565"/>
            <a:ext cx="1073545" cy="2196086"/>
          </a:xfrm>
          <a:prstGeom prst="bentConnector3">
            <a:avLst>
              <a:gd name="adj1" fmla="val 77532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2AAABBD-7F24-101D-F3A9-10943CE88821}"/>
              </a:ext>
            </a:extLst>
          </p:cNvPr>
          <p:cNvSpPr/>
          <p:nvPr/>
        </p:nvSpPr>
        <p:spPr>
          <a:xfrm>
            <a:off x="2498103" y="4183269"/>
            <a:ext cx="690280" cy="22558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AI App Agent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8E1B7CA-A071-8E7D-9C45-F42B3E78E555}"/>
              </a:ext>
            </a:extLst>
          </p:cNvPr>
          <p:cNvCxnSpPr>
            <a:cxnSpLocks/>
            <a:stCxn id="68" idx="2"/>
            <a:endCxn id="93" idx="0"/>
          </p:cNvCxnSpPr>
          <p:nvPr/>
        </p:nvCxnSpPr>
        <p:spPr>
          <a:xfrm rot="5400000">
            <a:off x="4691912" y="4334942"/>
            <a:ext cx="543621" cy="78404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ACDA75E4-35C6-4678-B85E-4B469E73B5B0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 rot="16200000" flipH="1">
            <a:off x="4539052" y="5199318"/>
            <a:ext cx="215612" cy="15031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9" name="TextBox 3D 1">
            <a:extLst>
              <a:ext uri="{FF2B5EF4-FFF2-40B4-BE49-F238E27FC236}">
                <a16:creationId xmlns:a16="http://schemas.microsoft.com/office/drawing/2014/main" id="{70BAF7C3-26BF-C035-94A5-34CBAE68A6B3}"/>
              </a:ext>
            </a:extLst>
          </p:cNvPr>
          <p:cNvSpPr txBox="1">
            <a:spLocks/>
          </p:cNvSpPr>
          <p:nvPr/>
        </p:nvSpPr>
        <p:spPr>
          <a:xfrm>
            <a:off x="8241730" y="5223461"/>
            <a:ext cx="7300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 DB</a:t>
            </a:r>
          </a:p>
        </p:txBody>
      </p:sp>
      <p:sp>
        <p:nvSpPr>
          <p:cNvPr id="130" name="TextBox 3D 1">
            <a:extLst>
              <a:ext uri="{FF2B5EF4-FFF2-40B4-BE49-F238E27FC236}">
                <a16:creationId xmlns:a16="http://schemas.microsoft.com/office/drawing/2014/main" id="{97EB8EC3-5FC7-E0C4-6CFA-B44C32D39368}"/>
              </a:ext>
            </a:extLst>
          </p:cNvPr>
          <p:cNvSpPr txBox="1">
            <a:spLocks/>
          </p:cNvSpPr>
          <p:nvPr/>
        </p:nvSpPr>
        <p:spPr>
          <a:xfrm>
            <a:off x="6219953" y="5131128"/>
            <a:ext cx="461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Vector  DB</a:t>
            </a:r>
          </a:p>
        </p:txBody>
      </p:sp>
      <p:pic>
        <p:nvPicPr>
          <p:cNvPr id="134" name="Graphic 133" descr="Database outline">
            <a:extLst>
              <a:ext uri="{FF2B5EF4-FFF2-40B4-BE49-F238E27FC236}">
                <a16:creationId xmlns:a16="http://schemas.microsoft.com/office/drawing/2014/main" id="{63664179-4C1F-CC65-A3E9-0C222F0842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61643" y="4797539"/>
            <a:ext cx="374082" cy="374082"/>
          </a:xfrm>
          <a:prstGeom prst="rect">
            <a:avLst/>
          </a:prstGeom>
        </p:spPr>
      </p:pic>
      <p:sp>
        <p:nvSpPr>
          <p:cNvPr id="135" name="TextBox 3D 1">
            <a:extLst>
              <a:ext uri="{FF2B5EF4-FFF2-40B4-BE49-F238E27FC236}">
                <a16:creationId xmlns:a16="http://schemas.microsoft.com/office/drawing/2014/main" id="{0D78AE4C-A9CD-AC03-D3E3-509B6A46A131}"/>
              </a:ext>
            </a:extLst>
          </p:cNvPr>
          <p:cNvSpPr txBox="1">
            <a:spLocks/>
          </p:cNvSpPr>
          <p:nvPr/>
        </p:nvSpPr>
        <p:spPr>
          <a:xfrm>
            <a:off x="6687040" y="5144713"/>
            <a:ext cx="730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Metadata </a:t>
            </a:r>
          </a:p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DB</a:t>
            </a:r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2DE45CF-139B-B995-0B7C-24229234E168}"/>
              </a:ext>
            </a:extLst>
          </p:cNvPr>
          <p:cNvCxnSpPr>
            <a:cxnSpLocks/>
            <a:endCxn id="134" idx="0"/>
          </p:cNvCxnSpPr>
          <p:nvPr/>
        </p:nvCxnSpPr>
        <p:spPr>
          <a:xfrm rot="16200000" flipH="1">
            <a:off x="6572738" y="4521592"/>
            <a:ext cx="342387" cy="20950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12014E06-DE87-5B77-43A1-B5C1C53BD3CC}"/>
              </a:ext>
            </a:extLst>
          </p:cNvPr>
          <p:cNvCxnSpPr>
            <a:cxnSpLocks/>
            <a:stCxn id="121" idx="2"/>
            <a:endCxn id="106" idx="1"/>
          </p:cNvCxnSpPr>
          <p:nvPr/>
        </p:nvCxnSpPr>
        <p:spPr>
          <a:xfrm rot="16200000" flipH="1">
            <a:off x="5659376" y="1592720"/>
            <a:ext cx="164932" cy="5797198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TextBox 3D 1">
            <a:extLst>
              <a:ext uri="{FF2B5EF4-FFF2-40B4-BE49-F238E27FC236}">
                <a16:creationId xmlns:a16="http://schemas.microsoft.com/office/drawing/2014/main" id="{936EF0AA-3E6D-541A-49F0-97BB430D104F}"/>
              </a:ext>
            </a:extLst>
          </p:cNvPr>
          <p:cNvSpPr txBox="1">
            <a:spLocks/>
          </p:cNvSpPr>
          <p:nvPr/>
        </p:nvSpPr>
        <p:spPr>
          <a:xfrm>
            <a:off x="6388803" y="439659"/>
            <a:ext cx="73001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Users</a:t>
            </a:r>
          </a:p>
        </p:txBody>
      </p:sp>
      <p:sp>
        <p:nvSpPr>
          <p:cNvPr id="160" name="TextBox 3D 1">
            <a:extLst>
              <a:ext uri="{FF2B5EF4-FFF2-40B4-BE49-F238E27FC236}">
                <a16:creationId xmlns:a16="http://schemas.microsoft.com/office/drawing/2014/main" id="{B4119F33-79CC-E7C7-8533-86CDCB28FBDC}"/>
              </a:ext>
            </a:extLst>
          </p:cNvPr>
          <p:cNvSpPr txBox="1">
            <a:spLocks/>
          </p:cNvSpPr>
          <p:nvPr/>
        </p:nvSpPr>
        <p:spPr>
          <a:xfrm>
            <a:off x="306979" y="816956"/>
            <a:ext cx="13609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FrontEnd</a:t>
            </a:r>
            <a:r>
              <a:rPr lang="en-US" sz="800" b="1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tier</a:t>
            </a:r>
          </a:p>
        </p:txBody>
      </p:sp>
      <p:sp>
        <p:nvSpPr>
          <p:cNvPr id="162" name="TextBox 3D 1">
            <a:extLst>
              <a:ext uri="{FF2B5EF4-FFF2-40B4-BE49-F238E27FC236}">
                <a16:creationId xmlns:a16="http://schemas.microsoft.com/office/drawing/2014/main" id="{59F89B13-9BC6-0740-C93A-C7465CCB8905}"/>
              </a:ext>
            </a:extLst>
          </p:cNvPr>
          <p:cNvSpPr txBox="1">
            <a:spLocks/>
          </p:cNvSpPr>
          <p:nvPr/>
        </p:nvSpPr>
        <p:spPr>
          <a:xfrm>
            <a:off x="306979" y="2405419"/>
            <a:ext cx="171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Segoe UI" panose="020B0502040204020203" pitchFamily="34" charset="0"/>
                <a:cs typeface="Segoe UI" panose="020B0502040204020203" pitchFamily="34" charset="0"/>
              </a:rPr>
              <a:t>AI Orchestration Tier</a:t>
            </a:r>
          </a:p>
        </p:txBody>
      </p:sp>
      <p:sp>
        <p:nvSpPr>
          <p:cNvPr id="163" name="TextBox 3D 1">
            <a:extLst>
              <a:ext uri="{FF2B5EF4-FFF2-40B4-BE49-F238E27FC236}">
                <a16:creationId xmlns:a16="http://schemas.microsoft.com/office/drawing/2014/main" id="{D7664E23-CA42-93C2-A855-27C197A25815}"/>
              </a:ext>
            </a:extLst>
          </p:cNvPr>
          <p:cNvSpPr txBox="1">
            <a:spLocks/>
          </p:cNvSpPr>
          <p:nvPr/>
        </p:nvSpPr>
        <p:spPr>
          <a:xfrm>
            <a:off x="389940" y="3919047"/>
            <a:ext cx="1070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Segoe UI" panose="020B0502040204020203" pitchFamily="34" charset="0"/>
                <a:cs typeface="Segoe UI" panose="020B0502040204020203" pitchFamily="34" charset="0"/>
              </a:rPr>
              <a:t>AI Agents Tier</a:t>
            </a:r>
          </a:p>
        </p:txBody>
      </p:sp>
      <p:sp>
        <p:nvSpPr>
          <p:cNvPr id="167" name="TextBox 3D 1">
            <a:extLst>
              <a:ext uri="{FF2B5EF4-FFF2-40B4-BE49-F238E27FC236}">
                <a16:creationId xmlns:a16="http://schemas.microsoft.com/office/drawing/2014/main" id="{46C92736-8CDA-9FB9-886D-04685974D3DD}"/>
              </a:ext>
            </a:extLst>
          </p:cNvPr>
          <p:cNvSpPr txBox="1">
            <a:spLocks/>
          </p:cNvSpPr>
          <p:nvPr/>
        </p:nvSpPr>
        <p:spPr>
          <a:xfrm>
            <a:off x="426775" y="5753732"/>
            <a:ext cx="1712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Segoe UI" panose="020B0502040204020203" pitchFamily="34" charset="0"/>
                <a:cs typeface="Segoe UI" panose="020B0502040204020203" pitchFamily="34" charset="0"/>
              </a:rPr>
              <a:t>AI SaaS APIs Tier</a:t>
            </a:r>
          </a:p>
        </p:txBody>
      </p:sp>
      <p:sp>
        <p:nvSpPr>
          <p:cNvPr id="170" name="TextBox 3D 2">
            <a:extLst>
              <a:ext uri="{FF2B5EF4-FFF2-40B4-BE49-F238E27FC236}">
                <a16:creationId xmlns:a16="http://schemas.microsoft.com/office/drawing/2014/main" id="{C01C8484-1453-762E-2549-0ABBF844CB6A}"/>
              </a:ext>
            </a:extLst>
          </p:cNvPr>
          <p:cNvSpPr txBox="1"/>
          <p:nvPr/>
        </p:nvSpPr>
        <p:spPr>
          <a:xfrm>
            <a:off x="7154319" y="57600"/>
            <a:ext cx="4706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1000" dirty="0"/>
              <a:t>AI Architecture Top-Down | AI Framework &amp; Multiple AI Applications, AI Agent Tier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52A9444C-8D2C-43AC-DF93-8F630EB660D6}"/>
              </a:ext>
            </a:extLst>
          </p:cNvPr>
          <p:cNvCxnSpPr>
            <a:cxnSpLocks/>
            <a:stCxn id="105" idx="2"/>
            <a:endCxn id="111" idx="1"/>
          </p:cNvCxnSpPr>
          <p:nvPr/>
        </p:nvCxnSpPr>
        <p:spPr>
          <a:xfrm rot="16200000" flipH="1">
            <a:off x="7935072" y="3462274"/>
            <a:ext cx="1260362" cy="2745933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30BF68BE-4BCA-CF9A-0270-8819C9977BF8}"/>
              </a:ext>
            </a:extLst>
          </p:cNvPr>
          <p:cNvSpPr/>
          <p:nvPr/>
        </p:nvSpPr>
        <p:spPr>
          <a:xfrm>
            <a:off x="3856400" y="1440709"/>
            <a:ext cx="1095271" cy="167896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APIGEE – API Gateway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DCDD09A1-FA09-2040-D659-6ADBD8A4FAB0}"/>
              </a:ext>
            </a:extLst>
          </p:cNvPr>
          <p:cNvCxnSpPr>
            <a:cxnSpLocks/>
            <a:stCxn id="57" idx="2"/>
            <a:endCxn id="37" idx="0"/>
          </p:cNvCxnSpPr>
          <p:nvPr/>
        </p:nvCxnSpPr>
        <p:spPr>
          <a:xfrm rot="16200000" flipH="1">
            <a:off x="4313872" y="1698769"/>
            <a:ext cx="224352" cy="44024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6D00FF4F-2034-FDB5-CC4D-EA13FD7AFC3E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6433589" y="2696356"/>
            <a:ext cx="1495586" cy="1163024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5DF2C393-F58D-411B-B7A5-214B05D000C8}"/>
              </a:ext>
            </a:extLst>
          </p:cNvPr>
          <p:cNvSpPr/>
          <p:nvPr/>
        </p:nvSpPr>
        <p:spPr>
          <a:xfrm>
            <a:off x="9594427" y="4380252"/>
            <a:ext cx="529976" cy="20605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 API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D09BCEA-C1BE-F149-57D7-95AF04FE2F58}"/>
              </a:ext>
            </a:extLst>
          </p:cNvPr>
          <p:cNvSpPr/>
          <p:nvPr/>
        </p:nvSpPr>
        <p:spPr>
          <a:xfrm>
            <a:off x="8640441" y="4507429"/>
            <a:ext cx="557425" cy="132711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APIGEE</a:t>
            </a: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C3977DAD-3D6B-43A4-E710-78737E8918C7}"/>
              </a:ext>
            </a:extLst>
          </p:cNvPr>
          <p:cNvCxnSpPr>
            <a:cxnSpLocks/>
            <a:stCxn id="106" idx="3"/>
            <a:endCxn id="90" idx="1"/>
          </p:cNvCxnSpPr>
          <p:nvPr/>
        </p:nvCxnSpPr>
        <p:spPr>
          <a:xfrm flipV="1">
            <a:off x="9197866" y="4483279"/>
            <a:ext cx="396561" cy="9050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1621DD9F-9799-2026-8AC2-D9CFC53456D8}"/>
              </a:ext>
            </a:extLst>
          </p:cNvPr>
          <p:cNvCxnSpPr>
            <a:cxnSpLocks/>
            <a:endCxn id="155" idx="0"/>
          </p:cNvCxnSpPr>
          <p:nvPr/>
        </p:nvCxnSpPr>
        <p:spPr>
          <a:xfrm rot="16200000" flipH="1">
            <a:off x="9833387" y="4654244"/>
            <a:ext cx="558185" cy="52997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3D 1">
            <a:extLst>
              <a:ext uri="{FF2B5EF4-FFF2-40B4-BE49-F238E27FC236}">
                <a16:creationId xmlns:a16="http://schemas.microsoft.com/office/drawing/2014/main" id="{678A09FC-BD97-FF38-EB93-FD948C431B84}"/>
              </a:ext>
            </a:extLst>
          </p:cNvPr>
          <p:cNvSpPr txBox="1">
            <a:spLocks/>
          </p:cNvSpPr>
          <p:nvPr/>
        </p:nvSpPr>
        <p:spPr>
          <a:xfrm>
            <a:off x="11062108" y="4361442"/>
            <a:ext cx="1070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Segoe UI" panose="020B0502040204020203" pitchFamily="34" charset="0"/>
                <a:cs typeface="Segoe UI" panose="020B0502040204020203" pitchFamily="34" charset="0"/>
              </a:rPr>
              <a:t>Data Service API Tier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30DB7FC0-3ADE-44F6-9539-9EFCE6BB72DC}"/>
              </a:ext>
            </a:extLst>
          </p:cNvPr>
          <p:cNvSpPr/>
          <p:nvPr/>
        </p:nvSpPr>
        <p:spPr>
          <a:xfrm>
            <a:off x="2258987" y="6416947"/>
            <a:ext cx="1075563" cy="19115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Entra</a:t>
            </a:r>
            <a:r>
              <a:rPr lang="en-US" sz="1000" dirty="0"/>
              <a:t> Azure AD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D3C22619-19EC-1AC1-AD36-B211A63EF6DE}"/>
              </a:ext>
            </a:extLst>
          </p:cNvPr>
          <p:cNvSpPr/>
          <p:nvPr/>
        </p:nvSpPr>
        <p:spPr>
          <a:xfrm>
            <a:off x="3606258" y="6416947"/>
            <a:ext cx="930511" cy="20579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Monitoring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9D4D60DE-1234-A632-791E-DBE8698B04EC}"/>
              </a:ext>
            </a:extLst>
          </p:cNvPr>
          <p:cNvSpPr/>
          <p:nvPr/>
        </p:nvSpPr>
        <p:spPr>
          <a:xfrm>
            <a:off x="4747859" y="6416948"/>
            <a:ext cx="1088756" cy="235097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Logging LaaS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CF5DCA52-F26C-FE9F-91DB-CAFF418DC6EE}"/>
              </a:ext>
            </a:extLst>
          </p:cNvPr>
          <p:cNvSpPr/>
          <p:nvPr/>
        </p:nvSpPr>
        <p:spPr>
          <a:xfrm>
            <a:off x="8251189" y="865125"/>
            <a:ext cx="946677" cy="24144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Entra</a:t>
            </a:r>
            <a:r>
              <a:rPr lang="en-US" sz="800" dirty="0"/>
              <a:t> Azure AD</a:t>
            </a:r>
          </a:p>
        </p:txBody>
      </p: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9FF97B0F-2C0C-75EA-1D79-54DB9E151467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6400587" y="989208"/>
            <a:ext cx="1764361" cy="4381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E1088671-4276-B03E-CE68-5B0230B09E6D}"/>
              </a:ext>
            </a:extLst>
          </p:cNvPr>
          <p:cNvSpPr/>
          <p:nvPr/>
        </p:nvSpPr>
        <p:spPr>
          <a:xfrm>
            <a:off x="6048869" y="6416948"/>
            <a:ext cx="1088756" cy="255161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REDIS Cache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867AA42F-CCF4-24E2-85F2-0A3FEE70E04C}"/>
              </a:ext>
            </a:extLst>
          </p:cNvPr>
          <p:cNvSpPr/>
          <p:nvPr/>
        </p:nvSpPr>
        <p:spPr>
          <a:xfrm>
            <a:off x="7370068" y="6375373"/>
            <a:ext cx="1088756" cy="296736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Data User Data Entitlements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AE5F080-0CF6-BE8D-02CC-130C449BBAB0}"/>
              </a:ext>
            </a:extLst>
          </p:cNvPr>
          <p:cNvSpPr/>
          <p:nvPr/>
        </p:nvSpPr>
        <p:spPr>
          <a:xfrm>
            <a:off x="9380807" y="2481421"/>
            <a:ext cx="1172263" cy="70407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6" name="TextBox 3D 1">
            <a:extLst>
              <a:ext uri="{FF2B5EF4-FFF2-40B4-BE49-F238E27FC236}">
                <a16:creationId xmlns:a16="http://schemas.microsoft.com/office/drawing/2014/main" id="{918A340D-115B-2480-17D9-56776ACB36C2}"/>
              </a:ext>
            </a:extLst>
          </p:cNvPr>
          <p:cNvSpPr txBox="1">
            <a:spLocks/>
          </p:cNvSpPr>
          <p:nvPr/>
        </p:nvSpPr>
        <p:spPr>
          <a:xfrm>
            <a:off x="10939327" y="2605344"/>
            <a:ext cx="1070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Segoe UI" panose="020B0502040204020203" pitchFamily="34" charset="0"/>
                <a:cs typeface="Segoe UI" panose="020B0502040204020203" pitchFamily="34" charset="0"/>
              </a:rPr>
              <a:t>Security Tier 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B76787E3-538B-28CE-53AB-E3DE1920112F}"/>
              </a:ext>
            </a:extLst>
          </p:cNvPr>
          <p:cNvSpPr/>
          <p:nvPr/>
        </p:nvSpPr>
        <p:spPr>
          <a:xfrm>
            <a:off x="9380807" y="2683574"/>
            <a:ext cx="1075563" cy="19115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Entra</a:t>
            </a:r>
            <a:r>
              <a:rPr lang="en-US" sz="1000" dirty="0"/>
              <a:t> Azure AD</a:t>
            </a:r>
          </a:p>
        </p:txBody>
      </p: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BE46225C-91D1-3535-FCD2-A7F1FB8AA3B7}"/>
              </a:ext>
            </a:extLst>
          </p:cNvPr>
          <p:cNvCxnSpPr>
            <a:cxnSpLocks/>
            <a:endCxn id="147" idx="1"/>
          </p:cNvCxnSpPr>
          <p:nvPr/>
        </p:nvCxnSpPr>
        <p:spPr>
          <a:xfrm>
            <a:off x="6847147" y="2336400"/>
            <a:ext cx="2533660" cy="442751"/>
          </a:xfrm>
          <a:prstGeom prst="bentConnector3">
            <a:avLst>
              <a:gd name="adj1" fmla="val 73695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TextBox 3D 1">
            <a:extLst>
              <a:ext uri="{FF2B5EF4-FFF2-40B4-BE49-F238E27FC236}">
                <a16:creationId xmlns:a16="http://schemas.microsoft.com/office/drawing/2014/main" id="{0702C05E-B1DB-C031-5E1C-9EBC19536DA8}"/>
              </a:ext>
            </a:extLst>
          </p:cNvPr>
          <p:cNvSpPr txBox="1">
            <a:spLocks/>
          </p:cNvSpPr>
          <p:nvPr/>
        </p:nvSpPr>
        <p:spPr>
          <a:xfrm>
            <a:off x="11095778" y="5425770"/>
            <a:ext cx="1070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Segoe UI" panose="020B0502040204020203" pitchFamily="34" charset="0"/>
                <a:cs typeface="Segoe UI" panose="020B0502040204020203" pitchFamily="34" charset="0"/>
              </a:rPr>
              <a:t>Data Tier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407D7FA3-7AFE-2717-C0AF-1BDE211C0CC9}"/>
              </a:ext>
            </a:extLst>
          </p:cNvPr>
          <p:cNvSpPr/>
          <p:nvPr/>
        </p:nvSpPr>
        <p:spPr>
          <a:xfrm>
            <a:off x="10375802" y="4361442"/>
            <a:ext cx="529976" cy="20605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 API</a:t>
            </a:r>
          </a:p>
        </p:txBody>
      </p:sp>
      <p:pic>
        <p:nvPicPr>
          <p:cNvPr id="168" name="Graphic 167" descr="Database outline">
            <a:extLst>
              <a:ext uri="{FF2B5EF4-FFF2-40B4-BE49-F238E27FC236}">
                <a16:creationId xmlns:a16="http://schemas.microsoft.com/office/drawing/2014/main" id="{CE2F98F8-97B8-906D-720D-73D9C98D56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67406" y="5238000"/>
            <a:ext cx="374082" cy="374082"/>
          </a:xfrm>
          <a:prstGeom prst="rect">
            <a:avLst/>
          </a:prstGeom>
        </p:spPr>
      </p:pic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E624CA45-185F-A168-3F83-034D72A40C87}"/>
              </a:ext>
            </a:extLst>
          </p:cNvPr>
          <p:cNvCxnSpPr>
            <a:cxnSpLocks/>
            <a:stCxn id="165" idx="2"/>
          </p:cNvCxnSpPr>
          <p:nvPr/>
        </p:nvCxnSpPr>
        <p:spPr>
          <a:xfrm rot="5400000">
            <a:off x="10251836" y="4803084"/>
            <a:ext cx="624542" cy="15336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15F7FE4E-5963-3A0C-6340-7E04BE7EA970}"/>
              </a:ext>
            </a:extLst>
          </p:cNvPr>
          <p:cNvSpPr/>
          <p:nvPr/>
        </p:nvSpPr>
        <p:spPr>
          <a:xfrm>
            <a:off x="9368232" y="5842467"/>
            <a:ext cx="1569556" cy="59615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832A21C7-51AA-577D-3744-B882774A2F12}"/>
              </a:ext>
            </a:extLst>
          </p:cNvPr>
          <p:cNvSpPr/>
          <p:nvPr/>
        </p:nvSpPr>
        <p:spPr>
          <a:xfrm>
            <a:off x="9507762" y="5899870"/>
            <a:ext cx="529976" cy="20605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 API</a:t>
            </a:r>
          </a:p>
        </p:txBody>
      </p:sp>
      <p:sp>
        <p:nvSpPr>
          <p:cNvPr id="181" name="TextBox 3D 1">
            <a:extLst>
              <a:ext uri="{FF2B5EF4-FFF2-40B4-BE49-F238E27FC236}">
                <a16:creationId xmlns:a16="http://schemas.microsoft.com/office/drawing/2014/main" id="{368710AA-E8AE-B874-DAC0-286B8F992838}"/>
              </a:ext>
            </a:extLst>
          </p:cNvPr>
          <p:cNvSpPr txBox="1">
            <a:spLocks/>
          </p:cNvSpPr>
          <p:nvPr/>
        </p:nvSpPr>
        <p:spPr>
          <a:xfrm>
            <a:off x="11075501" y="6051509"/>
            <a:ext cx="11903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Segoe UI" panose="020B0502040204020203" pitchFamily="34" charset="0"/>
                <a:cs typeface="Segoe UI" panose="020B0502040204020203" pitchFamily="34" charset="0"/>
              </a:rPr>
              <a:t>Application Tier </a:t>
            </a:r>
            <a:r>
              <a:rPr lang="en-US" sz="8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BoR</a:t>
            </a:r>
            <a:r>
              <a:rPr lang="en-US" sz="800" b="1" i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69BDF61D-A133-7A4D-3343-444B5DFEF197}"/>
              </a:ext>
            </a:extLst>
          </p:cNvPr>
          <p:cNvSpPr/>
          <p:nvPr/>
        </p:nvSpPr>
        <p:spPr>
          <a:xfrm>
            <a:off x="10319005" y="5899870"/>
            <a:ext cx="529976" cy="20605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 API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2DC0B901-CA45-3382-F026-C71FA38EBFCE}"/>
              </a:ext>
            </a:extLst>
          </p:cNvPr>
          <p:cNvSpPr/>
          <p:nvPr/>
        </p:nvSpPr>
        <p:spPr>
          <a:xfrm>
            <a:off x="9535680" y="6183457"/>
            <a:ext cx="529976" cy="20605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 </a:t>
            </a: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2C6B90B8-1E0A-E789-1F66-3AE6380E89E7}"/>
              </a:ext>
            </a:extLst>
          </p:cNvPr>
          <p:cNvSpPr/>
          <p:nvPr/>
        </p:nvSpPr>
        <p:spPr>
          <a:xfrm>
            <a:off x="10317055" y="6164647"/>
            <a:ext cx="529976" cy="206054"/>
          </a:xfrm>
          <a:prstGeom prst="roundRect">
            <a:avLst/>
          </a:prstGeom>
          <a:solidFill>
            <a:schemeClr val="bg1">
              <a:lumMod val="95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359A0205-27DD-CFC5-0234-DACD24E797AE}"/>
              </a:ext>
            </a:extLst>
          </p:cNvPr>
          <p:cNvSpPr/>
          <p:nvPr/>
        </p:nvSpPr>
        <p:spPr>
          <a:xfrm>
            <a:off x="9380806" y="6589846"/>
            <a:ext cx="1538729" cy="281329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95000"/>
                  <a:shade val="30000"/>
                  <a:satMod val="115000"/>
                </a:schemeClr>
              </a:gs>
              <a:gs pos="50000">
                <a:schemeClr val="bg1">
                  <a:lumMod val="95000"/>
                  <a:shade val="67500"/>
                  <a:satMod val="115000"/>
                </a:schemeClr>
              </a:gs>
              <a:gs pos="100000">
                <a:schemeClr val="bg1">
                  <a:lumMod val="9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1" name="Graphic 190" descr="Database outline">
            <a:extLst>
              <a:ext uri="{FF2B5EF4-FFF2-40B4-BE49-F238E27FC236}">
                <a16:creationId xmlns:a16="http://schemas.microsoft.com/office/drawing/2014/main" id="{9A51F3A7-392F-7174-9635-97EBB43A6C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96354" y="6589846"/>
            <a:ext cx="259158" cy="259158"/>
          </a:xfrm>
          <a:prstGeom prst="rect">
            <a:avLst/>
          </a:prstGeom>
        </p:spPr>
      </p:pic>
      <p:pic>
        <p:nvPicPr>
          <p:cNvPr id="192" name="Graphic 191" descr="Database outline">
            <a:extLst>
              <a:ext uri="{FF2B5EF4-FFF2-40B4-BE49-F238E27FC236}">
                <a16:creationId xmlns:a16="http://schemas.microsoft.com/office/drawing/2014/main" id="{9E6D8C49-2AFE-08D2-1595-249F88DA21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69662" y="6589846"/>
            <a:ext cx="236634" cy="236634"/>
          </a:xfrm>
          <a:prstGeom prst="rect">
            <a:avLst/>
          </a:prstGeom>
        </p:spPr>
      </p:pic>
      <p:sp>
        <p:nvSpPr>
          <p:cNvPr id="198" name="TextBox 3D 1">
            <a:extLst>
              <a:ext uri="{FF2B5EF4-FFF2-40B4-BE49-F238E27FC236}">
                <a16:creationId xmlns:a16="http://schemas.microsoft.com/office/drawing/2014/main" id="{184EA56D-EBD3-6869-D41B-17F6CAB54756}"/>
              </a:ext>
            </a:extLst>
          </p:cNvPr>
          <p:cNvSpPr txBox="1">
            <a:spLocks/>
          </p:cNvSpPr>
          <p:nvPr/>
        </p:nvSpPr>
        <p:spPr>
          <a:xfrm>
            <a:off x="11121424" y="6613891"/>
            <a:ext cx="107057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latin typeface="Segoe UI" panose="020B0502040204020203" pitchFamily="34" charset="0"/>
                <a:cs typeface="Segoe UI" panose="020B0502040204020203" pitchFamily="34" charset="0"/>
              </a:rPr>
              <a:t>Data Tier </a:t>
            </a:r>
            <a:r>
              <a:rPr lang="en-US" sz="800" b="1" i="1" dirty="0" err="1">
                <a:latin typeface="Segoe UI" panose="020B0502040204020203" pitchFamily="34" charset="0"/>
                <a:cs typeface="Segoe UI" panose="020B0502040204020203" pitchFamily="34" charset="0"/>
              </a:rPr>
              <a:t>BoR</a:t>
            </a:r>
            <a:endParaRPr lang="en-US" sz="800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2951AEB8-97D0-2B6D-68B9-EF58BEDF1318}"/>
              </a:ext>
            </a:extLst>
          </p:cNvPr>
          <p:cNvCxnSpPr>
            <a:cxnSpLocks/>
            <a:endCxn id="179" idx="1"/>
          </p:cNvCxnSpPr>
          <p:nvPr/>
        </p:nvCxnSpPr>
        <p:spPr>
          <a:xfrm rot="5400000">
            <a:off x="8788940" y="5376833"/>
            <a:ext cx="1343002" cy="184418"/>
          </a:xfrm>
          <a:prstGeom prst="bentConnector4">
            <a:avLst>
              <a:gd name="adj1" fmla="val 38903"/>
              <a:gd name="adj2" fmla="val 223958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0DCD9050-32D3-FEC6-5655-EE56609431A6}"/>
              </a:ext>
            </a:extLst>
          </p:cNvPr>
          <p:cNvCxnSpPr>
            <a:cxnSpLocks/>
            <a:stCxn id="179" idx="2"/>
            <a:endCxn id="190" idx="0"/>
          </p:cNvCxnSpPr>
          <p:nvPr/>
        </p:nvCxnSpPr>
        <p:spPr>
          <a:xfrm rot="5400000">
            <a:off x="10075978" y="6512813"/>
            <a:ext cx="151227" cy="283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33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94765-E0E3-59A5-40D0-F21BCD7B3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en-CA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A6B6DC3-5746-3AD3-FFA4-3791DA0BB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46558"/>
              </p:ext>
            </p:extLst>
          </p:nvPr>
        </p:nvGraphicFramePr>
        <p:xfrm>
          <a:off x="1064260" y="1689946"/>
          <a:ext cx="6631940" cy="4820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569400">
                  <a:extLst>
                    <a:ext uri="{9D8B030D-6E8A-4147-A177-3AD203B41FA5}">
                      <a16:colId xmlns:a16="http://schemas.microsoft.com/office/drawing/2014/main" val="2297712199"/>
                    </a:ext>
                  </a:extLst>
                </a:gridCol>
                <a:gridCol w="1062540">
                  <a:extLst>
                    <a:ext uri="{9D8B030D-6E8A-4147-A177-3AD203B41FA5}">
                      <a16:colId xmlns:a16="http://schemas.microsoft.com/office/drawing/2014/main" val="8667981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103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ChatGPT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Slide 3</a:t>
                      </a:r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95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Anthropic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Slide 4</a:t>
                      </a:r>
                      <a:endParaRPr lang="en-CA" sz="1000" dirty="0"/>
                    </a:p>
                    <a:p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18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Anthropic usage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Slide 5</a:t>
                      </a:r>
                      <a:endParaRPr lang="en-CA" sz="1000" dirty="0"/>
                    </a:p>
                    <a:p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572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Banking &amp; AI - Architecture</a:t>
                      </a:r>
                      <a:endParaRPr lang="en-CA" sz="10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Slide 6</a:t>
                      </a:r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67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Salesforce CRM &amp; AI - 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Slide 7</a:t>
                      </a:r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980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600"/>
                        </a:spcAft>
                      </a:pP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Investment Banking Architecture | use case – DRAFT before AI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Slide 8</a:t>
                      </a:r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469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600"/>
                        </a:spcAft>
                      </a:pP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Investment Banking Architecture | </a:t>
                      </a:r>
                      <a:r>
                        <a:rPr lang="en-US" sz="10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review</a:t>
                      </a: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with AI – </a:t>
                      </a:r>
                      <a:r>
                        <a:rPr lang="en-US" sz="1000" dirty="0" err="1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Myst</a:t>
                      </a: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Anthropic &amp; Claude 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Slide 9</a:t>
                      </a:r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2277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Investment Banking Architecture | </a:t>
                      </a:r>
                      <a:r>
                        <a:rPr lang="en-US" sz="10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Updated</a:t>
                      </a: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architecture after AI architecture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Slide 10</a:t>
                      </a:r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037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Investment Banking Architecture | </a:t>
                      </a:r>
                      <a:r>
                        <a:rPr lang="en-US" sz="1000" b="1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submit updated </a:t>
                      </a: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architecture for second AI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Slide 11</a:t>
                      </a:r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97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Investment Banking Architecture | final AI review 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Slide 12</a:t>
                      </a:r>
                      <a:endParaRPr lang="en-CA" sz="10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265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 Architecture – AI Components, AI Agents, AI Tiers - Detailed Integration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Slide 13</a:t>
                      </a:r>
                      <a:endParaRPr lang="en-CA" sz="1000" dirty="0"/>
                    </a:p>
                    <a:p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287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AI Architecture – AI Framework – support Multiple AI Applications &amp; use cases</a:t>
                      </a:r>
                      <a:endParaRPr lang="en-CA" sz="1000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Slide 14</a:t>
                      </a:r>
                      <a:endParaRPr lang="en-CA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29957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8960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189480"/>
            <a:ext cx="8306156" cy="447640"/>
          </a:xfrm>
        </p:spPr>
        <p:txBody>
          <a:bodyPr>
            <a:normAutofit fontScale="90000"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75540B7-9DB9-82F7-012B-26071BBC5D01}"/>
              </a:ext>
            </a:extLst>
          </p:cNvPr>
          <p:cNvSpPr/>
          <p:nvPr/>
        </p:nvSpPr>
        <p:spPr>
          <a:xfrm>
            <a:off x="1563539" y="1686499"/>
            <a:ext cx="1909426" cy="16507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Office worker male with solid fill">
            <a:extLst>
              <a:ext uri="{FF2B5EF4-FFF2-40B4-BE49-F238E27FC236}">
                <a16:creationId xmlns:a16="http://schemas.microsoft.com/office/drawing/2014/main" id="{3DB5A534-41AF-9035-7F1C-8DBD5BBB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469" y="2486423"/>
            <a:ext cx="273518" cy="27351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10C9B89-213C-1D39-BF5F-A9C3C6C5B7D3}"/>
              </a:ext>
            </a:extLst>
          </p:cNvPr>
          <p:cNvSpPr txBox="1"/>
          <p:nvPr/>
        </p:nvSpPr>
        <p:spPr>
          <a:xfrm>
            <a:off x="1627003" y="2119653"/>
            <a:ext cx="1663167" cy="20871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15732F-830A-FCF0-768A-5A73A60E367D}"/>
              </a:ext>
            </a:extLst>
          </p:cNvPr>
          <p:cNvSpPr txBox="1"/>
          <p:nvPr/>
        </p:nvSpPr>
        <p:spPr>
          <a:xfrm>
            <a:off x="1627003" y="2674838"/>
            <a:ext cx="1663167" cy="41270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9FA8815-7737-84AD-533B-8F1285EBA7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48" y="4524140"/>
            <a:ext cx="2718232" cy="19550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29DDCDAF-80CF-C288-8364-705724AD2CD1}"/>
              </a:ext>
            </a:extLst>
          </p:cNvPr>
          <p:cNvSpPr txBox="1"/>
          <p:nvPr/>
        </p:nvSpPr>
        <p:spPr>
          <a:xfrm>
            <a:off x="1627002" y="1832223"/>
            <a:ext cx="1663167" cy="208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8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ChatGPT Prompt question</a:t>
            </a:r>
            <a:endParaRPr lang="en-CA" sz="8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ABCA96-FF19-C450-7D87-002130F9AF37}"/>
              </a:ext>
            </a:extLst>
          </p:cNvPr>
          <p:cNvSpPr txBox="1"/>
          <p:nvPr/>
        </p:nvSpPr>
        <p:spPr>
          <a:xfrm>
            <a:off x="1627002" y="2395626"/>
            <a:ext cx="1663167" cy="279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8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ChatGPT Prompt answer</a:t>
            </a:r>
            <a:endParaRPr lang="en-CA" sz="8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721B1D3-A4F2-F6FA-F9C7-ED363EAA4FCA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632987" y="2511864"/>
            <a:ext cx="930552" cy="16297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98FB00F-F293-09F1-000D-FDA5EBBB5680}"/>
              </a:ext>
            </a:extLst>
          </p:cNvPr>
          <p:cNvSpPr/>
          <p:nvPr/>
        </p:nvSpPr>
        <p:spPr>
          <a:xfrm>
            <a:off x="6707088" y="1633270"/>
            <a:ext cx="4708171" cy="19848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D 1">
            <a:extLst>
              <a:ext uri="{FF2B5EF4-FFF2-40B4-BE49-F238E27FC236}">
                <a16:creationId xmlns:a16="http://schemas.microsoft.com/office/drawing/2014/main" id="{54E17C68-DA11-098E-4C9C-53FCAD0A8C87}"/>
              </a:ext>
            </a:extLst>
          </p:cNvPr>
          <p:cNvSpPr txBox="1">
            <a:spLocks/>
          </p:cNvSpPr>
          <p:nvPr/>
        </p:nvSpPr>
        <p:spPr>
          <a:xfrm>
            <a:off x="1786829" y="1284772"/>
            <a:ext cx="1565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ChatGPT Web Page</a:t>
            </a:r>
          </a:p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5"/>
              </a:rPr>
              <a:t>https://chatgpt.com/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DBD9B0-D067-21E0-5522-657644FF5B5C}"/>
              </a:ext>
            </a:extLst>
          </p:cNvPr>
          <p:cNvCxnSpPr>
            <a:cxnSpLocks/>
            <a:stCxn id="33" idx="3"/>
            <a:endCxn id="123" idx="1"/>
          </p:cNvCxnSpPr>
          <p:nvPr/>
        </p:nvCxnSpPr>
        <p:spPr>
          <a:xfrm flipV="1">
            <a:off x="3472965" y="2174824"/>
            <a:ext cx="3548553" cy="33704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6E80E41-51D4-8453-A7D5-DBC63A5C4049}"/>
              </a:ext>
            </a:extLst>
          </p:cNvPr>
          <p:cNvCxnSpPr>
            <a:cxnSpLocks/>
            <a:stCxn id="123" idx="3"/>
            <a:endCxn id="139" idx="1"/>
          </p:cNvCxnSpPr>
          <p:nvPr/>
        </p:nvCxnSpPr>
        <p:spPr>
          <a:xfrm flipV="1">
            <a:off x="7972049" y="2164800"/>
            <a:ext cx="606097" cy="10024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Graphic 106" descr="Syncing cloud with solid fill">
            <a:extLst>
              <a:ext uri="{FF2B5EF4-FFF2-40B4-BE49-F238E27FC236}">
                <a16:creationId xmlns:a16="http://schemas.microsoft.com/office/drawing/2014/main" id="{4E358AE9-B76F-D2E3-5E96-5DEF604D83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86241" y="1368528"/>
            <a:ext cx="509595" cy="509595"/>
          </a:xfrm>
          <a:prstGeom prst="rect">
            <a:avLst/>
          </a:prstGeom>
        </p:spPr>
      </p:pic>
      <p:pic>
        <p:nvPicPr>
          <p:cNvPr id="110" name="Graphic 109" descr="Internet outline">
            <a:extLst>
              <a:ext uri="{FF2B5EF4-FFF2-40B4-BE49-F238E27FC236}">
                <a16:creationId xmlns:a16="http://schemas.microsoft.com/office/drawing/2014/main" id="{81085F0E-0EB0-F33B-A667-6FB6F8A6F8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71096" y="1437918"/>
            <a:ext cx="529390" cy="529390"/>
          </a:xfrm>
          <a:prstGeom prst="rect">
            <a:avLst/>
          </a:prstGeom>
        </p:spPr>
      </p:pic>
      <p:pic>
        <p:nvPicPr>
          <p:cNvPr id="113" name="Graphic 112" descr="Smart Phone outline">
            <a:extLst>
              <a:ext uri="{FF2B5EF4-FFF2-40B4-BE49-F238E27FC236}">
                <a16:creationId xmlns:a16="http://schemas.microsoft.com/office/drawing/2014/main" id="{6983FE52-D32F-00F3-FD43-C26B26E3AE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4585" y="3045244"/>
            <a:ext cx="291984" cy="291984"/>
          </a:xfrm>
          <a:prstGeom prst="rect">
            <a:avLst/>
          </a:prstGeom>
        </p:spPr>
      </p:pic>
      <p:pic>
        <p:nvPicPr>
          <p:cNvPr id="115" name="Graphic 114" descr="Laptop with solid fill">
            <a:extLst>
              <a:ext uri="{FF2B5EF4-FFF2-40B4-BE49-F238E27FC236}">
                <a16:creationId xmlns:a16="http://schemas.microsoft.com/office/drawing/2014/main" id="{38B3F222-A01D-C32D-E981-74A39B408A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76740" y="1585967"/>
            <a:ext cx="447640" cy="447640"/>
          </a:xfrm>
          <a:prstGeom prst="rect">
            <a:avLst/>
          </a:prstGeom>
        </p:spPr>
      </p:pic>
      <p:sp>
        <p:nvSpPr>
          <p:cNvPr id="122" name="TextBox 3D 1">
            <a:extLst>
              <a:ext uri="{FF2B5EF4-FFF2-40B4-BE49-F238E27FC236}">
                <a16:creationId xmlns:a16="http://schemas.microsoft.com/office/drawing/2014/main" id="{3964AF46-078A-597D-955D-32A1FA2469D1}"/>
              </a:ext>
            </a:extLst>
          </p:cNvPr>
          <p:cNvSpPr txBox="1">
            <a:spLocks/>
          </p:cNvSpPr>
          <p:nvPr/>
        </p:nvSpPr>
        <p:spPr>
          <a:xfrm>
            <a:off x="210907" y="2802468"/>
            <a:ext cx="68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ChatGPT 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User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355081D-59A6-6A68-5B7C-A909979934EF}"/>
              </a:ext>
            </a:extLst>
          </p:cNvPr>
          <p:cNvSpPr/>
          <p:nvPr/>
        </p:nvSpPr>
        <p:spPr>
          <a:xfrm>
            <a:off x="7021518" y="1918810"/>
            <a:ext cx="950531" cy="5120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ChatGPT API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89AA05B-859D-ED17-79C3-A39D6F5CA8A2}"/>
              </a:ext>
            </a:extLst>
          </p:cNvPr>
          <p:cNvSpPr/>
          <p:nvPr/>
        </p:nvSpPr>
        <p:spPr>
          <a:xfrm>
            <a:off x="8578146" y="1954648"/>
            <a:ext cx="950531" cy="4203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ChatGPT Engine</a:t>
            </a:r>
          </a:p>
        </p:txBody>
      </p:sp>
      <p:sp>
        <p:nvSpPr>
          <p:cNvPr id="142" name="TextBox 3D 2">
            <a:extLst>
              <a:ext uri="{FF2B5EF4-FFF2-40B4-BE49-F238E27FC236}">
                <a16:creationId xmlns:a16="http://schemas.microsoft.com/office/drawing/2014/main" id="{C3029EDF-B86B-381A-19C0-FA9CF7A8FBF1}"/>
              </a:ext>
            </a:extLst>
          </p:cNvPr>
          <p:cNvSpPr txBox="1"/>
          <p:nvPr/>
        </p:nvSpPr>
        <p:spPr>
          <a:xfrm>
            <a:off x="613948" y="650326"/>
            <a:ext cx="5596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ChatGPT 4o Open AI LLM - Large Language Model </a:t>
            </a:r>
          </a:p>
        </p:txBody>
      </p:sp>
      <p:pic>
        <p:nvPicPr>
          <p:cNvPr id="149" name="Graphic 148" descr="Arrow Right with solid fill">
            <a:extLst>
              <a:ext uri="{FF2B5EF4-FFF2-40B4-BE49-F238E27FC236}">
                <a16:creationId xmlns:a16="http://schemas.microsoft.com/office/drawing/2014/main" id="{38B41BD2-A9CA-1D0F-7CD2-B937A36A62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57571" y="1335726"/>
            <a:ext cx="642137" cy="642137"/>
          </a:xfrm>
          <a:prstGeom prst="rect">
            <a:avLst/>
          </a:prstGeom>
        </p:spPr>
      </p:pic>
      <p:sp>
        <p:nvSpPr>
          <p:cNvPr id="151" name="TextBox 3D 1">
            <a:extLst>
              <a:ext uri="{FF2B5EF4-FFF2-40B4-BE49-F238E27FC236}">
                <a16:creationId xmlns:a16="http://schemas.microsoft.com/office/drawing/2014/main" id="{4D9D6E6F-6A47-D942-992C-8694139A8A0E}"/>
              </a:ext>
            </a:extLst>
          </p:cNvPr>
          <p:cNvSpPr txBox="1">
            <a:spLocks/>
          </p:cNvSpPr>
          <p:nvPr/>
        </p:nvSpPr>
        <p:spPr>
          <a:xfrm>
            <a:off x="4937889" y="1315549"/>
            <a:ext cx="1649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Request JSON</a:t>
            </a:r>
          </a:p>
        </p:txBody>
      </p:sp>
      <p:pic>
        <p:nvPicPr>
          <p:cNvPr id="153" name="Graphic 152" descr="Line arrow: Straight with solid fill">
            <a:extLst>
              <a:ext uri="{FF2B5EF4-FFF2-40B4-BE49-F238E27FC236}">
                <a16:creationId xmlns:a16="http://schemas.microsoft.com/office/drawing/2014/main" id="{E2E108FF-470E-E866-8A61-E248432E681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51493" y="2836329"/>
            <a:ext cx="632792" cy="632792"/>
          </a:xfrm>
          <a:prstGeom prst="rect">
            <a:avLst/>
          </a:prstGeom>
        </p:spPr>
      </p:pic>
      <p:sp>
        <p:nvSpPr>
          <p:cNvPr id="155" name="TextBox 3D 1">
            <a:extLst>
              <a:ext uri="{FF2B5EF4-FFF2-40B4-BE49-F238E27FC236}">
                <a16:creationId xmlns:a16="http://schemas.microsoft.com/office/drawing/2014/main" id="{D327A681-69F0-3CFE-038E-3FC40A337967}"/>
              </a:ext>
            </a:extLst>
          </p:cNvPr>
          <p:cNvSpPr txBox="1">
            <a:spLocks/>
          </p:cNvSpPr>
          <p:nvPr/>
        </p:nvSpPr>
        <p:spPr>
          <a:xfrm>
            <a:off x="5057571" y="2710746"/>
            <a:ext cx="1649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Request JSON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02680B96-0BCD-CDB4-A8E0-A67F6C0732B8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9528677" y="2164800"/>
            <a:ext cx="651983" cy="63766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3D 1">
            <a:extLst>
              <a:ext uri="{FF2B5EF4-FFF2-40B4-BE49-F238E27FC236}">
                <a16:creationId xmlns:a16="http://schemas.microsoft.com/office/drawing/2014/main" id="{840F9163-68F5-252F-80D3-732190D4F6EE}"/>
              </a:ext>
            </a:extLst>
          </p:cNvPr>
          <p:cNvSpPr txBox="1">
            <a:spLocks/>
          </p:cNvSpPr>
          <p:nvPr/>
        </p:nvSpPr>
        <p:spPr>
          <a:xfrm>
            <a:off x="7427206" y="1326942"/>
            <a:ext cx="8029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Tier</a:t>
            </a:r>
          </a:p>
        </p:txBody>
      </p:sp>
      <p:sp>
        <p:nvSpPr>
          <p:cNvPr id="164" name="TextBox 3D 1">
            <a:extLst>
              <a:ext uri="{FF2B5EF4-FFF2-40B4-BE49-F238E27FC236}">
                <a16:creationId xmlns:a16="http://schemas.microsoft.com/office/drawing/2014/main" id="{1AE7D156-ACC5-CED2-1DE5-4114D162E591}"/>
              </a:ext>
            </a:extLst>
          </p:cNvPr>
          <p:cNvSpPr txBox="1">
            <a:spLocks/>
          </p:cNvSpPr>
          <p:nvPr/>
        </p:nvSpPr>
        <p:spPr>
          <a:xfrm>
            <a:off x="10397754" y="1264662"/>
            <a:ext cx="976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Tier</a:t>
            </a:r>
          </a:p>
        </p:txBody>
      </p:sp>
      <p:graphicFrame>
        <p:nvGraphicFramePr>
          <p:cNvPr id="173" name="Table 172">
            <a:extLst>
              <a:ext uri="{FF2B5EF4-FFF2-40B4-BE49-F238E27FC236}">
                <a16:creationId xmlns:a16="http://schemas.microsoft.com/office/drawing/2014/main" id="{99C9AEB8-70AC-4B63-4E35-61348D2F2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045545"/>
              </p:ext>
            </p:extLst>
          </p:nvPr>
        </p:nvGraphicFramePr>
        <p:xfrm>
          <a:off x="4502216" y="4452967"/>
          <a:ext cx="63720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454">
                  <a:extLst>
                    <a:ext uri="{9D8B030D-6E8A-4147-A177-3AD203B41FA5}">
                      <a16:colId xmlns:a16="http://schemas.microsoft.com/office/drawing/2014/main" val="4137346495"/>
                    </a:ext>
                  </a:extLst>
                </a:gridCol>
                <a:gridCol w="1618092">
                  <a:extLst>
                    <a:ext uri="{9D8B030D-6E8A-4147-A177-3AD203B41FA5}">
                      <a16:colId xmlns:a16="http://schemas.microsoft.com/office/drawing/2014/main" val="1908230263"/>
                    </a:ext>
                  </a:extLst>
                </a:gridCol>
                <a:gridCol w="4086549">
                  <a:extLst>
                    <a:ext uri="{9D8B030D-6E8A-4147-A177-3AD203B41FA5}">
                      <a16:colId xmlns:a16="http://schemas.microsoft.com/office/drawing/2014/main" val="2111699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0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Model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LLM – Large Language Models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OpenAI</a:t>
                      </a:r>
                      <a:endParaRPr lang="en-C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9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/>
                        <a:t>Features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11211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27EFB8-91B1-8035-242E-6798EBBDD68A}"/>
              </a:ext>
            </a:extLst>
          </p:cNvPr>
          <p:cNvSpPr/>
          <p:nvPr/>
        </p:nvSpPr>
        <p:spPr>
          <a:xfrm>
            <a:off x="10270690" y="2062663"/>
            <a:ext cx="1054539" cy="1425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OpenAI 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F5E12D7E-EC12-F1AC-6DA1-A94A8F29EC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383409" y="2669521"/>
            <a:ext cx="733907" cy="733907"/>
          </a:xfrm>
          <a:prstGeom prst="rect">
            <a:avLst/>
          </a:prstGeom>
        </p:spPr>
      </p:pic>
      <p:pic>
        <p:nvPicPr>
          <p:cNvPr id="6" name="Graphic 5" descr="Decision chart outline">
            <a:extLst>
              <a:ext uri="{FF2B5EF4-FFF2-40B4-BE49-F238E27FC236}">
                <a16:creationId xmlns:a16="http://schemas.microsoft.com/office/drawing/2014/main" id="{7D5A25A8-A0F5-537C-9B3D-37154684DC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555684" y="2880966"/>
            <a:ext cx="376583" cy="376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108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189480"/>
            <a:ext cx="8306156" cy="447640"/>
          </a:xfrm>
        </p:spPr>
        <p:txBody>
          <a:bodyPr>
            <a:normAutofit fontScale="90000"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75540B7-9DB9-82F7-012B-26071BBC5D01}"/>
              </a:ext>
            </a:extLst>
          </p:cNvPr>
          <p:cNvSpPr/>
          <p:nvPr/>
        </p:nvSpPr>
        <p:spPr>
          <a:xfrm>
            <a:off x="1563539" y="1686499"/>
            <a:ext cx="1909426" cy="165072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Office worker male with solid fill">
            <a:extLst>
              <a:ext uri="{FF2B5EF4-FFF2-40B4-BE49-F238E27FC236}">
                <a16:creationId xmlns:a16="http://schemas.microsoft.com/office/drawing/2014/main" id="{3DB5A534-41AF-9035-7F1C-8DBD5BBB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469" y="2486423"/>
            <a:ext cx="273518" cy="27351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10C9B89-213C-1D39-BF5F-A9C3C6C5B7D3}"/>
              </a:ext>
            </a:extLst>
          </p:cNvPr>
          <p:cNvSpPr txBox="1"/>
          <p:nvPr/>
        </p:nvSpPr>
        <p:spPr>
          <a:xfrm>
            <a:off x="1627003" y="2119653"/>
            <a:ext cx="1663167" cy="20871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15732F-830A-FCF0-768A-5A73A60E367D}"/>
              </a:ext>
            </a:extLst>
          </p:cNvPr>
          <p:cNvSpPr txBox="1"/>
          <p:nvPr/>
        </p:nvSpPr>
        <p:spPr>
          <a:xfrm>
            <a:off x="1627003" y="2674838"/>
            <a:ext cx="1663167" cy="41270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DDCDAF-80CF-C288-8364-705724AD2CD1}"/>
              </a:ext>
            </a:extLst>
          </p:cNvPr>
          <p:cNvSpPr txBox="1"/>
          <p:nvPr/>
        </p:nvSpPr>
        <p:spPr>
          <a:xfrm>
            <a:off x="1627002" y="1832223"/>
            <a:ext cx="1663167" cy="2087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8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Prompt question</a:t>
            </a:r>
            <a:endParaRPr lang="en-CA" sz="8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ABCA96-FF19-C450-7D87-002130F9AF37}"/>
              </a:ext>
            </a:extLst>
          </p:cNvPr>
          <p:cNvSpPr txBox="1"/>
          <p:nvPr/>
        </p:nvSpPr>
        <p:spPr>
          <a:xfrm>
            <a:off x="1627002" y="2395626"/>
            <a:ext cx="1663167" cy="2792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8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Prompt answer</a:t>
            </a:r>
            <a:endParaRPr lang="en-CA" sz="8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721B1D3-A4F2-F6FA-F9C7-ED363EAA4FCA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632987" y="2511864"/>
            <a:ext cx="930552" cy="16297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98FB00F-F293-09F1-000D-FDA5EBBB5680}"/>
              </a:ext>
            </a:extLst>
          </p:cNvPr>
          <p:cNvSpPr/>
          <p:nvPr/>
        </p:nvSpPr>
        <p:spPr>
          <a:xfrm>
            <a:off x="6707089" y="1633270"/>
            <a:ext cx="4851924" cy="198487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D 1">
            <a:extLst>
              <a:ext uri="{FF2B5EF4-FFF2-40B4-BE49-F238E27FC236}">
                <a16:creationId xmlns:a16="http://schemas.microsoft.com/office/drawing/2014/main" id="{54E17C68-DA11-098E-4C9C-53FCAD0A8C87}"/>
              </a:ext>
            </a:extLst>
          </p:cNvPr>
          <p:cNvSpPr txBox="1">
            <a:spLocks/>
          </p:cNvSpPr>
          <p:nvPr/>
        </p:nvSpPr>
        <p:spPr>
          <a:xfrm>
            <a:off x="1317689" y="1284772"/>
            <a:ext cx="23827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Anthropic  Web Page</a:t>
            </a:r>
          </a:p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https://console.anthropic.com/dashboard</a:t>
            </a:r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8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DBD9B0-D067-21E0-5522-657644FF5B5C}"/>
              </a:ext>
            </a:extLst>
          </p:cNvPr>
          <p:cNvCxnSpPr>
            <a:cxnSpLocks/>
            <a:stCxn id="33" idx="3"/>
            <a:endCxn id="123" idx="1"/>
          </p:cNvCxnSpPr>
          <p:nvPr/>
        </p:nvCxnSpPr>
        <p:spPr>
          <a:xfrm flipV="1">
            <a:off x="3472965" y="2174824"/>
            <a:ext cx="3548553" cy="337040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6E80E41-51D4-8453-A7D5-DBC63A5C4049}"/>
              </a:ext>
            </a:extLst>
          </p:cNvPr>
          <p:cNvCxnSpPr>
            <a:cxnSpLocks/>
            <a:stCxn id="123" idx="3"/>
            <a:endCxn id="139" idx="1"/>
          </p:cNvCxnSpPr>
          <p:nvPr/>
        </p:nvCxnSpPr>
        <p:spPr>
          <a:xfrm flipV="1">
            <a:off x="7972049" y="2164800"/>
            <a:ext cx="606097" cy="10024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Graphic 106" descr="Syncing cloud with solid fill">
            <a:extLst>
              <a:ext uri="{FF2B5EF4-FFF2-40B4-BE49-F238E27FC236}">
                <a16:creationId xmlns:a16="http://schemas.microsoft.com/office/drawing/2014/main" id="{4E358AE9-B76F-D2E3-5E96-5DEF604D8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325229" y="1491639"/>
            <a:ext cx="509595" cy="509595"/>
          </a:xfrm>
          <a:prstGeom prst="rect">
            <a:avLst/>
          </a:prstGeom>
        </p:spPr>
      </p:pic>
      <p:pic>
        <p:nvPicPr>
          <p:cNvPr id="110" name="Graphic 109" descr="Internet outline">
            <a:extLst>
              <a:ext uri="{FF2B5EF4-FFF2-40B4-BE49-F238E27FC236}">
                <a16:creationId xmlns:a16="http://schemas.microsoft.com/office/drawing/2014/main" id="{81085F0E-0EB0-F33B-A667-6FB6F8A6F8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1096" y="1437918"/>
            <a:ext cx="529390" cy="529390"/>
          </a:xfrm>
          <a:prstGeom prst="rect">
            <a:avLst/>
          </a:prstGeom>
        </p:spPr>
      </p:pic>
      <p:pic>
        <p:nvPicPr>
          <p:cNvPr id="113" name="Graphic 112" descr="Smart Phone outline">
            <a:extLst>
              <a:ext uri="{FF2B5EF4-FFF2-40B4-BE49-F238E27FC236}">
                <a16:creationId xmlns:a16="http://schemas.microsoft.com/office/drawing/2014/main" id="{6983FE52-D32F-00F3-FD43-C26B26E3AE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14585" y="3045244"/>
            <a:ext cx="291984" cy="291984"/>
          </a:xfrm>
          <a:prstGeom prst="rect">
            <a:avLst/>
          </a:prstGeom>
        </p:spPr>
      </p:pic>
      <p:pic>
        <p:nvPicPr>
          <p:cNvPr id="115" name="Graphic 114" descr="Laptop with solid fill">
            <a:extLst>
              <a:ext uri="{FF2B5EF4-FFF2-40B4-BE49-F238E27FC236}">
                <a16:creationId xmlns:a16="http://schemas.microsoft.com/office/drawing/2014/main" id="{38B3F222-A01D-C32D-E981-74A39B408A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76740" y="1585967"/>
            <a:ext cx="447640" cy="447640"/>
          </a:xfrm>
          <a:prstGeom prst="rect">
            <a:avLst/>
          </a:prstGeom>
        </p:spPr>
      </p:pic>
      <p:sp>
        <p:nvSpPr>
          <p:cNvPr id="122" name="TextBox 3D 1">
            <a:extLst>
              <a:ext uri="{FF2B5EF4-FFF2-40B4-BE49-F238E27FC236}">
                <a16:creationId xmlns:a16="http://schemas.microsoft.com/office/drawing/2014/main" id="{3964AF46-078A-597D-955D-32A1FA2469D1}"/>
              </a:ext>
            </a:extLst>
          </p:cNvPr>
          <p:cNvSpPr txBox="1">
            <a:spLocks/>
          </p:cNvSpPr>
          <p:nvPr/>
        </p:nvSpPr>
        <p:spPr>
          <a:xfrm>
            <a:off x="210907" y="2802468"/>
            <a:ext cx="68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User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355081D-59A6-6A68-5B7C-A909979934EF}"/>
              </a:ext>
            </a:extLst>
          </p:cNvPr>
          <p:cNvSpPr/>
          <p:nvPr/>
        </p:nvSpPr>
        <p:spPr>
          <a:xfrm>
            <a:off x="7021518" y="1918810"/>
            <a:ext cx="950531" cy="51202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Anthropic API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89AA05B-859D-ED17-79C3-A39D6F5CA8A2}"/>
              </a:ext>
            </a:extLst>
          </p:cNvPr>
          <p:cNvSpPr/>
          <p:nvPr/>
        </p:nvSpPr>
        <p:spPr>
          <a:xfrm>
            <a:off x="8578146" y="1954648"/>
            <a:ext cx="950531" cy="4203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42" name="TextBox 3D 2">
            <a:extLst>
              <a:ext uri="{FF2B5EF4-FFF2-40B4-BE49-F238E27FC236}">
                <a16:creationId xmlns:a16="http://schemas.microsoft.com/office/drawing/2014/main" id="{C3029EDF-B86B-381A-19C0-FA9CF7A8FBF1}"/>
              </a:ext>
            </a:extLst>
          </p:cNvPr>
          <p:cNvSpPr txBox="1"/>
          <p:nvPr/>
        </p:nvSpPr>
        <p:spPr>
          <a:xfrm>
            <a:off x="613948" y="650326"/>
            <a:ext cx="55963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Anthropic | Claude LLM - Large Language Model </a:t>
            </a:r>
          </a:p>
        </p:txBody>
      </p:sp>
      <p:pic>
        <p:nvPicPr>
          <p:cNvPr id="149" name="Graphic 148" descr="Arrow Right with solid fill">
            <a:extLst>
              <a:ext uri="{FF2B5EF4-FFF2-40B4-BE49-F238E27FC236}">
                <a16:creationId xmlns:a16="http://schemas.microsoft.com/office/drawing/2014/main" id="{38B41BD2-A9CA-1D0F-7CD2-B937A36A62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057571" y="1335726"/>
            <a:ext cx="642137" cy="642137"/>
          </a:xfrm>
          <a:prstGeom prst="rect">
            <a:avLst/>
          </a:prstGeom>
        </p:spPr>
      </p:pic>
      <p:sp>
        <p:nvSpPr>
          <p:cNvPr id="151" name="TextBox 3D 1">
            <a:extLst>
              <a:ext uri="{FF2B5EF4-FFF2-40B4-BE49-F238E27FC236}">
                <a16:creationId xmlns:a16="http://schemas.microsoft.com/office/drawing/2014/main" id="{4D9D6E6F-6A47-D942-992C-8694139A8A0E}"/>
              </a:ext>
            </a:extLst>
          </p:cNvPr>
          <p:cNvSpPr txBox="1">
            <a:spLocks/>
          </p:cNvSpPr>
          <p:nvPr/>
        </p:nvSpPr>
        <p:spPr>
          <a:xfrm>
            <a:off x="4937889" y="1315549"/>
            <a:ext cx="1649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Request JSON</a:t>
            </a:r>
          </a:p>
        </p:txBody>
      </p:sp>
      <p:pic>
        <p:nvPicPr>
          <p:cNvPr id="153" name="Graphic 152" descr="Line arrow: Straight with solid fill">
            <a:extLst>
              <a:ext uri="{FF2B5EF4-FFF2-40B4-BE49-F238E27FC236}">
                <a16:creationId xmlns:a16="http://schemas.microsoft.com/office/drawing/2014/main" id="{E2E108FF-470E-E866-8A61-E248432E681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151493" y="2836329"/>
            <a:ext cx="632792" cy="632792"/>
          </a:xfrm>
          <a:prstGeom prst="rect">
            <a:avLst/>
          </a:prstGeom>
        </p:spPr>
      </p:pic>
      <p:sp>
        <p:nvSpPr>
          <p:cNvPr id="155" name="TextBox 3D 1">
            <a:extLst>
              <a:ext uri="{FF2B5EF4-FFF2-40B4-BE49-F238E27FC236}">
                <a16:creationId xmlns:a16="http://schemas.microsoft.com/office/drawing/2014/main" id="{D327A681-69F0-3CFE-038E-3FC40A337967}"/>
              </a:ext>
            </a:extLst>
          </p:cNvPr>
          <p:cNvSpPr txBox="1">
            <a:spLocks/>
          </p:cNvSpPr>
          <p:nvPr/>
        </p:nvSpPr>
        <p:spPr>
          <a:xfrm>
            <a:off x="5057571" y="2710746"/>
            <a:ext cx="1649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Request JSON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02680B96-0BCD-CDB4-A8E0-A67F6C0732B8}"/>
              </a:ext>
            </a:extLst>
          </p:cNvPr>
          <p:cNvCxnSpPr>
            <a:cxnSpLocks/>
            <a:stCxn id="139" idx="3"/>
          </p:cNvCxnSpPr>
          <p:nvPr/>
        </p:nvCxnSpPr>
        <p:spPr>
          <a:xfrm>
            <a:off x="9528677" y="2164800"/>
            <a:ext cx="742013" cy="50472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TextBox 3D 1">
            <a:extLst>
              <a:ext uri="{FF2B5EF4-FFF2-40B4-BE49-F238E27FC236}">
                <a16:creationId xmlns:a16="http://schemas.microsoft.com/office/drawing/2014/main" id="{840F9163-68F5-252F-80D3-732190D4F6EE}"/>
              </a:ext>
            </a:extLst>
          </p:cNvPr>
          <p:cNvSpPr txBox="1">
            <a:spLocks/>
          </p:cNvSpPr>
          <p:nvPr/>
        </p:nvSpPr>
        <p:spPr>
          <a:xfrm>
            <a:off x="7196341" y="1346327"/>
            <a:ext cx="8029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Tier</a:t>
            </a:r>
          </a:p>
        </p:txBody>
      </p:sp>
      <p:sp>
        <p:nvSpPr>
          <p:cNvPr id="164" name="TextBox 3D 1">
            <a:extLst>
              <a:ext uri="{FF2B5EF4-FFF2-40B4-BE49-F238E27FC236}">
                <a16:creationId xmlns:a16="http://schemas.microsoft.com/office/drawing/2014/main" id="{1AE7D156-ACC5-CED2-1DE5-4114D162E591}"/>
              </a:ext>
            </a:extLst>
          </p:cNvPr>
          <p:cNvSpPr txBox="1">
            <a:spLocks/>
          </p:cNvSpPr>
          <p:nvPr/>
        </p:nvSpPr>
        <p:spPr>
          <a:xfrm>
            <a:off x="10309472" y="1300160"/>
            <a:ext cx="97697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Model Tier</a:t>
            </a:r>
          </a:p>
        </p:txBody>
      </p:sp>
      <p:graphicFrame>
        <p:nvGraphicFramePr>
          <p:cNvPr id="173" name="Table 172">
            <a:extLst>
              <a:ext uri="{FF2B5EF4-FFF2-40B4-BE49-F238E27FC236}">
                <a16:creationId xmlns:a16="http://schemas.microsoft.com/office/drawing/2014/main" id="{99C9AEB8-70AC-4B63-4E35-61348D2F28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892968"/>
              </p:ext>
            </p:extLst>
          </p:nvPr>
        </p:nvGraphicFramePr>
        <p:xfrm>
          <a:off x="4937889" y="4469696"/>
          <a:ext cx="637209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454">
                  <a:extLst>
                    <a:ext uri="{9D8B030D-6E8A-4147-A177-3AD203B41FA5}">
                      <a16:colId xmlns:a16="http://schemas.microsoft.com/office/drawing/2014/main" val="4137346495"/>
                    </a:ext>
                  </a:extLst>
                </a:gridCol>
                <a:gridCol w="1618092">
                  <a:extLst>
                    <a:ext uri="{9D8B030D-6E8A-4147-A177-3AD203B41FA5}">
                      <a16:colId xmlns:a16="http://schemas.microsoft.com/office/drawing/2014/main" val="1908230263"/>
                    </a:ext>
                  </a:extLst>
                </a:gridCol>
                <a:gridCol w="4086549">
                  <a:extLst>
                    <a:ext uri="{9D8B030D-6E8A-4147-A177-3AD203B41FA5}">
                      <a16:colId xmlns:a16="http://schemas.microsoft.com/office/drawing/2014/main" val="2111699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907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 dirty="0"/>
                        <a:t>Model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LLM – Large Language Models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Claude 3.5 Sonnet </a:t>
                      </a:r>
                      <a:endParaRPr lang="en-C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997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800"/>
                        <a:t>Features</a:t>
                      </a:r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711211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D1BBAB-90CB-89EA-ED00-3C8C2C3E1210}"/>
              </a:ext>
            </a:extLst>
          </p:cNvPr>
          <p:cNvSpPr/>
          <p:nvPr/>
        </p:nvSpPr>
        <p:spPr>
          <a:xfrm>
            <a:off x="10270690" y="2062663"/>
            <a:ext cx="1054539" cy="1425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Claude 3.5 Sonnet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DA7B70DF-8903-4D51-1AF0-33E6465181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83409" y="2669521"/>
            <a:ext cx="733907" cy="733907"/>
          </a:xfrm>
          <a:prstGeom prst="rect">
            <a:avLst/>
          </a:prstGeom>
        </p:spPr>
      </p:pic>
      <p:pic>
        <p:nvPicPr>
          <p:cNvPr id="6" name="Graphic 5" descr="Decision chart outline">
            <a:extLst>
              <a:ext uri="{FF2B5EF4-FFF2-40B4-BE49-F238E27FC236}">
                <a16:creationId xmlns:a16="http://schemas.microsoft.com/office/drawing/2014/main" id="{2D79A839-D639-9614-B7E6-021CE3A5CBD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55684" y="2880966"/>
            <a:ext cx="376583" cy="376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472244-F609-5479-44C5-170794BF2728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59469" y="4361167"/>
            <a:ext cx="3726468" cy="19537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9827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189480"/>
            <a:ext cx="8306156" cy="447640"/>
          </a:xfrm>
        </p:spPr>
        <p:txBody>
          <a:bodyPr>
            <a:normAutofit fontScale="90000"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75540B7-9DB9-82F7-012B-26071BBC5D01}"/>
              </a:ext>
            </a:extLst>
          </p:cNvPr>
          <p:cNvSpPr/>
          <p:nvPr/>
        </p:nvSpPr>
        <p:spPr>
          <a:xfrm>
            <a:off x="1508843" y="1785944"/>
            <a:ext cx="1909426" cy="3816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Office worker male with solid fill">
            <a:extLst>
              <a:ext uri="{FF2B5EF4-FFF2-40B4-BE49-F238E27FC236}">
                <a16:creationId xmlns:a16="http://schemas.microsoft.com/office/drawing/2014/main" id="{3DB5A534-41AF-9035-7F1C-8DBD5BBB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720" y="1913315"/>
            <a:ext cx="273518" cy="273518"/>
          </a:xfrm>
          <a:prstGeom prst="rect">
            <a:avLst/>
          </a:prstGeom>
        </p:spPr>
      </p:pic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721B1D3-A4F2-F6FA-F9C7-ED363EAA4FCA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596238" y="2014238"/>
            <a:ext cx="891500" cy="3583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98FB00F-F293-09F1-000D-FDA5EBBB5680}"/>
              </a:ext>
            </a:extLst>
          </p:cNvPr>
          <p:cNvSpPr/>
          <p:nvPr/>
        </p:nvSpPr>
        <p:spPr>
          <a:xfrm>
            <a:off x="7025251" y="1654965"/>
            <a:ext cx="4593203" cy="227224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D 1">
            <a:extLst>
              <a:ext uri="{FF2B5EF4-FFF2-40B4-BE49-F238E27FC236}">
                <a16:creationId xmlns:a16="http://schemas.microsoft.com/office/drawing/2014/main" id="{54E17C68-DA11-098E-4C9C-53FCAD0A8C87}"/>
              </a:ext>
            </a:extLst>
          </p:cNvPr>
          <p:cNvSpPr txBox="1">
            <a:spLocks/>
          </p:cNvSpPr>
          <p:nvPr/>
        </p:nvSpPr>
        <p:spPr>
          <a:xfrm>
            <a:off x="1786828" y="1284772"/>
            <a:ext cx="305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Anthropic Console 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Page </a:t>
            </a: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https://console.anthropic.com/workbench</a:t>
            </a:r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DBD9B0-D067-21E0-5522-657644FF5B5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3418269" y="1976764"/>
            <a:ext cx="3965396" cy="23206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6E80E41-51D4-8453-A7D5-DBC63A5C4049}"/>
              </a:ext>
            </a:extLst>
          </p:cNvPr>
          <p:cNvCxnSpPr>
            <a:cxnSpLocks/>
            <a:stCxn id="123" idx="3"/>
            <a:endCxn id="139" idx="1"/>
          </p:cNvCxnSpPr>
          <p:nvPr/>
        </p:nvCxnSpPr>
        <p:spPr>
          <a:xfrm flipV="1">
            <a:off x="8334196" y="2228772"/>
            <a:ext cx="645389" cy="173450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7" name="Graphic 106" descr="Syncing cloud with solid fill">
            <a:extLst>
              <a:ext uri="{FF2B5EF4-FFF2-40B4-BE49-F238E27FC236}">
                <a16:creationId xmlns:a16="http://schemas.microsoft.com/office/drawing/2014/main" id="{4E358AE9-B76F-D2E3-5E96-5DEF604D83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409029" y="1360701"/>
            <a:ext cx="509595" cy="509595"/>
          </a:xfrm>
          <a:prstGeom prst="rect">
            <a:avLst/>
          </a:prstGeom>
        </p:spPr>
      </p:pic>
      <p:pic>
        <p:nvPicPr>
          <p:cNvPr id="110" name="Graphic 109" descr="Internet outline">
            <a:extLst>
              <a:ext uri="{FF2B5EF4-FFF2-40B4-BE49-F238E27FC236}">
                <a16:creationId xmlns:a16="http://schemas.microsoft.com/office/drawing/2014/main" id="{81085F0E-0EB0-F33B-A667-6FB6F8A6F8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71096" y="1589638"/>
            <a:ext cx="377670" cy="377670"/>
          </a:xfrm>
          <a:prstGeom prst="rect">
            <a:avLst/>
          </a:prstGeom>
        </p:spPr>
      </p:pic>
      <p:pic>
        <p:nvPicPr>
          <p:cNvPr id="115" name="Graphic 114" descr="Laptop with solid fill">
            <a:extLst>
              <a:ext uri="{FF2B5EF4-FFF2-40B4-BE49-F238E27FC236}">
                <a16:creationId xmlns:a16="http://schemas.microsoft.com/office/drawing/2014/main" id="{38B3F222-A01D-C32D-E981-74A39B408AA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488" y="1183340"/>
            <a:ext cx="447640" cy="447640"/>
          </a:xfrm>
          <a:prstGeom prst="rect">
            <a:avLst/>
          </a:prstGeom>
        </p:spPr>
      </p:pic>
      <p:sp>
        <p:nvSpPr>
          <p:cNvPr id="122" name="TextBox 3D 1">
            <a:extLst>
              <a:ext uri="{FF2B5EF4-FFF2-40B4-BE49-F238E27FC236}">
                <a16:creationId xmlns:a16="http://schemas.microsoft.com/office/drawing/2014/main" id="{3964AF46-078A-597D-955D-32A1FA2469D1}"/>
              </a:ext>
            </a:extLst>
          </p:cNvPr>
          <p:cNvSpPr txBox="1">
            <a:spLocks/>
          </p:cNvSpPr>
          <p:nvPr/>
        </p:nvSpPr>
        <p:spPr>
          <a:xfrm>
            <a:off x="198011" y="2172700"/>
            <a:ext cx="6803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Anthropic 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User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355081D-59A6-6A68-5B7C-A909979934EF}"/>
              </a:ext>
            </a:extLst>
          </p:cNvPr>
          <p:cNvSpPr/>
          <p:nvPr/>
        </p:nvSpPr>
        <p:spPr>
          <a:xfrm>
            <a:off x="7383665" y="2109922"/>
            <a:ext cx="950531" cy="58460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Anthropic API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589AA05B-859D-ED17-79C3-A39D6F5CA8A2}"/>
              </a:ext>
            </a:extLst>
          </p:cNvPr>
          <p:cNvSpPr/>
          <p:nvPr/>
        </p:nvSpPr>
        <p:spPr>
          <a:xfrm>
            <a:off x="8979585" y="1941787"/>
            <a:ext cx="870783" cy="57397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Anthropic Engine</a:t>
            </a:r>
          </a:p>
        </p:txBody>
      </p:sp>
      <p:sp>
        <p:nvSpPr>
          <p:cNvPr id="142" name="TextBox 3D 2">
            <a:extLst>
              <a:ext uri="{FF2B5EF4-FFF2-40B4-BE49-F238E27FC236}">
                <a16:creationId xmlns:a16="http://schemas.microsoft.com/office/drawing/2014/main" id="{C3029EDF-B86B-381A-19C0-FA9CF7A8FBF1}"/>
              </a:ext>
            </a:extLst>
          </p:cNvPr>
          <p:cNvSpPr txBox="1"/>
          <p:nvPr/>
        </p:nvSpPr>
        <p:spPr>
          <a:xfrm>
            <a:off x="613947" y="650326"/>
            <a:ext cx="7042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Anthropic usage with Anthropic.com, VS Code, IntelliJ Anthropic &amp; MYST</a:t>
            </a:r>
          </a:p>
        </p:txBody>
      </p:sp>
      <p:pic>
        <p:nvPicPr>
          <p:cNvPr id="149" name="Graphic 148" descr="Arrow Right with solid fill">
            <a:extLst>
              <a:ext uri="{FF2B5EF4-FFF2-40B4-BE49-F238E27FC236}">
                <a16:creationId xmlns:a16="http://schemas.microsoft.com/office/drawing/2014/main" id="{38B41BD2-A9CA-1D0F-7CD2-B937A36A622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15469" y="1731423"/>
            <a:ext cx="554743" cy="554743"/>
          </a:xfrm>
          <a:prstGeom prst="rect">
            <a:avLst/>
          </a:prstGeom>
        </p:spPr>
      </p:pic>
      <p:sp>
        <p:nvSpPr>
          <p:cNvPr id="151" name="TextBox 3D 1">
            <a:extLst>
              <a:ext uri="{FF2B5EF4-FFF2-40B4-BE49-F238E27FC236}">
                <a16:creationId xmlns:a16="http://schemas.microsoft.com/office/drawing/2014/main" id="{4D9D6E6F-6A47-D942-992C-8694139A8A0E}"/>
              </a:ext>
            </a:extLst>
          </p:cNvPr>
          <p:cNvSpPr txBox="1">
            <a:spLocks/>
          </p:cNvSpPr>
          <p:nvPr/>
        </p:nvSpPr>
        <p:spPr>
          <a:xfrm>
            <a:off x="5641003" y="1546549"/>
            <a:ext cx="1649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Request JSON</a:t>
            </a:r>
          </a:p>
        </p:txBody>
      </p:sp>
      <p:pic>
        <p:nvPicPr>
          <p:cNvPr id="153" name="Graphic 152" descr="Line arrow: Straight with solid fill">
            <a:extLst>
              <a:ext uri="{FF2B5EF4-FFF2-40B4-BE49-F238E27FC236}">
                <a16:creationId xmlns:a16="http://schemas.microsoft.com/office/drawing/2014/main" id="{E2E108FF-470E-E866-8A61-E248432E68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014546" y="3453414"/>
            <a:ext cx="477049" cy="477049"/>
          </a:xfrm>
          <a:prstGeom prst="rect">
            <a:avLst/>
          </a:prstGeom>
        </p:spPr>
      </p:pic>
      <p:sp>
        <p:nvSpPr>
          <p:cNvPr id="155" name="TextBox 3D 1">
            <a:extLst>
              <a:ext uri="{FF2B5EF4-FFF2-40B4-BE49-F238E27FC236}">
                <a16:creationId xmlns:a16="http://schemas.microsoft.com/office/drawing/2014/main" id="{D327A681-69F0-3CFE-038E-3FC40A337967}"/>
              </a:ext>
            </a:extLst>
          </p:cNvPr>
          <p:cNvSpPr txBox="1">
            <a:spLocks/>
          </p:cNvSpPr>
          <p:nvPr/>
        </p:nvSpPr>
        <p:spPr>
          <a:xfrm>
            <a:off x="5734147" y="3094900"/>
            <a:ext cx="164951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API Response JSON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02680B96-0BCD-CDB4-A8E0-A67F6C0732B8}"/>
              </a:ext>
            </a:extLst>
          </p:cNvPr>
          <p:cNvCxnSpPr>
            <a:cxnSpLocks/>
            <a:stCxn id="139" idx="3"/>
            <a:endCxn id="59" idx="1"/>
          </p:cNvCxnSpPr>
          <p:nvPr/>
        </p:nvCxnSpPr>
        <p:spPr>
          <a:xfrm>
            <a:off x="9850368" y="2228772"/>
            <a:ext cx="420322" cy="54668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41F705-C553-611B-7F0F-91BDC3266475}"/>
              </a:ext>
            </a:extLst>
          </p:cNvPr>
          <p:cNvSpPr/>
          <p:nvPr/>
        </p:nvSpPr>
        <p:spPr>
          <a:xfrm>
            <a:off x="1920347" y="1870296"/>
            <a:ext cx="687310" cy="1923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Prompt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7F791BF-4444-83C4-BE12-C0E0F4ABAC35}"/>
              </a:ext>
            </a:extLst>
          </p:cNvPr>
          <p:cNvSpPr/>
          <p:nvPr/>
        </p:nvSpPr>
        <p:spPr>
          <a:xfrm>
            <a:off x="1507058" y="2606139"/>
            <a:ext cx="1909426" cy="3370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3D 1">
            <a:extLst>
              <a:ext uri="{FF2B5EF4-FFF2-40B4-BE49-F238E27FC236}">
                <a16:creationId xmlns:a16="http://schemas.microsoft.com/office/drawing/2014/main" id="{D737A366-1F22-1794-B8FD-7E066C586096}"/>
              </a:ext>
            </a:extLst>
          </p:cNvPr>
          <p:cNvSpPr txBox="1">
            <a:spLocks/>
          </p:cNvSpPr>
          <p:nvPr/>
        </p:nvSpPr>
        <p:spPr>
          <a:xfrm>
            <a:off x="1690550" y="2310668"/>
            <a:ext cx="1649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MS Visual Source Code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3C393B-3D11-0862-501C-2309631C7A05}"/>
              </a:ext>
            </a:extLst>
          </p:cNvPr>
          <p:cNvSpPr/>
          <p:nvPr/>
        </p:nvSpPr>
        <p:spPr>
          <a:xfrm>
            <a:off x="1837673" y="2683773"/>
            <a:ext cx="1457163" cy="1923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Anthropic Prompt Plug in</a:t>
            </a:r>
          </a:p>
        </p:txBody>
      </p:sp>
      <p:pic>
        <p:nvPicPr>
          <p:cNvPr id="19" name="Graphic 18" descr="Office worker male with solid fill">
            <a:extLst>
              <a:ext uri="{FF2B5EF4-FFF2-40B4-BE49-F238E27FC236}">
                <a16:creationId xmlns:a16="http://schemas.microsoft.com/office/drawing/2014/main" id="{FE70B0E1-B8AF-B867-947B-1921DA18CA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85" y="2669678"/>
            <a:ext cx="273518" cy="273518"/>
          </a:xfrm>
          <a:prstGeom prst="rect">
            <a:avLst/>
          </a:prstGeom>
        </p:spPr>
      </p:pic>
      <p:sp>
        <p:nvSpPr>
          <p:cNvPr id="20" name="TextBox 3D 1">
            <a:extLst>
              <a:ext uri="{FF2B5EF4-FFF2-40B4-BE49-F238E27FC236}">
                <a16:creationId xmlns:a16="http://schemas.microsoft.com/office/drawing/2014/main" id="{E1E8C924-8055-8ECC-605D-AC01B18E7FA8}"/>
              </a:ext>
            </a:extLst>
          </p:cNvPr>
          <p:cNvSpPr txBox="1">
            <a:spLocks/>
          </p:cNvSpPr>
          <p:nvPr/>
        </p:nvSpPr>
        <p:spPr>
          <a:xfrm>
            <a:off x="213538" y="2958976"/>
            <a:ext cx="9545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VS Code user</a:t>
            </a: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3CC9EDE-C451-EA59-6AC2-3993DF13ECEC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37786" y="2774668"/>
            <a:ext cx="769272" cy="13643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F3AD917-8B72-B24D-10B8-177C3F0E322A}"/>
              </a:ext>
            </a:extLst>
          </p:cNvPr>
          <p:cNvCxnSpPr>
            <a:cxnSpLocks/>
          </p:cNvCxnSpPr>
          <p:nvPr/>
        </p:nvCxnSpPr>
        <p:spPr>
          <a:xfrm flipV="1">
            <a:off x="3417376" y="2363133"/>
            <a:ext cx="3966490" cy="38956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530206B-177E-2D82-127B-875CF72293F9}"/>
              </a:ext>
            </a:extLst>
          </p:cNvPr>
          <p:cNvSpPr/>
          <p:nvPr/>
        </p:nvSpPr>
        <p:spPr>
          <a:xfrm>
            <a:off x="1524323" y="3312359"/>
            <a:ext cx="1909426" cy="3370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D 1">
            <a:extLst>
              <a:ext uri="{FF2B5EF4-FFF2-40B4-BE49-F238E27FC236}">
                <a16:creationId xmlns:a16="http://schemas.microsoft.com/office/drawing/2014/main" id="{93E8559E-02A1-F609-567E-CE03531AC239}"/>
              </a:ext>
            </a:extLst>
          </p:cNvPr>
          <p:cNvSpPr txBox="1">
            <a:spLocks/>
          </p:cNvSpPr>
          <p:nvPr/>
        </p:nvSpPr>
        <p:spPr>
          <a:xfrm>
            <a:off x="1707815" y="3016888"/>
            <a:ext cx="1649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IntelliJ IDE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FA967A9-D285-25A0-5CDE-AC9652B4C8A2}"/>
              </a:ext>
            </a:extLst>
          </p:cNvPr>
          <p:cNvSpPr/>
          <p:nvPr/>
        </p:nvSpPr>
        <p:spPr>
          <a:xfrm>
            <a:off x="1854938" y="3389993"/>
            <a:ext cx="1457163" cy="1923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Anthropic Prompt Plug in</a:t>
            </a:r>
          </a:p>
        </p:txBody>
      </p:sp>
      <p:pic>
        <p:nvPicPr>
          <p:cNvPr id="34" name="Graphic 33" descr="Office worker male with solid fill">
            <a:extLst>
              <a:ext uri="{FF2B5EF4-FFF2-40B4-BE49-F238E27FC236}">
                <a16:creationId xmlns:a16="http://schemas.microsoft.com/office/drawing/2014/main" id="{28283803-33E8-81B6-0599-442BD356BD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0885" y="3325748"/>
            <a:ext cx="273518" cy="273518"/>
          </a:xfrm>
          <a:prstGeom prst="rect">
            <a:avLst/>
          </a:prstGeom>
        </p:spPr>
      </p:pic>
      <p:sp>
        <p:nvSpPr>
          <p:cNvPr id="38" name="TextBox 3D 1">
            <a:extLst>
              <a:ext uri="{FF2B5EF4-FFF2-40B4-BE49-F238E27FC236}">
                <a16:creationId xmlns:a16="http://schemas.microsoft.com/office/drawing/2014/main" id="{3BDB3BC1-CCC6-DFC8-D8C4-3E64BDDDB387}"/>
              </a:ext>
            </a:extLst>
          </p:cNvPr>
          <p:cNvSpPr txBox="1">
            <a:spLocks/>
          </p:cNvSpPr>
          <p:nvPr/>
        </p:nvSpPr>
        <p:spPr>
          <a:xfrm>
            <a:off x="312931" y="4381257"/>
            <a:ext cx="10287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MYST Desktop user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DB98B90-D9C1-63DE-15E0-35F2E033F3BF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45687" y="3263109"/>
            <a:ext cx="778636" cy="21777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CAA43B37-711B-17CE-3C96-1D5A9E289949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3433749" y="2564888"/>
            <a:ext cx="3980351" cy="916000"/>
          </a:xfrm>
          <a:prstGeom prst="bentConnector3">
            <a:avLst>
              <a:gd name="adj1" fmla="val 52088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3D 1">
            <a:extLst>
              <a:ext uri="{FF2B5EF4-FFF2-40B4-BE49-F238E27FC236}">
                <a16:creationId xmlns:a16="http://schemas.microsoft.com/office/drawing/2014/main" id="{3E1294DE-9470-25B9-FABA-45412C3DDC56}"/>
              </a:ext>
            </a:extLst>
          </p:cNvPr>
          <p:cNvSpPr txBox="1">
            <a:spLocks/>
          </p:cNvSpPr>
          <p:nvPr/>
        </p:nvSpPr>
        <p:spPr>
          <a:xfrm>
            <a:off x="7427206" y="1326942"/>
            <a:ext cx="1254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Anthropic API Tier</a:t>
            </a:r>
          </a:p>
        </p:txBody>
      </p:sp>
      <p:sp>
        <p:nvSpPr>
          <p:cNvPr id="72" name="TextBox 3D 1">
            <a:extLst>
              <a:ext uri="{FF2B5EF4-FFF2-40B4-BE49-F238E27FC236}">
                <a16:creationId xmlns:a16="http://schemas.microsoft.com/office/drawing/2014/main" id="{B8E137FF-FD01-8D1B-BC3B-983A6E730830}"/>
              </a:ext>
            </a:extLst>
          </p:cNvPr>
          <p:cNvSpPr txBox="1">
            <a:spLocks/>
          </p:cNvSpPr>
          <p:nvPr/>
        </p:nvSpPr>
        <p:spPr>
          <a:xfrm>
            <a:off x="10363969" y="1323663"/>
            <a:ext cx="12544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Anthropic Model Tier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CDFBCB-6C61-31EE-FBDE-C384D736D6BD}"/>
              </a:ext>
            </a:extLst>
          </p:cNvPr>
          <p:cNvSpPr/>
          <p:nvPr/>
        </p:nvSpPr>
        <p:spPr>
          <a:xfrm>
            <a:off x="1544299" y="3930463"/>
            <a:ext cx="1909426" cy="33705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3D 1">
            <a:extLst>
              <a:ext uri="{FF2B5EF4-FFF2-40B4-BE49-F238E27FC236}">
                <a16:creationId xmlns:a16="http://schemas.microsoft.com/office/drawing/2014/main" id="{C171E1A1-0717-BFE5-6C44-9B145A72ED91}"/>
              </a:ext>
            </a:extLst>
          </p:cNvPr>
          <p:cNvSpPr txBox="1">
            <a:spLocks/>
          </p:cNvSpPr>
          <p:nvPr/>
        </p:nvSpPr>
        <p:spPr>
          <a:xfrm>
            <a:off x="1591840" y="3697853"/>
            <a:ext cx="16495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MYST App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63E013-0CA8-D108-A195-748868FD1F4F}"/>
              </a:ext>
            </a:extLst>
          </p:cNvPr>
          <p:cNvSpPr/>
          <p:nvPr/>
        </p:nvSpPr>
        <p:spPr>
          <a:xfrm>
            <a:off x="1840332" y="4002808"/>
            <a:ext cx="1457163" cy="1923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Anthropic Prompt Plug in</a:t>
            </a:r>
          </a:p>
        </p:txBody>
      </p:sp>
      <p:pic>
        <p:nvPicPr>
          <p:cNvPr id="8" name="Graphic 7" descr="Office worker male with solid fill">
            <a:extLst>
              <a:ext uri="{FF2B5EF4-FFF2-40B4-BE49-F238E27FC236}">
                <a16:creationId xmlns:a16="http://schemas.microsoft.com/office/drawing/2014/main" id="{F209AE76-013B-1F7A-4077-74932ABE6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7314" y="4053309"/>
            <a:ext cx="273518" cy="273518"/>
          </a:xfrm>
          <a:prstGeom prst="rect">
            <a:avLst/>
          </a:prstGeom>
        </p:spPr>
      </p:pic>
      <p:sp>
        <p:nvSpPr>
          <p:cNvPr id="9" name="TextBox 3D 1">
            <a:extLst>
              <a:ext uri="{FF2B5EF4-FFF2-40B4-BE49-F238E27FC236}">
                <a16:creationId xmlns:a16="http://schemas.microsoft.com/office/drawing/2014/main" id="{FFB36FC1-91B5-7DEF-FB06-75F7B84C1DA6}"/>
              </a:ext>
            </a:extLst>
          </p:cNvPr>
          <p:cNvSpPr txBox="1">
            <a:spLocks/>
          </p:cNvSpPr>
          <p:nvPr/>
        </p:nvSpPr>
        <p:spPr>
          <a:xfrm>
            <a:off x="322720" y="3655431"/>
            <a:ext cx="118433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IntelliJ Desktop user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7E4A0AA-B949-0D7F-42F0-8184A0E55A46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690832" y="4098992"/>
            <a:ext cx="853467" cy="9107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D0FFB24-E562-C831-CDB8-A6C2B2CDB872}"/>
              </a:ext>
            </a:extLst>
          </p:cNvPr>
          <p:cNvCxnSpPr>
            <a:cxnSpLocks/>
          </p:cNvCxnSpPr>
          <p:nvPr/>
        </p:nvCxnSpPr>
        <p:spPr>
          <a:xfrm flipV="1">
            <a:off x="3507084" y="2708306"/>
            <a:ext cx="3920122" cy="1481762"/>
          </a:xfrm>
          <a:prstGeom prst="bentConnector3">
            <a:avLst>
              <a:gd name="adj1" fmla="val 53299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521B1D1E-F4DB-5F21-04CA-252FF2A7E6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9243" y="4900019"/>
            <a:ext cx="3452450" cy="18702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30C2C09B-B5C9-3600-A52C-1DC2AEF04A72}"/>
              </a:ext>
            </a:extLst>
          </p:cNvPr>
          <p:cNvSpPr/>
          <p:nvPr/>
        </p:nvSpPr>
        <p:spPr>
          <a:xfrm>
            <a:off x="8029054" y="3001976"/>
            <a:ext cx="950531" cy="3189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Anthropic API Keys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8111724-32B0-5429-C0AE-7E4589F06779}"/>
              </a:ext>
            </a:extLst>
          </p:cNvPr>
          <p:cNvCxnSpPr>
            <a:cxnSpLocks/>
            <a:stCxn id="123" idx="2"/>
            <a:endCxn id="42" idx="1"/>
          </p:cNvCxnSpPr>
          <p:nvPr/>
        </p:nvCxnSpPr>
        <p:spPr>
          <a:xfrm rot="16200000" flipH="1">
            <a:off x="7710530" y="2842922"/>
            <a:ext cx="466925" cy="170123"/>
          </a:xfrm>
          <a:prstGeom prst="bentConnector2">
            <a:avLst/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3D 1">
            <a:extLst>
              <a:ext uri="{FF2B5EF4-FFF2-40B4-BE49-F238E27FC236}">
                <a16:creationId xmlns:a16="http://schemas.microsoft.com/office/drawing/2014/main" id="{BC4CD781-A24A-1EAA-D274-AC69AD7B45DA}"/>
              </a:ext>
            </a:extLst>
          </p:cNvPr>
          <p:cNvSpPr txBox="1">
            <a:spLocks/>
          </p:cNvSpPr>
          <p:nvPr/>
        </p:nvSpPr>
        <p:spPr>
          <a:xfrm>
            <a:off x="5641004" y="4596700"/>
            <a:ext cx="353889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Anthropic API Authorization using Anthropic API Keys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123DFCC8-8870-B188-4166-153B21064D2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41988" y="4892659"/>
            <a:ext cx="3726468" cy="19537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4" name="TextBox 3D 1">
            <a:extLst>
              <a:ext uri="{FF2B5EF4-FFF2-40B4-BE49-F238E27FC236}">
                <a16:creationId xmlns:a16="http://schemas.microsoft.com/office/drawing/2014/main" id="{1096D94E-7D9C-F3AB-8A2E-630619D00C35}"/>
              </a:ext>
            </a:extLst>
          </p:cNvPr>
          <p:cNvSpPr txBox="1">
            <a:spLocks/>
          </p:cNvSpPr>
          <p:nvPr/>
        </p:nvSpPr>
        <p:spPr>
          <a:xfrm>
            <a:off x="1828389" y="4559230"/>
            <a:ext cx="3057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Anthropic Prompt usage; Anthropic Console 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Web Page </a:t>
            </a:r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4"/>
              </a:rPr>
              <a:t>https://console.anthropic.com/workbench</a:t>
            </a:r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9D34714-782C-2D24-8053-A05E3C9FBDD4}"/>
              </a:ext>
            </a:extLst>
          </p:cNvPr>
          <p:cNvSpPr/>
          <p:nvPr/>
        </p:nvSpPr>
        <p:spPr>
          <a:xfrm>
            <a:off x="10270690" y="2062663"/>
            <a:ext cx="1054539" cy="142558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Claude 3.5 Sonnet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Model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2EB34B49-773B-0725-DB02-42A7183E2B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383409" y="2669521"/>
            <a:ext cx="733907" cy="733907"/>
          </a:xfrm>
          <a:prstGeom prst="rect">
            <a:avLst/>
          </a:prstGeom>
        </p:spPr>
      </p:pic>
      <p:pic>
        <p:nvPicPr>
          <p:cNvPr id="63" name="Graphic 62" descr="Decision chart outline">
            <a:extLst>
              <a:ext uri="{FF2B5EF4-FFF2-40B4-BE49-F238E27FC236}">
                <a16:creationId xmlns:a16="http://schemas.microsoft.com/office/drawing/2014/main" id="{30A3EB24-F957-CD66-5E94-A711DDA024F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555684" y="2880966"/>
            <a:ext cx="376583" cy="376583"/>
          </a:xfrm>
          <a:prstGeom prst="rect">
            <a:avLst/>
          </a:prstGeom>
        </p:spPr>
      </p:pic>
      <p:sp>
        <p:nvSpPr>
          <p:cNvPr id="66" name="TextBox 3D 1">
            <a:extLst>
              <a:ext uri="{FF2B5EF4-FFF2-40B4-BE49-F238E27FC236}">
                <a16:creationId xmlns:a16="http://schemas.microsoft.com/office/drawing/2014/main" id="{03A4B1D2-98C3-E32A-9DCA-428E46AFB026}"/>
              </a:ext>
            </a:extLst>
          </p:cNvPr>
          <p:cNvSpPr txBox="1">
            <a:spLocks/>
          </p:cNvSpPr>
          <p:nvPr/>
        </p:nvSpPr>
        <p:spPr>
          <a:xfrm>
            <a:off x="9968936" y="4052077"/>
            <a:ext cx="1649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qwen2.5-coder:7b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qwen2.5-coder:3b</a:t>
            </a:r>
          </a:p>
          <a:p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57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44BE92F2-10CD-829E-D293-C2AEA764CC23}"/>
              </a:ext>
            </a:extLst>
          </p:cNvPr>
          <p:cNvSpPr/>
          <p:nvPr/>
        </p:nvSpPr>
        <p:spPr>
          <a:xfrm>
            <a:off x="3799771" y="3480792"/>
            <a:ext cx="8090310" cy="2516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C3928CC2-A0A9-9EB0-A8D7-D1E671386907}"/>
              </a:ext>
            </a:extLst>
          </p:cNvPr>
          <p:cNvSpPr/>
          <p:nvPr/>
        </p:nvSpPr>
        <p:spPr>
          <a:xfrm>
            <a:off x="8872652" y="4392573"/>
            <a:ext cx="699989" cy="855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DAA4F3-98F9-008D-A094-D1086002D994}"/>
              </a:ext>
            </a:extLst>
          </p:cNvPr>
          <p:cNvSpPr/>
          <p:nvPr/>
        </p:nvSpPr>
        <p:spPr>
          <a:xfrm>
            <a:off x="1169647" y="1762348"/>
            <a:ext cx="1317840" cy="3647977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189480"/>
            <a:ext cx="10983132" cy="447640"/>
          </a:xfrm>
        </p:spPr>
        <p:txBody>
          <a:bodyPr>
            <a:normAutofit fontScale="90000"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8" name="TextBox 3D 2">
            <a:extLst>
              <a:ext uri="{FF2B5EF4-FFF2-40B4-BE49-F238E27FC236}">
                <a16:creationId xmlns:a16="http://schemas.microsoft.com/office/drawing/2014/main" id="{B50B1AB8-F700-4516-825B-6175463CCD3C}"/>
              </a:ext>
            </a:extLst>
          </p:cNvPr>
          <p:cNvSpPr txBox="1"/>
          <p:nvPr/>
        </p:nvSpPr>
        <p:spPr>
          <a:xfrm>
            <a:off x="611350" y="682079"/>
            <a:ext cx="4173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Banking &amp; AI - Architecture 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75540B7-9DB9-82F7-012B-26071BBC5D01}"/>
              </a:ext>
            </a:extLst>
          </p:cNvPr>
          <p:cNvSpPr/>
          <p:nvPr/>
        </p:nvSpPr>
        <p:spPr>
          <a:xfrm>
            <a:off x="1310581" y="4581824"/>
            <a:ext cx="949951" cy="7282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Office worker male with solid fill">
            <a:extLst>
              <a:ext uri="{FF2B5EF4-FFF2-40B4-BE49-F238E27FC236}">
                <a16:creationId xmlns:a16="http://schemas.microsoft.com/office/drawing/2014/main" id="{3DB5A534-41AF-9035-7F1C-8DBD5BBB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919" y="3492891"/>
            <a:ext cx="273518" cy="27351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10C9B89-213C-1D39-BF5F-A9C3C6C5B7D3}"/>
              </a:ext>
            </a:extLst>
          </p:cNvPr>
          <p:cNvSpPr txBox="1"/>
          <p:nvPr/>
        </p:nvSpPr>
        <p:spPr>
          <a:xfrm>
            <a:off x="1480763" y="4788846"/>
            <a:ext cx="670515" cy="18341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15732F-830A-FCF0-768A-5A73A60E367D}"/>
              </a:ext>
            </a:extLst>
          </p:cNvPr>
          <p:cNvSpPr txBox="1"/>
          <p:nvPr/>
        </p:nvSpPr>
        <p:spPr>
          <a:xfrm>
            <a:off x="1462607" y="5089181"/>
            <a:ext cx="706829" cy="15907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9DDCDAF-80CF-C288-8364-705724AD2CD1}"/>
              </a:ext>
            </a:extLst>
          </p:cNvPr>
          <p:cNvSpPr txBox="1"/>
          <p:nvPr/>
        </p:nvSpPr>
        <p:spPr>
          <a:xfrm>
            <a:off x="1206550" y="4227253"/>
            <a:ext cx="1307770" cy="251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800" i="1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Banking Prompt/ Chat</a:t>
            </a:r>
            <a:endParaRPr lang="en-CA" sz="800" i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721B1D3-A4F2-F6FA-F9C7-ED363EAA4FCA}"/>
              </a:ext>
            </a:extLst>
          </p:cNvPr>
          <p:cNvCxnSpPr>
            <a:cxnSpLocks/>
            <a:stCxn id="35" idx="3"/>
            <a:endCxn id="16" idx="1"/>
          </p:cNvCxnSpPr>
          <p:nvPr/>
        </p:nvCxnSpPr>
        <p:spPr>
          <a:xfrm flipV="1">
            <a:off x="575437" y="3114174"/>
            <a:ext cx="796693" cy="51547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98FB00F-F293-09F1-000D-FDA5EBBB5680}"/>
              </a:ext>
            </a:extLst>
          </p:cNvPr>
          <p:cNvSpPr/>
          <p:nvPr/>
        </p:nvSpPr>
        <p:spPr>
          <a:xfrm>
            <a:off x="10567461" y="5100012"/>
            <a:ext cx="1020105" cy="82525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D 1">
            <a:extLst>
              <a:ext uri="{FF2B5EF4-FFF2-40B4-BE49-F238E27FC236}">
                <a16:creationId xmlns:a16="http://schemas.microsoft.com/office/drawing/2014/main" id="{54E17C68-DA11-098E-4C9C-53FCAD0A8C87}"/>
              </a:ext>
            </a:extLst>
          </p:cNvPr>
          <p:cNvSpPr txBox="1">
            <a:spLocks/>
          </p:cNvSpPr>
          <p:nvPr/>
        </p:nvSpPr>
        <p:spPr>
          <a:xfrm>
            <a:off x="1160647" y="1192826"/>
            <a:ext cx="193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Banking Frontend</a:t>
            </a: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SPA - React</a:t>
            </a:r>
          </a:p>
        </p:txBody>
      </p:sp>
      <p:sp>
        <p:nvSpPr>
          <p:cNvPr id="52" name="TextBox 3D 1">
            <a:extLst>
              <a:ext uri="{FF2B5EF4-FFF2-40B4-BE49-F238E27FC236}">
                <a16:creationId xmlns:a16="http://schemas.microsoft.com/office/drawing/2014/main" id="{04FC8B09-3288-F31B-D177-3C7C1589453C}"/>
              </a:ext>
            </a:extLst>
          </p:cNvPr>
          <p:cNvSpPr txBox="1">
            <a:spLocks/>
          </p:cNvSpPr>
          <p:nvPr/>
        </p:nvSpPr>
        <p:spPr>
          <a:xfrm>
            <a:off x="10526097" y="4869142"/>
            <a:ext cx="1200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OpenAI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EFA57A4E-41BF-4C06-B9D2-4617F2DD8838}"/>
              </a:ext>
            </a:extLst>
          </p:cNvPr>
          <p:cNvSpPr/>
          <p:nvPr/>
        </p:nvSpPr>
        <p:spPr>
          <a:xfrm>
            <a:off x="4011213" y="4321789"/>
            <a:ext cx="635080" cy="6941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DBD9B0-D067-21E0-5522-657644FF5B5C}"/>
              </a:ext>
            </a:extLst>
          </p:cNvPr>
          <p:cNvCxnSpPr>
            <a:cxnSpLocks/>
            <a:stCxn id="33" idx="3"/>
            <a:endCxn id="210" idx="1"/>
          </p:cNvCxnSpPr>
          <p:nvPr/>
        </p:nvCxnSpPr>
        <p:spPr>
          <a:xfrm flipV="1">
            <a:off x="2260532" y="4646592"/>
            <a:ext cx="1809086" cy="2993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Decision chart outline">
            <a:extLst>
              <a:ext uri="{FF2B5EF4-FFF2-40B4-BE49-F238E27FC236}">
                <a16:creationId xmlns:a16="http://schemas.microsoft.com/office/drawing/2014/main" id="{1AD69BAC-26FE-9AD9-FB6F-15C4F2C0E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08780" y="5267951"/>
            <a:ext cx="376583" cy="376583"/>
          </a:xfrm>
          <a:prstGeom prst="rect">
            <a:avLst/>
          </a:prstGeom>
        </p:spPr>
      </p:pic>
      <p:pic>
        <p:nvPicPr>
          <p:cNvPr id="81" name="Graphic 80" descr="Database outline">
            <a:extLst>
              <a:ext uri="{FF2B5EF4-FFF2-40B4-BE49-F238E27FC236}">
                <a16:creationId xmlns:a16="http://schemas.microsoft.com/office/drawing/2014/main" id="{231072C5-29D1-F592-382B-9BDDC3837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80180" y="5106531"/>
            <a:ext cx="733907" cy="733907"/>
          </a:xfrm>
          <a:prstGeom prst="rect">
            <a:avLst/>
          </a:prstGeom>
        </p:spPr>
      </p:pic>
      <p:pic>
        <p:nvPicPr>
          <p:cNvPr id="107" name="Graphic 106" descr="Syncing cloud with solid fill">
            <a:extLst>
              <a:ext uri="{FF2B5EF4-FFF2-40B4-BE49-F238E27FC236}">
                <a16:creationId xmlns:a16="http://schemas.microsoft.com/office/drawing/2014/main" id="{4E358AE9-B76F-D2E3-5E96-5DEF604D83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78110" y="4919017"/>
            <a:ext cx="375028" cy="375028"/>
          </a:xfrm>
          <a:prstGeom prst="rect">
            <a:avLst/>
          </a:prstGeom>
        </p:spPr>
      </p:pic>
      <p:pic>
        <p:nvPicPr>
          <p:cNvPr id="110" name="Graphic 109" descr="Internet outline">
            <a:extLst>
              <a:ext uri="{FF2B5EF4-FFF2-40B4-BE49-F238E27FC236}">
                <a16:creationId xmlns:a16="http://schemas.microsoft.com/office/drawing/2014/main" id="{81085F0E-0EB0-F33B-A667-6FB6F8A6F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68961" y="1570295"/>
            <a:ext cx="370466" cy="370466"/>
          </a:xfrm>
          <a:prstGeom prst="rect">
            <a:avLst/>
          </a:prstGeom>
        </p:spPr>
      </p:pic>
      <p:pic>
        <p:nvPicPr>
          <p:cNvPr id="113" name="Graphic 112" descr="Smart Phone outline">
            <a:extLst>
              <a:ext uri="{FF2B5EF4-FFF2-40B4-BE49-F238E27FC236}">
                <a16:creationId xmlns:a16="http://schemas.microsoft.com/office/drawing/2014/main" id="{6983FE52-D32F-00F3-FD43-C26B26E3AE7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6480" y="2258335"/>
            <a:ext cx="224549" cy="224549"/>
          </a:xfrm>
          <a:prstGeom prst="rect">
            <a:avLst/>
          </a:prstGeom>
        </p:spPr>
      </p:pic>
      <p:pic>
        <p:nvPicPr>
          <p:cNvPr id="115" name="Graphic 114" descr="Laptop with solid fill">
            <a:extLst>
              <a:ext uri="{FF2B5EF4-FFF2-40B4-BE49-F238E27FC236}">
                <a16:creationId xmlns:a16="http://schemas.microsoft.com/office/drawing/2014/main" id="{38B3F222-A01D-C32D-E981-74A39B408AA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70333" y="1762348"/>
            <a:ext cx="344256" cy="344256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9A3E4A-E63D-B1A8-1BC2-5A16824A11D2}"/>
              </a:ext>
            </a:extLst>
          </p:cNvPr>
          <p:cNvSpPr/>
          <p:nvPr/>
        </p:nvSpPr>
        <p:spPr>
          <a:xfrm>
            <a:off x="1372130" y="2250092"/>
            <a:ext cx="1000752" cy="1728163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28AE9D7-0286-9D81-69AB-50AF32B354A1}"/>
              </a:ext>
            </a:extLst>
          </p:cNvPr>
          <p:cNvCxnSpPr>
            <a:cxnSpLocks/>
            <a:stCxn id="16" idx="3"/>
            <a:endCxn id="221" idx="1"/>
          </p:cNvCxnSpPr>
          <p:nvPr/>
        </p:nvCxnSpPr>
        <p:spPr>
          <a:xfrm flipV="1">
            <a:off x="2372882" y="2155122"/>
            <a:ext cx="1284745" cy="959052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3D 1">
            <a:extLst>
              <a:ext uri="{FF2B5EF4-FFF2-40B4-BE49-F238E27FC236}">
                <a16:creationId xmlns:a16="http://schemas.microsoft.com/office/drawing/2014/main" id="{3430658A-F1B7-C02E-4ECD-41D81E9212F1}"/>
              </a:ext>
            </a:extLst>
          </p:cNvPr>
          <p:cNvSpPr txBox="1">
            <a:spLocks/>
          </p:cNvSpPr>
          <p:nvPr/>
        </p:nvSpPr>
        <p:spPr>
          <a:xfrm>
            <a:off x="9288242" y="1176301"/>
            <a:ext cx="17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Systems</a:t>
            </a: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Of Record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FA20D13-3537-942D-519E-9FD498AC3688}"/>
              </a:ext>
            </a:extLst>
          </p:cNvPr>
          <p:cNvCxnSpPr>
            <a:cxnSpLocks/>
            <a:endCxn id="272" idx="1"/>
          </p:cNvCxnSpPr>
          <p:nvPr/>
        </p:nvCxnSpPr>
        <p:spPr>
          <a:xfrm flipV="1">
            <a:off x="7325250" y="2188877"/>
            <a:ext cx="1914198" cy="13900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49034DB-2A51-6521-A46A-B1AE61A74321}"/>
              </a:ext>
            </a:extLst>
          </p:cNvPr>
          <p:cNvSpPr/>
          <p:nvPr/>
        </p:nvSpPr>
        <p:spPr>
          <a:xfrm>
            <a:off x="10598359" y="3766408"/>
            <a:ext cx="989208" cy="78660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3D 1">
            <a:extLst>
              <a:ext uri="{FF2B5EF4-FFF2-40B4-BE49-F238E27FC236}">
                <a16:creationId xmlns:a16="http://schemas.microsoft.com/office/drawing/2014/main" id="{0F61DC38-A292-0579-EDC3-B393DDD8FE10}"/>
              </a:ext>
            </a:extLst>
          </p:cNvPr>
          <p:cNvSpPr txBox="1">
            <a:spLocks/>
          </p:cNvSpPr>
          <p:nvPr/>
        </p:nvSpPr>
        <p:spPr>
          <a:xfrm>
            <a:off x="10454303" y="3545147"/>
            <a:ext cx="1200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SageMaker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3" name="Graphic 142" descr="Decision chart outline">
            <a:extLst>
              <a:ext uri="{FF2B5EF4-FFF2-40B4-BE49-F238E27FC236}">
                <a16:creationId xmlns:a16="http://schemas.microsoft.com/office/drawing/2014/main" id="{632AC922-E28A-B831-923D-0BC466E5B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9677" y="3895703"/>
            <a:ext cx="376583" cy="376583"/>
          </a:xfrm>
          <a:prstGeom prst="rect">
            <a:avLst/>
          </a:prstGeom>
        </p:spPr>
      </p:pic>
      <p:pic>
        <p:nvPicPr>
          <p:cNvPr id="144" name="Graphic 143" descr="Database outline">
            <a:extLst>
              <a:ext uri="{FF2B5EF4-FFF2-40B4-BE49-F238E27FC236}">
                <a16:creationId xmlns:a16="http://schemas.microsoft.com/office/drawing/2014/main" id="{89631A2B-4CFB-254B-156A-FA4765DF1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11077" y="3734283"/>
            <a:ext cx="733907" cy="733907"/>
          </a:xfrm>
          <a:prstGeom prst="rect">
            <a:avLst/>
          </a:prstGeom>
        </p:spPr>
      </p:pic>
      <p:pic>
        <p:nvPicPr>
          <p:cNvPr id="145" name="Graphic 144" descr="Syncing cloud with solid fill">
            <a:extLst>
              <a:ext uri="{FF2B5EF4-FFF2-40B4-BE49-F238E27FC236}">
                <a16:creationId xmlns:a16="http://schemas.microsoft.com/office/drawing/2014/main" id="{83EF4E9B-8725-D5B5-8551-383526A92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46729" y="3494453"/>
            <a:ext cx="375028" cy="375028"/>
          </a:xfrm>
          <a:prstGeom prst="rect">
            <a:avLst/>
          </a:prstGeom>
        </p:spPr>
      </p:pic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9A329A3-A011-D465-B771-6037064C221B}"/>
              </a:ext>
            </a:extLst>
          </p:cNvPr>
          <p:cNvCxnSpPr>
            <a:cxnSpLocks/>
            <a:stCxn id="217" idx="3"/>
            <a:endCxn id="141" idx="1"/>
          </p:cNvCxnSpPr>
          <p:nvPr/>
        </p:nvCxnSpPr>
        <p:spPr>
          <a:xfrm flipV="1">
            <a:off x="9519643" y="4159711"/>
            <a:ext cx="1078716" cy="66371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E7A0FE3-EAE8-D52C-5AA1-A4807714D774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9572641" y="5054292"/>
            <a:ext cx="994820" cy="45834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B4BE2FBD-B28E-FCB2-1632-6C4E659ECAE6}"/>
              </a:ext>
            </a:extLst>
          </p:cNvPr>
          <p:cNvSpPr/>
          <p:nvPr/>
        </p:nvSpPr>
        <p:spPr>
          <a:xfrm>
            <a:off x="1450266" y="2390005"/>
            <a:ext cx="810266" cy="192367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Accounts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D8CAAFEA-B2FE-910D-3421-9394FAB2CFBB}"/>
              </a:ext>
            </a:extLst>
          </p:cNvPr>
          <p:cNvSpPr/>
          <p:nvPr/>
        </p:nvSpPr>
        <p:spPr>
          <a:xfrm>
            <a:off x="1462746" y="2993347"/>
            <a:ext cx="797785" cy="192246"/>
          </a:xfrm>
          <a:prstGeom prst="roundRect">
            <a:avLst>
              <a:gd name="adj" fmla="val 16667"/>
            </a:avLst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Transfer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FECF9100-39F4-5C6F-CE1C-B54E7031D523}"/>
              </a:ext>
            </a:extLst>
          </p:cNvPr>
          <p:cNvSpPr/>
          <p:nvPr/>
        </p:nvSpPr>
        <p:spPr>
          <a:xfrm>
            <a:off x="1469467" y="3269063"/>
            <a:ext cx="791063" cy="192246"/>
          </a:xfrm>
          <a:prstGeom prst="roundRect">
            <a:avLst>
              <a:gd name="adj" fmla="val 16667"/>
            </a:avLst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Pay bills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E02239F6-3D40-AA1F-BC4B-A50DDF30DA2F}"/>
              </a:ext>
            </a:extLst>
          </p:cNvPr>
          <p:cNvSpPr/>
          <p:nvPr/>
        </p:nvSpPr>
        <p:spPr>
          <a:xfrm>
            <a:off x="1450265" y="2691676"/>
            <a:ext cx="810267" cy="22925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199" name="TextBox 3D 2">
            <a:extLst>
              <a:ext uri="{FF2B5EF4-FFF2-40B4-BE49-F238E27FC236}">
                <a16:creationId xmlns:a16="http://schemas.microsoft.com/office/drawing/2014/main" id="{AE80C0DE-8F12-B7F0-D073-093BD35D1B09}"/>
              </a:ext>
            </a:extLst>
          </p:cNvPr>
          <p:cNvSpPr txBox="1"/>
          <p:nvPr/>
        </p:nvSpPr>
        <p:spPr>
          <a:xfrm>
            <a:off x="505159" y="5823264"/>
            <a:ext cx="2417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my Credit card Limit?</a:t>
            </a:r>
          </a:p>
        </p:txBody>
      </p:sp>
      <p:sp>
        <p:nvSpPr>
          <p:cNvPr id="200" name="TextBox 3D 2">
            <a:extLst>
              <a:ext uri="{FF2B5EF4-FFF2-40B4-BE49-F238E27FC236}">
                <a16:creationId xmlns:a16="http://schemas.microsoft.com/office/drawing/2014/main" id="{E6CCEDDE-5816-2128-B7ED-F83678659AC9}"/>
              </a:ext>
            </a:extLst>
          </p:cNvPr>
          <p:cNvSpPr txBox="1"/>
          <p:nvPr/>
        </p:nvSpPr>
        <p:spPr>
          <a:xfrm>
            <a:off x="505158" y="6049687"/>
            <a:ext cx="2878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my Daily Transaction Limit?</a:t>
            </a:r>
          </a:p>
        </p:txBody>
      </p:sp>
      <p:sp>
        <p:nvSpPr>
          <p:cNvPr id="201" name="TextBox 3D 2">
            <a:extLst>
              <a:ext uri="{FF2B5EF4-FFF2-40B4-BE49-F238E27FC236}">
                <a16:creationId xmlns:a16="http://schemas.microsoft.com/office/drawing/2014/main" id="{0A0DD302-A80A-A474-53A9-8110B3A54D54}"/>
              </a:ext>
            </a:extLst>
          </p:cNvPr>
          <p:cNvSpPr txBox="1"/>
          <p:nvPr/>
        </p:nvSpPr>
        <p:spPr>
          <a:xfrm>
            <a:off x="505158" y="6233172"/>
            <a:ext cx="1822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my Grocery Monthly % ?</a:t>
            </a:r>
          </a:p>
        </p:txBody>
      </p:sp>
      <p:sp>
        <p:nvSpPr>
          <p:cNvPr id="202" name="TextBox 3D 1">
            <a:extLst>
              <a:ext uri="{FF2B5EF4-FFF2-40B4-BE49-F238E27FC236}">
                <a16:creationId xmlns:a16="http://schemas.microsoft.com/office/drawing/2014/main" id="{21FEA3F1-BF4B-7C88-8970-A5D4E710098C}"/>
              </a:ext>
            </a:extLst>
          </p:cNvPr>
          <p:cNvSpPr txBox="1">
            <a:spLocks/>
          </p:cNvSpPr>
          <p:nvPr/>
        </p:nvSpPr>
        <p:spPr>
          <a:xfrm>
            <a:off x="233925" y="3814188"/>
            <a:ext cx="8874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Bank 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Customer</a:t>
            </a:r>
          </a:p>
        </p:txBody>
      </p:sp>
      <p:sp>
        <p:nvSpPr>
          <p:cNvPr id="203" name="TextBox 3D 2">
            <a:extLst>
              <a:ext uri="{FF2B5EF4-FFF2-40B4-BE49-F238E27FC236}">
                <a16:creationId xmlns:a16="http://schemas.microsoft.com/office/drawing/2014/main" id="{C53A80AE-5D7C-977C-AC16-AFB726CA483B}"/>
              </a:ext>
            </a:extLst>
          </p:cNvPr>
          <p:cNvSpPr txBox="1"/>
          <p:nvPr/>
        </p:nvSpPr>
        <p:spPr>
          <a:xfrm>
            <a:off x="519171" y="6441572"/>
            <a:ext cx="19766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total Enbridge yearly cost ?</a:t>
            </a:r>
          </a:p>
        </p:txBody>
      </p:sp>
      <p:sp>
        <p:nvSpPr>
          <p:cNvPr id="204" name="Rectangle: Rounded Corners 203">
            <a:extLst>
              <a:ext uri="{FF2B5EF4-FFF2-40B4-BE49-F238E27FC236}">
                <a16:creationId xmlns:a16="http://schemas.microsoft.com/office/drawing/2014/main" id="{FA55EF31-C5F5-539B-A377-321CA850B639}"/>
              </a:ext>
            </a:extLst>
          </p:cNvPr>
          <p:cNvSpPr/>
          <p:nvPr/>
        </p:nvSpPr>
        <p:spPr>
          <a:xfrm>
            <a:off x="1464818" y="3553994"/>
            <a:ext cx="843338" cy="192246"/>
          </a:xfrm>
          <a:prstGeom prst="roundRect">
            <a:avLst>
              <a:gd name="adj" fmla="val 0"/>
            </a:avLst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Investments</a:t>
            </a:r>
          </a:p>
        </p:txBody>
      </p:sp>
      <p:sp>
        <p:nvSpPr>
          <p:cNvPr id="206" name="TextBox 3D 2">
            <a:extLst>
              <a:ext uri="{FF2B5EF4-FFF2-40B4-BE49-F238E27FC236}">
                <a16:creationId xmlns:a16="http://schemas.microsoft.com/office/drawing/2014/main" id="{5987C42E-4FD4-8096-1EA3-A4DB8EE972DE}"/>
              </a:ext>
            </a:extLst>
          </p:cNvPr>
          <p:cNvSpPr txBox="1"/>
          <p:nvPr/>
        </p:nvSpPr>
        <p:spPr>
          <a:xfrm>
            <a:off x="508528" y="5599455"/>
            <a:ext cx="2417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my Mortgage interest rate?</a:t>
            </a:r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677BBEDE-D301-75FB-AA66-06D1BF976D50}"/>
              </a:ext>
            </a:extLst>
          </p:cNvPr>
          <p:cNvSpPr/>
          <p:nvPr/>
        </p:nvSpPr>
        <p:spPr>
          <a:xfrm>
            <a:off x="4069618" y="4519774"/>
            <a:ext cx="500046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E297F931-91B7-DA95-84B3-2D75490F0E83}"/>
              </a:ext>
            </a:extLst>
          </p:cNvPr>
          <p:cNvSpPr/>
          <p:nvPr/>
        </p:nvSpPr>
        <p:spPr>
          <a:xfrm>
            <a:off x="4918213" y="4363625"/>
            <a:ext cx="731771" cy="1367395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DB85B88A-1836-6E92-F8A5-C4E29C98DBB2}"/>
              </a:ext>
            </a:extLst>
          </p:cNvPr>
          <p:cNvSpPr/>
          <p:nvPr/>
        </p:nvSpPr>
        <p:spPr>
          <a:xfrm>
            <a:off x="4951536" y="4523584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15" name="TextBox 3D 1">
            <a:extLst>
              <a:ext uri="{FF2B5EF4-FFF2-40B4-BE49-F238E27FC236}">
                <a16:creationId xmlns:a16="http://schemas.microsoft.com/office/drawing/2014/main" id="{A73118F0-D6AA-0FD8-7AF7-E8AE3185AA20}"/>
              </a:ext>
            </a:extLst>
          </p:cNvPr>
          <p:cNvSpPr txBox="1">
            <a:spLocks/>
          </p:cNvSpPr>
          <p:nvPr/>
        </p:nvSpPr>
        <p:spPr>
          <a:xfrm>
            <a:off x="3966084" y="3598308"/>
            <a:ext cx="8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Gateway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Inbound</a:t>
            </a:r>
          </a:p>
        </p:txBody>
      </p:sp>
      <p:sp>
        <p:nvSpPr>
          <p:cNvPr id="217" name="Rectangle: Rounded Corners 216">
            <a:extLst>
              <a:ext uri="{FF2B5EF4-FFF2-40B4-BE49-F238E27FC236}">
                <a16:creationId xmlns:a16="http://schemas.microsoft.com/office/drawing/2014/main" id="{78213FFF-1794-B104-64C5-395F314FFF1C}"/>
              </a:ext>
            </a:extLst>
          </p:cNvPr>
          <p:cNvSpPr/>
          <p:nvPr/>
        </p:nvSpPr>
        <p:spPr>
          <a:xfrm>
            <a:off x="9019597" y="4696604"/>
            <a:ext cx="500046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LLM Gateway</a:t>
            </a:r>
          </a:p>
        </p:txBody>
      </p:sp>
      <p:sp>
        <p:nvSpPr>
          <p:cNvPr id="218" name="TextBox 3D 1">
            <a:extLst>
              <a:ext uri="{FF2B5EF4-FFF2-40B4-BE49-F238E27FC236}">
                <a16:creationId xmlns:a16="http://schemas.microsoft.com/office/drawing/2014/main" id="{AAF1D5A7-5803-6254-0E4F-8AE5E3A0A40E}"/>
              </a:ext>
            </a:extLst>
          </p:cNvPr>
          <p:cNvSpPr txBox="1">
            <a:spLocks/>
          </p:cNvSpPr>
          <p:nvPr/>
        </p:nvSpPr>
        <p:spPr>
          <a:xfrm>
            <a:off x="8880589" y="3616312"/>
            <a:ext cx="8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Gateway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Outbound</a:t>
            </a:r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790D3FB5-2E1B-D97D-3D84-5F7FD1E7A56E}"/>
              </a:ext>
            </a:extLst>
          </p:cNvPr>
          <p:cNvSpPr/>
          <p:nvPr/>
        </p:nvSpPr>
        <p:spPr>
          <a:xfrm>
            <a:off x="4996094" y="4936056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User Intent Detection</a:t>
            </a:r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C1059BA3-3EB3-5A1F-1182-10B22CD3F401}"/>
              </a:ext>
            </a:extLst>
          </p:cNvPr>
          <p:cNvSpPr/>
          <p:nvPr/>
        </p:nvSpPr>
        <p:spPr>
          <a:xfrm>
            <a:off x="4996094" y="5370681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21" name="Rectangle: Rounded Corners 220">
            <a:extLst>
              <a:ext uri="{FF2B5EF4-FFF2-40B4-BE49-F238E27FC236}">
                <a16:creationId xmlns:a16="http://schemas.microsoft.com/office/drawing/2014/main" id="{F9202950-145E-4785-DB8D-99233FFFD807}"/>
              </a:ext>
            </a:extLst>
          </p:cNvPr>
          <p:cNvSpPr/>
          <p:nvPr/>
        </p:nvSpPr>
        <p:spPr>
          <a:xfrm>
            <a:off x="3657627" y="1556346"/>
            <a:ext cx="1051281" cy="1197551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D896DB9C-C7C1-5A3F-E3C8-360019871B1C}"/>
              </a:ext>
            </a:extLst>
          </p:cNvPr>
          <p:cNvSpPr/>
          <p:nvPr/>
        </p:nvSpPr>
        <p:spPr>
          <a:xfrm>
            <a:off x="6190534" y="1562691"/>
            <a:ext cx="1119598" cy="1138261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CA1FA07D-35BE-A529-9C4B-92363337C546}"/>
              </a:ext>
            </a:extLst>
          </p:cNvPr>
          <p:cNvCxnSpPr>
            <a:cxnSpLocks/>
            <a:stCxn id="221" idx="3"/>
            <a:endCxn id="222" idx="1"/>
          </p:cNvCxnSpPr>
          <p:nvPr/>
        </p:nvCxnSpPr>
        <p:spPr>
          <a:xfrm flipV="1">
            <a:off x="4708908" y="2131822"/>
            <a:ext cx="1481626" cy="2330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4" name="Graphic 223" descr="Database outline">
            <a:extLst>
              <a:ext uri="{FF2B5EF4-FFF2-40B4-BE49-F238E27FC236}">
                <a16:creationId xmlns:a16="http://schemas.microsoft.com/office/drawing/2014/main" id="{7D1CBA64-23F6-CAF9-FE73-D404D80D1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10030" y="2431205"/>
            <a:ext cx="391413" cy="391413"/>
          </a:xfrm>
          <a:prstGeom prst="rect">
            <a:avLst/>
          </a:prstGeom>
        </p:spPr>
      </p:pic>
      <p:pic>
        <p:nvPicPr>
          <p:cNvPr id="225" name="Graphic 224" descr="Database outline">
            <a:extLst>
              <a:ext uri="{FF2B5EF4-FFF2-40B4-BE49-F238E27FC236}">
                <a16:creationId xmlns:a16="http://schemas.microsoft.com/office/drawing/2014/main" id="{EA93491B-4EDF-7AC7-E4A5-1B4595AF28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51641" y="2543920"/>
            <a:ext cx="374082" cy="374082"/>
          </a:xfrm>
          <a:prstGeom prst="rect">
            <a:avLst/>
          </a:prstGeom>
        </p:spPr>
      </p:pic>
      <p:sp>
        <p:nvSpPr>
          <p:cNvPr id="226" name="TextBox 3D 1">
            <a:extLst>
              <a:ext uri="{FF2B5EF4-FFF2-40B4-BE49-F238E27FC236}">
                <a16:creationId xmlns:a16="http://schemas.microsoft.com/office/drawing/2014/main" id="{056FE9CA-F75E-D85D-1982-217568C6A74D}"/>
              </a:ext>
            </a:extLst>
          </p:cNvPr>
          <p:cNvSpPr txBox="1">
            <a:spLocks/>
          </p:cNvSpPr>
          <p:nvPr/>
        </p:nvSpPr>
        <p:spPr>
          <a:xfrm>
            <a:off x="7425723" y="2450591"/>
            <a:ext cx="111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Transactional Database</a:t>
            </a: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41C953A3-EAD1-BF3B-0459-20FB4BE54E86}"/>
              </a:ext>
            </a:extLst>
          </p:cNvPr>
          <p:cNvSpPr/>
          <p:nvPr/>
        </p:nvSpPr>
        <p:spPr>
          <a:xfrm>
            <a:off x="6372476" y="1889721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Account API</a:t>
            </a:r>
          </a:p>
        </p:txBody>
      </p:sp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2E68C83F-558A-93CE-3E6D-1243EF79575F}"/>
              </a:ext>
            </a:extLst>
          </p:cNvPr>
          <p:cNvSpPr/>
          <p:nvPr/>
        </p:nvSpPr>
        <p:spPr>
          <a:xfrm>
            <a:off x="6357676" y="1667081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Client API</a:t>
            </a: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78EA5C1F-36CD-2F7F-2EA3-A67D3B526485}"/>
              </a:ext>
            </a:extLst>
          </p:cNvPr>
          <p:cNvSpPr/>
          <p:nvPr/>
        </p:nvSpPr>
        <p:spPr>
          <a:xfrm>
            <a:off x="6377997" y="2086853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Transaction API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936DDA58-BCB4-462E-72D7-E72DFFAE2611}"/>
              </a:ext>
            </a:extLst>
          </p:cNvPr>
          <p:cNvSpPr/>
          <p:nvPr/>
        </p:nvSpPr>
        <p:spPr>
          <a:xfrm>
            <a:off x="6381332" y="2240717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Transfer API</a:t>
            </a:r>
          </a:p>
        </p:txBody>
      </p:sp>
      <p:sp>
        <p:nvSpPr>
          <p:cNvPr id="231" name="Rectangle: Rounded Corners 230">
            <a:extLst>
              <a:ext uri="{FF2B5EF4-FFF2-40B4-BE49-F238E27FC236}">
                <a16:creationId xmlns:a16="http://schemas.microsoft.com/office/drawing/2014/main" id="{48A42250-12CC-C4C7-51BA-6320B19383B1}"/>
              </a:ext>
            </a:extLst>
          </p:cNvPr>
          <p:cNvSpPr/>
          <p:nvPr/>
        </p:nvSpPr>
        <p:spPr>
          <a:xfrm>
            <a:off x="6409673" y="2411889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Payments API</a:t>
            </a:r>
          </a:p>
        </p:txBody>
      </p:sp>
      <p:sp>
        <p:nvSpPr>
          <p:cNvPr id="232" name="Rectangle: Rounded Corners 231">
            <a:extLst>
              <a:ext uri="{FF2B5EF4-FFF2-40B4-BE49-F238E27FC236}">
                <a16:creationId xmlns:a16="http://schemas.microsoft.com/office/drawing/2014/main" id="{10670C2B-C748-5BE8-506B-AE9891462EBD}"/>
              </a:ext>
            </a:extLst>
          </p:cNvPr>
          <p:cNvSpPr/>
          <p:nvPr/>
        </p:nvSpPr>
        <p:spPr>
          <a:xfrm>
            <a:off x="3819038" y="1848134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Account API</a:t>
            </a:r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296FEDD5-754F-3E93-A512-71C6C5BEC995}"/>
              </a:ext>
            </a:extLst>
          </p:cNvPr>
          <p:cNvSpPr/>
          <p:nvPr/>
        </p:nvSpPr>
        <p:spPr>
          <a:xfrm>
            <a:off x="3804238" y="1625494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Client API</a:t>
            </a:r>
          </a:p>
        </p:txBody>
      </p:sp>
      <p:sp>
        <p:nvSpPr>
          <p:cNvPr id="234" name="Rectangle: Rounded Corners 233">
            <a:extLst>
              <a:ext uri="{FF2B5EF4-FFF2-40B4-BE49-F238E27FC236}">
                <a16:creationId xmlns:a16="http://schemas.microsoft.com/office/drawing/2014/main" id="{D2D7E02B-C236-9D79-C55C-95D79567C396}"/>
              </a:ext>
            </a:extLst>
          </p:cNvPr>
          <p:cNvSpPr/>
          <p:nvPr/>
        </p:nvSpPr>
        <p:spPr>
          <a:xfrm>
            <a:off x="3824559" y="2045266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Transaction API</a:t>
            </a: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B7848273-9E93-783A-1BE9-726DB739F79F}"/>
              </a:ext>
            </a:extLst>
          </p:cNvPr>
          <p:cNvSpPr/>
          <p:nvPr/>
        </p:nvSpPr>
        <p:spPr>
          <a:xfrm>
            <a:off x="3827894" y="2199130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Transfer API</a:t>
            </a:r>
          </a:p>
        </p:txBody>
      </p:sp>
      <p:sp>
        <p:nvSpPr>
          <p:cNvPr id="236" name="Rectangle: Rounded Corners 235">
            <a:extLst>
              <a:ext uri="{FF2B5EF4-FFF2-40B4-BE49-F238E27FC236}">
                <a16:creationId xmlns:a16="http://schemas.microsoft.com/office/drawing/2014/main" id="{52E0138C-D726-19E9-07F2-EAFBDEF06115}"/>
              </a:ext>
            </a:extLst>
          </p:cNvPr>
          <p:cNvSpPr/>
          <p:nvPr/>
        </p:nvSpPr>
        <p:spPr>
          <a:xfrm>
            <a:off x="3835939" y="2355982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Payments API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410DCBB5-75C1-A359-72B5-E21E315B9DEB}"/>
              </a:ext>
            </a:extLst>
          </p:cNvPr>
          <p:cNvSpPr/>
          <p:nvPr/>
        </p:nvSpPr>
        <p:spPr>
          <a:xfrm>
            <a:off x="3811719" y="2542069"/>
            <a:ext cx="744672" cy="151315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Preference API</a:t>
            </a:r>
          </a:p>
        </p:txBody>
      </p:sp>
      <p:sp>
        <p:nvSpPr>
          <p:cNvPr id="238" name="TextBox 3D 1">
            <a:extLst>
              <a:ext uri="{FF2B5EF4-FFF2-40B4-BE49-F238E27FC236}">
                <a16:creationId xmlns:a16="http://schemas.microsoft.com/office/drawing/2014/main" id="{5583D403-E574-8DAC-8D34-20D237C3CE68}"/>
              </a:ext>
            </a:extLst>
          </p:cNvPr>
          <p:cNvSpPr txBox="1">
            <a:spLocks/>
          </p:cNvSpPr>
          <p:nvPr/>
        </p:nvSpPr>
        <p:spPr>
          <a:xfrm>
            <a:off x="3761451" y="1288030"/>
            <a:ext cx="775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FEBE API</a:t>
            </a:r>
          </a:p>
        </p:txBody>
      </p:sp>
      <p:sp>
        <p:nvSpPr>
          <p:cNvPr id="239" name="TextBox 3D 1">
            <a:extLst>
              <a:ext uri="{FF2B5EF4-FFF2-40B4-BE49-F238E27FC236}">
                <a16:creationId xmlns:a16="http://schemas.microsoft.com/office/drawing/2014/main" id="{A0BE08C6-F343-B348-DED1-4B02FA835397}"/>
              </a:ext>
            </a:extLst>
          </p:cNvPr>
          <p:cNvSpPr txBox="1">
            <a:spLocks/>
          </p:cNvSpPr>
          <p:nvPr/>
        </p:nvSpPr>
        <p:spPr>
          <a:xfrm>
            <a:off x="6251619" y="1297448"/>
            <a:ext cx="84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API</a:t>
            </a:r>
          </a:p>
        </p:txBody>
      </p:sp>
      <p:sp>
        <p:nvSpPr>
          <p:cNvPr id="240" name="Rectangle: Rounded Corners 239">
            <a:extLst>
              <a:ext uri="{FF2B5EF4-FFF2-40B4-BE49-F238E27FC236}">
                <a16:creationId xmlns:a16="http://schemas.microsoft.com/office/drawing/2014/main" id="{8FF22F3E-10CA-15B4-35E4-244AF347040A}"/>
              </a:ext>
            </a:extLst>
          </p:cNvPr>
          <p:cNvSpPr/>
          <p:nvPr/>
        </p:nvSpPr>
        <p:spPr>
          <a:xfrm>
            <a:off x="5934137" y="4341943"/>
            <a:ext cx="731771" cy="13592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23128DCF-540B-8E4B-EC3D-876ADD65BFC6}"/>
              </a:ext>
            </a:extLst>
          </p:cNvPr>
          <p:cNvSpPr/>
          <p:nvPr/>
        </p:nvSpPr>
        <p:spPr>
          <a:xfrm>
            <a:off x="6005840" y="4503880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RAG Agent</a:t>
            </a:r>
          </a:p>
        </p:txBody>
      </p:sp>
      <p:sp>
        <p:nvSpPr>
          <p:cNvPr id="242" name="Rectangle: Rounded Corners 241">
            <a:extLst>
              <a:ext uri="{FF2B5EF4-FFF2-40B4-BE49-F238E27FC236}">
                <a16:creationId xmlns:a16="http://schemas.microsoft.com/office/drawing/2014/main" id="{A26F2586-D561-99BA-809D-75CDA47B091F}"/>
              </a:ext>
            </a:extLst>
          </p:cNvPr>
          <p:cNvSpPr/>
          <p:nvPr/>
        </p:nvSpPr>
        <p:spPr>
          <a:xfrm>
            <a:off x="6012018" y="4906267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Agent APP 1</a:t>
            </a:r>
          </a:p>
        </p:txBody>
      </p: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D6ED9DCF-2BC0-693F-213D-FA2529048E08}"/>
              </a:ext>
            </a:extLst>
          </p:cNvPr>
          <p:cNvSpPr/>
          <p:nvPr/>
        </p:nvSpPr>
        <p:spPr>
          <a:xfrm>
            <a:off x="6012018" y="5340892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Agent APP2</a:t>
            </a:r>
          </a:p>
        </p:txBody>
      </p:sp>
      <p:sp>
        <p:nvSpPr>
          <p:cNvPr id="244" name="TextBox 3D 1">
            <a:extLst>
              <a:ext uri="{FF2B5EF4-FFF2-40B4-BE49-F238E27FC236}">
                <a16:creationId xmlns:a16="http://schemas.microsoft.com/office/drawing/2014/main" id="{DA332936-7EDD-BE49-CEB0-441D652CCF4E}"/>
              </a:ext>
            </a:extLst>
          </p:cNvPr>
          <p:cNvSpPr txBox="1">
            <a:spLocks/>
          </p:cNvSpPr>
          <p:nvPr/>
        </p:nvSpPr>
        <p:spPr>
          <a:xfrm>
            <a:off x="5967460" y="3578117"/>
            <a:ext cx="818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Agents Tier</a:t>
            </a:r>
          </a:p>
        </p:txBody>
      </p:sp>
      <p:sp>
        <p:nvSpPr>
          <p:cNvPr id="245" name="TextBox 3D 1">
            <a:extLst>
              <a:ext uri="{FF2B5EF4-FFF2-40B4-BE49-F238E27FC236}">
                <a16:creationId xmlns:a16="http://schemas.microsoft.com/office/drawing/2014/main" id="{95B0D4C9-15A0-969B-1D62-5D9E538E0CC0}"/>
              </a:ext>
            </a:extLst>
          </p:cNvPr>
          <p:cNvSpPr txBox="1">
            <a:spLocks/>
          </p:cNvSpPr>
          <p:nvPr/>
        </p:nvSpPr>
        <p:spPr>
          <a:xfrm>
            <a:off x="4929620" y="3578117"/>
            <a:ext cx="923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Orchestration tier</a:t>
            </a:r>
          </a:p>
        </p:txBody>
      </p:sp>
      <p:sp>
        <p:nvSpPr>
          <p:cNvPr id="246" name="Rectangle: Rounded Corners 245">
            <a:extLst>
              <a:ext uri="{FF2B5EF4-FFF2-40B4-BE49-F238E27FC236}">
                <a16:creationId xmlns:a16="http://schemas.microsoft.com/office/drawing/2014/main" id="{1425270B-1078-0169-4039-9AFABF7A019A}"/>
              </a:ext>
            </a:extLst>
          </p:cNvPr>
          <p:cNvSpPr/>
          <p:nvPr/>
        </p:nvSpPr>
        <p:spPr>
          <a:xfrm>
            <a:off x="7230232" y="4321789"/>
            <a:ext cx="731771" cy="13794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3204F253-0228-42D3-91C7-3D658DE96E12}"/>
              </a:ext>
            </a:extLst>
          </p:cNvPr>
          <p:cNvSpPr/>
          <p:nvPr/>
        </p:nvSpPr>
        <p:spPr>
          <a:xfrm>
            <a:off x="7310132" y="4443181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248" name="Rectangle: Rounded Corners 247">
            <a:extLst>
              <a:ext uri="{FF2B5EF4-FFF2-40B4-BE49-F238E27FC236}">
                <a16:creationId xmlns:a16="http://schemas.microsoft.com/office/drawing/2014/main" id="{A6DB9BD6-48CE-D865-DDCA-20B510B10D37}"/>
              </a:ext>
            </a:extLst>
          </p:cNvPr>
          <p:cNvSpPr/>
          <p:nvPr/>
        </p:nvSpPr>
        <p:spPr>
          <a:xfrm>
            <a:off x="7310132" y="5100012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250" name="TextBox 3D 1">
            <a:extLst>
              <a:ext uri="{FF2B5EF4-FFF2-40B4-BE49-F238E27FC236}">
                <a16:creationId xmlns:a16="http://schemas.microsoft.com/office/drawing/2014/main" id="{00330D7C-14BC-ABED-9ED0-B08571001B7E}"/>
              </a:ext>
            </a:extLst>
          </p:cNvPr>
          <p:cNvSpPr txBox="1">
            <a:spLocks/>
          </p:cNvSpPr>
          <p:nvPr/>
        </p:nvSpPr>
        <p:spPr>
          <a:xfrm>
            <a:off x="7263555" y="3578117"/>
            <a:ext cx="818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Workflow</a:t>
            </a:r>
          </a:p>
        </p:txBody>
      </p:sp>
      <p:cxnSp>
        <p:nvCxnSpPr>
          <p:cNvPr id="256" name="Connector: Elbow 255">
            <a:extLst>
              <a:ext uri="{FF2B5EF4-FFF2-40B4-BE49-F238E27FC236}">
                <a16:creationId xmlns:a16="http://schemas.microsoft.com/office/drawing/2014/main" id="{9FEDE56C-2F5E-42BE-C489-5143F1979E55}"/>
              </a:ext>
            </a:extLst>
          </p:cNvPr>
          <p:cNvCxnSpPr>
            <a:cxnSpLocks/>
            <a:stCxn id="53" idx="3"/>
            <a:endCxn id="213" idx="1"/>
          </p:cNvCxnSpPr>
          <p:nvPr/>
        </p:nvCxnSpPr>
        <p:spPr>
          <a:xfrm>
            <a:off x="4646293" y="4668868"/>
            <a:ext cx="271920" cy="37845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258">
            <a:extLst>
              <a:ext uri="{FF2B5EF4-FFF2-40B4-BE49-F238E27FC236}">
                <a16:creationId xmlns:a16="http://schemas.microsoft.com/office/drawing/2014/main" id="{54B07457-A0E9-ABAC-CC34-FFF6548F08AC}"/>
              </a:ext>
            </a:extLst>
          </p:cNvPr>
          <p:cNvCxnSpPr>
            <a:cxnSpLocks/>
          </p:cNvCxnSpPr>
          <p:nvPr/>
        </p:nvCxnSpPr>
        <p:spPr>
          <a:xfrm>
            <a:off x="5652726" y="4801626"/>
            <a:ext cx="271920" cy="2091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: Elbow 259">
            <a:extLst>
              <a:ext uri="{FF2B5EF4-FFF2-40B4-BE49-F238E27FC236}">
                <a16:creationId xmlns:a16="http://schemas.microsoft.com/office/drawing/2014/main" id="{8378ADFC-567B-BCAC-A769-FD1C7802D3C2}"/>
              </a:ext>
            </a:extLst>
          </p:cNvPr>
          <p:cNvCxnSpPr>
            <a:cxnSpLocks/>
            <a:endCxn id="246" idx="1"/>
          </p:cNvCxnSpPr>
          <p:nvPr/>
        </p:nvCxnSpPr>
        <p:spPr>
          <a:xfrm>
            <a:off x="6664162" y="4757516"/>
            <a:ext cx="566070" cy="25399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Connector: Elbow 263">
            <a:extLst>
              <a:ext uri="{FF2B5EF4-FFF2-40B4-BE49-F238E27FC236}">
                <a16:creationId xmlns:a16="http://schemas.microsoft.com/office/drawing/2014/main" id="{C9B984BF-A168-20E5-761F-6BB3062A0E08}"/>
              </a:ext>
            </a:extLst>
          </p:cNvPr>
          <p:cNvCxnSpPr>
            <a:cxnSpLocks/>
            <a:stCxn id="246" idx="3"/>
            <a:endCxn id="217" idx="1"/>
          </p:cNvCxnSpPr>
          <p:nvPr/>
        </p:nvCxnSpPr>
        <p:spPr>
          <a:xfrm flipV="1">
            <a:off x="7962003" y="4823422"/>
            <a:ext cx="1057594" cy="18808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9" name="TextBox 3D 2">
            <a:extLst>
              <a:ext uri="{FF2B5EF4-FFF2-40B4-BE49-F238E27FC236}">
                <a16:creationId xmlns:a16="http://schemas.microsoft.com/office/drawing/2014/main" id="{CD1FC8D8-F063-9427-C67C-6B7474EFF2C3}"/>
              </a:ext>
            </a:extLst>
          </p:cNvPr>
          <p:cNvSpPr txBox="1"/>
          <p:nvPr/>
        </p:nvSpPr>
        <p:spPr>
          <a:xfrm>
            <a:off x="2572766" y="5977605"/>
            <a:ext cx="237737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my last year RESP contribution amount?</a:t>
            </a:r>
          </a:p>
        </p:txBody>
      </p:sp>
      <p:sp>
        <p:nvSpPr>
          <p:cNvPr id="270" name="TextBox 3D 2">
            <a:extLst>
              <a:ext uri="{FF2B5EF4-FFF2-40B4-BE49-F238E27FC236}">
                <a16:creationId xmlns:a16="http://schemas.microsoft.com/office/drawing/2014/main" id="{2D615FD7-C9C0-27CB-C41B-29469FDDB41E}"/>
              </a:ext>
            </a:extLst>
          </p:cNvPr>
          <p:cNvSpPr txBox="1"/>
          <p:nvPr/>
        </p:nvSpPr>
        <p:spPr>
          <a:xfrm>
            <a:off x="2572766" y="6190698"/>
            <a:ext cx="281457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my current year Mortgage contribution amount?</a:t>
            </a:r>
          </a:p>
        </p:txBody>
      </p:sp>
      <p:sp>
        <p:nvSpPr>
          <p:cNvPr id="271" name="TextBox 3D 2">
            <a:extLst>
              <a:ext uri="{FF2B5EF4-FFF2-40B4-BE49-F238E27FC236}">
                <a16:creationId xmlns:a16="http://schemas.microsoft.com/office/drawing/2014/main" id="{ACA41EBF-0AB3-ED1E-FBEA-B659D8B5ED53}"/>
              </a:ext>
            </a:extLst>
          </p:cNvPr>
          <p:cNvSpPr txBox="1"/>
          <p:nvPr/>
        </p:nvSpPr>
        <p:spPr>
          <a:xfrm>
            <a:off x="2574144" y="6382015"/>
            <a:ext cx="31761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my current year Phone charges amount?</a:t>
            </a:r>
          </a:p>
        </p:txBody>
      </p:sp>
      <p:sp>
        <p:nvSpPr>
          <p:cNvPr id="272" name="Rectangle: Rounded Corners 271">
            <a:extLst>
              <a:ext uri="{FF2B5EF4-FFF2-40B4-BE49-F238E27FC236}">
                <a16:creationId xmlns:a16="http://schemas.microsoft.com/office/drawing/2014/main" id="{698D6D65-A49F-9775-3D40-88ADAA2868BA}"/>
              </a:ext>
            </a:extLst>
          </p:cNvPr>
          <p:cNvSpPr/>
          <p:nvPr/>
        </p:nvSpPr>
        <p:spPr>
          <a:xfrm>
            <a:off x="9239448" y="1648433"/>
            <a:ext cx="1138434" cy="1080887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4" name="Rectangle: Rounded Corners 273">
            <a:extLst>
              <a:ext uri="{FF2B5EF4-FFF2-40B4-BE49-F238E27FC236}">
                <a16:creationId xmlns:a16="http://schemas.microsoft.com/office/drawing/2014/main" id="{7F5C08EC-D93D-00EE-F120-06AA05FF6F3A}"/>
              </a:ext>
            </a:extLst>
          </p:cNvPr>
          <p:cNvSpPr/>
          <p:nvPr/>
        </p:nvSpPr>
        <p:spPr>
          <a:xfrm>
            <a:off x="9385490" y="1701683"/>
            <a:ext cx="870253" cy="8358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Client </a:t>
            </a:r>
            <a:r>
              <a:rPr lang="en-US" sz="600" dirty="0" err="1">
                <a:solidFill>
                  <a:schemeClr val="tx1"/>
                </a:solidFill>
              </a:rPr>
              <a:t>BoR</a:t>
            </a:r>
            <a:r>
              <a:rPr lang="en-US" sz="6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75" name="Rectangle: Rounded Corners 274">
            <a:extLst>
              <a:ext uri="{FF2B5EF4-FFF2-40B4-BE49-F238E27FC236}">
                <a16:creationId xmlns:a16="http://schemas.microsoft.com/office/drawing/2014/main" id="{6D7B2733-AAE9-DC53-A6E1-03FD24FB86A7}"/>
              </a:ext>
            </a:extLst>
          </p:cNvPr>
          <p:cNvSpPr/>
          <p:nvPr/>
        </p:nvSpPr>
        <p:spPr>
          <a:xfrm>
            <a:off x="9385490" y="1854131"/>
            <a:ext cx="870253" cy="8358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Account </a:t>
            </a:r>
            <a:r>
              <a:rPr lang="en-US" sz="600" dirty="0" err="1">
                <a:solidFill>
                  <a:schemeClr val="tx1"/>
                </a:solidFill>
              </a:rPr>
              <a:t>BoR</a:t>
            </a:r>
            <a:r>
              <a:rPr lang="en-US" sz="6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76" name="Rectangle: Rounded Corners 275">
            <a:extLst>
              <a:ext uri="{FF2B5EF4-FFF2-40B4-BE49-F238E27FC236}">
                <a16:creationId xmlns:a16="http://schemas.microsoft.com/office/drawing/2014/main" id="{13CF58F6-E9B0-B0A7-89C6-73EDC53F1902}"/>
              </a:ext>
            </a:extLst>
          </p:cNvPr>
          <p:cNvSpPr/>
          <p:nvPr/>
        </p:nvSpPr>
        <p:spPr>
          <a:xfrm>
            <a:off x="9368784" y="2008859"/>
            <a:ext cx="870253" cy="8358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Payments  </a:t>
            </a:r>
            <a:r>
              <a:rPr lang="en-US" sz="600" dirty="0" err="1">
                <a:solidFill>
                  <a:schemeClr val="tx1"/>
                </a:solidFill>
              </a:rPr>
              <a:t>BoR</a:t>
            </a:r>
            <a:r>
              <a:rPr lang="en-US" sz="6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FE5EE180-0E92-7819-D8BB-C83C75121DB6}"/>
              </a:ext>
            </a:extLst>
          </p:cNvPr>
          <p:cNvSpPr/>
          <p:nvPr/>
        </p:nvSpPr>
        <p:spPr>
          <a:xfrm>
            <a:off x="9385490" y="2205476"/>
            <a:ext cx="870253" cy="172946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Transaction Processor  </a:t>
            </a:r>
            <a:r>
              <a:rPr lang="en-US" sz="600" dirty="0" err="1">
                <a:solidFill>
                  <a:schemeClr val="tx1"/>
                </a:solidFill>
              </a:rPr>
              <a:t>BoR</a:t>
            </a:r>
            <a:r>
              <a:rPr lang="en-US" sz="6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78" name="Rectangle: Rounded Corners 277">
            <a:extLst>
              <a:ext uri="{FF2B5EF4-FFF2-40B4-BE49-F238E27FC236}">
                <a16:creationId xmlns:a16="http://schemas.microsoft.com/office/drawing/2014/main" id="{2F122761-C1D1-2F90-23EE-419EC53A19AD}"/>
              </a:ext>
            </a:extLst>
          </p:cNvPr>
          <p:cNvSpPr/>
          <p:nvPr/>
        </p:nvSpPr>
        <p:spPr>
          <a:xfrm>
            <a:off x="9359800" y="2442873"/>
            <a:ext cx="870253" cy="8358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Products  </a:t>
            </a:r>
            <a:r>
              <a:rPr lang="en-US" sz="600" dirty="0" err="1">
                <a:solidFill>
                  <a:schemeClr val="tx1"/>
                </a:solidFill>
              </a:rPr>
              <a:t>BoR</a:t>
            </a:r>
            <a:r>
              <a:rPr lang="en-US" sz="600" dirty="0">
                <a:solidFill>
                  <a:schemeClr val="tx1"/>
                </a:solidFill>
              </a:rPr>
              <a:t> App</a:t>
            </a:r>
          </a:p>
        </p:txBody>
      </p:sp>
      <p:pic>
        <p:nvPicPr>
          <p:cNvPr id="19" name="Graphic 18" descr="Database outline">
            <a:extLst>
              <a:ext uri="{FF2B5EF4-FFF2-40B4-BE49-F238E27FC236}">
                <a16:creationId xmlns:a16="http://schemas.microsoft.com/office/drawing/2014/main" id="{0EDF1058-F40D-D6D1-3BFB-650A01150C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52015" y="2546241"/>
            <a:ext cx="374082" cy="37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51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66875C93-8FC1-85E0-8B79-385CF31466BE}"/>
              </a:ext>
            </a:extLst>
          </p:cNvPr>
          <p:cNvSpPr/>
          <p:nvPr/>
        </p:nvSpPr>
        <p:spPr>
          <a:xfrm>
            <a:off x="3675137" y="3834467"/>
            <a:ext cx="8137098" cy="258184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9AE96266-E31C-0191-7E04-D9AF743ED01F}"/>
              </a:ext>
            </a:extLst>
          </p:cNvPr>
          <p:cNvSpPr/>
          <p:nvPr/>
        </p:nvSpPr>
        <p:spPr>
          <a:xfrm>
            <a:off x="3848429" y="4257376"/>
            <a:ext cx="724688" cy="7924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3" name="Rectangle: Rounded Corners 172">
            <a:extLst>
              <a:ext uri="{FF2B5EF4-FFF2-40B4-BE49-F238E27FC236}">
                <a16:creationId xmlns:a16="http://schemas.microsoft.com/office/drawing/2014/main" id="{D7CEAF7A-40B6-5C0E-42E3-5A6B5082961C}"/>
              </a:ext>
            </a:extLst>
          </p:cNvPr>
          <p:cNvSpPr/>
          <p:nvPr/>
        </p:nvSpPr>
        <p:spPr>
          <a:xfrm>
            <a:off x="3906833" y="4418123"/>
            <a:ext cx="576567" cy="3609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420BB-D2CC-5279-6AA1-7A64B2AC9CFC}"/>
              </a:ext>
            </a:extLst>
          </p:cNvPr>
          <p:cNvSpPr/>
          <p:nvPr/>
        </p:nvSpPr>
        <p:spPr>
          <a:xfrm>
            <a:off x="1101601" y="3776310"/>
            <a:ext cx="1463266" cy="84073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DAA4F3-98F9-008D-A094-D1086002D994}"/>
              </a:ext>
            </a:extLst>
          </p:cNvPr>
          <p:cNvSpPr/>
          <p:nvPr/>
        </p:nvSpPr>
        <p:spPr>
          <a:xfrm>
            <a:off x="1144735" y="1524699"/>
            <a:ext cx="1463266" cy="185636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189480"/>
            <a:ext cx="10983132" cy="447640"/>
          </a:xfrm>
        </p:spPr>
        <p:txBody>
          <a:bodyPr>
            <a:normAutofit fontScale="90000"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75540B7-9DB9-82F7-012B-26071BBC5D01}"/>
              </a:ext>
            </a:extLst>
          </p:cNvPr>
          <p:cNvSpPr/>
          <p:nvPr/>
        </p:nvSpPr>
        <p:spPr>
          <a:xfrm>
            <a:off x="1272451" y="3931318"/>
            <a:ext cx="949951" cy="5675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Office worker male with solid fill">
            <a:extLst>
              <a:ext uri="{FF2B5EF4-FFF2-40B4-BE49-F238E27FC236}">
                <a16:creationId xmlns:a16="http://schemas.microsoft.com/office/drawing/2014/main" id="{3DB5A534-41AF-9035-7F1C-8DBD5BBB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919" y="3492891"/>
            <a:ext cx="273518" cy="27351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10C9B89-213C-1D39-BF5F-A9C3C6C5B7D3}"/>
              </a:ext>
            </a:extLst>
          </p:cNvPr>
          <p:cNvSpPr txBox="1"/>
          <p:nvPr/>
        </p:nvSpPr>
        <p:spPr>
          <a:xfrm>
            <a:off x="1442633" y="3977671"/>
            <a:ext cx="670515" cy="18341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15732F-830A-FCF0-768A-5A73A60E367D}"/>
              </a:ext>
            </a:extLst>
          </p:cNvPr>
          <p:cNvSpPr txBox="1"/>
          <p:nvPr/>
        </p:nvSpPr>
        <p:spPr>
          <a:xfrm>
            <a:off x="1424477" y="4278006"/>
            <a:ext cx="706829" cy="15907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721B1D3-A4F2-F6FA-F9C7-ED363EAA4FCA}"/>
              </a:ext>
            </a:extLst>
          </p:cNvPr>
          <p:cNvCxnSpPr>
            <a:cxnSpLocks/>
            <a:stCxn id="35" idx="0"/>
            <a:endCxn id="16" idx="1"/>
          </p:cNvCxnSpPr>
          <p:nvPr/>
        </p:nvCxnSpPr>
        <p:spPr>
          <a:xfrm rot="5400000" flipH="1" flipV="1">
            <a:off x="235660" y="2381333"/>
            <a:ext cx="1314577" cy="908540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98FB00F-F293-09F1-000D-FDA5EBBB5680}"/>
              </a:ext>
            </a:extLst>
          </p:cNvPr>
          <p:cNvSpPr/>
          <p:nvPr/>
        </p:nvSpPr>
        <p:spPr>
          <a:xfrm>
            <a:off x="10627181" y="5524990"/>
            <a:ext cx="960386" cy="8157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D 1">
            <a:extLst>
              <a:ext uri="{FF2B5EF4-FFF2-40B4-BE49-F238E27FC236}">
                <a16:creationId xmlns:a16="http://schemas.microsoft.com/office/drawing/2014/main" id="{54E17C68-DA11-098E-4C9C-53FCAD0A8C87}"/>
              </a:ext>
            </a:extLst>
          </p:cNvPr>
          <p:cNvSpPr txBox="1">
            <a:spLocks/>
          </p:cNvSpPr>
          <p:nvPr/>
        </p:nvSpPr>
        <p:spPr>
          <a:xfrm>
            <a:off x="1208907" y="1232795"/>
            <a:ext cx="19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Banking SPA - React</a:t>
            </a:r>
          </a:p>
        </p:txBody>
      </p:sp>
      <p:sp>
        <p:nvSpPr>
          <p:cNvPr id="52" name="TextBox 3D 1">
            <a:extLst>
              <a:ext uri="{FF2B5EF4-FFF2-40B4-BE49-F238E27FC236}">
                <a16:creationId xmlns:a16="http://schemas.microsoft.com/office/drawing/2014/main" id="{04FC8B09-3288-F31B-D177-3C7C1589453C}"/>
              </a:ext>
            </a:extLst>
          </p:cNvPr>
          <p:cNvSpPr txBox="1">
            <a:spLocks/>
          </p:cNvSpPr>
          <p:nvPr/>
        </p:nvSpPr>
        <p:spPr>
          <a:xfrm>
            <a:off x="10546351" y="5237677"/>
            <a:ext cx="1200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OpenAI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DBD9B0-D067-21E0-5522-657644FF5B5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222402" y="4215107"/>
            <a:ext cx="1664130" cy="50048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Decision chart outline">
            <a:extLst>
              <a:ext uri="{FF2B5EF4-FFF2-40B4-BE49-F238E27FC236}">
                <a16:creationId xmlns:a16="http://schemas.microsoft.com/office/drawing/2014/main" id="{1AD69BAC-26FE-9AD9-FB6F-15C4F2C0E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8499" y="5791043"/>
            <a:ext cx="376583" cy="376583"/>
          </a:xfrm>
          <a:prstGeom prst="rect">
            <a:avLst/>
          </a:prstGeom>
        </p:spPr>
      </p:pic>
      <p:pic>
        <p:nvPicPr>
          <p:cNvPr id="81" name="Graphic 80" descr="Database outline">
            <a:extLst>
              <a:ext uri="{FF2B5EF4-FFF2-40B4-BE49-F238E27FC236}">
                <a16:creationId xmlns:a16="http://schemas.microsoft.com/office/drawing/2014/main" id="{231072C5-29D1-F592-382B-9BDDC3837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9899" y="5629623"/>
            <a:ext cx="733907" cy="733907"/>
          </a:xfrm>
          <a:prstGeom prst="rect">
            <a:avLst/>
          </a:prstGeom>
        </p:spPr>
      </p:pic>
      <p:pic>
        <p:nvPicPr>
          <p:cNvPr id="107" name="Graphic 106" descr="Syncing cloud with solid fill">
            <a:extLst>
              <a:ext uri="{FF2B5EF4-FFF2-40B4-BE49-F238E27FC236}">
                <a16:creationId xmlns:a16="http://schemas.microsoft.com/office/drawing/2014/main" id="{4E358AE9-B76F-D2E3-5E96-5DEF604D83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437207" y="5294220"/>
            <a:ext cx="375028" cy="375028"/>
          </a:xfrm>
          <a:prstGeom prst="rect">
            <a:avLst/>
          </a:prstGeom>
        </p:spPr>
      </p:pic>
      <p:pic>
        <p:nvPicPr>
          <p:cNvPr id="110" name="Graphic 109" descr="Internet outline">
            <a:extLst>
              <a:ext uri="{FF2B5EF4-FFF2-40B4-BE49-F238E27FC236}">
                <a16:creationId xmlns:a16="http://schemas.microsoft.com/office/drawing/2014/main" id="{81085F0E-0EB0-F33B-A667-6FB6F8A6F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11794" y="1513484"/>
            <a:ext cx="370466" cy="370466"/>
          </a:xfrm>
          <a:prstGeom prst="rect">
            <a:avLst/>
          </a:prstGeom>
        </p:spPr>
      </p:pic>
      <p:pic>
        <p:nvPicPr>
          <p:cNvPr id="115" name="Graphic 114" descr="Laptop with solid fill">
            <a:extLst>
              <a:ext uri="{FF2B5EF4-FFF2-40B4-BE49-F238E27FC236}">
                <a16:creationId xmlns:a16="http://schemas.microsoft.com/office/drawing/2014/main" id="{38B3F222-A01D-C32D-E981-74A39B408A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7331" y="1687610"/>
            <a:ext cx="321551" cy="321551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9A3E4A-E63D-B1A8-1BC2-5A16824A11D2}"/>
              </a:ext>
            </a:extLst>
          </p:cNvPr>
          <p:cNvSpPr/>
          <p:nvPr/>
        </p:nvSpPr>
        <p:spPr>
          <a:xfrm>
            <a:off x="1347218" y="1563888"/>
            <a:ext cx="1000752" cy="1228851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9B992-16FD-C218-A1E9-4B9D1021D84E}"/>
              </a:ext>
            </a:extLst>
          </p:cNvPr>
          <p:cNvSpPr/>
          <p:nvPr/>
        </p:nvSpPr>
        <p:spPr>
          <a:xfrm>
            <a:off x="3684194" y="1807016"/>
            <a:ext cx="1051281" cy="1197551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3D 1">
            <a:extLst>
              <a:ext uri="{FF2B5EF4-FFF2-40B4-BE49-F238E27FC236}">
                <a16:creationId xmlns:a16="http://schemas.microsoft.com/office/drawing/2014/main" id="{200EBDA9-B319-5077-2041-E43853E13FFD}"/>
              </a:ext>
            </a:extLst>
          </p:cNvPr>
          <p:cNvSpPr txBox="1">
            <a:spLocks/>
          </p:cNvSpPr>
          <p:nvPr/>
        </p:nvSpPr>
        <p:spPr>
          <a:xfrm>
            <a:off x="3761451" y="1288030"/>
            <a:ext cx="775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FEBE API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28AE9D7-0286-9D81-69AB-50AF32B354A1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2347970" y="2178314"/>
            <a:ext cx="1336224" cy="22747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B8A77DA-2082-52C1-4FAF-44026E799D03}"/>
              </a:ext>
            </a:extLst>
          </p:cNvPr>
          <p:cNvSpPr/>
          <p:nvPr/>
        </p:nvSpPr>
        <p:spPr>
          <a:xfrm>
            <a:off x="6190551" y="1682132"/>
            <a:ext cx="1119598" cy="12356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D 1">
            <a:extLst>
              <a:ext uri="{FF2B5EF4-FFF2-40B4-BE49-F238E27FC236}">
                <a16:creationId xmlns:a16="http://schemas.microsoft.com/office/drawing/2014/main" id="{5CB71A73-607B-6C96-DDEC-9A7F90D3FFFA}"/>
              </a:ext>
            </a:extLst>
          </p:cNvPr>
          <p:cNvSpPr txBox="1">
            <a:spLocks/>
          </p:cNvSpPr>
          <p:nvPr/>
        </p:nvSpPr>
        <p:spPr>
          <a:xfrm>
            <a:off x="6251619" y="1297448"/>
            <a:ext cx="8461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Service API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969E188-5B27-42B3-0310-327A89F7AE87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 flipV="1">
            <a:off x="4735475" y="2299937"/>
            <a:ext cx="1455076" cy="10585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E584D318-2B18-5562-4AA7-2FDA5F244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6597" y="2681875"/>
            <a:ext cx="391413" cy="39141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EBBDB964-D2CF-10E4-27C6-F8083AC3F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6057" y="2763824"/>
            <a:ext cx="374082" cy="374082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18FB32-D6DE-602C-E81F-80C5C506A54D}"/>
              </a:ext>
            </a:extLst>
          </p:cNvPr>
          <p:cNvSpPr/>
          <p:nvPr/>
        </p:nvSpPr>
        <p:spPr>
          <a:xfrm>
            <a:off x="9288242" y="1785342"/>
            <a:ext cx="1119598" cy="978482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TextBox 3D 1">
            <a:extLst>
              <a:ext uri="{FF2B5EF4-FFF2-40B4-BE49-F238E27FC236}">
                <a16:creationId xmlns:a16="http://schemas.microsoft.com/office/drawing/2014/main" id="{3430658A-F1B7-C02E-4ECD-41D81E9212F1}"/>
              </a:ext>
            </a:extLst>
          </p:cNvPr>
          <p:cNvSpPr txBox="1">
            <a:spLocks/>
          </p:cNvSpPr>
          <p:nvPr/>
        </p:nvSpPr>
        <p:spPr>
          <a:xfrm>
            <a:off x="9290863" y="1236272"/>
            <a:ext cx="17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Systems</a:t>
            </a: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Of Record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FA20D13-3537-942D-519E-9FD498AC3688}"/>
              </a:ext>
            </a:extLst>
          </p:cNvPr>
          <p:cNvCxnSpPr>
            <a:cxnSpLocks/>
            <a:stCxn id="34" idx="3"/>
            <a:endCxn id="70" idx="1"/>
          </p:cNvCxnSpPr>
          <p:nvPr/>
        </p:nvCxnSpPr>
        <p:spPr>
          <a:xfrm flipV="1">
            <a:off x="7310149" y="2274583"/>
            <a:ext cx="1978093" cy="2535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49034DB-2A51-6521-A46A-B1AE61A74321}"/>
              </a:ext>
            </a:extLst>
          </p:cNvPr>
          <p:cNvSpPr/>
          <p:nvPr/>
        </p:nvSpPr>
        <p:spPr>
          <a:xfrm>
            <a:off x="10658077" y="4152742"/>
            <a:ext cx="929489" cy="83854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3D 1">
            <a:extLst>
              <a:ext uri="{FF2B5EF4-FFF2-40B4-BE49-F238E27FC236}">
                <a16:creationId xmlns:a16="http://schemas.microsoft.com/office/drawing/2014/main" id="{0F61DC38-A292-0579-EDC3-B393DDD8FE10}"/>
              </a:ext>
            </a:extLst>
          </p:cNvPr>
          <p:cNvSpPr txBox="1">
            <a:spLocks/>
          </p:cNvSpPr>
          <p:nvPr/>
        </p:nvSpPr>
        <p:spPr>
          <a:xfrm>
            <a:off x="10577248" y="3865429"/>
            <a:ext cx="1200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SageMaker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3" name="Graphic 142" descr="Decision chart outline">
            <a:extLst>
              <a:ext uri="{FF2B5EF4-FFF2-40B4-BE49-F238E27FC236}">
                <a16:creationId xmlns:a16="http://schemas.microsoft.com/office/drawing/2014/main" id="{632AC922-E28A-B831-923D-0BC466E5B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9396" y="4418795"/>
            <a:ext cx="376583" cy="376583"/>
          </a:xfrm>
          <a:prstGeom prst="rect">
            <a:avLst/>
          </a:prstGeom>
        </p:spPr>
      </p:pic>
      <p:pic>
        <p:nvPicPr>
          <p:cNvPr id="144" name="Graphic 143" descr="Database outline">
            <a:extLst>
              <a:ext uri="{FF2B5EF4-FFF2-40B4-BE49-F238E27FC236}">
                <a16:creationId xmlns:a16="http://schemas.microsoft.com/office/drawing/2014/main" id="{89631A2B-4CFB-254B-156A-FA4765DF1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70796" y="4257375"/>
            <a:ext cx="733907" cy="733907"/>
          </a:xfrm>
          <a:prstGeom prst="rect">
            <a:avLst/>
          </a:prstGeom>
        </p:spPr>
      </p:pic>
      <p:pic>
        <p:nvPicPr>
          <p:cNvPr id="145" name="Graphic 144" descr="Syncing cloud with solid fill">
            <a:extLst>
              <a:ext uri="{FF2B5EF4-FFF2-40B4-BE49-F238E27FC236}">
                <a16:creationId xmlns:a16="http://schemas.microsoft.com/office/drawing/2014/main" id="{83EF4E9B-8725-D5B5-8551-383526A92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75979" y="4038946"/>
            <a:ext cx="332225" cy="332225"/>
          </a:xfrm>
          <a:prstGeom prst="rect">
            <a:avLst/>
          </a:prstGeom>
        </p:spPr>
      </p:pic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9A329A3-A011-D465-B771-6037064C221B}"/>
              </a:ext>
            </a:extLst>
          </p:cNvPr>
          <p:cNvCxnSpPr>
            <a:cxnSpLocks/>
            <a:stCxn id="179" idx="3"/>
            <a:endCxn id="141" idx="1"/>
          </p:cNvCxnSpPr>
          <p:nvPr/>
        </p:nvCxnSpPr>
        <p:spPr>
          <a:xfrm flipV="1">
            <a:off x="9618121" y="4572012"/>
            <a:ext cx="1039956" cy="24993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E7A0FE3-EAE8-D52C-5AA1-A4807714D774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9671119" y="5105438"/>
            <a:ext cx="956062" cy="82740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3D 1">
            <a:extLst>
              <a:ext uri="{FF2B5EF4-FFF2-40B4-BE49-F238E27FC236}">
                <a16:creationId xmlns:a16="http://schemas.microsoft.com/office/drawing/2014/main" id="{804BB611-D1F9-1787-67AB-496507EF4883}"/>
              </a:ext>
            </a:extLst>
          </p:cNvPr>
          <p:cNvSpPr txBox="1">
            <a:spLocks/>
          </p:cNvSpPr>
          <p:nvPr/>
        </p:nvSpPr>
        <p:spPr>
          <a:xfrm>
            <a:off x="6626404" y="2582372"/>
            <a:ext cx="111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Transactional Database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B4BE2FBD-B28E-FCB2-1632-6C4E659ECAE6}"/>
              </a:ext>
            </a:extLst>
          </p:cNvPr>
          <p:cNvSpPr/>
          <p:nvPr/>
        </p:nvSpPr>
        <p:spPr>
          <a:xfrm>
            <a:off x="1425353" y="1645122"/>
            <a:ext cx="752349" cy="211281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Accounts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D8CAAFEA-B2FE-910D-3421-9394FAB2CFBB}"/>
              </a:ext>
            </a:extLst>
          </p:cNvPr>
          <p:cNvSpPr/>
          <p:nvPr/>
        </p:nvSpPr>
        <p:spPr>
          <a:xfrm>
            <a:off x="1437835" y="2248464"/>
            <a:ext cx="784166" cy="211148"/>
          </a:xfrm>
          <a:prstGeom prst="roundRect">
            <a:avLst>
              <a:gd name="adj" fmla="val 16667"/>
            </a:avLst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Transfer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FECF9100-39F4-5C6F-CE1C-B54E7031D523}"/>
              </a:ext>
            </a:extLst>
          </p:cNvPr>
          <p:cNvSpPr/>
          <p:nvPr/>
        </p:nvSpPr>
        <p:spPr>
          <a:xfrm>
            <a:off x="1444555" y="2524180"/>
            <a:ext cx="755065" cy="211148"/>
          </a:xfrm>
          <a:prstGeom prst="roundRect">
            <a:avLst>
              <a:gd name="adj" fmla="val 16667"/>
            </a:avLst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Pay bills</a:t>
            </a: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E02239F6-3D40-AA1F-BC4B-A50DDF30DA2F}"/>
              </a:ext>
            </a:extLst>
          </p:cNvPr>
          <p:cNvSpPr/>
          <p:nvPr/>
        </p:nvSpPr>
        <p:spPr>
          <a:xfrm>
            <a:off x="1425353" y="1946793"/>
            <a:ext cx="810267" cy="25179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199" name="TextBox 3D 2">
            <a:extLst>
              <a:ext uri="{FF2B5EF4-FFF2-40B4-BE49-F238E27FC236}">
                <a16:creationId xmlns:a16="http://schemas.microsoft.com/office/drawing/2014/main" id="{AE80C0DE-8F12-B7F0-D073-093BD35D1B09}"/>
              </a:ext>
            </a:extLst>
          </p:cNvPr>
          <p:cNvSpPr txBox="1"/>
          <p:nvPr/>
        </p:nvSpPr>
        <p:spPr>
          <a:xfrm>
            <a:off x="525178" y="6200872"/>
            <a:ext cx="2417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my Credit card Limit?</a:t>
            </a:r>
          </a:p>
        </p:txBody>
      </p:sp>
      <p:sp>
        <p:nvSpPr>
          <p:cNvPr id="200" name="TextBox 3D 2">
            <a:extLst>
              <a:ext uri="{FF2B5EF4-FFF2-40B4-BE49-F238E27FC236}">
                <a16:creationId xmlns:a16="http://schemas.microsoft.com/office/drawing/2014/main" id="{E6CCEDDE-5816-2128-B7ED-F83678659AC9}"/>
              </a:ext>
            </a:extLst>
          </p:cNvPr>
          <p:cNvSpPr txBox="1"/>
          <p:nvPr/>
        </p:nvSpPr>
        <p:spPr>
          <a:xfrm>
            <a:off x="530603" y="6420638"/>
            <a:ext cx="2878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my Daily Transaction Limit?</a:t>
            </a:r>
          </a:p>
        </p:txBody>
      </p:sp>
      <p:sp>
        <p:nvSpPr>
          <p:cNvPr id="201" name="TextBox 3D 2">
            <a:extLst>
              <a:ext uri="{FF2B5EF4-FFF2-40B4-BE49-F238E27FC236}">
                <a16:creationId xmlns:a16="http://schemas.microsoft.com/office/drawing/2014/main" id="{0A0DD302-A80A-A474-53A9-8110B3A54D54}"/>
              </a:ext>
            </a:extLst>
          </p:cNvPr>
          <p:cNvSpPr txBox="1"/>
          <p:nvPr/>
        </p:nvSpPr>
        <p:spPr>
          <a:xfrm>
            <a:off x="548106" y="6612263"/>
            <a:ext cx="18220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my Grocery Monthly % ?</a:t>
            </a:r>
          </a:p>
        </p:txBody>
      </p:sp>
      <p:sp>
        <p:nvSpPr>
          <p:cNvPr id="202" name="TextBox 3D 1">
            <a:extLst>
              <a:ext uri="{FF2B5EF4-FFF2-40B4-BE49-F238E27FC236}">
                <a16:creationId xmlns:a16="http://schemas.microsoft.com/office/drawing/2014/main" id="{21FEA3F1-BF4B-7C88-8970-A5D4E710098C}"/>
              </a:ext>
            </a:extLst>
          </p:cNvPr>
          <p:cNvSpPr txBox="1">
            <a:spLocks/>
          </p:cNvSpPr>
          <p:nvPr/>
        </p:nvSpPr>
        <p:spPr>
          <a:xfrm>
            <a:off x="225190" y="3834467"/>
            <a:ext cx="88742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CRM user</a:t>
            </a:r>
          </a:p>
        </p:txBody>
      </p:sp>
      <p:sp>
        <p:nvSpPr>
          <p:cNvPr id="203" name="TextBox 3D 2">
            <a:extLst>
              <a:ext uri="{FF2B5EF4-FFF2-40B4-BE49-F238E27FC236}">
                <a16:creationId xmlns:a16="http://schemas.microsoft.com/office/drawing/2014/main" id="{C53A80AE-5D7C-977C-AC16-AFB726CA483B}"/>
              </a:ext>
            </a:extLst>
          </p:cNvPr>
          <p:cNvSpPr txBox="1"/>
          <p:nvPr/>
        </p:nvSpPr>
        <p:spPr>
          <a:xfrm>
            <a:off x="2394328" y="6636082"/>
            <a:ext cx="1931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total Enbridge yearly cost ?</a:t>
            </a:r>
          </a:p>
        </p:txBody>
      </p:sp>
      <p:sp>
        <p:nvSpPr>
          <p:cNvPr id="206" name="TextBox 3D 2">
            <a:extLst>
              <a:ext uri="{FF2B5EF4-FFF2-40B4-BE49-F238E27FC236}">
                <a16:creationId xmlns:a16="http://schemas.microsoft.com/office/drawing/2014/main" id="{5987C42E-4FD4-8096-1EA3-A4DB8EE972DE}"/>
              </a:ext>
            </a:extLst>
          </p:cNvPr>
          <p:cNvSpPr txBox="1"/>
          <p:nvPr/>
        </p:nvSpPr>
        <p:spPr>
          <a:xfrm>
            <a:off x="525177" y="5996576"/>
            <a:ext cx="2417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my Mortgage interest rate?</a:t>
            </a:r>
          </a:p>
        </p:txBody>
      </p:sp>
      <p:pic>
        <p:nvPicPr>
          <p:cNvPr id="13" name="Graphic 12" descr="Syncing cloud with solid fill">
            <a:extLst>
              <a:ext uri="{FF2B5EF4-FFF2-40B4-BE49-F238E27FC236}">
                <a16:creationId xmlns:a16="http://schemas.microsoft.com/office/drawing/2014/main" id="{3AEB3437-94D2-0920-4394-74E8C470E4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6910" y="3675423"/>
            <a:ext cx="307510" cy="307510"/>
          </a:xfrm>
          <a:prstGeom prst="rect">
            <a:avLst/>
          </a:prstGeom>
        </p:spPr>
      </p:pic>
      <p:sp>
        <p:nvSpPr>
          <p:cNvPr id="21" name="TextBox 3D 1">
            <a:extLst>
              <a:ext uri="{FF2B5EF4-FFF2-40B4-BE49-F238E27FC236}">
                <a16:creationId xmlns:a16="http://schemas.microsoft.com/office/drawing/2014/main" id="{62A92F0E-B780-A415-EB4B-092BC53C44D2}"/>
              </a:ext>
            </a:extLst>
          </p:cNvPr>
          <p:cNvSpPr txBox="1">
            <a:spLocks/>
          </p:cNvSpPr>
          <p:nvPr/>
        </p:nvSpPr>
        <p:spPr>
          <a:xfrm>
            <a:off x="1109856" y="3533377"/>
            <a:ext cx="19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SalesForce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ACF2718-3DEE-F0A5-E297-83475C235DE8}"/>
              </a:ext>
            </a:extLst>
          </p:cNvPr>
          <p:cNvSpPr/>
          <p:nvPr/>
        </p:nvSpPr>
        <p:spPr>
          <a:xfrm>
            <a:off x="1072575" y="5049815"/>
            <a:ext cx="1463266" cy="84073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7657511-D688-9793-AAB2-B96970FCC2EE}"/>
              </a:ext>
            </a:extLst>
          </p:cNvPr>
          <p:cNvSpPr/>
          <p:nvPr/>
        </p:nvSpPr>
        <p:spPr>
          <a:xfrm>
            <a:off x="1243425" y="5204823"/>
            <a:ext cx="949951" cy="5675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DE15B-27D6-8F5C-1F37-EDC9AB68C079}"/>
              </a:ext>
            </a:extLst>
          </p:cNvPr>
          <p:cNvSpPr txBox="1"/>
          <p:nvPr/>
        </p:nvSpPr>
        <p:spPr>
          <a:xfrm>
            <a:off x="1413607" y="5251176"/>
            <a:ext cx="670515" cy="18341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343682-C1FC-59A4-566B-813B419ADD89}"/>
              </a:ext>
            </a:extLst>
          </p:cNvPr>
          <p:cNvSpPr txBox="1"/>
          <p:nvPr/>
        </p:nvSpPr>
        <p:spPr>
          <a:xfrm>
            <a:off x="1395451" y="5551511"/>
            <a:ext cx="706829" cy="15907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3D 1">
            <a:extLst>
              <a:ext uri="{FF2B5EF4-FFF2-40B4-BE49-F238E27FC236}">
                <a16:creationId xmlns:a16="http://schemas.microsoft.com/office/drawing/2014/main" id="{C0148346-B290-E01A-D213-3E4F20DC2FA3}"/>
              </a:ext>
            </a:extLst>
          </p:cNvPr>
          <p:cNvSpPr txBox="1">
            <a:spLocks/>
          </p:cNvSpPr>
          <p:nvPr/>
        </p:nvSpPr>
        <p:spPr>
          <a:xfrm>
            <a:off x="1080830" y="4806882"/>
            <a:ext cx="1342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GUI Application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FA3A1E0-5B4A-067F-E584-178BC1B5D63F}"/>
              </a:ext>
            </a:extLst>
          </p:cNvPr>
          <p:cNvCxnSpPr>
            <a:cxnSpLocks/>
          </p:cNvCxnSpPr>
          <p:nvPr/>
        </p:nvCxnSpPr>
        <p:spPr>
          <a:xfrm>
            <a:off x="581769" y="3782993"/>
            <a:ext cx="677613" cy="499034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1866ADD-36B7-C940-0B33-D2ADBC81B0BB}"/>
              </a:ext>
            </a:extLst>
          </p:cNvPr>
          <p:cNvCxnSpPr>
            <a:cxnSpLocks/>
            <a:endCxn id="25" idx="1"/>
          </p:cNvCxnSpPr>
          <p:nvPr/>
        </p:nvCxnSpPr>
        <p:spPr>
          <a:xfrm rot="16200000" flipH="1">
            <a:off x="25155" y="4270341"/>
            <a:ext cx="1616029" cy="820511"/>
          </a:xfrm>
          <a:prstGeom prst="bentConnector2">
            <a:avLst/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6E62E7D-8285-008B-FA2E-2ACA67EBE454}"/>
              </a:ext>
            </a:extLst>
          </p:cNvPr>
          <p:cNvCxnSpPr>
            <a:cxnSpLocks/>
          </p:cNvCxnSpPr>
          <p:nvPr/>
        </p:nvCxnSpPr>
        <p:spPr>
          <a:xfrm flipV="1">
            <a:off x="2231711" y="4783376"/>
            <a:ext cx="1732560" cy="72637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298EAD5-8C95-EF82-C45E-E4726DC295D4}"/>
              </a:ext>
            </a:extLst>
          </p:cNvPr>
          <p:cNvSpPr/>
          <p:nvPr/>
        </p:nvSpPr>
        <p:spPr>
          <a:xfrm>
            <a:off x="6372493" y="2009162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Account API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5563CAD-A0AB-6C1F-D03A-C39C7C2F38DA}"/>
              </a:ext>
            </a:extLst>
          </p:cNvPr>
          <p:cNvSpPr/>
          <p:nvPr/>
        </p:nvSpPr>
        <p:spPr>
          <a:xfrm>
            <a:off x="6357693" y="1786522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Client API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9DFA727-26A8-BF61-8B59-DF21165BFFA3}"/>
              </a:ext>
            </a:extLst>
          </p:cNvPr>
          <p:cNvSpPr/>
          <p:nvPr/>
        </p:nvSpPr>
        <p:spPr>
          <a:xfrm>
            <a:off x="6378014" y="2206294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Transaction API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CEF56D1-621D-0727-4948-8FFC8EC87C27}"/>
              </a:ext>
            </a:extLst>
          </p:cNvPr>
          <p:cNvSpPr/>
          <p:nvPr/>
        </p:nvSpPr>
        <p:spPr>
          <a:xfrm>
            <a:off x="6381349" y="2360158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Transfer API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0A020E9-32BB-D0B8-17A6-CC2E883D21E2}"/>
              </a:ext>
            </a:extLst>
          </p:cNvPr>
          <p:cNvSpPr/>
          <p:nvPr/>
        </p:nvSpPr>
        <p:spPr>
          <a:xfrm>
            <a:off x="6409690" y="2531330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Payments API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5FF5526-9F6B-B1C1-003C-A0CD953BFF8D}"/>
              </a:ext>
            </a:extLst>
          </p:cNvPr>
          <p:cNvSpPr/>
          <p:nvPr/>
        </p:nvSpPr>
        <p:spPr>
          <a:xfrm>
            <a:off x="3845605" y="2098804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Account API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8ED621D-F9A2-4690-BC58-6BBFB7518DB5}"/>
              </a:ext>
            </a:extLst>
          </p:cNvPr>
          <p:cNvSpPr/>
          <p:nvPr/>
        </p:nvSpPr>
        <p:spPr>
          <a:xfrm>
            <a:off x="3830805" y="1876164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Client API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A3BC429-6BA5-C0D5-10ED-8BC365A7CB58}"/>
              </a:ext>
            </a:extLst>
          </p:cNvPr>
          <p:cNvSpPr/>
          <p:nvPr/>
        </p:nvSpPr>
        <p:spPr>
          <a:xfrm>
            <a:off x="3851126" y="2295936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Transaction API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7EBC20-97BD-EC9D-5CA4-258BEB4EB02E}"/>
              </a:ext>
            </a:extLst>
          </p:cNvPr>
          <p:cNvSpPr/>
          <p:nvPr/>
        </p:nvSpPr>
        <p:spPr>
          <a:xfrm>
            <a:off x="3854461" y="2449800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Transfer API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D765C4AB-50DC-C8BC-EECD-757B0FFC233A}"/>
              </a:ext>
            </a:extLst>
          </p:cNvPr>
          <p:cNvSpPr/>
          <p:nvPr/>
        </p:nvSpPr>
        <p:spPr>
          <a:xfrm>
            <a:off x="3862506" y="2606652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Payments API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B2EC9DC-16DB-E921-D294-617908F0DF37}"/>
              </a:ext>
            </a:extLst>
          </p:cNvPr>
          <p:cNvSpPr/>
          <p:nvPr/>
        </p:nvSpPr>
        <p:spPr>
          <a:xfrm>
            <a:off x="3838286" y="2792739"/>
            <a:ext cx="744672" cy="151315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Preference API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28D6414-06D4-5B53-DD87-AD839CD25432}"/>
              </a:ext>
            </a:extLst>
          </p:cNvPr>
          <p:cNvSpPr/>
          <p:nvPr/>
        </p:nvSpPr>
        <p:spPr>
          <a:xfrm>
            <a:off x="1324193" y="2867859"/>
            <a:ext cx="924959" cy="4536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985111-20B3-94BE-9593-D22C09D7D9A6}"/>
              </a:ext>
            </a:extLst>
          </p:cNvPr>
          <p:cNvSpPr txBox="1"/>
          <p:nvPr/>
        </p:nvSpPr>
        <p:spPr>
          <a:xfrm>
            <a:off x="1386445" y="2945054"/>
            <a:ext cx="496802" cy="1282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06BDC09-7A42-BCDA-15E3-6B3019AFC5EE}"/>
              </a:ext>
            </a:extLst>
          </p:cNvPr>
          <p:cNvSpPr txBox="1"/>
          <p:nvPr/>
        </p:nvSpPr>
        <p:spPr>
          <a:xfrm>
            <a:off x="1393639" y="3144497"/>
            <a:ext cx="523708" cy="922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BB3716-57CD-6EF7-6963-A1A8F6D2ECA8}"/>
              </a:ext>
            </a:extLst>
          </p:cNvPr>
          <p:cNvCxnSpPr>
            <a:cxnSpLocks/>
            <a:stCxn id="105" idx="3"/>
            <a:endCxn id="173" idx="1"/>
          </p:cNvCxnSpPr>
          <p:nvPr/>
        </p:nvCxnSpPr>
        <p:spPr>
          <a:xfrm>
            <a:off x="2249152" y="3094705"/>
            <a:ext cx="1657681" cy="1503884"/>
          </a:xfrm>
          <a:prstGeom prst="bentConnector3">
            <a:avLst>
              <a:gd name="adj1" fmla="val 68387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7D0BD88B-FA8D-72F7-9FA1-837CBE8046C7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604434" y="3094705"/>
            <a:ext cx="719759" cy="512508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0E2D139D-9091-D37D-F3FE-1D806F42ED99}"/>
              </a:ext>
            </a:extLst>
          </p:cNvPr>
          <p:cNvSpPr/>
          <p:nvPr/>
        </p:nvSpPr>
        <p:spPr>
          <a:xfrm>
            <a:off x="9036039" y="4365448"/>
            <a:ext cx="635080" cy="97270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52A2BE2F-EE9A-1053-6887-398FEAF22B66}"/>
              </a:ext>
            </a:extLst>
          </p:cNvPr>
          <p:cNvSpPr/>
          <p:nvPr/>
        </p:nvSpPr>
        <p:spPr>
          <a:xfrm>
            <a:off x="5221323" y="4278006"/>
            <a:ext cx="731771" cy="145027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6" name="Rectangle: Rounded Corners 175">
            <a:extLst>
              <a:ext uri="{FF2B5EF4-FFF2-40B4-BE49-F238E27FC236}">
                <a16:creationId xmlns:a16="http://schemas.microsoft.com/office/drawing/2014/main" id="{1FE11826-7D3D-A3C1-9E28-51F79E1D9A5B}"/>
              </a:ext>
            </a:extLst>
          </p:cNvPr>
          <p:cNvSpPr/>
          <p:nvPr/>
        </p:nvSpPr>
        <p:spPr>
          <a:xfrm>
            <a:off x="5254646" y="4520847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177" name="TextBox 3D 1">
            <a:extLst>
              <a:ext uri="{FF2B5EF4-FFF2-40B4-BE49-F238E27FC236}">
                <a16:creationId xmlns:a16="http://schemas.microsoft.com/office/drawing/2014/main" id="{264A3361-4653-79B0-7D3D-8F6AC83D3915}"/>
              </a:ext>
            </a:extLst>
          </p:cNvPr>
          <p:cNvSpPr txBox="1">
            <a:spLocks/>
          </p:cNvSpPr>
          <p:nvPr/>
        </p:nvSpPr>
        <p:spPr>
          <a:xfrm>
            <a:off x="3949379" y="3520836"/>
            <a:ext cx="8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Gateway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Inbound</a:t>
            </a: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36FA3C17-05DD-9D22-641D-3145DB64E5EC}"/>
              </a:ext>
            </a:extLst>
          </p:cNvPr>
          <p:cNvSpPr/>
          <p:nvPr/>
        </p:nvSpPr>
        <p:spPr>
          <a:xfrm>
            <a:off x="9118075" y="4695129"/>
            <a:ext cx="500046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LLM Gateway</a:t>
            </a:r>
          </a:p>
        </p:txBody>
      </p:sp>
      <p:sp>
        <p:nvSpPr>
          <p:cNvPr id="180" name="TextBox 3D 1">
            <a:extLst>
              <a:ext uri="{FF2B5EF4-FFF2-40B4-BE49-F238E27FC236}">
                <a16:creationId xmlns:a16="http://schemas.microsoft.com/office/drawing/2014/main" id="{7FF98271-0E40-BFC6-8719-607D80FC08F7}"/>
              </a:ext>
            </a:extLst>
          </p:cNvPr>
          <p:cNvSpPr txBox="1">
            <a:spLocks/>
          </p:cNvSpPr>
          <p:nvPr/>
        </p:nvSpPr>
        <p:spPr>
          <a:xfrm>
            <a:off x="9039766" y="3517883"/>
            <a:ext cx="8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Gateway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Outbound</a:t>
            </a: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42DED9B4-2126-DC0A-31CE-B33BF1183C67}"/>
              </a:ext>
            </a:extLst>
          </p:cNvPr>
          <p:cNvSpPr/>
          <p:nvPr/>
        </p:nvSpPr>
        <p:spPr>
          <a:xfrm>
            <a:off x="5299204" y="4933319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User Intent Detection</a:t>
            </a: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754B51B5-44BA-B774-9B88-65EAC5E58A91}"/>
              </a:ext>
            </a:extLst>
          </p:cNvPr>
          <p:cNvSpPr/>
          <p:nvPr/>
        </p:nvSpPr>
        <p:spPr>
          <a:xfrm>
            <a:off x="5299204" y="5367944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5E5858C6-50B4-CB7D-FA64-B97C13293D6D}"/>
              </a:ext>
            </a:extLst>
          </p:cNvPr>
          <p:cNvSpPr/>
          <p:nvPr/>
        </p:nvSpPr>
        <p:spPr>
          <a:xfrm>
            <a:off x="6237247" y="4278006"/>
            <a:ext cx="731771" cy="142048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4FB3F0F3-601E-BECC-96F9-E66E6B092EB2}"/>
              </a:ext>
            </a:extLst>
          </p:cNvPr>
          <p:cNvSpPr/>
          <p:nvPr/>
        </p:nvSpPr>
        <p:spPr>
          <a:xfrm>
            <a:off x="6270570" y="4491058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RAG Agent</a:t>
            </a:r>
          </a:p>
        </p:txBody>
      </p:sp>
      <p:sp>
        <p:nvSpPr>
          <p:cNvPr id="189" name="Rectangle: Rounded Corners 188">
            <a:extLst>
              <a:ext uri="{FF2B5EF4-FFF2-40B4-BE49-F238E27FC236}">
                <a16:creationId xmlns:a16="http://schemas.microsoft.com/office/drawing/2014/main" id="{8DCB9180-7625-ED85-6D98-A5826EDF37BD}"/>
              </a:ext>
            </a:extLst>
          </p:cNvPr>
          <p:cNvSpPr/>
          <p:nvPr/>
        </p:nvSpPr>
        <p:spPr>
          <a:xfrm>
            <a:off x="6315128" y="4903530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Agent APP 1</a:t>
            </a:r>
          </a:p>
        </p:txBody>
      </p: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18C835DC-6C34-FA93-0700-29971141142D}"/>
              </a:ext>
            </a:extLst>
          </p:cNvPr>
          <p:cNvSpPr/>
          <p:nvPr/>
        </p:nvSpPr>
        <p:spPr>
          <a:xfrm>
            <a:off x="6315128" y="5338155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Agent APP2</a:t>
            </a:r>
          </a:p>
        </p:txBody>
      </p:sp>
      <p:sp>
        <p:nvSpPr>
          <p:cNvPr id="192" name="TextBox 3D 1">
            <a:extLst>
              <a:ext uri="{FF2B5EF4-FFF2-40B4-BE49-F238E27FC236}">
                <a16:creationId xmlns:a16="http://schemas.microsoft.com/office/drawing/2014/main" id="{1AD25EDE-C1C5-859C-875D-8C063D005895}"/>
              </a:ext>
            </a:extLst>
          </p:cNvPr>
          <p:cNvSpPr txBox="1">
            <a:spLocks/>
          </p:cNvSpPr>
          <p:nvPr/>
        </p:nvSpPr>
        <p:spPr>
          <a:xfrm>
            <a:off x="6345910" y="3500499"/>
            <a:ext cx="818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Agents</a:t>
            </a:r>
          </a:p>
        </p:txBody>
      </p:sp>
      <p:sp>
        <p:nvSpPr>
          <p:cNvPr id="193" name="TextBox 3D 1">
            <a:extLst>
              <a:ext uri="{FF2B5EF4-FFF2-40B4-BE49-F238E27FC236}">
                <a16:creationId xmlns:a16="http://schemas.microsoft.com/office/drawing/2014/main" id="{457D5A3E-756A-6A3A-5857-52C1E119F7EA}"/>
              </a:ext>
            </a:extLst>
          </p:cNvPr>
          <p:cNvSpPr txBox="1">
            <a:spLocks/>
          </p:cNvSpPr>
          <p:nvPr/>
        </p:nvSpPr>
        <p:spPr>
          <a:xfrm>
            <a:off x="5308070" y="3500499"/>
            <a:ext cx="923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Orchestration</a:t>
            </a: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CC7FCB34-E1F7-C785-3CDF-5AEDE6772003}"/>
              </a:ext>
            </a:extLst>
          </p:cNvPr>
          <p:cNvSpPr/>
          <p:nvPr/>
        </p:nvSpPr>
        <p:spPr>
          <a:xfrm>
            <a:off x="7533342" y="4278006"/>
            <a:ext cx="731771" cy="101621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8EFB4444-4FA0-75E0-EBA6-D260248FCBF2}"/>
              </a:ext>
            </a:extLst>
          </p:cNvPr>
          <p:cNvSpPr/>
          <p:nvPr/>
        </p:nvSpPr>
        <p:spPr>
          <a:xfrm>
            <a:off x="7566665" y="4491058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209" name="Rectangle: Rounded Corners 208">
            <a:extLst>
              <a:ext uri="{FF2B5EF4-FFF2-40B4-BE49-F238E27FC236}">
                <a16:creationId xmlns:a16="http://schemas.microsoft.com/office/drawing/2014/main" id="{061BB53B-D89A-05F4-A76D-9B99771CDC47}"/>
              </a:ext>
            </a:extLst>
          </p:cNvPr>
          <p:cNvSpPr/>
          <p:nvPr/>
        </p:nvSpPr>
        <p:spPr>
          <a:xfrm>
            <a:off x="7611223" y="4903530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210" name="TextBox 3D 1">
            <a:extLst>
              <a:ext uri="{FF2B5EF4-FFF2-40B4-BE49-F238E27FC236}">
                <a16:creationId xmlns:a16="http://schemas.microsoft.com/office/drawing/2014/main" id="{27BD4BF9-C017-E19F-D019-9BD93AB095D2}"/>
              </a:ext>
            </a:extLst>
          </p:cNvPr>
          <p:cNvSpPr txBox="1">
            <a:spLocks/>
          </p:cNvSpPr>
          <p:nvPr/>
        </p:nvSpPr>
        <p:spPr>
          <a:xfrm>
            <a:off x="7642005" y="3500499"/>
            <a:ext cx="818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Workflow</a:t>
            </a:r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46B8601B-E7B5-D6C5-596C-76758E191D3D}"/>
              </a:ext>
            </a:extLst>
          </p:cNvPr>
          <p:cNvCxnSpPr>
            <a:cxnSpLocks/>
            <a:stCxn id="173" idx="3"/>
            <a:endCxn id="175" idx="1"/>
          </p:cNvCxnSpPr>
          <p:nvPr/>
        </p:nvCxnSpPr>
        <p:spPr>
          <a:xfrm>
            <a:off x="4483400" y="4598589"/>
            <a:ext cx="737923" cy="404556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FDDD265C-7A21-1EEB-278F-296C98A0557C}"/>
              </a:ext>
            </a:extLst>
          </p:cNvPr>
          <p:cNvCxnSpPr>
            <a:cxnSpLocks/>
          </p:cNvCxnSpPr>
          <p:nvPr/>
        </p:nvCxnSpPr>
        <p:spPr>
          <a:xfrm>
            <a:off x="5955836" y="4798889"/>
            <a:ext cx="271920" cy="2091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0F16906A-EE20-3780-CD19-401EDFB73D9B}"/>
              </a:ext>
            </a:extLst>
          </p:cNvPr>
          <p:cNvCxnSpPr>
            <a:cxnSpLocks/>
            <a:endCxn id="205" idx="1"/>
          </p:cNvCxnSpPr>
          <p:nvPr/>
        </p:nvCxnSpPr>
        <p:spPr>
          <a:xfrm>
            <a:off x="6967272" y="4754779"/>
            <a:ext cx="566070" cy="3133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05B9B3B8-ED74-8E7D-70B1-23BCFA9D034F}"/>
              </a:ext>
            </a:extLst>
          </p:cNvPr>
          <p:cNvCxnSpPr>
            <a:cxnSpLocks/>
            <a:stCxn id="205" idx="3"/>
            <a:endCxn id="179" idx="1"/>
          </p:cNvCxnSpPr>
          <p:nvPr/>
        </p:nvCxnSpPr>
        <p:spPr>
          <a:xfrm>
            <a:off x="8265113" y="4786113"/>
            <a:ext cx="852962" cy="3583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E0007827-3F81-B839-E1F4-340D696F46CC}"/>
              </a:ext>
            </a:extLst>
          </p:cNvPr>
          <p:cNvSpPr/>
          <p:nvPr/>
        </p:nvSpPr>
        <p:spPr>
          <a:xfrm>
            <a:off x="9470086" y="1838591"/>
            <a:ext cx="870253" cy="8358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Client </a:t>
            </a:r>
            <a:r>
              <a:rPr lang="en-US" sz="600" dirty="0" err="1">
                <a:solidFill>
                  <a:schemeClr val="tx1"/>
                </a:solidFill>
              </a:rPr>
              <a:t>BoR</a:t>
            </a:r>
            <a:r>
              <a:rPr lang="en-US" sz="6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ADC38E91-1F62-BF72-9D48-19B06D782DAA}"/>
              </a:ext>
            </a:extLst>
          </p:cNvPr>
          <p:cNvSpPr/>
          <p:nvPr/>
        </p:nvSpPr>
        <p:spPr>
          <a:xfrm>
            <a:off x="9470086" y="1991039"/>
            <a:ext cx="870253" cy="8358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Account </a:t>
            </a:r>
            <a:r>
              <a:rPr lang="en-US" sz="600" dirty="0" err="1">
                <a:solidFill>
                  <a:schemeClr val="tx1"/>
                </a:solidFill>
              </a:rPr>
              <a:t>BoR</a:t>
            </a:r>
            <a:r>
              <a:rPr lang="en-US" sz="6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DB39EC9F-2D08-8262-A65A-EA46C0519AA2}"/>
              </a:ext>
            </a:extLst>
          </p:cNvPr>
          <p:cNvSpPr/>
          <p:nvPr/>
        </p:nvSpPr>
        <p:spPr>
          <a:xfrm>
            <a:off x="9453380" y="2145767"/>
            <a:ext cx="870253" cy="8358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Payments  </a:t>
            </a:r>
            <a:r>
              <a:rPr lang="en-US" sz="600" dirty="0" err="1">
                <a:solidFill>
                  <a:schemeClr val="tx1"/>
                </a:solidFill>
              </a:rPr>
              <a:t>BoR</a:t>
            </a:r>
            <a:r>
              <a:rPr lang="en-US" sz="6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9C43E419-F21A-0FE4-A789-3658321AE517}"/>
              </a:ext>
            </a:extLst>
          </p:cNvPr>
          <p:cNvSpPr/>
          <p:nvPr/>
        </p:nvSpPr>
        <p:spPr>
          <a:xfrm>
            <a:off x="9470086" y="2342384"/>
            <a:ext cx="870253" cy="172946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Transaction Processor  </a:t>
            </a:r>
            <a:r>
              <a:rPr lang="en-US" sz="600" dirty="0" err="1">
                <a:solidFill>
                  <a:schemeClr val="tx1"/>
                </a:solidFill>
              </a:rPr>
              <a:t>BoR</a:t>
            </a:r>
            <a:r>
              <a:rPr lang="en-US" sz="6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547C2078-4205-665D-9D72-F256DE3E896B}"/>
              </a:ext>
            </a:extLst>
          </p:cNvPr>
          <p:cNvSpPr/>
          <p:nvPr/>
        </p:nvSpPr>
        <p:spPr>
          <a:xfrm>
            <a:off x="9444396" y="2579781"/>
            <a:ext cx="870253" cy="8358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Products  </a:t>
            </a:r>
            <a:r>
              <a:rPr lang="en-US" sz="600" dirty="0" err="1">
                <a:solidFill>
                  <a:schemeClr val="tx1"/>
                </a:solidFill>
              </a:rPr>
              <a:t>BoR</a:t>
            </a:r>
            <a:r>
              <a:rPr lang="en-US" sz="600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238" name="TextBox 3D 2">
            <a:extLst>
              <a:ext uri="{FF2B5EF4-FFF2-40B4-BE49-F238E27FC236}">
                <a16:creationId xmlns:a16="http://schemas.microsoft.com/office/drawing/2014/main" id="{FA20E301-AA5D-C524-32A2-2BF52BB3F74B}"/>
              </a:ext>
            </a:extLst>
          </p:cNvPr>
          <p:cNvSpPr txBox="1"/>
          <p:nvPr/>
        </p:nvSpPr>
        <p:spPr>
          <a:xfrm>
            <a:off x="611350" y="682079"/>
            <a:ext cx="39617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 err="1"/>
              <a:t>SalesForce</a:t>
            </a:r>
            <a:r>
              <a:rPr lang="en-US" dirty="0"/>
              <a:t> CRM &amp; AI – Architecture </a:t>
            </a:r>
          </a:p>
        </p:txBody>
      </p:sp>
    </p:spTree>
    <p:extLst>
      <p:ext uri="{BB962C8B-B14F-4D97-AF65-F5344CB8AC3E}">
        <p14:creationId xmlns:p14="http://schemas.microsoft.com/office/powerpoint/2010/main" val="427538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66F368BC-0347-0DBA-B237-744C52C1DE6E}"/>
              </a:ext>
            </a:extLst>
          </p:cNvPr>
          <p:cNvSpPr/>
          <p:nvPr/>
        </p:nvSpPr>
        <p:spPr>
          <a:xfrm>
            <a:off x="3461698" y="3459774"/>
            <a:ext cx="6453392" cy="251629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420BB-D2CC-5279-6AA1-7A64B2AC9CFC}"/>
              </a:ext>
            </a:extLst>
          </p:cNvPr>
          <p:cNvSpPr/>
          <p:nvPr/>
        </p:nvSpPr>
        <p:spPr>
          <a:xfrm>
            <a:off x="1197107" y="3803881"/>
            <a:ext cx="1314640" cy="84073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DAA4F3-98F9-008D-A094-D1086002D994}"/>
              </a:ext>
            </a:extLst>
          </p:cNvPr>
          <p:cNvSpPr/>
          <p:nvPr/>
        </p:nvSpPr>
        <p:spPr>
          <a:xfrm>
            <a:off x="1266557" y="1524699"/>
            <a:ext cx="1341443" cy="185636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31795B-A93A-416C-8052-FAF4D907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434" y="189480"/>
            <a:ext cx="10983132" cy="447640"/>
          </a:xfrm>
        </p:spPr>
        <p:txBody>
          <a:bodyPr>
            <a:normAutofit fontScale="90000"/>
          </a:bodyPr>
          <a:lstStyle/>
          <a:p>
            <a:r>
              <a:rPr lang="en-US" dirty="0"/>
              <a:t>Artificial Intelligence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75540B7-9DB9-82F7-012B-26071BBC5D01}"/>
              </a:ext>
            </a:extLst>
          </p:cNvPr>
          <p:cNvSpPr/>
          <p:nvPr/>
        </p:nvSpPr>
        <p:spPr>
          <a:xfrm>
            <a:off x="1272451" y="3931318"/>
            <a:ext cx="949951" cy="5675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5" name="Graphic 34" descr="Office worker male with solid fill">
            <a:extLst>
              <a:ext uri="{FF2B5EF4-FFF2-40B4-BE49-F238E27FC236}">
                <a16:creationId xmlns:a16="http://schemas.microsoft.com/office/drawing/2014/main" id="{3DB5A534-41AF-9035-7F1C-8DBD5BBB6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262" y="2416683"/>
            <a:ext cx="273518" cy="27351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10C9B89-213C-1D39-BF5F-A9C3C6C5B7D3}"/>
              </a:ext>
            </a:extLst>
          </p:cNvPr>
          <p:cNvSpPr txBox="1"/>
          <p:nvPr/>
        </p:nvSpPr>
        <p:spPr>
          <a:xfrm>
            <a:off x="1442633" y="3977671"/>
            <a:ext cx="670515" cy="18341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915732F-830A-FCF0-768A-5A73A60E367D}"/>
              </a:ext>
            </a:extLst>
          </p:cNvPr>
          <p:cNvSpPr txBox="1"/>
          <p:nvPr/>
        </p:nvSpPr>
        <p:spPr>
          <a:xfrm>
            <a:off x="1424477" y="4278006"/>
            <a:ext cx="706829" cy="15907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6721B1D3-A4F2-F6FA-F9C7-ED363EAA4FCA}"/>
              </a:ext>
            </a:extLst>
          </p:cNvPr>
          <p:cNvCxnSpPr>
            <a:cxnSpLocks/>
            <a:stCxn id="35" idx="3"/>
            <a:endCxn id="16" idx="1"/>
          </p:cNvCxnSpPr>
          <p:nvPr/>
        </p:nvCxnSpPr>
        <p:spPr>
          <a:xfrm flipV="1">
            <a:off x="634780" y="2178314"/>
            <a:ext cx="712438" cy="375128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298FB00F-F293-09F1-000D-FDA5EBBB5680}"/>
              </a:ext>
            </a:extLst>
          </p:cNvPr>
          <p:cNvSpPr/>
          <p:nvPr/>
        </p:nvSpPr>
        <p:spPr>
          <a:xfrm>
            <a:off x="10627180" y="5524990"/>
            <a:ext cx="1174921" cy="923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3D 1">
            <a:extLst>
              <a:ext uri="{FF2B5EF4-FFF2-40B4-BE49-F238E27FC236}">
                <a16:creationId xmlns:a16="http://schemas.microsoft.com/office/drawing/2014/main" id="{54E17C68-DA11-098E-4C9C-53FCAD0A8C87}"/>
              </a:ext>
            </a:extLst>
          </p:cNvPr>
          <p:cNvSpPr txBox="1">
            <a:spLocks/>
          </p:cNvSpPr>
          <p:nvPr/>
        </p:nvSpPr>
        <p:spPr>
          <a:xfrm>
            <a:off x="1208906" y="1232795"/>
            <a:ext cx="22581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Investment Banking SPA - React</a:t>
            </a:r>
          </a:p>
        </p:txBody>
      </p:sp>
      <p:sp>
        <p:nvSpPr>
          <p:cNvPr id="52" name="TextBox 3D 1">
            <a:extLst>
              <a:ext uri="{FF2B5EF4-FFF2-40B4-BE49-F238E27FC236}">
                <a16:creationId xmlns:a16="http://schemas.microsoft.com/office/drawing/2014/main" id="{04FC8B09-3288-F31B-D177-3C7C1589453C}"/>
              </a:ext>
            </a:extLst>
          </p:cNvPr>
          <p:cNvSpPr txBox="1">
            <a:spLocks/>
          </p:cNvSpPr>
          <p:nvPr/>
        </p:nvSpPr>
        <p:spPr>
          <a:xfrm>
            <a:off x="10546351" y="5237677"/>
            <a:ext cx="1200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AZURE OpenAI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0DBD9B0-D067-21E0-5522-657644FF5B5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222402" y="4215107"/>
            <a:ext cx="1365686" cy="20524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8" name="Graphic 77" descr="Decision chart outline">
            <a:extLst>
              <a:ext uri="{FF2B5EF4-FFF2-40B4-BE49-F238E27FC236}">
                <a16:creationId xmlns:a16="http://schemas.microsoft.com/office/drawing/2014/main" id="{1AD69BAC-26FE-9AD9-FB6F-15C4F2C0EB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68499" y="5791043"/>
            <a:ext cx="376583" cy="376583"/>
          </a:xfrm>
          <a:prstGeom prst="rect">
            <a:avLst/>
          </a:prstGeom>
        </p:spPr>
      </p:pic>
      <p:pic>
        <p:nvPicPr>
          <p:cNvPr id="81" name="Graphic 80" descr="Database outline">
            <a:extLst>
              <a:ext uri="{FF2B5EF4-FFF2-40B4-BE49-F238E27FC236}">
                <a16:creationId xmlns:a16="http://schemas.microsoft.com/office/drawing/2014/main" id="{231072C5-29D1-F592-382B-9BDDC3837C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39899" y="5629623"/>
            <a:ext cx="733907" cy="733907"/>
          </a:xfrm>
          <a:prstGeom prst="rect">
            <a:avLst/>
          </a:prstGeom>
        </p:spPr>
      </p:pic>
      <p:pic>
        <p:nvPicPr>
          <p:cNvPr id="107" name="Graphic 106" descr="Syncing cloud with solid fill">
            <a:extLst>
              <a:ext uri="{FF2B5EF4-FFF2-40B4-BE49-F238E27FC236}">
                <a16:creationId xmlns:a16="http://schemas.microsoft.com/office/drawing/2014/main" id="{4E358AE9-B76F-D2E3-5E96-5DEF604D83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31787" y="5458213"/>
            <a:ext cx="375028" cy="375028"/>
          </a:xfrm>
          <a:prstGeom prst="rect">
            <a:avLst/>
          </a:prstGeom>
        </p:spPr>
      </p:pic>
      <p:pic>
        <p:nvPicPr>
          <p:cNvPr id="110" name="Graphic 109" descr="Internet outline">
            <a:extLst>
              <a:ext uri="{FF2B5EF4-FFF2-40B4-BE49-F238E27FC236}">
                <a16:creationId xmlns:a16="http://schemas.microsoft.com/office/drawing/2014/main" id="{81085F0E-0EB0-F33B-A667-6FB6F8A6F8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411794" y="1513484"/>
            <a:ext cx="370466" cy="370466"/>
          </a:xfrm>
          <a:prstGeom prst="rect">
            <a:avLst/>
          </a:prstGeom>
        </p:spPr>
      </p:pic>
      <p:pic>
        <p:nvPicPr>
          <p:cNvPr id="115" name="Graphic 114" descr="Laptop with solid fill">
            <a:extLst>
              <a:ext uri="{FF2B5EF4-FFF2-40B4-BE49-F238E27FC236}">
                <a16:creationId xmlns:a16="http://schemas.microsoft.com/office/drawing/2014/main" id="{38B3F222-A01D-C32D-E981-74A39B408A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87331" y="1561522"/>
            <a:ext cx="447640" cy="447640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09A3E4A-E63D-B1A8-1BC2-5A16824A11D2}"/>
              </a:ext>
            </a:extLst>
          </p:cNvPr>
          <p:cNvSpPr/>
          <p:nvPr/>
        </p:nvSpPr>
        <p:spPr>
          <a:xfrm>
            <a:off x="1347218" y="1563888"/>
            <a:ext cx="1000752" cy="1228851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119B992-16FD-C218-A1E9-4B9D1021D84E}"/>
              </a:ext>
            </a:extLst>
          </p:cNvPr>
          <p:cNvSpPr/>
          <p:nvPr/>
        </p:nvSpPr>
        <p:spPr>
          <a:xfrm>
            <a:off x="3686817" y="1817907"/>
            <a:ext cx="1051281" cy="1197551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3D 1">
            <a:extLst>
              <a:ext uri="{FF2B5EF4-FFF2-40B4-BE49-F238E27FC236}">
                <a16:creationId xmlns:a16="http://schemas.microsoft.com/office/drawing/2014/main" id="{200EBDA9-B319-5077-2041-E43853E13FFD}"/>
              </a:ext>
            </a:extLst>
          </p:cNvPr>
          <p:cNvSpPr txBox="1">
            <a:spLocks/>
          </p:cNvSpPr>
          <p:nvPr/>
        </p:nvSpPr>
        <p:spPr>
          <a:xfrm>
            <a:off x="3761451" y="1288030"/>
            <a:ext cx="7751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FEBE API</a:t>
            </a:r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28AE9D7-0286-9D81-69AB-50AF32B354A1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2347970" y="2178314"/>
            <a:ext cx="1338847" cy="238369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B8A77DA-2082-52C1-4FAF-44026E799D03}"/>
              </a:ext>
            </a:extLst>
          </p:cNvPr>
          <p:cNvSpPr/>
          <p:nvPr/>
        </p:nvSpPr>
        <p:spPr>
          <a:xfrm>
            <a:off x="6190551" y="1682132"/>
            <a:ext cx="1119598" cy="12356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D 1">
            <a:extLst>
              <a:ext uri="{FF2B5EF4-FFF2-40B4-BE49-F238E27FC236}">
                <a16:creationId xmlns:a16="http://schemas.microsoft.com/office/drawing/2014/main" id="{5CB71A73-607B-6C96-DDEC-9A7F90D3FFFA}"/>
              </a:ext>
            </a:extLst>
          </p:cNvPr>
          <p:cNvSpPr txBox="1">
            <a:spLocks/>
          </p:cNvSpPr>
          <p:nvPr/>
        </p:nvSpPr>
        <p:spPr>
          <a:xfrm>
            <a:off x="6251619" y="1297448"/>
            <a:ext cx="14037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Data Service API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969E188-5B27-42B3-0310-327A89F7AE87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 flipV="1">
            <a:off x="4738098" y="2299937"/>
            <a:ext cx="1452453" cy="11674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E584D318-2B18-5562-4AA7-2FDA5F2444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6597" y="2681875"/>
            <a:ext cx="391413" cy="39141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EBBDB964-D2CF-10E4-27C6-F8083AC3F9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76057" y="2763824"/>
            <a:ext cx="374082" cy="374082"/>
          </a:xfrm>
          <a:prstGeom prst="rect">
            <a:avLst/>
          </a:prstGeom>
        </p:spPr>
      </p:pic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18FB32-D6DE-602C-E81F-80C5C506A54D}"/>
              </a:ext>
            </a:extLst>
          </p:cNvPr>
          <p:cNvSpPr/>
          <p:nvPr/>
        </p:nvSpPr>
        <p:spPr>
          <a:xfrm>
            <a:off x="9288242" y="1785342"/>
            <a:ext cx="1119598" cy="532035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2" name="Graphic 71" descr="Database outline">
            <a:extLst>
              <a:ext uri="{FF2B5EF4-FFF2-40B4-BE49-F238E27FC236}">
                <a16:creationId xmlns:a16="http://schemas.microsoft.com/office/drawing/2014/main" id="{C27F2D39-4EBE-F62F-C896-322708A0C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4000" y="2124571"/>
            <a:ext cx="406067" cy="406067"/>
          </a:xfrm>
          <a:prstGeom prst="rect">
            <a:avLst/>
          </a:prstGeom>
        </p:spPr>
      </p:pic>
      <p:sp>
        <p:nvSpPr>
          <p:cNvPr id="73" name="TextBox 3D 1">
            <a:extLst>
              <a:ext uri="{FF2B5EF4-FFF2-40B4-BE49-F238E27FC236}">
                <a16:creationId xmlns:a16="http://schemas.microsoft.com/office/drawing/2014/main" id="{3430658A-F1B7-C02E-4ECD-41D81E9212F1}"/>
              </a:ext>
            </a:extLst>
          </p:cNvPr>
          <p:cNvSpPr txBox="1">
            <a:spLocks/>
          </p:cNvSpPr>
          <p:nvPr/>
        </p:nvSpPr>
        <p:spPr>
          <a:xfrm>
            <a:off x="9288242" y="1176301"/>
            <a:ext cx="17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Backend Systems</a:t>
            </a:r>
          </a:p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Book Of Record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FA20D13-3537-942D-519E-9FD498AC3688}"/>
              </a:ext>
            </a:extLst>
          </p:cNvPr>
          <p:cNvCxnSpPr>
            <a:cxnSpLocks/>
            <a:stCxn id="34" idx="3"/>
            <a:endCxn id="70" idx="1"/>
          </p:cNvCxnSpPr>
          <p:nvPr/>
        </p:nvCxnSpPr>
        <p:spPr>
          <a:xfrm flipV="1">
            <a:off x="7310149" y="2051360"/>
            <a:ext cx="1978093" cy="24857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3A506F9-4B8E-2E6C-BACC-CA792BDD4278}"/>
              </a:ext>
            </a:extLst>
          </p:cNvPr>
          <p:cNvSpPr/>
          <p:nvPr/>
        </p:nvSpPr>
        <p:spPr>
          <a:xfrm>
            <a:off x="9288242" y="2714416"/>
            <a:ext cx="1119598" cy="532035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2" name="Graphic 81" descr="Database outline">
            <a:extLst>
              <a:ext uri="{FF2B5EF4-FFF2-40B4-BE49-F238E27FC236}">
                <a16:creationId xmlns:a16="http://schemas.microsoft.com/office/drawing/2014/main" id="{853286C3-4213-87BC-5C31-9F724596A5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4000" y="3004568"/>
            <a:ext cx="406067" cy="406067"/>
          </a:xfrm>
          <a:prstGeom prst="rect">
            <a:avLst/>
          </a:prstGeom>
        </p:spPr>
      </p:pic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10F926B-6959-7D0B-FA59-9D36B9A37AF3}"/>
              </a:ext>
            </a:extLst>
          </p:cNvPr>
          <p:cNvCxnSpPr>
            <a:cxnSpLocks/>
            <a:endCxn id="80" idx="1"/>
          </p:cNvCxnSpPr>
          <p:nvPr/>
        </p:nvCxnSpPr>
        <p:spPr>
          <a:xfrm>
            <a:off x="7310149" y="2519777"/>
            <a:ext cx="1978093" cy="460657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28497E0-A7E0-1EBE-8CCD-7953473CFDBA}"/>
              </a:ext>
            </a:extLst>
          </p:cNvPr>
          <p:cNvSpPr txBox="1"/>
          <p:nvPr/>
        </p:nvSpPr>
        <p:spPr>
          <a:xfrm>
            <a:off x="9497899" y="1882784"/>
            <a:ext cx="781217" cy="29436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CA" sz="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1778077-3E81-2674-3AB7-EBED79A867B0}"/>
              </a:ext>
            </a:extLst>
          </p:cNvPr>
          <p:cNvSpPr txBox="1"/>
          <p:nvPr/>
        </p:nvSpPr>
        <p:spPr>
          <a:xfrm>
            <a:off x="9497899" y="2798252"/>
            <a:ext cx="781217" cy="26442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r>
              <a:rPr lang="en-US" sz="800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Application</a:t>
            </a:r>
            <a:endParaRPr lang="en-CA" sz="8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249034DB-2A51-6521-A46A-B1AE61A74321}"/>
              </a:ext>
            </a:extLst>
          </p:cNvPr>
          <p:cNvSpPr/>
          <p:nvPr/>
        </p:nvSpPr>
        <p:spPr>
          <a:xfrm>
            <a:off x="10658077" y="4152742"/>
            <a:ext cx="1174921" cy="9233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3D 1">
            <a:extLst>
              <a:ext uri="{FF2B5EF4-FFF2-40B4-BE49-F238E27FC236}">
                <a16:creationId xmlns:a16="http://schemas.microsoft.com/office/drawing/2014/main" id="{0F61DC38-A292-0579-EDC3-B393DDD8FE10}"/>
              </a:ext>
            </a:extLst>
          </p:cNvPr>
          <p:cNvSpPr txBox="1">
            <a:spLocks/>
          </p:cNvSpPr>
          <p:nvPr/>
        </p:nvSpPr>
        <p:spPr>
          <a:xfrm>
            <a:off x="10577248" y="3865429"/>
            <a:ext cx="12002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AWS </a:t>
            </a:r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SageMaker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3" name="Graphic 142" descr="Decision chart outline">
            <a:extLst>
              <a:ext uri="{FF2B5EF4-FFF2-40B4-BE49-F238E27FC236}">
                <a16:creationId xmlns:a16="http://schemas.microsoft.com/office/drawing/2014/main" id="{632AC922-E28A-B831-923D-0BC466E5BD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99396" y="4418795"/>
            <a:ext cx="376583" cy="376583"/>
          </a:xfrm>
          <a:prstGeom prst="rect">
            <a:avLst/>
          </a:prstGeom>
        </p:spPr>
      </p:pic>
      <p:pic>
        <p:nvPicPr>
          <p:cNvPr id="144" name="Graphic 143" descr="Database outline">
            <a:extLst>
              <a:ext uri="{FF2B5EF4-FFF2-40B4-BE49-F238E27FC236}">
                <a16:creationId xmlns:a16="http://schemas.microsoft.com/office/drawing/2014/main" id="{89631A2B-4CFB-254B-156A-FA4765DF1E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70796" y="4257375"/>
            <a:ext cx="733907" cy="733907"/>
          </a:xfrm>
          <a:prstGeom prst="rect">
            <a:avLst/>
          </a:prstGeom>
        </p:spPr>
      </p:pic>
      <p:pic>
        <p:nvPicPr>
          <p:cNvPr id="145" name="Graphic 144" descr="Syncing cloud with solid fill">
            <a:extLst>
              <a:ext uri="{FF2B5EF4-FFF2-40B4-BE49-F238E27FC236}">
                <a16:creationId xmlns:a16="http://schemas.microsoft.com/office/drawing/2014/main" id="{83EF4E9B-8725-D5B5-8551-383526A92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62684" y="4128767"/>
            <a:ext cx="332225" cy="332225"/>
          </a:xfrm>
          <a:prstGeom prst="rect">
            <a:avLst/>
          </a:prstGeom>
        </p:spPr>
      </p:pic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E9A329A3-A011-D465-B771-6037064C221B}"/>
              </a:ext>
            </a:extLst>
          </p:cNvPr>
          <p:cNvCxnSpPr>
            <a:cxnSpLocks/>
            <a:stCxn id="67" idx="3"/>
            <a:endCxn id="141" idx="1"/>
          </p:cNvCxnSpPr>
          <p:nvPr/>
        </p:nvCxnSpPr>
        <p:spPr>
          <a:xfrm flipV="1">
            <a:off x="9608948" y="4614424"/>
            <a:ext cx="1049129" cy="18336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6E7A0FE3-EAE8-D52C-5AA1-A4807714D774}"/>
              </a:ext>
            </a:extLst>
          </p:cNvPr>
          <p:cNvCxnSpPr>
            <a:cxnSpLocks/>
            <a:stCxn id="59" idx="3"/>
            <a:endCxn id="50" idx="1"/>
          </p:cNvCxnSpPr>
          <p:nvPr/>
        </p:nvCxnSpPr>
        <p:spPr>
          <a:xfrm>
            <a:off x="9689280" y="4802238"/>
            <a:ext cx="937900" cy="1184434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3D 1">
            <a:extLst>
              <a:ext uri="{FF2B5EF4-FFF2-40B4-BE49-F238E27FC236}">
                <a16:creationId xmlns:a16="http://schemas.microsoft.com/office/drawing/2014/main" id="{804BB611-D1F9-1787-67AB-496507EF4883}"/>
              </a:ext>
            </a:extLst>
          </p:cNvPr>
          <p:cNvSpPr txBox="1">
            <a:spLocks/>
          </p:cNvSpPr>
          <p:nvPr/>
        </p:nvSpPr>
        <p:spPr>
          <a:xfrm>
            <a:off x="6626404" y="2582372"/>
            <a:ext cx="1119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Transactional Database</a:t>
            </a: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B4BE2FBD-B28E-FCB2-1632-6C4E659ECAE6}"/>
              </a:ext>
            </a:extLst>
          </p:cNvPr>
          <p:cNvSpPr/>
          <p:nvPr/>
        </p:nvSpPr>
        <p:spPr>
          <a:xfrm>
            <a:off x="1425353" y="1645122"/>
            <a:ext cx="752349" cy="211281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Accounts</a:t>
            </a: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D8CAAFEA-B2FE-910D-3421-9394FAB2CFBB}"/>
              </a:ext>
            </a:extLst>
          </p:cNvPr>
          <p:cNvSpPr/>
          <p:nvPr/>
        </p:nvSpPr>
        <p:spPr>
          <a:xfrm>
            <a:off x="1437835" y="2248464"/>
            <a:ext cx="784166" cy="211148"/>
          </a:xfrm>
          <a:prstGeom prst="roundRect">
            <a:avLst>
              <a:gd name="adj" fmla="val 16667"/>
            </a:avLst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 Performance</a:t>
            </a: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FECF9100-39F4-5C6F-CE1C-B54E7031D523}"/>
              </a:ext>
            </a:extLst>
          </p:cNvPr>
          <p:cNvSpPr/>
          <p:nvPr/>
        </p:nvSpPr>
        <p:spPr>
          <a:xfrm>
            <a:off x="1444555" y="2524180"/>
            <a:ext cx="755065" cy="211148"/>
          </a:xfrm>
          <a:prstGeom prst="roundRect">
            <a:avLst>
              <a:gd name="adj" fmla="val 16667"/>
            </a:avLst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>
              <a:solidFill>
                <a:schemeClr val="tx1"/>
              </a:solidFill>
            </a:endParaRPr>
          </a:p>
        </p:txBody>
      </p:sp>
      <p:sp>
        <p:nvSpPr>
          <p:cNvPr id="198" name="Rectangle: Rounded Corners 197">
            <a:extLst>
              <a:ext uri="{FF2B5EF4-FFF2-40B4-BE49-F238E27FC236}">
                <a16:creationId xmlns:a16="http://schemas.microsoft.com/office/drawing/2014/main" id="{E02239F6-3D40-AA1F-BC4B-A50DDF30DA2F}"/>
              </a:ext>
            </a:extLst>
          </p:cNvPr>
          <p:cNvSpPr/>
          <p:nvPr/>
        </p:nvSpPr>
        <p:spPr>
          <a:xfrm>
            <a:off x="1425353" y="1946793"/>
            <a:ext cx="810267" cy="25179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Positions</a:t>
            </a:r>
          </a:p>
        </p:txBody>
      </p:sp>
      <p:sp>
        <p:nvSpPr>
          <p:cNvPr id="199" name="TextBox 3D 2">
            <a:extLst>
              <a:ext uri="{FF2B5EF4-FFF2-40B4-BE49-F238E27FC236}">
                <a16:creationId xmlns:a16="http://schemas.microsoft.com/office/drawing/2014/main" id="{AE80C0DE-8F12-B7F0-D073-093BD35D1B09}"/>
              </a:ext>
            </a:extLst>
          </p:cNvPr>
          <p:cNvSpPr txBox="1"/>
          <p:nvPr/>
        </p:nvSpPr>
        <p:spPr>
          <a:xfrm>
            <a:off x="525178" y="6200872"/>
            <a:ext cx="2878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total Market Value of all my accounts holdings?</a:t>
            </a:r>
          </a:p>
        </p:txBody>
      </p:sp>
      <p:sp>
        <p:nvSpPr>
          <p:cNvPr id="200" name="TextBox 3D 2">
            <a:extLst>
              <a:ext uri="{FF2B5EF4-FFF2-40B4-BE49-F238E27FC236}">
                <a16:creationId xmlns:a16="http://schemas.microsoft.com/office/drawing/2014/main" id="{E6CCEDDE-5816-2128-B7ED-F83678659AC9}"/>
              </a:ext>
            </a:extLst>
          </p:cNvPr>
          <p:cNvSpPr txBox="1"/>
          <p:nvPr/>
        </p:nvSpPr>
        <p:spPr>
          <a:xfrm>
            <a:off x="530603" y="6420638"/>
            <a:ext cx="28786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the AI trend and suggestions?</a:t>
            </a:r>
          </a:p>
        </p:txBody>
      </p:sp>
      <p:sp>
        <p:nvSpPr>
          <p:cNvPr id="206" name="TextBox 3D 2">
            <a:extLst>
              <a:ext uri="{FF2B5EF4-FFF2-40B4-BE49-F238E27FC236}">
                <a16:creationId xmlns:a16="http://schemas.microsoft.com/office/drawing/2014/main" id="{5987C42E-4FD4-8096-1EA3-A4DB8EE972DE}"/>
              </a:ext>
            </a:extLst>
          </p:cNvPr>
          <p:cNvSpPr txBox="1"/>
          <p:nvPr/>
        </p:nvSpPr>
        <p:spPr>
          <a:xfrm>
            <a:off x="525177" y="5996576"/>
            <a:ext cx="2417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sz="800" i="1" dirty="0"/>
              <a:t>What is my RRSP Limit contribution?</a:t>
            </a:r>
          </a:p>
        </p:txBody>
      </p:sp>
      <p:pic>
        <p:nvPicPr>
          <p:cNvPr id="13" name="Graphic 12" descr="Syncing cloud with solid fill">
            <a:extLst>
              <a:ext uri="{FF2B5EF4-FFF2-40B4-BE49-F238E27FC236}">
                <a16:creationId xmlns:a16="http://schemas.microsoft.com/office/drawing/2014/main" id="{3AEB3437-94D2-0920-4394-74E8C470E4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76910" y="3675423"/>
            <a:ext cx="307510" cy="307510"/>
          </a:xfrm>
          <a:prstGeom prst="rect">
            <a:avLst/>
          </a:prstGeom>
        </p:spPr>
      </p:pic>
      <p:sp>
        <p:nvSpPr>
          <p:cNvPr id="21" name="TextBox 3D 1">
            <a:extLst>
              <a:ext uri="{FF2B5EF4-FFF2-40B4-BE49-F238E27FC236}">
                <a16:creationId xmlns:a16="http://schemas.microsoft.com/office/drawing/2014/main" id="{62A92F0E-B780-A415-EB4B-092BC53C44D2}"/>
              </a:ext>
            </a:extLst>
          </p:cNvPr>
          <p:cNvSpPr txBox="1">
            <a:spLocks/>
          </p:cNvSpPr>
          <p:nvPr/>
        </p:nvSpPr>
        <p:spPr>
          <a:xfrm>
            <a:off x="1109856" y="3533377"/>
            <a:ext cx="193759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SalesForce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CRM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ACF2718-3DEE-F0A5-E297-83475C235DE8}"/>
              </a:ext>
            </a:extLst>
          </p:cNvPr>
          <p:cNvSpPr/>
          <p:nvPr/>
        </p:nvSpPr>
        <p:spPr>
          <a:xfrm>
            <a:off x="1193314" y="5137769"/>
            <a:ext cx="1342526" cy="752775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7657511-D688-9793-AAB2-B96970FCC2EE}"/>
              </a:ext>
            </a:extLst>
          </p:cNvPr>
          <p:cNvSpPr/>
          <p:nvPr/>
        </p:nvSpPr>
        <p:spPr>
          <a:xfrm>
            <a:off x="1243425" y="5204823"/>
            <a:ext cx="949951" cy="567578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5DE15B-27D6-8F5C-1F37-EDC9AB68C079}"/>
              </a:ext>
            </a:extLst>
          </p:cNvPr>
          <p:cNvSpPr txBox="1"/>
          <p:nvPr/>
        </p:nvSpPr>
        <p:spPr>
          <a:xfrm>
            <a:off x="1413607" y="5251176"/>
            <a:ext cx="670515" cy="18341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343682-C1FC-59A4-566B-813B419ADD89}"/>
              </a:ext>
            </a:extLst>
          </p:cNvPr>
          <p:cNvSpPr txBox="1"/>
          <p:nvPr/>
        </p:nvSpPr>
        <p:spPr>
          <a:xfrm>
            <a:off x="1395451" y="5551511"/>
            <a:ext cx="706829" cy="159076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8" name="TextBox 3D 1">
            <a:extLst>
              <a:ext uri="{FF2B5EF4-FFF2-40B4-BE49-F238E27FC236}">
                <a16:creationId xmlns:a16="http://schemas.microsoft.com/office/drawing/2014/main" id="{C0148346-B290-E01A-D213-3E4F20DC2FA3}"/>
              </a:ext>
            </a:extLst>
          </p:cNvPr>
          <p:cNvSpPr txBox="1">
            <a:spLocks/>
          </p:cNvSpPr>
          <p:nvPr/>
        </p:nvSpPr>
        <p:spPr>
          <a:xfrm>
            <a:off x="1083768" y="4852875"/>
            <a:ext cx="13425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GUI Application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6E62E7D-8285-008B-FA2E-2ACA67EBE454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193376" y="4524616"/>
            <a:ext cx="1452403" cy="963996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298EAD5-8C95-EF82-C45E-E4726DC295D4}"/>
              </a:ext>
            </a:extLst>
          </p:cNvPr>
          <p:cNvSpPr/>
          <p:nvPr/>
        </p:nvSpPr>
        <p:spPr>
          <a:xfrm>
            <a:off x="6372493" y="2009162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Account API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75563CAD-A0AB-6C1F-D03A-C39C7C2F38DA}"/>
              </a:ext>
            </a:extLst>
          </p:cNvPr>
          <p:cNvSpPr/>
          <p:nvPr/>
        </p:nvSpPr>
        <p:spPr>
          <a:xfrm>
            <a:off x="6357693" y="1786522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Client API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9DFA727-26A8-BF61-8B59-DF21165BFFA3}"/>
              </a:ext>
            </a:extLst>
          </p:cNvPr>
          <p:cNvSpPr/>
          <p:nvPr/>
        </p:nvSpPr>
        <p:spPr>
          <a:xfrm>
            <a:off x="6378014" y="2206294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Transaction API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ACEF56D1-621D-0727-4948-8FFC8EC87C27}"/>
              </a:ext>
            </a:extLst>
          </p:cNvPr>
          <p:cNvSpPr/>
          <p:nvPr/>
        </p:nvSpPr>
        <p:spPr>
          <a:xfrm>
            <a:off x="6381349" y="2360158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Positions API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0A020E9-32BB-D0B8-17A6-CC2E883D21E2}"/>
              </a:ext>
            </a:extLst>
          </p:cNvPr>
          <p:cNvSpPr/>
          <p:nvPr/>
        </p:nvSpPr>
        <p:spPr>
          <a:xfrm>
            <a:off x="6357694" y="2540557"/>
            <a:ext cx="952456" cy="55842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Performance  API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65FF5526-9F6B-B1C1-003C-A0CD953BFF8D}"/>
              </a:ext>
            </a:extLst>
          </p:cNvPr>
          <p:cNvSpPr/>
          <p:nvPr/>
        </p:nvSpPr>
        <p:spPr>
          <a:xfrm>
            <a:off x="3845605" y="2098804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Account API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18ED621D-F9A2-4690-BC58-6BBFB7518DB5}"/>
              </a:ext>
            </a:extLst>
          </p:cNvPr>
          <p:cNvSpPr/>
          <p:nvPr/>
        </p:nvSpPr>
        <p:spPr>
          <a:xfrm>
            <a:off x="3830805" y="1876164"/>
            <a:ext cx="668012" cy="121310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Client API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BA3BC429-6BA5-C0D5-10ED-8BC365A7CB58}"/>
              </a:ext>
            </a:extLst>
          </p:cNvPr>
          <p:cNvSpPr/>
          <p:nvPr/>
        </p:nvSpPr>
        <p:spPr>
          <a:xfrm>
            <a:off x="3851126" y="2295936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Transaction API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3A7EBC20-97BD-EC9D-5CA4-258BEB4EB02E}"/>
              </a:ext>
            </a:extLst>
          </p:cNvPr>
          <p:cNvSpPr/>
          <p:nvPr/>
        </p:nvSpPr>
        <p:spPr>
          <a:xfrm>
            <a:off x="3854461" y="2449800"/>
            <a:ext cx="744673" cy="77404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Positions API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B2EC9DC-16DB-E921-D294-617908F0DF37}"/>
              </a:ext>
            </a:extLst>
          </p:cNvPr>
          <p:cNvSpPr/>
          <p:nvPr/>
        </p:nvSpPr>
        <p:spPr>
          <a:xfrm>
            <a:off x="3814507" y="2686716"/>
            <a:ext cx="744672" cy="151315"/>
          </a:xfrm>
          <a:prstGeom prst="roundRect">
            <a:avLst/>
          </a:prstGeom>
          <a:solidFill>
            <a:srgbClr val="D6E1E6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Preference API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28D6414-06D4-5B53-DD87-AD839CD25432}"/>
              </a:ext>
            </a:extLst>
          </p:cNvPr>
          <p:cNvSpPr/>
          <p:nvPr/>
        </p:nvSpPr>
        <p:spPr>
          <a:xfrm>
            <a:off x="1324193" y="2867859"/>
            <a:ext cx="924959" cy="45369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4985111-20B3-94BE-9593-D22C09D7D9A6}"/>
              </a:ext>
            </a:extLst>
          </p:cNvPr>
          <p:cNvSpPr txBox="1"/>
          <p:nvPr/>
        </p:nvSpPr>
        <p:spPr>
          <a:xfrm>
            <a:off x="1386445" y="2945054"/>
            <a:ext cx="496802" cy="128234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06BDC09-7A42-BCDA-15E3-6B3019AFC5EE}"/>
              </a:ext>
            </a:extLst>
          </p:cNvPr>
          <p:cNvSpPr txBox="1"/>
          <p:nvPr/>
        </p:nvSpPr>
        <p:spPr>
          <a:xfrm>
            <a:off x="1393639" y="3144497"/>
            <a:ext cx="523708" cy="92299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noAutofit/>
          </a:bodyPr>
          <a:lstStyle/>
          <a:p>
            <a:pPr marL="0" indent="0" algn="l">
              <a:lnSpc>
                <a:spcPts val="1800"/>
              </a:lnSpc>
              <a:spcAft>
                <a:spcPts val="600"/>
              </a:spcAft>
              <a:buNone/>
            </a:pPr>
            <a:endParaRPr lang="en-CA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82BB3716-57CD-6EF7-6963-A1A8F6D2ECA8}"/>
              </a:ext>
            </a:extLst>
          </p:cNvPr>
          <p:cNvCxnSpPr>
            <a:cxnSpLocks/>
          </p:cNvCxnSpPr>
          <p:nvPr/>
        </p:nvCxnSpPr>
        <p:spPr>
          <a:xfrm>
            <a:off x="2331999" y="3062673"/>
            <a:ext cx="1262455" cy="114811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62142A6E-8868-2086-253A-366F42211BE0}"/>
              </a:ext>
            </a:extLst>
          </p:cNvPr>
          <p:cNvCxnSpPr>
            <a:cxnSpLocks/>
          </p:cNvCxnSpPr>
          <p:nvPr/>
        </p:nvCxnSpPr>
        <p:spPr>
          <a:xfrm>
            <a:off x="636752" y="2645354"/>
            <a:ext cx="639672" cy="48003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3D 1">
            <a:extLst>
              <a:ext uri="{FF2B5EF4-FFF2-40B4-BE49-F238E27FC236}">
                <a16:creationId xmlns:a16="http://schemas.microsoft.com/office/drawing/2014/main" id="{C7381205-0C1C-6476-AD3E-6FE215CC6BEB}"/>
              </a:ext>
            </a:extLst>
          </p:cNvPr>
          <p:cNvSpPr txBox="1">
            <a:spLocks/>
          </p:cNvSpPr>
          <p:nvPr/>
        </p:nvSpPr>
        <p:spPr>
          <a:xfrm>
            <a:off x="317997" y="2659752"/>
            <a:ext cx="88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Investment</a:t>
            </a:r>
          </a:p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user</a:t>
            </a:r>
          </a:p>
        </p:txBody>
      </p:sp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FFB940FB-4C05-208A-9B3D-6A0E1CDCF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8347" y="3589543"/>
            <a:ext cx="273518" cy="273518"/>
          </a:xfrm>
          <a:prstGeom prst="rect">
            <a:avLst/>
          </a:prstGeom>
        </p:spPr>
      </p:pic>
      <p:sp>
        <p:nvSpPr>
          <p:cNvPr id="15" name="TextBox 3D 1">
            <a:extLst>
              <a:ext uri="{FF2B5EF4-FFF2-40B4-BE49-F238E27FC236}">
                <a16:creationId xmlns:a16="http://schemas.microsoft.com/office/drawing/2014/main" id="{BF423E3F-7271-9CEA-C0EB-68D356AAD99B}"/>
              </a:ext>
            </a:extLst>
          </p:cNvPr>
          <p:cNvSpPr txBox="1">
            <a:spLocks/>
          </p:cNvSpPr>
          <p:nvPr/>
        </p:nvSpPr>
        <p:spPr>
          <a:xfrm>
            <a:off x="264413" y="3835945"/>
            <a:ext cx="887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Investment</a:t>
            </a:r>
          </a:p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Advisor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1FFE3DAD-8A5E-3070-643C-B5A3257ED488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>
            <a:off x="571865" y="3726302"/>
            <a:ext cx="700586" cy="488805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34D3B608-15F0-6A77-CB94-E1336C86140A}"/>
              </a:ext>
            </a:extLst>
          </p:cNvPr>
          <p:cNvCxnSpPr>
            <a:cxnSpLocks/>
          </p:cNvCxnSpPr>
          <p:nvPr/>
        </p:nvCxnSpPr>
        <p:spPr>
          <a:xfrm>
            <a:off x="594998" y="3741862"/>
            <a:ext cx="671560" cy="1762310"/>
          </a:xfrm>
          <a:prstGeom prst="bentConnector3">
            <a:avLst>
              <a:gd name="adj1" fmla="val 23903"/>
            </a:avLst>
          </a:prstGeom>
          <a:ln w="635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15D3EC67-4C9F-BF31-2E4B-9C210543975A}"/>
              </a:ext>
            </a:extLst>
          </p:cNvPr>
          <p:cNvSpPr/>
          <p:nvPr/>
        </p:nvSpPr>
        <p:spPr>
          <a:xfrm>
            <a:off x="3645762" y="3860058"/>
            <a:ext cx="724688" cy="18009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84FFC49-65D5-CA12-41E7-7477734D9780}"/>
              </a:ext>
            </a:extLst>
          </p:cNvPr>
          <p:cNvSpPr/>
          <p:nvPr/>
        </p:nvSpPr>
        <p:spPr>
          <a:xfrm>
            <a:off x="3704166" y="4363402"/>
            <a:ext cx="576567" cy="36093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Gateway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B988B52-E0C4-76A9-2987-F7C6CB6CB859}"/>
              </a:ext>
            </a:extLst>
          </p:cNvPr>
          <p:cNvSpPr/>
          <p:nvPr/>
        </p:nvSpPr>
        <p:spPr>
          <a:xfrm>
            <a:off x="9026865" y="3929783"/>
            <a:ext cx="662415" cy="1744909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BFC8EC6-BE61-DC4C-6391-F933C866CC9E}"/>
              </a:ext>
            </a:extLst>
          </p:cNvPr>
          <p:cNvSpPr/>
          <p:nvPr/>
        </p:nvSpPr>
        <p:spPr>
          <a:xfrm>
            <a:off x="5739023" y="3942338"/>
            <a:ext cx="731771" cy="18009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6678B34-88C2-2890-2693-0DCCDC83433F}"/>
              </a:ext>
            </a:extLst>
          </p:cNvPr>
          <p:cNvSpPr/>
          <p:nvPr/>
        </p:nvSpPr>
        <p:spPr>
          <a:xfrm>
            <a:off x="5772346" y="4535869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66" name="TextBox 3D 1">
            <a:extLst>
              <a:ext uri="{FF2B5EF4-FFF2-40B4-BE49-F238E27FC236}">
                <a16:creationId xmlns:a16="http://schemas.microsoft.com/office/drawing/2014/main" id="{A6E9C42D-9A5D-278C-CDB5-5B00B519440A}"/>
              </a:ext>
            </a:extLst>
          </p:cNvPr>
          <p:cNvSpPr txBox="1">
            <a:spLocks/>
          </p:cNvSpPr>
          <p:nvPr/>
        </p:nvSpPr>
        <p:spPr>
          <a:xfrm>
            <a:off x="3600633" y="3549231"/>
            <a:ext cx="8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Gateway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Inbound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01CE15D4-E751-8177-FDDC-C1169F62F429}"/>
              </a:ext>
            </a:extLst>
          </p:cNvPr>
          <p:cNvSpPr/>
          <p:nvPr/>
        </p:nvSpPr>
        <p:spPr>
          <a:xfrm>
            <a:off x="9108902" y="4670973"/>
            <a:ext cx="500046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LLM Gateway</a:t>
            </a:r>
          </a:p>
        </p:txBody>
      </p:sp>
      <p:sp>
        <p:nvSpPr>
          <p:cNvPr id="68" name="TextBox 3D 1">
            <a:extLst>
              <a:ext uri="{FF2B5EF4-FFF2-40B4-BE49-F238E27FC236}">
                <a16:creationId xmlns:a16="http://schemas.microsoft.com/office/drawing/2014/main" id="{BF8FAFCA-AA56-825D-F375-0C62DE9BD525}"/>
              </a:ext>
            </a:extLst>
          </p:cNvPr>
          <p:cNvSpPr txBox="1">
            <a:spLocks/>
          </p:cNvSpPr>
          <p:nvPr/>
        </p:nvSpPr>
        <p:spPr>
          <a:xfrm>
            <a:off x="8995668" y="3583595"/>
            <a:ext cx="818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Gateway</a:t>
            </a:r>
          </a:p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Outbound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84F114B-8846-633B-EEC4-564CDB8DD070}"/>
              </a:ext>
            </a:extLst>
          </p:cNvPr>
          <p:cNvSpPr/>
          <p:nvPr/>
        </p:nvSpPr>
        <p:spPr>
          <a:xfrm>
            <a:off x="5816904" y="4948341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User Intent Detection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B5EE838F-3125-BC21-D7C5-FB699F7E8CB5}"/>
              </a:ext>
            </a:extLst>
          </p:cNvPr>
          <p:cNvSpPr/>
          <p:nvPr/>
        </p:nvSpPr>
        <p:spPr>
          <a:xfrm>
            <a:off x="5816904" y="5382966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36095261-2E13-3E71-7D13-B41FD24E2524}"/>
              </a:ext>
            </a:extLst>
          </p:cNvPr>
          <p:cNvSpPr/>
          <p:nvPr/>
        </p:nvSpPr>
        <p:spPr>
          <a:xfrm>
            <a:off x="6754947" y="3912549"/>
            <a:ext cx="731771" cy="18009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4AD090B-44C6-A3D5-E5F2-AD4242ECD72C}"/>
              </a:ext>
            </a:extLst>
          </p:cNvPr>
          <p:cNvSpPr/>
          <p:nvPr/>
        </p:nvSpPr>
        <p:spPr>
          <a:xfrm>
            <a:off x="6792845" y="4151207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RAG Agent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D3E47288-5C37-E6EA-724B-E9B81B771D85}"/>
              </a:ext>
            </a:extLst>
          </p:cNvPr>
          <p:cNvSpPr/>
          <p:nvPr/>
        </p:nvSpPr>
        <p:spPr>
          <a:xfrm>
            <a:off x="6832828" y="4918552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Agent APP 1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DB7FDA4C-5BFE-C0AE-E9E1-6656EB90A2FF}"/>
              </a:ext>
            </a:extLst>
          </p:cNvPr>
          <p:cNvSpPr/>
          <p:nvPr/>
        </p:nvSpPr>
        <p:spPr>
          <a:xfrm>
            <a:off x="6832828" y="5353177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AI Agent APP2</a:t>
            </a:r>
          </a:p>
        </p:txBody>
      </p:sp>
      <p:sp>
        <p:nvSpPr>
          <p:cNvPr id="92" name="TextBox 3D 1">
            <a:extLst>
              <a:ext uri="{FF2B5EF4-FFF2-40B4-BE49-F238E27FC236}">
                <a16:creationId xmlns:a16="http://schemas.microsoft.com/office/drawing/2014/main" id="{FC94EF5C-C8C7-E345-B1EB-F059DCA2A010}"/>
              </a:ext>
            </a:extLst>
          </p:cNvPr>
          <p:cNvSpPr txBox="1">
            <a:spLocks/>
          </p:cNvSpPr>
          <p:nvPr/>
        </p:nvSpPr>
        <p:spPr>
          <a:xfrm>
            <a:off x="6788270" y="3590402"/>
            <a:ext cx="818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Agents</a:t>
            </a:r>
          </a:p>
        </p:txBody>
      </p:sp>
      <p:sp>
        <p:nvSpPr>
          <p:cNvPr id="93" name="TextBox 3D 1">
            <a:extLst>
              <a:ext uri="{FF2B5EF4-FFF2-40B4-BE49-F238E27FC236}">
                <a16:creationId xmlns:a16="http://schemas.microsoft.com/office/drawing/2014/main" id="{C6B08777-5D0D-D945-E8A5-70DE6F42DF5D}"/>
              </a:ext>
            </a:extLst>
          </p:cNvPr>
          <p:cNvSpPr txBox="1">
            <a:spLocks/>
          </p:cNvSpPr>
          <p:nvPr/>
        </p:nvSpPr>
        <p:spPr>
          <a:xfrm>
            <a:off x="5750430" y="3590402"/>
            <a:ext cx="9232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Orchestration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845498A0-C5BC-35B2-95F9-299291DB31F5}"/>
              </a:ext>
            </a:extLst>
          </p:cNvPr>
          <p:cNvSpPr/>
          <p:nvPr/>
        </p:nvSpPr>
        <p:spPr>
          <a:xfrm>
            <a:off x="8051042" y="3912549"/>
            <a:ext cx="731771" cy="18009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23CF4F2B-4B3A-224B-F9AD-5EA90E0D954E}"/>
              </a:ext>
            </a:extLst>
          </p:cNvPr>
          <p:cNvSpPr/>
          <p:nvPr/>
        </p:nvSpPr>
        <p:spPr>
          <a:xfrm>
            <a:off x="8123409" y="4516165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A0BD9316-37FF-645F-FC35-D8D113416BDE}"/>
              </a:ext>
            </a:extLst>
          </p:cNvPr>
          <p:cNvSpPr/>
          <p:nvPr/>
        </p:nvSpPr>
        <p:spPr>
          <a:xfrm>
            <a:off x="8100506" y="5009416"/>
            <a:ext cx="615198" cy="25363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97" name="TextBox 3D 1">
            <a:extLst>
              <a:ext uri="{FF2B5EF4-FFF2-40B4-BE49-F238E27FC236}">
                <a16:creationId xmlns:a16="http://schemas.microsoft.com/office/drawing/2014/main" id="{389DDED8-7390-F5A9-BF62-85C81A5117BB}"/>
              </a:ext>
            </a:extLst>
          </p:cNvPr>
          <p:cNvSpPr txBox="1">
            <a:spLocks/>
          </p:cNvSpPr>
          <p:nvPr/>
        </p:nvSpPr>
        <p:spPr>
          <a:xfrm>
            <a:off x="8084365" y="3590402"/>
            <a:ext cx="8183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AI Workflow</a:t>
            </a:r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7B4BC0AE-DC55-3AE7-1CEF-E8F90B3FB9D6}"/>
              </a:ext>
            </a:extLst>
          </p:cNvPr>
          <p:cNvCxnSpPr>
            <a:cxnSpLocks/>
            <a:stCxn id="58" idx="3"/>
            <a:endCxn id="63" idx="1"/>
          </p:cNvCxnSpPr>
          <p:nvPr/>
        </p:nvCxnSpPr>
        <p:spPr>
          <a:xfrm>
            <a:off x="4280733" y="4543868"/>
            <a:ext cx="1458290" cy="298954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97658E40-D858-C3E9-CB37-4B96503822CB}"/>
              </a:ext>
            </a:extLst>
          </p:cNvPr>
          <p:cNvCxnSpPr>
            <a:cxnSpLocks/>
          </p:cNvCxnSpPr>
          <p:nvPr/>
        </p:nvCxnSpPr>
        <p:spPr>
          <a:xfrm>
            <a:off x="6473536" y="4813911"/>
            <a:ext cx="271920" cy="20918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92C3748-66D3-FC02-8757-4745467E8093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7484972" y="4769801"/>
            <a:ext cx="566070" cy="4323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DDA28E37-DF1D-E076-5F44-EB277DFBF331}"/>
              </a:ext>
            </a:extLst>
          </p:cNvPr>
          <p:cNvCxnSpPr>
            <a:cxnSpLocks/>
            <a:stCxn id="94" idx="3"/>
            <a:endCxn id="67" idx="1"/>
          </p:cNvCxnSpPr>
          <p:nvPr/>
        </p:nvCxnSpPr>
        <p:spPr>
          <a:xfrm flipV="1">
            <a:off x="8782813" y="4797791"/>
            <a:ext cx="326089" cy="1524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EDB66520-835E-1FE2-1861-6AC305391041}"/>
              </a:ext>
            </a:extLst>
          </p:cNvPr>
          <p:cNvCxnSpPr>
            <a:cxnSpLocks/>
            <a:stCxn id="14" idx="0"/>
          </p:cNvCxnSpPr>
          <p:nvPr/>
        </p:nvCxnSpPr>
        <p:spPr>
          <a:xfrm rot="5400000" flipH="1" flipV="1">
            <a:off x="677980" y="3081749"/>
            <a:ext cx="264920" cy="750669"/>
          </a:xfrm>
          <a:prstGeom prst="bentConnector2">
            <a:avLst/>
          </a:prstGeom>
          <a:ln w="6350">
            <a:solidFill>
              <a:schemeClr val="tx1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6" name="Graphic 125" descr="Office worker male with solid fill">
            <a:extLst>
              <a:ext uri="{FF2B5EF4-FFF2-40B4-BE49-F238E27FC236}">
                <a16:creationId xmlns:a16="http://schemas.microsoft.com/office/drawing/2014/main" id="{7DDD9EFB-D9F0-B2C2-56D4-A44834D36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0806" y="4304988"/>
            <a:ext cx="273518" cy="273518"/>
          </a:xfrm>
          <a:prstGeom prst="rect">
            <a:avLst/>
          </a:prstGeom>
        </p:spPr>
      </p:pic>
      <p:sp>
        <p:nvSpPr>
          <p:cNvPr id="127" name="TextBox 3D 1">
            <a:extLst>
              <a:ext uri="{FF2B5EF4-FFF2-40B4-BE49-F238E27FC236}">
                <a16:creationId xmlns:a16="http://schemas.microsoft.com/office/drawing/2014/main" id="{81C27FF7-8043-1624-41B0-3F02DFEC8C86}"/>
              </a:ext>
            </a:extLst>
          </p:cNvPr>
          <p:cNvSpPr txBox="1">
            <a:spLocks/>
          </p:cNvSpPr>
          <p:nvPr/>
        </p:nvSpPr>
        <p:spPr>
          <a:xfrm>
            <a:off x="300856" y="4575876"/>
            <a:ext cx="8874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CRM Support</a:t>
            </a:r>
          </a:p>
        </p:txBody>
      </p:sp>
      <p:pic>
        <p:nvPicPr>
          <p:cNvPr id="128" name="Graphic 127" descr="Office worker male with solid fill">
            <a:extLst>
              <a:ext uri="{FF2B5EF4-FFF2-40B4-BE49-F238E27FC236}">
                <a16:creationId xmlns:a16="http://schemas.microsoft.com/office/drawing/2014/main" id="{63DB9A51-8072-4828-5C02-837FDBB7D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619" y="4983809"/>
            <a:ext cx="273518" cy="273518"/>
          </a:xfrm>
          <a:prstGeom prst="rect">
            <a:avLst/>
          </a:prstGeom>
        </p:spPr>
      </p:pic>
      <p:sp>
        <p:nvSpPr>
          <p:cNvPr id="129" name="TextBox 3D 1">
            <a:extLst>
              <a:ext uri="{FF2B5EF4-FFF2-40B4-BE49-F238E27FC236}">
                <a16:creationId xmlns:a16="http://schemas.microsoft.com/office/drawing/2014/main" id="{EC242500-FFD8-D80C-8159-6535EB98F54F}"/>
              </a:ext>
            </a:extLst>
          </p:cNvPr>
          <p:cNvSpPr txBox="1">
            <a:spLocks/>
          </p:cNvSpPr>
          <p:nvPr/>
        </p:nvSpPr>
        <p:spPr>
          <a:xfrm>
            <a:off x="255429" y="5261649"/>
            <a:ext cx="88742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Operations</a:t>
            </a:r>
          </a:p>
        </p:txBody>
      </p:sp>
      <p:sp>
        <p:nvSpPr>
          <p:cNvPr id="6" name="TextBox 3D 2">
            <a:extLst>
              <a:ext uri="{FF2B5EF4-FFF2-40B4-BE49-F238E27FC236}">
                <a16:creationId xmlns:a16="http://schemas.microsoft.com/office/drawing/2014/main" id="{DA994252-661F-2712-908F-BFC1C4470FF2}"/>
              </a:ext>
            </a:extLst>
          </p:cNvPr>
          <p:cNvSpPr txBox="1"/>
          <p:nvPr/>
        </p:nvSpPr>
        <p:spPr>
          <a:xfrm>
            <a:off x="4556947" y="278825"/>
            <a:ext cx="6934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AI Architecture | Investment Banking – </a:t>
            </a:r>
            <a:r>
              <a:rPr lang="en-US" b="1" dirty="0"/>
              <a:t>DRAFT</a:t>
            </a:r>
            <a:r>
              <a:rPr lang="en-US" dirty="0"/>
              <a:t> before First AI review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098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669BC-317D-6BC8-56DD-F89BAD7AB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" y="1614597"/>
            <a:ext cx="5587972" cy="38981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DD72B2-810A-5625-FD04-4327A799A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379" y="1610519"/>
            <a:ext cx="5587972" cy="38363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D1DE007-C920-F789-9250-0338367D7D62}"/>
              </a:ext>
            </a:extLst>
          </p:cNvPr>
          <p:cNvSpPr txBox="1">
            <a:spLocks/>
          </p:cNvSpPr>
          <p:nvPr/>
        </p:nvSpPr>
        <p:spPr>
          <a:xfrm>
            <a:off x="515248" y="362200"/>
            <a:ext cx="10983132" cy="4476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dirty="0"/>
              <a:t>Artificial Intelligence</a:t>
            </a:r>
          </a:p>
        </p:txBody>
      </p:sp>
      <p:sp>
        <p:nvSpPr>
          <p:cNvPr id="9" name="TextBox 3D 2">
            <a:extLst>
              <a:ext uri="{FF2B5EF4-FFF2-40B4-BE49-F238E27FC236}">
                <a16:creationId xmlns:a16="http://schemas.microsoft.com/office/drawing/2014/main" id="{433ED6F0-39C7-A7E3-640F-48761DD42FBD}"/>
              </a:ext>
            </a:extLst>
          </p:cNvPr>
          <p:cNvSpPr txBox="1"/>
          <p:nvPr/>
        </p:nvSpPr>
        <p:spPr>
          <a:xfrm>
            <a:off x="4237621" y="447520"/>
            <a:ext cx="7533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AI Architecture | Investment Banking – </a:t>
            </a:r>
            <a:r>
              <a:rPr lang="en-US" b="1" dirty="0"/>
              <a:t>first</a:t>
            </a:r>
            <a:r>
              <a:rPr lang="en-US" dirty="0"/>
              <a:t> architecture review with </a:t>
            </a:r>
            <a:r>
              <a:rPr lang="en-US" dirty="0" err="1"/>
              <a:t>Msty</a:t>
            </a:r>
            <a:r>
              <a:rPr lang="en-US" dirty="0"/>
              <a:t> and Anthropic &amp; Claude 3.5 LLM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3911202"/>
      </p:ext>
    </p:extLst>
  </p:cSld>
  <p:clrMapOvr>
    <a:masterClrMapping/>
  </p:clrMapOvr>
</p:sld>
</file>

<file path=ppt/theme/theme1.xml><?xml version="1.0" encoding="utf-8"?>
<a:theme xmlns:a="http://schemas.openxmlformats.org/drawingml/2006/main" name="Get Started with 3D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>
        <a:noAutofit/>
      </a:bodyPr>
      <a:lstStyle>
        <a:defPPr marL="0" indent="0" algn="l">
          <a:lnSpc>
            <a:spcPts val="1800"/>
          </a:lnSpc>
          <a:spcAft>
            <a:spcPts val="600"/>
          </a:spcAft>
          <a:buNone/>
          <a:defRPr sz="1200" dirty="0" smtClean="0">
            <a:solidFill>
              <a:prstClr val="black">
                <a:lumMod val="75000"/>
                <a:lumOff val="25000"/>
              </a:prstClr>
            </a:solidFill>
            <a:latin typeface="Segoe UI" panose="020B0502040204020203" pitchFamily="34" charset="0"/>
            <a:cs typeface="Segoe UI" panose="020B05020402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f16411177_win32_fixed.potx" id="{2BE36628-40A7-4124-9B03-283680FDB08B}" vid="{1F788C18-5B90-4886-BC26-C8416480C9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{FB0940AC-D07B-4B83-A0FE-7B41E5598A03}tf16411177_win32</Template>
  <TotalTime>39757</TotalTime>
  <Words>1460</Words>
  <Application>Microsoft Office PowerPoint</Application>
  <PresentationFormat>Widescreen</PresentationFormat>
  <Paragraphs>471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InterVariable</vt:lpstr>
      <vt:lpstr>Segoe UI</vt:lpstr>
      <vt:lpstr>Segoe UI Light</vt:lpstr>
      <vt:lpstr>Get Started with 3D</vt:lpstr>
      <vt:lpstr>Artificial Intelligence</vt:lpstr>
      <vt:lpstr>Content</vt:lpstr>
      <vt:lpstr>Artificial Intelligence</vt:lpstr>
      <vt:lpstr>Artificial Intelligence</vt:lpstr>
      <vt:lpstr>Artificial Intelligence</vt:lpstr>
      <vt:lpstr>Artificial Intelligence</vt:lpstr>
      <vt:lpstr>Artificial Intelligence</vt:lpstr>
      <vt:lpstr>Artificial Intelligence</vt:lpstr>
      <vt:lpstr>PowerPoint Presentation</vt:lpstr>
      <vt:lpstr>Artificial Intelligence</vt:lpstr>
      <vt:lpstr>PowerPoint Presentation</vt:lpstr>
      <vt:lpstr>PowerPoint Presentation</vt:lpstr>
      <vt:lpstr>Artificial Intelligence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Architecture</dc:title>
  <dc:creator>Alex</dc:creator>
  <cp:lastModifiedBy>ALEX ILIE</cp:lastModifiedBy>
  <cp:revision>82</cp:revision>
  <dcterms:created xsi:type="dcterms:W3CDTF">2024-12-29T23:26:42Z</dcterms:created>
  <dcterms:modified xsi:type="dcterms:W3CDTF">2025-09-25T23:24:55Z</dcterms:modified>
</cp:coreProperties>
</file>