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2" r:id="rId3"/>
    <p:sldId id="260" r:id="rId4"/>
    <p:sldId id="264" r:id="rId5"/>
    <p:sldId id="266" r:id="rId6"/>
    <p:sldId id="267" r:id="rId7"/>
    <p:sldId id="273" r:id="rId8"/>
    <p:sldId id="274" r:id="rId9"/>
    <p:sldId id="275" r:id="rId10"/>
    <p:sldId id="268" r:id="rId11"/>
    <p:sldId id="269" r:id="rId12"/>
    <p:sldId id="276" r:id="rId13"/>
    <p:sldId id="25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 autoAdjust="0"/>
    <p:restoredTop sz="94651"/>
  </p:normalViewPr>
  <p:slideViewPr>
    <p:cSldViewPr snapToGrid="0" snapToObjects="1">
      <p:cViewPr>
        <p:scale>
          <a:sx n="114" d="100"/>
          <a:sy n="114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MUSICMAGAL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ITC FELLOWS 2017-2018</a:t>
            </a:r>
          </a:p>
          <a:p>
            <a:r>
              <a:rPr lang="es-ES_tradnl" sz="1600" dirty="0" smtClean="0"/>
              <a:t>PERSONAL CHALLENGE</a:t>
            </a:r>
          </a:p>
          <a:p>
            <a:r>
              <a:rPr lang="es-ES_tradnl" sz="1600" dirty="0" smtClean="0"/>
              <a:t>DANIEL FRANCH &amp; ALEX INGBERG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8413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Evaluation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8" y="2939816"/>
            <a:ext cx="6841664" cy="22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5" y="2558922"/>
            <a:ext cx="5742147" cy="3798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5" y="2509767"/>
            <a:ext cx="5742147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86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pic>
        <p:nvPicPr>
          <p:cNvPr id="2050" name="Picture 2" descr="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06" y="22401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panda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75" y="2153412"/>
            <a:ext cx="323832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k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0" y="4866798"/>
            <a:ext cx="444095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tenso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3" y="2272908"/>
            <a:ext cx="2714425" cy="2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1444" y="5142016"/>
            <a:ext cx="285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Implicit</a:t>
            </a:r>
            <a:endParaRPr lang="es-ES_tradnl" sz="2800" dirty="0" smtClean="0"/>
          </a:p>
          <a:p>
            <a:r>
              <a:rPr lang="es-ES_tradnl" sz="1400" dirty="0" err="1"/>
              <a:t>Fast</a:t>
            </a:r>
            <a:r>
              <a:rPr lang="es-ES_tradnl" sz="1400" dirty="0"/>
              <a:t> Python </a:t>
            </a:r>
            <a:r>
              <a:rPr lang="es-ES_tradnl" sz="1400" dirty="0" err="1"/>
              <a:t>Collaborative</a:t>
            </a:r>
            <a:r>
              <a:rPr lang="es-ES_tradnl" sz="1400" dirty="0"/>
              <a:t> </a:t>
            </a:r>
            <a:r>
              <a:rPr lang="es-ES_tradnl" sz="1400" dirty="0" err="1"/>
              <a:t>Filtering</a:t>
            </a:r>
            <a:r>
              <a:rPr lang="es-ES_tradnl" sz="1400" dirty="0"/>
              <a:t> </a:t>
            </a:r>
            <a:r>
              <a:rPr lang="es-ES_tradnl" sz="1400" dirty="0" err="1"/>
              <a:t>for</a:t>
            </a:r>
            <a:r>
              <a:rPr lang="es-ES_tradnl" sz="1400" dirty="0"/>
              <a:t> </a:t>
            </a:r>
            <a:r>
              <a:rPr lang="es-ES_tradnl" sz="1400" dirty="0" err="1"/>
              <a:t>Implicit</a:t>
            </a:r>
            <a:r>
              <a:rPr lang="es-ES_tradnl" sz="1400" dirty="0"/>
              <a:t> </a:t>
            </a:r>
            <a:r>
              <a:rPr lang="es-ES_tradnl" sz="1400" dirty="0" err="1"/>
              <a:t>Datasets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</a:t>
            </a:r>
            <a:r>
              <a:rPr lang="es-ES_tradnl" sz="1400" dirty="0" err="1"/>
              <a:t>benfred</a:t>
            </a:r>
            <a:r>
              <a:rPr lang="es-ES_tradnl" sz="1400" dirty="0"/>
              <a:t>/</a:t>
            </a:r>
            <a:r>
              <a:rPr lang="es-ES_tradnl" sz="1400" dirty="0" err="1"/>
              <a:t>implicit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54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[1] </a:t>
            </a:r>
            <a:r>
              <a:rPr lang="en-US" dirty="0" err="1"/>
              <a:t>Mezei</a:t>
            </a:r>
            <a:r>
              <a:rPr lang="en-US" dirty="0"/>
              <a:t>, </a:t>
            </a:r>
            <a:r>
              <a:rPr lang="en-US" dirty="0" err="1"/>
              <a:t>Zsolt</a:t>
            </a:r>
            <a:r>
              <a:rPr lang="en-US" dirty="0"/>
              <a:t>, and Carsten </a:t>
            </a:r>
            <a:r>
              <a:rPr lang="en-US" dirty="0" err="1"/>
              <a:t>Eickhoff</a:t>
            </a:r>
            <a:r>
              <a:rPr lang="en-US" dirty="0"/>
              <a:t>. "Evaluating Music Recommender Systems for Groups." </a:t>
            </a:r>
            <a:r>
              <a:rPr lang="en-US" i="1" dirty="0" err="1"/>
              <a:t>arXiv</a:t>
            </a:r>
            <a:r>
              <a:rPr lang="en-US" i="1" dirty="0"/>
              <a:t> preprint arXiv:1707.09790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[2] </a:t>
            </a:r>
            <a:r>
              <a:rPr lang="en-US" dirty="0"/>
              <a:t>Yoshii, Kazuyoshi, et al. "Hybrid Collaborative and Content-based Music Recommendation Using Probabilistic Model with Latent User Preferences." </a:t>
            </a:r>
            <a:r>
              <a:rPr lang="en-US" i="1" dirty="0"/>
              <a:t>ISMIR</a:t>
            </a:r>
            <a:r>
              <a:rPr lang="en-US" dirty="0"/>
              <a:t>. Vol. 6. 2006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[3] </a:t>
            </a:r>
            <a:r>
              <a:rPr lang="en-US" dirty="0"/>
              <a:t>Parra, Denis, et al. "Implicit feedback recommendation via implicit-to-explicit ordinal logistic regression mapping." </a:t>
            </a:r>
            <a:r>
              <a:rPr lang="en-US" i="1" dirty="0"/>
              <a:t>Proceedings of the CARS-2011</a:t>
            </a:r>
            <a:r>
              <a:rPr lang="en-US" dirty="0"/>
              <a:t> (2011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[4] </a:t>
            </a:r>
            <a:r>
              <a:rPr lang="en-US" dirty="0"/>
              <a:t>Hu, </a:t>
            </a:r>
            <a:r>
              <a:rPr lang="en-US" dirty="0" err="1"/>
              <a:t>Yifan</a:t>
            </a:r>
            <a:r>
              <a:rPr lang="en-US" dirty="0"/>
              <a:t>, Yehuda </a:t>
            </a:r>
            <a:r>
              <a:rPr lang="en-US" dirty="0" err="1"/>
              <a:t>Koren</a:t>
            </a:r>
            <a:r>
              <a:rPr lang="en-US" dirty="0"/>
              <a:t>, and Chris </a:t>
            </a:r>
            <a:r>
              <a:rPr lang="en-US" dirty="0" err="1"/>
              <a:t>Volinsky</a:t>
            </a:r>
            <a:r>
              <a:rPr lang="en-US" dirty="0"/>
              <a:t>. "Collaborative filtering for implicit feedback datasets." </a:t>
            </a:r>
            <a:r>
              <a:rPr lang="en-US" i="1" dirty="0"/>
              <a:t>Data Mining, 2008. ICDM'08. Eighth IEEE International Conference on</a:t>
            </a:r>
            <a:r>
              <a:rPr lang="en-US" dirty="0"/>
              <a:t>. </a:t>
            </a:r>
            <a:r>
              <a:rPr lang="en-US" dirty="0" err="1"/>
              <a:t>Ieee</a:t>
            </a:r>
            <a:r>
              <a:rPr lang="en-US" dirty="0"/>
              <a:t>, 2008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[5] </a:t>
            </a:r>
            <a:r>
              <a:rPr lang="en-US" dirty="0" err="1"/>
              <a:t>Barkan</a:t>
            </a:r>
            <a:r>
              <a:rPr lang="en-US" dirty="0"/>
              <a:t>, Oren, and Noam </a:t>
            </a:r>
            <a:r>
              <a:rPr lang="en-US" dirty="0" err="1"/>
              <a:t>Koenigstein</a:t>
            </a:r>
            <a:r>
              <a:rPr lang="en-US" dirty="0"/>
              <a:t>. "Item2vec: neural item embedding for collaborative filtering." </a:t>
            </a:r>
            <a:r>
              <a:rPr lang="en-US" i="1" dirty="0"/>
              <a:t>Machine Learning for Signal Processing (MLSP), 2016 IEEE 26th International Workshop on</a:t>
            </a:r>
            <a:r>
              <a:rPr lang="en-US" dirty="0"/>
              <a:t>. IEEE, 2016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[6] </a:t>
            </a:r>
            <a:r>
              <a:rPr lang="en-US" dirty="0" err="1"/>
              <a:t>Leskovec</a:t>
            </a:r>
            <a:r>
              <a:rPr lang="en-US" dirty="0"/>
              <a:t>, Jure,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Rajaraman</a:t>
            </a:r>
            <a:r>
              <a:rPr lang="en-US" dirty="0"/>
              <a:t>, and Jeffrey David Ullman. </a:t>
            </a:r>
            <a:r>
              <a:rPr lang="en-US" i="1" dirty="0"/>
              <a:t>Mining of massive datasets</a:t>
            </a:r>
            <a:r>
              <a:rPr lang="en-US" dirty="0"/>
              <a:t>. Cambridge university press, 2014.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2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DOMO ARIGATO MISTER ROBOTO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7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user recommendation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615950"/>
          </a:xfrm>
        </p:spPr>
        <p:txBody>
          <a:bodyPr/>
          <a:lstStyle/>
          <a:p>
            <a:pPr lvl="1"/>
            <a:r>
              <a:rPr lang="en-US" dirty="0" smtClean="0"/>
              <a:t>Recommend songs to a group of people to listen it together.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GROUP RECOMMENDATION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recommendation</a:t>
            </a:r>
            <a:endParaRPr lang="he-IL" dirty="0"/>
          </a:p>
        </p:txBody>
      </p:sp>
      <p:pic>
        <p:nvPicPr>
          <p:cNvPr id="7" name="Picture 2" descr="mage result for spotif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3177541"/>
            <a:ext cx="1186735" cy="11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ge result for last f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1" y="3167512"/>
            <a:ext cx="1206792" cy="12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 result for shaz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59" y="3229772"/>
            <a:ext cx="1154561" cy="11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ge result for pandora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92" y="4260290"/>
            <a:ext cx="1731246" cy="173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ge result for apple mus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8" y="4441638"/>
            <a:ext cx="1479736" cy="14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6338316" y="3884930"/>
            <a:ext cx="4253484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Challenge: match everyone’s taste and not a singular personal preference.</a:t>
            </a:r>
          </a:p>
        </p:txBody>
      </p:sp>
    </p:spTree>
    <p:extLst>
      <p:ext uri="{BB962C8B-B14F-4D97-AF65-F5344CB8AC3E}">
        <p14:creationId xmlns:p14="http://schemas.microsoft.com/office/powerpoint/2010/main" val="22499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Dataset</a:t>
            </a:r>
            <a:endParaRPr lang="es-ES_tradnl" dirty="0"/>
          </a:p>
        </p:txBody>
      </p:sp>
      <p:pic>
        <p:nvPicPr>
          <p:cNvPr id="2050" name="Picture 2" descr="https://cdn-images-1.medium.com/max/2000/1*XuGCk1ivZDvd-BFGraAM-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" y="2413338"/>
            <a:ext cx="11779404" cy="23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784195" y="4906537"/>
            <a:ext cx="735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/>
              <a:t>got</a:t>
            </a:r>
            <a:r>
              <a:rPr lang="es-ES_tradnl" dirty="0"/>
              <a:t> data </a:t>
            </a:r>
            <a:r>
              <a:rPr lang="es-ES_tradnl" dirty="0" err="1"/>
              <a:t>from</a:t>
            </a:r>
            <a:r>
              <a:rPr lang="es-ES_tradnl" dirty="0"/>
              <a:t> ~1K </a:t>
            </a:r>
            <a:r>
              <a:rPr lang="es-ES_tradnl" dirty="0" err="1" smtClean="0"/>
              <a:t>users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784195" y="5322035"/>
            <a:ext cx="879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There’s</a:t>
            </a:r>
            <a:r>
              <a:rPr lang="es-ES_tradnl" dirty="0"/>
              <a:t> ~960K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tracks</a:t>
            </a:r>
            <a:r>
              <a:rPr lang="es-ES_tradnl" dirty="0"/>
              <a:t>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makes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pretty</a:t>
            </a:r>
            <a:r>
              <a:rPr lang="es-ES_tradnl" dirty="0"/>
              <a:t> </a:t>
            </a:r>
            <a:r>
              <a:rPr lang="es-ES_tradnl" dirty="0" err="1"/>
              <a:t>diverse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recommendation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1784195" y="57412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~107K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 smtClean="0"/>
              <a:t>artists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1784195" y="6206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/>
              <a:t>~</a:t>
            </a:r>
            <a:r>
              <a:rPr lang="es-ES_tradnl" dirty="0"/>
              <a:t>19M </a:t>
            </a:r>
            <a:r>
              <a:rPr lang="es-ES_tradnl" dirty="0" err="1"/>
              <a:t>entries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(!!!)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0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07322"/>
          </a:xfrm>
        </p:spPr>
        <p:txBody>
          <a:bodyPr/>
          <a:lstStyle/>
          <a:p>
            <a:r>
              <a:rPr lang="es-ES_tradnl" dirty="0"/>
              <a:t>In a </a:t>
            </a:r>
            <a:r>
              <a:rPr lang="es-ES_tradnl" dirty="0" err="1"/>
              <a:t>recommendation-system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 of </a:t>
            </a:r>
            <a:r>
              <a:rPr lang="es-ES_tradnl" dirty="0" err="1"/>
              <a:t>entities</a:t>
            </a:r>
            <a:r>
              <a:rPr lang="es-ES_tradnl" dirty="0"/>
              <a:t>,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shall</a:t>
            </a:r>
            <a:r>
              <a:rPr lang="es-ES_tradnl" dirty="0"/>
              <a:t> </a:t>
            </a:r>
            <a:r>
              <a:rPr lang="es-ES_tradnl" dirty="0" err="1"/>
              <a:t>refer</a:t>
            </a:r>
            <a:r>
              <a:rPr lang="es-ES_tradnl" dirty="0"/>
              <a:t> to as </a:t>
            </a:r>
            <a:r>
              <a:rPr lang="es-ES_tradnl" b="1" dirty="0" err="1"/>
              <a:t>users</a:t>
            </a:r>
            <a:r>
              <a:rPr lang="es-ES_tradnl" dirty="0"/>
              <a:t> and </a:t>
            </a:r>
            <a:r>
              <a:rPr lang="es-ES_tradnl" b="1" dirty="0" err="1" smtClean="0"/>
              <a:t>items</a:t>
            </a:r>
            <a:r>
              <a:rPr lang="es-ES_tradnl" dirty="0" smtClean="0"/>
              <a:t>.</a:t>
            </a:r>
            <a:endParaRPr lang="es-ES_tradnl" b="1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31136" y="3002319"/>
            <a:ext cx="7729728" cy="142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b="1" dirty="0" smtClean="0"/>
          </a:p>
          <a:p>
            <a:r>
              <a:rPr lang="es-ES_tradnl" dirty="0" smtClean="0"/>
              <a:t>Data </a:t>
            </a:r>
            <a:r>
              <a:rPr lang="es-ES_tradnl" dirty="0" err="1" smtClean="0"/>
              <a:t>itself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represented</a:t>
            </a:r>
            <a:r>
              <a:rPr lang="es-ES_tradnl" dirty="0" smtClean="0"/>
              <a:t> as a </a:t>
            </a:r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, </a:t>
            </a:r>
            <a:r>
              <a:rPr lang="es-ES_tradnl" dirty="0" err="1" smtClean="0"/>
              <a:t>giving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user-item</a:t>
            </a:r>
            <a:r>
              <a:rPr lang="es-ES_tradnl" dirty="0" smtClean="0"/>
              <a:t> </a:t>
            </a:r>
            <a:r>
              <a:rPr lang="es-ES_tradnl" dirty="0" err="1" smtClean="0"/>
              <a:t>pair</a:t>
            </a:r>
            <a:r>
              <a:rPr lang="es-ES_tradnl" dirty="0" smtClean="0"/>
              <a:t>, a </a:t>
            </a:r>
            <a:r>
              <a:rPr lang="es-ES_tradnl" dirty="0" err="1" smtClean="0"/>
              <a:t>value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represents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known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degree</a:t>
            </a:r>
            <a:r>
              <a:rPr lang="es-ES_tradnl" dirty="0" smtClean="0"/>
              <a:t> of </a:t>
            </a:r>
            <a:r>
              <a:rPr lang="es-ES_tradnl" dirty="0" err="1" smtClean="0"/>
              <a:t>preference</a:t>
            </a:r>
            <a:r>
              <a:rPr lang="es-ES_tradnl" dirty="0" smtClean="0"/>
              <a:t> of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item</a:t>
            </a:r>
            <a:r>
              <a:rPr lang="es-ES_tradnl" dirty="0" smtClean="0"/>
              <a:t>. (In </a:t>
            </a:r>
            <a:r>
              <a:rPr lang="es-ES_tradnl" dirty="0" err="1" smtClean="0"/>
              <a:t>our</a:t>
            </a:r>
            <a:r>
              <a:rPr lang="es-ES_tradnl" dirty="0" smtClean="0"/>
              <a:t> case, </a:t>
            </a:r>
            <a:r>
              <a:rPr lang="es-ES_tradnl" b="1" dirty="0" smtClean="0"/>
              <a:t>times </a:t>
            </a:r>
            <a:r>
              <a:rPr lang="es-ES_tradnl" b="1" dirty="0" err="1" smtClean="0"/>
              <a:t>listened</a:t>
            </a:r>
            <a:r>
              <a:rPr lang="es-ES_tradnl" b="1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and </a:t>
            </a:r>
            <a:r>
              <a:rPr lang="es-ES_tradnl" dirty="0" err="1" smtClean="0"/>
              <a:t>track</a:t>
            </a:r>
            <a:r>
              <a:rPr lang="es-ES_tradnl" dirty="0" smtClean="0"/>
              <a:t>)</a:t>
            </a:r>
            <a:endParaRPr lang="es-ES_tradnl" sz="2400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31136" y="4427036"/>
            <a:ext cx="7729728" cy="54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b="1" dirty="0" smtClean="0"/>
              <a:t>HYPER SPARSE MATRIX!!!!!!!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013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0000"/>
                </a:solidFill>
              </a:rPr>
              <a:t>PROBLEM!!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8584502" cy="428541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concept of RATINGS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231136" y="2852314"/>
            <a:ext cx="8584502" cy="377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implicity</a:t>
            </a:r>
            <a:r>
              <a:rPr lang="es-ES_tradnl" dirty="0" smtClean="0"/>
              <a:t>. </a:t>
            </a:r>
            <a:endParaRPr lang="es-ES_tradnl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231136" y="6099796"/>
            <a:ext cx="8584502" cy="62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reflects</a:t>
            </a:r>
            <a:r>
              <a:rPr lang="es-ES_tradnl" dirty="0" smtClean="0"/>
              <a:t> </a:t>
            </a:r>
            <a:r>
              <a:rPr lang="es-ES_tradnl" b="1" dirty="0" err="1" smtClean="0"/>
              <a:t>quantity</a:t>
            </a:r>
            <a:r>
              <a:rPr lang="es-ES_tradnl" dirty="0" smtClean="0"/>
              <a:t>,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quality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09" y="3066585"/>
            <a:ext cx="5539753" cy="21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" y="2443698"/>
            <a:ext cx="12153183" cy="31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857"/>
            <a:ext cx="1934293" cy="446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93" y="2394857"/>
            <a:ext cx="927510" cy="4463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03" y="2394857"/>
            <a:ext cx="1898027" cy="4463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31" y="2394857"/>
            <a:ext cx="1087990" cy="446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821" y="2394857"/>
            <a:ext cx="1996879" cy="4463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700" y="2394857"/>
            <a:ext cx="996607" cy="4410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1307" y="2394857"/>
            <a:ext cx="1903507" cy="44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2295189"/>
            <a:ext cx="1903507" cy="4410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50" y="2279079"/>
            <a:ext cx="1263534" cy="44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96" y="2290817"/>
            <a:ext cx="1890823" cy="4414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431" y="2295189"/>
            <a:ext cx="1157027" cy="4257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170" y="2314802"/>
            <a:ext cx="2461470" cy="42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31" y="2153412"/>
            <a:ext cx="2225997" cy="5136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27" y="2153412"/>
            <a:ext cx="2691351" cy="463373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26743" y="3628571"/>
            <a:ext cx="1219200" cy="84170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407</TotalTime>
  <Words>227</Words>
  <Application>Microsoft Macintosh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Gill Sans MT</vt:lpstr>
      <vt:lpstr>Arial</vt:lpstr>
      <vt:lpstr>Paquete</vt:lpstr>
      <vt:lpstr>MUSICMAGAL</vt:lpstr>
      <vt:lpstr>Song recommendation</vt:lpstr>
      <vt:lpstr>Our Dataset</vt:lpstr>
      <vt:lpstr>Utility matrix</vt:lpstr>
      <vt:lpstr>PROBLEM!!</vt:lpstr>
      <vt:lpstr>OUR SOLUTION</vt:lpstr>
      <vt:lpstr>OUR SOLUTION</vt:lpstr>
      <vt:lpstr>OUR SOLUTION</vt:lpstr>
      <vt:lpstr>OUR SOLUTION</vt:lpstr>
      <vt:lpstr>Evaluation metric</vt:lpstr>
      <vt:lpstr>Results</vt:lpstr>
      <vt:lpstr>Presentación de PowerPoint</vt:lpstr>
      <vt:lpstr>TOOLS</vt:lpstr>
      <vt:lpstr>references</vt:lpstr>
      <vt:lpstr>DOMO ARIGATO MISTER ROBOTO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MAGAL</dc:title>
  <dc:creator>Alex Ingberg</dc:creator>
  <cp:lastModifiedBy>Alex Ingberg</cp:lastModifiedBy>
  <cp:revision>29</cp:revision>
  <dcterms:created xsi:type="dcterms:W3CDTF">2018-02-06T15:57:45Z</dcterms:created>
  <dcterms:modified xsi:type="dcterms:W3CDTF">2018-02-15T09:27:44Z</dcterms:modified>
</cp:coreProperties>
</file>