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83"/>
  </p:notesMasterIdLst>
  <p:sldIdLst>
    <p:sldId id="291" r:id="rId3"/>
    <p:sldId id="383" r:id="rId4"/>
    <p:sldId id="730" r:id="rId5"/>
    <p:sldId id="771" r:id="rId6"/>
    <p:sldId id="772" r:id="rId7"/>
    <p:sldId id="773" r:id="rId8"/>
    <p:sldId id="775" r:id="rId9"/>
    <p:sldId id="777" r:id="rId10"/>
    <p:sldId id="778" r:id="rId11"/>
    <p:sldId id="731" r:id="rId12"/>
    <p:sldId id="555" r:id="rId13"/>
    <p:sldId id="753" r:id="rId14"/>
    <p:sldId id="795" r:id="rId15"/>
    <p:sldId id="581" r:id="rId16"/>
    <p:sldId id="582" r:id="rId17"/>
    <p:sldId id="583" r:id="rId18"/>
    <p:sldId id="763" r:id="rId19"/>
    <p:sldId id="761" r:id="rId20"/>
    <p:sldId id="689" r:id="rId21"/>
    <p:sldId id="272" r:id="rId22"/>
    <p:sldId id="279" r:id="rId23"/>
    <p:sldId id="280" r:id="rId24"/>
    <p:sldId id="281" r:id="rId25"/>
    <p:sldId id="273" r:id="rId26"/>
    <p:sldId id="282" r:id="rId27"/>
    <p:sldId id="283" r:id="rId28"/>
    <p:sldId id="274" r:id="rId29"/>
    <p:sldId id="733" r:id="rId30"/>
    <p:sldId id="608" r:id="rId31"/>
    <p:sldId id="610" r:id="rId32"/>
    <p:sldId id="729" r:id="rId33"/>
    <p:sldId id="720" r:id="rId34"/>
    <p:sldId id="711" r:id="rId35"/>
    <p:sldId id="690" r:id="rId36"/>
    <p:sldId id="691" r:id="rId37"/>
    <p:sldId id="649" r:id="rId38"/>
    <p:sldId id="650" r:id="rId39"/>
    <p:sldId id="613" r:id="rId40"/>
    <p:sldId id="762" r:id="rId41"/>
    <p:sldId id="754" r:id="rId42"/>
    <p:sldId id="698" r:id="rId43"/>
    <p:sldId id="738" r:id="rId44"/>
    <p:sldId id="744" r:id="rId45"/>
    <p:sldId id="739" r:id="rId46"/>
    <p:sldId id="737" r:id="rId47"/>
    <p:sldId id="740" r:id="rId48"/>
    <p:sldId id="747" r:id="rId49"/>
    <p:sldId id="748" r:id="rId50"/>
    <p:sldId id="696" r:id="rId51"/>
    <p:sldId id="679" r:id="rId52"/>
    <p:sldId id="713" r:id="rId53"/>
    <p:sldId id="693" r:id="rId54"/>
    <p:sldId id="722" r:id="rId55"/>
    <p:sldId id="723" r:id="rId56"/>
    <p:sldId id="724" r:id="rId57"/>
    <p:sldId id="725" r:id="rId58"/>
    <p:sldId id="726" r:id="rId59"/>
    <p:sldId id="728" r:id="rId60"/>
    <p:sldId id="779" r:id="rId61"/>
    <p:sldId id="695" r:id="rId62"/>
    <p:sldId id="638" r:id="rId63"/>
    <p:sldId id="780" r:id="rId64"/>
    <p:sldId id="781" r:id="rId65"/>
    <p:sldId id="783" r:id="rId66"/>
    <p:sldId id="784" r:id="rId67"/>
    <p:sldId id="786" r:id="rId68"/>
    <p:sldId id="794" r:id="rId69"/>
    <p:sldId id="687" r:id="rId70"/>
    <p:sldId id="623" r:id="rId71"/>
    <p:sldId id="750" r:id="rId72"/>
    <p:sldId id="620" r:id="rId73"/>
    <p:sldId id="767" r:id="rId74"/>
    <p:sldId id="769" r:id="rId75"/>
    <p:sldId id="627" r:id="rId76"/>
    <p:sldId id="631" r:id="rId77"/>
    <p:sldId id="549" r:id="rId78"/>
    <p:sldId id="799" r:id="rId79"/>
    <p:sldId id="802" r:id="rId80"/>
    <p:sldId id="709" r:id="rId81"/>
    <p:sldId id="803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AE1A"/>
    <a:srgbClr val="AD7848"/>
    <a:srgbClr val="CAAB8D"/>
    <a:srgbClr val="5C8085"/>
    <a:srgbClr val="7D8070"/>
    <a:srgbClr val="EA5643"/>
    <a:srgbClr val="F0E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62" autoAdjust="0"/>
    <p:restoredTop sz="67722" autoAdjust="0"/>
  </p:normalViewPr>
  <p:slideViewPr>
    <p:cSldViewPr snapToGrid="0" snapToObjects="1">
      <p:cViewPr varScale="1">
        <p:scale>
          <a:sx n="108" d="100"/>
          <a:sy n="108" d="100"/>
        </p:scale>
        <p:origin x="283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8960"/>
    </p:cViewPr>
  </p:sorterViewPr>
  <p:notesViewPr>
    <p:cSldViewPr snapToGrid="0" snapToObjects="1" showGuides="1">
      <p:cViewPr varScale="1">
        <p:scale>
          <a:sx n="84" d="100"/>
          <a:sy n="84" d="100"/>
        </p:scale>
        <p:origin x="319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presProps" Target="pres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viewProps" Target="view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ableStyles" Target="tableStyles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MEGA\ASPLOS_benchmarks_dmon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vmware-host\Shared%20Folders\MEGA\ASPLOS_benchmarks_dm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601875926021392"/>
          <c:y val="0.14119246565413512"/>
          <c:w val="0.86839488026953382"/>
          <c:h val="0.72471339580593408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'Server (100 mb raspberry, x86)'!$C$35</c:f>
              <c:strCache>
                <c:ptCount val="1"/>
                <c:pt idx="0">
                  <c:v>KTCP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N/A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A384-4114-B9FC-498D982F5A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(100 mb raspberry,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(100 mb raspberry, x86)'!$C$36:$C$42</c:f>
              <c:numCache>
                <c:formatCode>0</c:formatCode>
                <c:ptCount val="3"/>
                <c:pt idx="0">
                  <c:v>2981.3424657534247</c:v>
                </c:pt>
                <c:pt idx="1">
                  <c:v>1624.6534883720933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84-4114-B9FC-498D982F5A29}"/>
            </c:ext>
          </c:extLst>
        </c:ser>
        <c:ser>
          <c:idx val="2"/>
          <c:order val="2"/>
          <c:tx>
            <c:strRef>
              <c:f>'Server (100 mb raspberry, x86)'!$D$35</c:f>
              <c:strCache>
                <c:ptCount val="1"/>
                <c:pt idx="0">
                  <c:v>KTCP + PFA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N/A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384-4114-B9FC-498D982F5A2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(100 mb raspberry,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(100 mb raspberry, x86)'!$D$36:$D$42</c:f>
              <c:numCache>
                <c:formatCode>0</c:formatCode>
                <c:ptCount val="3"/>
                <c:pt idx="0">
                  <c:v>761.77108855442759</c:v>
                </c:pt>
                <c:pt idx="1">
                  <c:v>790.27262443438929</c:v>
                </c:pt>
                <c:pt idx="2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84-4114-B9FC-498D982F5A29}"/>
            </c:ext>
          </c:extLst>
        </c:ser>
        <c:ser>
          <c:idx val="3"/>
          <c:order val="3"/>
          <c:tx>
            <c:strRef>
              <c:f>'Server (100 mb raspberry, x86)'!$E$35</c:f>
              <c:strCache>
                <c:ptCount val="1"/>
                <c:pt idx="0">
                  <c:v>KTCP + ACC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(100 mb raspberry,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(100 mb raspberry, x86)'!$E$36:$E$42</c:f>
              <c:numCache>
                <c:formatCode>0</c:formatCode>
                <c:ptCount val="3"/>
                <c:pt idx="0">
                  <c:v>1033.9097387173399</c:v>
                </c:pt>
                <c:pt idx="1">
                  <c:v>596.92480774708065</c:v>
                </c:pt>
                <c:pt idx="2">
                  <c:v>1801.4353684257919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84-4114-B9FC-498D982F5A29}"/>
            </c:ext>
          </c:extLst>
        </c:ser>
        <c:ser>
          <c:idx val="4"/>
          <c:order val="4"/>
          <c:tx>
            <c:strRef>
              <c:f>'Server (100 mb raspberry, x86)'!$F$35</c:f>
              <c:strCache>
                <c:ptCount val="1"/>
                <c:pt idx="0">
                  <c:v>ENET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(100 mb raspberry,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(100 mb raspberry, x86)'!$F$36:$F$42</c:f>
              <c:numCache>
                <c:formatCode>0.00</c:formatCode>
                <c:ptCount val="3"/>
                <c:pt idx="0">
                  <c:v>16.836706275529149</c:v>
                </c:pt>
                <c:pt idx="1">
                  <c:v>11.54044767489882</c:v>
                </c:pt>
                <c:pt idx="2">
                  <c:v>22.023983196387022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A384-4114-B9FC-498D982F5A29}"/>
            </c:ext>
          </c:extLst>
        </c:ser>
        <c:ser>
          <c:idx val="5"/>
          <c:order val="5"/>
          <c:tx>
            <c:strRef>
              <c:f>'Server (100 mb raspberry, x86)'!$G$35</c:f>
              <c:strCache>
                <c:ptCount val="1"/>
                <c:pt idx="0">
                  <c:v>ENET + PFA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(100 mb raspberry,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(100 mb raspberry, x86)'!$G$36:$G$42</c:f>
              <c:numCache>
                <c:formatCode>0.00</c:formatCode>
                <c:ptCount val="3"/>
                <c:pt idx="0">
                  <c:v>15.433786716212575</c:v>
                </c:pt>
                <c:pt idx="1">
                  <c:v>11.021261043331936</c:v>
                </c:pt>
                <c:pt idx="2">
                  <c:v>21.911301341496749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384-4114-B9FC-498D982F5A29}"/>
            </c:ext>
          </c:extLst>
        </c:ser>
        <c:ser>
          <c:idx val="6"/>
          <c:order val="6"/>
          <c:tx>
            <c:strRef>
              <c:f>'Server (100 mb raspberry, x86)'!$H$35</c:f>
              <c:strCache>
                <c:ptCount val="1"/>
                <c:pt idx="0">
                  <c:v>ENET + PFA + ACC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(100 mb raspberry,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(100 mb raspberry, x86)'!$H$36:$H$42</c:f>
              <c:numCache>
                <c:formatCode>0.00</c:formatCode>
                <c:ptCount val="3"/>
                <c:pt idx="0">
                  <c:v>8.4312350609956894</c:v>
                </c:pt>
                <c:pt idx="1">
                  <c:v>7.0275663423041586</c:v>
                </c:pt>
                <c:pt idx="2">
                  <c:v>21.709944707309472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A384-4114-B9FC-498D982F5A2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681157920"/>
        <c:axId val="681157264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'Server (100 mb raspberry, x86)'!$B$35</c15:sqref>
                        </c15:formulaRef>
                      </c:ext>
                    </c:extLst>
                    <c:strCache>
                      <c:ptCount val="1"/>
                      <c:pt idx="0">
                        <c:v>NATIVE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'Server (100 mb raspberry, x86)'!$A$36:$A$42</c15:sqref>
                        </c15:formulaRef>
                      </c:ext>
                    </c:extLst>
                    <c:strCache>
                      <c:ptCount val="3"/>
                      <c:pt idx="0">
                        <c:v>LIGHTTPD 1.4.52</c:v>
                      </c:pt>
                      <c:pt idx="1">
                        <c:v>NGINX 1.14.2</c:v>
                      </c:pt>
                      <c:pt idx="2">
                        <c:v>REDIS 5.0.1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'Server (100 mb raspberry, x86)'!$B$36:$B$42</c15:sqref>
                        </c15:formulaRef>
                      </c:ext>
                    </c:extLst>
                    <c:numCache>
                      <c:formatCode>0.00</c:formatCode>
                      <c:ptCount val="3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8-A384-4114-B9FC-498D982F5A29}"/>
                  </c:ext>
                </c:extLst>
              </c15:ser>
            </c15:filteredBarSeries>
          </c:ext>
        </c:extLst>
      </c:barChart>
      <c:catAx>
        <c:axId val="681157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157264"/>
        <c:crosses val="autoZero"/>
        <c:auto val="1"/>
        <c:lblAlgn val="ctr"/>
        <c:lblOffset val="100"/>
        <c:noMultiLvlLbl val="0"/>
      </c:catAx>
      <c:valAx>
        <c:axId val="681157264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/>
                  <a:t>NORMALIZED RUNTIME OVERHEAD</a:t>
                </a:r>
              </a:p>
            </c:rich>
          </c:tx>
          <c:layout>
            <c:manualLayout>
              <c:xMode val="edge"/>
              <c:yMode val="edge"/>
              <c:x val="2.927593959660833E-2"/>
              <c:y val="0.2098108332534720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1157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7.6549093823190445E-2"/>
          <c:y val="2.5445292620865138E-2"/>
          <c:w val="0.86434446751353833"/>
          <c:h val="8.587846366532428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6061570577027"/>
          <c:y val="0.17499146516577682"/>
          <c:w val="0.8196613645444587"/>
          <c:h val="0.66466161662604317"/>
        </c:manualLayout>
      </c:layout>
      <c:barChart>
        <c:barDir val="col"/>
        <c:grouping val="clustered"/>
        <c:varyColors val="0"/>
        <c:ser>
          <c:idx val="1"/>
          <c:order val="1"/>
          <c:tx>
            <c:strRef>
              <c:f>'Server (gigabit two x86)'!$C$35</c:f>
              <c:strCache>
                <c:ptCount val="1"/>
                <c:pt idx="0">
                  <c:v>KTCP</c:v>
                </c:pt>
              </c:strCache>
            </c:strRef>
          </c:tx>
          <c:spPr>
            <a:solidFill>
              <a:schemeClr val="accent6">
                <a:lumMod val="5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N/A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6DE-4DFD-A577-D0712DE295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(gigabit two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(gigabit two x86)'!$C$36:$C$42</c:f>
              <c:numCache>
                <c:formatCode>0</c:formatCode>
                <c:ptCount val="3"/>
                <c:pt idx="0">
                  <c:v>23962.598630136985</c:v>
                </c:pt>
                <c:pt idx="1">
                  <c:v>15898.920000000002</c:v>
                </c:pt>
                <c:pt idx="2" formatCode="0.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6DE-4DFD-A577-D0712DE2958E}"/>
            </c:ext>
          </c:extLst>
        </c:ser>
        <c:ser>
          <c:idx val="2"/>
          <c:order val="2"/>
          <c:tx>
            <c:strRef>
              <c:f>'Server (gigabit two x86)'!$D$35</c:f>
              <c:strCache>
                <c:ptCount val="1"/>
                <c:pt idx="0">
                  <c:v>KTCP + PFA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N/A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E6DE-4DFD-A577-D0712DE295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(gigabit two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(gigabit two x86)'!$D$36:$D$42</c:f>
              <c:numCache>
                <c:formatCode>0</c:formatCode>
                <c:ptCount val="3"/>
                <c:pt idx="0">
                  <c:v>6131.3343848580444</c:v>
                </c:pt>
                <c:pt idx="1">
                  <c:v>7793.5882352941198</c:v>
                </c:pt>
                <c:pt idx="2" formatCode="0.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6DE-4DFD-A577-D0712DE2958E}"/>
            </c:ext>
          </c:extLst>
        </c:ser>
        <c:ser>
          <c:idx val="3"/>
          <c:order val="3"/>
          <c:tx>
            <c:strRef>
              <c:f>'Server (gigabit two x86)'!$E$35</c:f>
              <c:strCache>
                <c:ptCount val="1"/>
                <c:pt idx="0">
                  <c:v>KTCP + ACC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2"/>
              <c:tx>
                <c:rich>
                  <a:bodyPr/>
                  <a:lstStyle/>
                  <a:p>
                    <a:r>
                      <a:rPr lang="en-US"/>
                      <a:t>N/A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4-E6DE-4DFD-A577-D0712DE2958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(gigabit two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(gigabit two x86)'!$E$36:$E$42</c:f>
              <c:numCache>
                <c:formatCode>0</c:formatCode>
                <c:ptCount val="3"/>
                <c:pt idx="0">
                  <c:v>8317.9728958630531</c:v>
                </c:pt>
                <c:pt idx="1">
                  <c:v>5900.2557807593494</c:v>
                </c:pt>
                <c:pt idx="2" formatCode="0.0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6DE-4DFD-A577-D0712DE2958E}"/>
            </c:ext>
          </c:extLst>
        </c:ser>
        <c:ser>
          <c:idx val="4"/>
          <c:order val="4"/>
          <c:tx>
            <c:strRef>
              <c:f>'Server (gigabit two x86)'!$F$35</c:f>
              <c:strCache>
                <c:ptCount val="1"/>
                <c:pt idx="0">
                  <c:v>ENET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(gigabit two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(gigabit two x86)'!$F$36:$F$42</c:f>
              <c:numCache>
                <c:formatCode>0.00</c:formatCode>
                <c:ptCount val="3"/>
                <c:pt idx="0">
                  <c:v>15.643593018077235</c:v>
                </c:pt>
                <c:pt idx="1">
                  <c:v>9.7862299764016072</c:v>
                </c:pt>
                <c:pt idx="2">
                  <c:v>22.266070327243323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6DE-4DFD-A577-D0712DE2958E}"/>
            </c:ext>
          </c:extLst>
        </c:ser>
        <c:ser>
          <c:idx val="5"/>
          <c:order val="5"/>
          <c:tx>
            <c:strRef>
              <c:f>'Server (gigabit two x86)'!$G$35</c:f>
              <c:strCache>
                <c:ptCount val="1"/>
                <c:pt idx="0">
                  <c:v>UTCP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(gigabit two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(gigabit two x86)'!$G$36:$G$42</c:f>
              <c:numCache>
                <c:formatCode>0.00</c:formatCode>
                <c:ptCount val="3"/>
                <c:pt idx="0">
                  <c:v>6.0446624426208428</c:v>
                </c:pt>
                <c:pt idx="1">
                  <c:v>4.8254368927958824</c:v>
                </c:pt>
                <c:pt idx="2">
                  <c:v>7.2507419900589571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6DE-4DFD-A577-D0712DE2958E}"/>
            </c:ext>
          </c:extLst>
        </c:ser>
        <c:ser>
          <c:idx val="6"/>
          <c:order val="6"/>
          <c:tx>
            <c:strRef>
              <c:f>'Server (gigabit two x86)'!$H$35</c:f>
              <c:strCache>
                <c:ptCount val="1"/>
                <c:pt idx="0">
                  <c:v>UTCP + PFA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(gigabit two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(gigabit two x86)'!$H$36:$H$42</c:f>
              <c:numCache>
                <c:formatCode>0.00</c:formatCode>
                <c:ptCount val="3"/>
                <c:pt idx="0">
                  <c:v>5.8695066582960527</c:v>
                </c:pt>
                <c:pt idx="1">
                  <c:v>4.690686641074552</c:v>
                </c:pt>
                <c:pt idx="2">
                  <c:v>7.1568494275384946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E6DE-4DFD-A577-D0712DE2958E}"/>
            </c:ext>
          </c:extLst>
        </c:ser>
        <c:ser>
          <c:idx val="7"/>
          <c:order val="7"/>
          <c:tx>
            <c:strRef>
              <c:f>'Server (gigabit two x86)'!$I$35</c:f>
              <c:strCache>
                <c:ptCount val="1"/>
                <c:pt idx="0">
                  <c:v>UTCP + PFA + ACC </c:v>
                </c:pt>
              </c:strCache>
            </c:strRef>
          </c:tx>
          <c:spPr>
            <a:solidFill>
              <a:schemeClr val="accent5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'Server (gigabit two x86)'!$A$36:$A$42</c:f>
              <c:strCache>
                <c:ptCount val="3"/>
                <c:pt idx="0">
                  <c:v>LIGHTTPD 1.4.52</c:v>
                </c:pt>
                <c:pt idx="1">
                  <c:v>NGINX 1.14.2</c:v>
                </c:pt>
                <c:pt idx="2">
                  <c:v>REDIS 5.0.1</c:v>
                </c:pt>
              </c:strCache>
            </c:strRef>
          </c:cat>
          <c:val>
            <c:numRef>
              <c:f>'Server (gigabit two x86)'!$I$36:$I$42</c:f>
              <c:numCache>
                <c:formatCode>0.00</c:formatCode>
                <c:ptCount val="3"/>
                <c:pt idx="0">
                  <c:v>5.4315547966834421</c:v>
                </c:pt>
                <c:pt idx="1">
                  <c:v>4.5219127480657502</c:v>
                </c:pt>
                <c:pt idx="2">
                  <c:v>6.6487780398113276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E6DE-4DFD-A577-D0712DE2958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69339376"/>
        <c:axId val="569340688"/>
        <c:extLst>
          <c:ext xmlns:c15="http://schemas.microsoft.com/office/drawing/2012/chart" uri="{02D57815-91ED-43cb-92C2-25804820EDAC}">
            <c15:filteredBar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'Server (gigabit two x86)'!$B$35</c15:sqref>
                        </c15:formulaRef>
                      </c:ext>
                    </c:extLst>
                    <c:strCache>
                      <c:ptCount val="1"/>
                      <c:pt idx="0">
                        <c:v>NATIVE</c:v>
                      </c:pt>
                    </c:strCache>
                  </c:strRef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-5400000" spcFirstLastPara="1" vertOverflow="ellipsis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900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'Server (gigabit two x86)'!$A$36:$A$42</c15:sqref>
                        </c15:formulaRef>
                      </c:ext>
                    </c:extLst>
                    <c:strCache>
                      <c:ptCount val="3"/>
                      <c:pt idx="0">
                        <c:v>LIGHTTPD 1.4.52</c:v>
                      </c:pt>
                      <c:pt idx="1">
                        <c:v>NGINX 1.14.2</c:v>
                      </c:pt>
                      <c:pt idx="2">
                        <c:v>REDIS 5.0.1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'Server (gigabit two x86)'!$B$36:$B$42</c15:sqref>
                        </c15:formulaRef>
                      </c:ext>
                    </c:extLst>
                    <c:numCache>
                      <c:formatCode>0.00</c:formatCode>
                      <c:ptCount val="3"/>
                      <c:pt idx="0">
                        <c:v>1</c:v>
                      </c:pt>
                      <c:pt idx="1">
                        <c:v>1</c:v>
                      </c:pt>
                      <c:pt idx="2">
                        <c:v>1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A-E6DE-4DFD-A577-D0712DE2958E}"/>
                  </c:ext>
                </c:extLst>
              </c15:ser>
            </c15:filteredBarSeries>
          </c:ext>
        </c:extLst>
      </c:barChart>
      <c:catAx>
        <c:axId val="5693393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40688"/>
        <c:crosses val="autoZero"/>
        <c:auto val="1"/>
        <c:lblAlgn val="ctr"/>
        <c:lblOffset val="100"/>
        <c:noMultiLvlLbl val="0"/>
      </c:catAx>
      <c:valAx>
        <c:axId val="569340688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100" baseline="0"/>
                  <a:t>NORMALIZED RUNTIME OVERHEAD</a:t>
                </a:r>
              </a:p>
            </c:rich>
          </c:tx>
          <c:layout>
            <c:manualLayout>
              <c:xMode val="edge"/>
              <c:yMode val="edge"/>
              <c:x val="5.915555924329418E-2"/>
              <c:y val="0.203070800803429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693393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3.1308354376017589E-2"/>
          <c:y val="1.1543266394026329E-2"/>
          <c:w val="0.93391617491567069"/>
          <c:h val="8.720991271439908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AB882-EF65-B94F-9D20-512448E8BC45}" type="datetimeFigureOut">
              <a:rPr lang="en-US" smtClean="0"/>
              <a:t>4/25/2022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54FE7-8816-5540-BBA5-9082E148A9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06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190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3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499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3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82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269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760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64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640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67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881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A9D24-139D-2544-BEF6-0E91EB1076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52660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20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3741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0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1259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691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653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8361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33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7472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31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792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448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38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9216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6325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468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8451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2437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1668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8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516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25812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7662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4890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44279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142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0601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5984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9759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90244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179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3348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82815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4339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37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878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7154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9075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30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1558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95046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1103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598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242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5994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6884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8041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1771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4469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901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71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9A9D24-139D-2544-BEF6-0E91EB107676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11081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45778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617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047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13596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2431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1404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54FE7-8816-5540-BBA5-9082E148A9E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78616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39756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30144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90823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85902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 err="1"/>
              <a:t>lighttpd</a:t>
            </a:r>
            <a:r>
              <a:rPr lang="en-US" dirty="0"/>
              <a:t> the overhead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68918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691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539543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9A9D24-139D-2544-BEF6-0E91EB1076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8218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54FE7-8816-5540-BBA5-9082E148A9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11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72422-7D9B-314D-98FC-23375CCD24E2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4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E912F-D984-EC4D-98AE-19D27210F513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029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B1671-C346-E948-BA17-45FC615D1F0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043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BB4AF-AEAF-9A42-A38D-25F06CC3D292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663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CD62AC-72C9-2046-87E1-0A6F1641F68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951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21CB4-4911-344D-8432-DE6DCFE6214A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4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C0FBE-E1DE-264E-B681-034C8DEE5B8B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503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980B0-3DB0-AF46-A496-FFCE62091E19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890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08371-BB7D-AF4B-B39D-8C721CA15564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2704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2BA7C-9515-EB4A-B19A-0D245FF3EC02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2013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725528-25CB-E248-965A-E5FE3DAED2EB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33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EC0CE-4199-1246-92C3-D90FECA9F42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73758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AAE6F-372A-E84D-B1E6-523C84ACD5E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7014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8D99-F0B6-9C41-ABB7-2C91B9E9BF07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35166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ACBAB-8640-8D40-9C98-4340A9A30DA8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1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3862D0-BA53-A14A-845B-81761C496B00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653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BC77C-245C-7949-82E5-F4E07CD8A292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71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539B46-E25C-484D-987F-F7A7385A46E2}" type="datetime1">
              <a:rPr lang="en-US" smtClean="0"/>
              <a:t>4/25/2022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9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AB768-4E4E-8C49-985B-9F757B03778F}" type="datetime1">
              <a:rPr lang="en-US" smtClean="0"/>
              <a:t>4/25/2022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2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E2753-1DFE-6846-AB54-5363A00671DA}" type="datetime1">
              <a:rPr lang="en-US" smtClean="0"/>
              <a:t>4/25/2022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006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BB924-D973-BA42-93B1-29795B983DE3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200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B43C-842A-1C4A-B6EE-BF0CE974346D}" type="datetime1">
              <a:rPr lang="en-US" smtClean="0"/>
              <a:t>4/25/2022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29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119A-BBDE-6142-83AB-E883E016E13C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BE440-1954-CB4F-84D9-A4B563841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97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E5DCE-544C-3B41-B089-A2B4DC5686C9}" type="datetime1">
              <a:rPr lang="en-US" smtClean="0"/>
              <a:t>4/25/2022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447714-2FD6-43DD-9A27-09E75E16BC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870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9147" y="1122363"/>
            <a:ext cx="10521108" cy="1873756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Building the Next Generation of Security Focused NVX Systems: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Addressing Limitations in N-Variant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8447714-2FD6-43DD-9A27-09E75E16BCBC}" type="slidenum">
              <a:rPr lang="en-US" smtClean="0"/>
              <a:t>1</a:t>
            </a:fld>
            <a:endParaRPr lang="en-US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C98FCE1B-49BD-4517-8179-03AB8F1180F6}"/>
              </a:ext>
            </a:extLst>
          </p:cNvPr>
          <p:cNvSpPr txBox="1">
            <a:spLocks/>
          </p:cNvSpPr>
          <p:nvPr/>
        </p:nvSpPr>
        <p:spPr>
          <a:xfrm>
            <a:off x="1523999" y="3348000"/>
            <a:ext cx="9144000" cy="102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PhD Defense </a:t>
            </a:r>
          </a:p>
          <a:p>
            <a:r>
              <a:rPr lang="en-US" dirty="0">
                <a:solidFill>
                  <a:schemeClr val="bg1"/>
                </a:solidFill>
              </a:rPr>
              <a:t>Alexios Voulimeneas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42070-2C88-41DB-B507-86DF32D63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0"/>
            <a:ext cx="12192001" cy="1122363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04BE362-6452-49C6-8961-E124703B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199" y="6356349"/>
            <a:ext cx="2895600" cy="365125"/>
          </a:xfrm>
        </p:spPr>
        <p:txBody>
          <a:bodyPr/>
          <a:lstStyle/>
          <a:p>
            <a:r>
              <a:rPr lang="en-US" dirty="0"/>
              <a:t>May 26, 2020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DC685383-C06A-410C-BCB5-FC64953AB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6639" y="4251520"/>
            <a:ext cx="3404681" cy="1873756"/>
          </a:xfrm>
        </p:spPr>
        <p:txBody>
          <a:bodyPr>
            <a:normAutofit fontScale="92500" lnSpcReduction="20000"/>
          </a:bodyPr>
          <a:lstStyle/>
          <a:p>
            <a:pPr algn="l">
              <a:tabLst>
                <a:tab pos="1997075" algn="l"/>
              </a:tabLst>
            </a:pPr>
            <a:r>
              <a:rPr lang="en-US" sz="18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Dissertation Committee:</a:t>
            </a:r>
            <a:br>
              <a:rPr lang="en-US" sz="18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</a:br>
            <a:br>
              <a:rPr lang="en-US" sz="18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</a:br>
            <a:r>
              <a:rPr lang="en-US" sz="18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Prof. Michael Franz (Chair)</a:t>
            </a:r>
          </a:p>
          <a:p>
            <a:pPr algn="l">
              <a:tabLst>
                <a:tab pos="1997075" algn="l"/>
              </a:tabLst>
            </a:pPr>
            <a:r>
              <a:rPr lang="en-US" sz="18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Prof. Alex </a:t>
            </a:r>
            <a:r>
              <a:rPr lang="en-US" sz="1800" dirty="0" err="1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Nicolau</a:t>
            </a:r>
            <a:endParaRPr lang="en-US" sz="1800" dirty="0">
              <a:solidFill>
                <a:schemeClr val="bg1"/>
              </a:solidFill>
              <a:latin typeface="Helvetica Light" charset="0"/>
              <a:ea typeface="Helvetica Light" charset="0"/>
              <a:cs typeface="Helvetica Light" charset="0"/>
            </a:endParaRPr>
          </a:p>
          <a:p>
            <a:pPr algn="l">
              <a:tabLst>
                <a:tab pos="1997075" algn="l"/>
              </a:tabLst>
            </a:pPr>
            <a:r>
              <a:rPr lang="en-US" sz="18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rPr>
              <a:t>Prof. Qi Alfred Chen</a:t>
            </a:r>
          </a:p>
          <a:p>
            <a:pPr algn="l">
              <a:tabLst>
                <a:tab pos="1997075" algn="l"/>
              </a:tabLst>
            </a:pPr>
            <a:r>
              <a:rPr lang="en-US" sz="1800" dirty="0">
                <a:solidFill>
                  <a:schemeClr val="bg1"/>
                </a:solidFill>
                <a:latin typeface="Helvetica Light" charset="0"/>
              </a:rPr>
              <a:t>Prof. Joshua Garcia</a:t>
            </a:r>
          </a:p>
          <a:p>
            <a:pPr algn="l">
              <a:tabLst>
                <a:tab pos="1997075" algn="l"/>
              </a:tabLst>
            </a:pPr>
            <a:r>
              <a:rPr lang="en-US" sz="1800" dirty="0">
                <a:solidFill>
                  <a:schemeClr val="bg1"/>
                </a:solidFill>
                <a:latin typeface="Helvetica Light" charset="0"/>
              </a:rPr>
              <a:t>Prof. Stijn </a:t>
            </a:r>
            <a:r>
              <a:rPr lang="en-US" sz="1800" dirty="0" err="1">
                <a:solidFill>
                  <a:schemeClr val="bg1"/>
                </a:solidFill>
                <a:latin typeface="Helvetica Light" charset="0"/>
              </a:rPr>
              <a:t>Volckaert</a:t>
            </a:r>
            <a:endParaRPr lang="en-US" sz="1800" dirty="0">
              <a:solidFill>
                <a:schemeClr val="bg1"/>
              </a:solidFill>
              <a:latin typeface="Helvetica Light" charset="0"/>
            </a:endParaRPr>
          </a:p>
          <a:p>
            <a:pPr lvl="1" algn="l">
              <a:tabLst>
                <a:tab pos="1997075" algn="l"/>
              </a:tabLst>
            </a:pP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2" name="Picture 11" descr="A fireplace in a dark room&#10;&#10;Description automatically generated">
            <a:extLst>
              <a:ext uri="{FF2B5EF4-FFF2-40B4-BE49-F238E27FC236}">
                <a16:creationId xmlns:a16="http://schemas.microsoft.com/office/drawing/2014/main" id="{05B17B93-6DC2-476B-8DB8-991943FF41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7959" y="4199823"/>
            <a:ext cx="2653585" cy="210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5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CD937-542D-4B79-80B1-74F09EBF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B5234-598A-491C-999A-7AC1AD67917D}"/>
              </a:ext>
            </a:extLst>
          </p:cNvPr>
          <p:cNvSpPr txBox="1">
            <a:spLocks/>
          </p:cNvSpPr>
          <p:nvPr/>
        </p:nvSpPr>
        <p:spPr>
          <a:xfrm>
            <a:off x="1455144" y="3224767"/>
            <a:ext cx="6851573" cy="200824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3200" u="sng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4000" dirty="0">
                <a:solidFill>
                  <a:schemeClr val="bg1"/>
                </a:solidFill>
              </a:rPr>
              <a:t>N-Variant </a:t>
            </a:r>
            <a:r>
              <a:rPr lang="en-US" sz="4000" dirty="0" err="1">
                <a:solidFill>
                  <a:schemeClr val="bg1"/>
                </a:solidFill>
              </a:rPr>
              <a:t>eXecution</a:t>
            </a:r>
            <a:r>
              <a:rPr lang="en-US" sz="4000" dirty="0">
                <a:solidFill>
                  <a:schemeClr val="bg1"/>
                </a:solidFill>
              </a:rPr>
              <a:t> (NVX)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97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111224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N-Variant </a:t>
            </a:r>
            <a:r>
              <a:rPr lang="en-US" dirty="0" err="1">
                <a:solidFill>
                  <a:schemeClr val="bg1"/>
                </a:solidFill>
              </a:rPr>
              <a:t>eXecution</a:t>
            </a:r>
            <a:r>
              <a:rPr lang="en-US" dirty="0">
                <a:solidFill>
                  <a:schemeClr val="bg1"/>
                </a:solidFill>
              </a:rPr>
              <a:t> (NVX)</a:t>
            </a:r>
          </a:p>
        </p:txBody>
      </p:sp>
      <p:sp>
        <p:nvSpPr>
          <p:cNvPr id="5" name="Rechthoek 29"/>
          <p:cNvSpPr/>
          <p:nvPr/>
        </p:nvSpPr>
        <p:spPr>
          <a:xfrm>
            <a:off x="4535763" y="1170462"/>
            <a:ext cx="2112929" cy="2432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" name="Rechthoek 42"/>
          <p:cNvSpPr/>
          <p:nvPr/>
        </p:nvSpPr>
        <p:spPr>
          <a:xfrm>
            <a:off x="4535763" y="1170462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  <a:br>
              <a:rPr lang="nl-BE" sz="2200" dirty="0"/>
            </a:br>
            <a:r>
              <a:rPr lang="nl-BE" sz="2200" dirty="0"/>
              <a:t>Variant</a:t>
            </a:r>
          </a:p>
        </p:txBody>
      </p:sp>
      <p:sp>
        <p:nvSpPr>
          <p:cNvPr id="9" name="Rechthoek 29"/>
          <p:cNvSpPr/>
          <p:nvPr/>
        </p:nvSpPr>
        <p:spPr>
          <a:xfrm>
            <a:off x="1197727" y="1170462"/>
            <a:ext cx="2112929" cy="24328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197724" y="1955472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3310653" y="1955472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3310653" y="2740482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304180" y="1172289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hoek 29"/>
          <p:cNvSpPr/>
          <p:nvPr/>
        </p:nvSpPr>
        <p:spPr>
          <a:xfrm>
            <a:off x="1204200" y="4388359"/>
            <a:ext cx="5450968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204200" y="5648234"/>
            <a:ext cx="5450968" cy="474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grpSp>
        <p:nvGrpSpPr>
          <p:cNvPr id="19" name="Groep 80"/>
          <p:cNvGrpSpPr/>
          <p:nvPr/>
        </p:nvGrpSpPr>
        <p:grpSpPr>
          <a:xfrm>
            <a:off x="1193677" y="2998660"/>
            <a:ext cx="2137265" cy="430887"/>
            <a:chOff x="1331640" y="2897208"/>
            <a:chExt cx="2899057" cy="430887"/>
          </a:xfrm>
        </p:grpSpPr>
        <p:cxnSp>
          <p:nvCxnSpPr>
            <p:cNvPr id="20" name="Rechte verbindingslijn met pijl 13"/>
            <p:cNvCxnSpPr/>
            <p:nvPr/>
          </p:nvCxnSpPr>
          <p:spPr bwMode="auto">
            <a:xfrm>
              <a:off x="1331640" y="3284984"/>
              <a:ext cx="2880320" cy="1588"/>
            </a:xfrm>
            <a:prstGeom prst="straightConnector1">
              <a:avLst/>
            </a:prstGeom>
            <a:solidFill>
              <a:srgbClr val="DDDDD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1" name="Tekstvak 14"/>
            <p:cNvSpPr txBox="1"/>
            <p:nvPr/>
          </p:nvSpPr>
          <p:spPr>
            <a:xfrm>
              <a:off x="3851921" y="2897208"/>
              <a:ext cx="3787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200" i="0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grpSp>
        <p:nvGrpSpPr>
          <p:cNvPr id="22" name="Groep 80"/>
          <p:cNvGrpSpPr/>
          <p:nvPr/>
        </p:nvGrpSpPr>
        <p:grpSpPr>
          <a:xfrm>
            <a:off x="4530500" y="2995046"/>
            <a:ext cx="2137265" cy="430887"/>
            <a:chOff x="1331640" y="2902886"/>
            <a:chExt cx="2899057" cy="430887"/>
          </a:xfrm>
        </p:grpSpPr>
        <p:cxnSp>
          <p:nvCxnSpPr>
            <p:cNvPr id="23" name="Rechte verbindingslijn met pijl 13"/>
            <p:cNvCxnSpPr/>
            <p:nvPr/>
          </p:nvCxnSpPr>
          <p:spPr bwMode="auto">
            <a:xfrm>
              <a:off x="1331640" y="3284984"/>
              <a:ext cx="2880320" cy="1588"/>
            </a:xfrm>
            <a:prstGeom prst="straightConnector1">
              <a:avLst/>
            </a:prstGeom>
            <a:solidFill>
              <a:srgbClr val="DDDDDD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</p:cxnSp>
        <p:sp>
          <p:nvSpPr>
            <p:cNvPr id="24" name="Tekstvak 14"/>
            <p:cNvSpPr txBox="1"/>
            <p:nvPr/>
          </p:nvSpPr>
          <p:spPr>
            <a:xfrm>
              <a:off x="3851921" y="2902886"/>
              <a:ext cx="37877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200" i="0" dirty="0">
                  <a:solidFill>
                    <a:schemeClr val="tx1"/>
                  </a:solidFill>
                </a:rPr>
                <a:t>t</a:t>
              </a:r>
            </a:p>
          </p:txBody>
        </p:sp>
      </p:grpSp>
      <p:sp>
        <p:nvSpPr>
          <p:cNvPr id="26" name="Tekstvak 97"/>
          <p:cNvSpPr txBox="1"/>
          <p:nvPr/>
        </p:nvSpPr>
        <p:spPr>
          <a:xfrm>
            <a:off x="6855297" y="1052732"/>
            <a:ext cx="5223286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In a nutshell:</a:t>
            </a:r>
          </a:p>
          <a:p>
            <a:endParaRPr lang="nl-BE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Run multiple diversified program variants in parallel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Execute these variants in lockstep on identical inputs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Suspend them at every system call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Compare system call numbers/arguments</a:t>
            </a:r>
          </a:p>
          <a:p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I/O replication for transparency and identical inputs</a:t>
            </a:r>
          </a:p>
          <a:p>
            <a:endParaRPr lang="nl-BE" dirty="0"/>
          </a:p>
          <a:p>
            <a:endParaRPr lang="nl-BE" dirty="0"/>
          </a:p>
        </p:txBody>
      </p:sp>
      <p:cxnSp>
        <p:nvCxnSpPr>
          <p:cNvPr id="27" name="Rechte verbindingslijn met pijl 37"/>
          <p:cNvCxnSpPr/>
          <p:nvPr/>
        </p:nvCxnSpPr>
        <p:spPr bwMode="auto">
          <a:xfrm>
            <a:off x="1382607" y="3603350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8" name="Tekstvak 85"/>
          <p:cNvSpPr txBox="1"/>
          <p:nvPr/>
        </p:nvSpPr>
        <p:spPr>
          <a:xfrm>
            <a:off x="1382607" y="3811188"/>
            <a:ext cx="55816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 err="1">
                <a:solidFill>
                  <a:schemeClr val="bg1"/>
                </a:solidFill>
              </a:rPr>
              <a:t>brk</a:t>
            </a:r>
            <a:endParaRPr lang="nl-BE" sz="2200" i="0" dirty="0">
              <a:solidFill>
                <a:schemeClr val="bg1"/>
              </a:solidFill>
            </a:endParaRPr>
          </a:p>
        </p:txBody>
      </p:sp>
      <p:sp>
        <p:nvSpPr>
          <p:cNvPr id="29" name="Rechthoek 17"/>
          <p:cNvSpPr/>
          <p:nvPr/>
        </p:nvSpPr>
        <p:spPr bwMode="auto">
          <a:xfrm>
            <a:off x="1213047" y="3395728"/>
            <a:ext cx="17840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31" name="Rechte verbindingslijn met pijl 37"/>
          <p:cNvCxnSpPr/>
          <p:nvPr/>
        </p:nvCxnSpPr>
        <p:spPr bwMode="auto">
          <a:xfrm>
            <a:off x="4762768" y="3599078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2" name="Tekstvak 85"/>
          <p:cNvSpPr txBox="1"/>
          <p:nvPr/>
        </p:nvSpPr>
        <p:spPr>
          <a:xfrm>
            <a:off x="4762768" y="3806916"/>
            <a:ext cx="55816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 err="1">
                <a:solidFill>
                  <a:schemeClr val="bg1"/>
                </a:solidFill>
              </a:rPr>
              <a:t>brk</a:t>
            </a:r>
            <a:endParaRPr lang="nl-BE" sz="2200" i="0" dirty="0">
              <a:solidFill>
                <a:schemeClr val="bg1"/>
              </a:solidFill>
            </a:endParaRPr>
          </a:p>
        </p:txBody>
      </p:sp>
      <p:sp>
        <p:nvSpPr>
          <p:cNvPr id="33" name="Rechthoek 17"/>
          <p:cNvSpPr/>
          <p:nvPr/>
        </p:nvSpPr>
        <p:spPr bwMode="auto">
          <a:xfrm>
            <a:off x="4552769" y="3391456"/>
            <a:ext cx="220532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11</a:t>
            </a:fld>
            <a:endParaRPr lang="en-US" dirty="0"/>
          </a:p>
        </p:txBody>
      </p:sp>
      <p:cxnSp>
        <p:nvCxnSpPr>
          <p:cNvPr id="35" name="Rechte verbindingslijn met pijl 37"/>
          <p:cNvCxnSpPr/>
          <p:nvPr/>
        </p:nvCxnSpPr>
        <p:spPr bwMode="auto">
          <a:xfrm>
            <a:off x="1382607" y="4384087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7" name="Rechte verbindingslijn met pijl 37"/>
          <p:cNvCxnSpPr/>
          <p:nvPr/>
        </p:nvCxnSpPr>
        <p:spPr bwMode="auto">
          <a:xfrm>
            <a:off x="1382607" y="4863225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9" name="Rechthoek 17"/>
          <p:cNvSpPr/>
          <p:nvPr/>
        </p:nvSpPr>
        <p:spPr bwMode="auto">
          <a:xfrm>
            <a:off x="1382606" y="5652000"/>
            <a:ext cx="49662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40" name="Rechte verbindingslijn met pijl 37"/>
          <p:cNvCxnSpPr/>
          <p:nvPr/>
        </p:nvCxnSpPr>
        <p:spPr bwMode="auto">
          <a:xfrm>
            <a:off x="1873447" y="4863225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1" name="Rechte verbindingslijn met pijl 37"/>
          <p:cNvCxnSpPr/>
          <p:nvPr/>
        </p:nvCxnSpPr>
        <p:spPr bwMode="auto">
          <a:xfrm>
            <a:off x="1867660" y="4384087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3" name="Rechte verbindingslijn met pijl 37"/>
          <p:cNvCxnSpPr/>
          <p:nvPr/>
        </p:nvCxnSpPr>
        <p:spPr bwMode="auto">
          <a:xfrm>
            <a:off x="1867660" y="3599078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4" name="Rechte verbindingslijn met pijl 37"/>
          <p:cNvCxnSpPr/>
          <p:nvPr/>
        </p:nvCxnSpPr>
        <p:spPr bwMode="auto">
          <a:xfrm>
            <a:off x="4762769" y="4388359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45" name="Rechte verbindingslijn met pijl 37"/>
          <p:cNvCxnSpPr/>
          <p:nvPr/>
        </p:nvCxnSpPr>
        <p:spPr bwMode="auto">
          <a:xfrm>
            <a:off x="4762769" y="4867497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46" name="Rechthoek 17"/>
          <p:cNvSpPr/>
          <p:nvPr/>
        </p:nvSpPr>
        <p:spPr bwMode="auto">
          <a:xfrm>
            <a:off x="4762768" y="5643962"/>
            <a:ext cx="49662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47" name="Rechte verbindingslijn met pijl 37"/>
          <p:cNvCxnSpPr/>
          <p:nvPr/>
        </p:nvCxnSpPr>
        <p:spPr bwMode="auto">
          <a:xfrm>
            <a:off x="5253609" y="4867497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8" name="Rechte verbindingslijn met pijl 37"/>
          <p:cNvCxnSpPr/>
          <p:nvPr/>
        </p:nvCxnSpPr>
        <p:spPr bwMode="auto">
          <a:xfrm>
            <a:off x="5247822" y="4388359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49" name="Rechte verbindingslijn met pijl 37"/>
          <p:cNvCxnSpPr/>
          <p:nvPr/>
        </p:nvCxnSpPr>
        <p:spPr bwMode="auto">
          <a:xfrm>
            <a:off x="5247822" y="3603350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50" name="Rechte verbindingslijn met pijl 37"/>
          <p:cNvCxnSpPr/>
          <p:nvPr/>
        </p:nvCxnSpPr>
        <p:spPr bwMode="auto">
          <a:xfrm>
            <a:off x="2431917" y="3607622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1" name="Tekstvak 85"/>
          <p:cNvSpPr txBox="1"/>
          <p:nvPr/>
        </p:nvSpPr>
        <p:spPr>
          <a:xfrm>
            <a:off x="2382756" y="3815460"/>
            <a:ext cx="78117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52" name="Rechthoek 17"/>
          <p:cNvSpPr/>
          <p:nvPr/>
        </p:nvSpPr>
        <p:spPr bwMode="auto">
          <a:xfrm>
            <a:off x="1877009" y="3400001"/>
            <a:ext cx="554908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53" name="Rechte verbindingslijn met pijl 37"/>
          <p:cNvCxnSpPr/>
          <p:nvPr/>
        </p:nvCxnSpPr>
        <p:spPr bwMode="auto">
          <a:xfrm>
            <a:off x="5803232" y="3598031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4" name="Tekstvak 85"/>
          <p:cNvSpPr txBox="1"/>
          <p:nvPr/>
        </p:nvSpPr>
        <p:spPr>
          <a:xfrm>
            <a:off x="5754071" y="3805869"/>
            <a:ext cx="781176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chemeClr val="bg1"/>
                </a:solidFill>
              </a:rPr>
              <a:t>write</a:t>
            </a:r>
          </a:p>
        </p:txBody>
      </p:sp>
      <p:sp>
        <p:nvSpPr>
          <p:cNvPr id="55" name="Rechthoek 17"/>
          <p:cNvSpPr/>
          <p:nvPr/>
        </p:nvSpPr>
        <p:spPr bwMode="auto">
          <a:xfrm>
            <a:off x="5248324" y="3390410"/>
            <a:ext cx="554908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56" name="Rechte verbindingslijn met pijl 37"/>
          <p:cNvCxnSpPr/>
          <p:nvPr/>
        </p:nvCxnSpPr>
        <p:spPr bwMode="auto">
          <a:xfrm>
            <a:off x="2431918" y="4379815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57" name="Rechte verbindingslijn met pijl 37"/>
          <p:cNvCxnSpPr/>
          <p:nvPr/>
        </p:nvCxnSpPr>
        <p:spPr bwMode="auto">
          <a:xfrm>
            <a:off x="2431918" y="4858953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8" name="Rechthoek 17"/>
          <p:cNvSpPr/>
          <p:nvPr/>
        </p:nvSpPr>
        <p:spPr bwMode="auto">
          <a:xfrm>
            <a:off x="2431917" y="5647728"/>
            <a:ext cx="672877" cy="14401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A1E60"/>
              </a:buClr>
              <a:buSzPct val="75000"/>
              <a:buFont typeface="Wingdings" pitchFamily="2" charset="2"/>
              <a:buNone/>
              <a:tabLst/>
            </a:pPr>
            <a:endParaRPr kumimoji="0" lang="nl-BE" sz="2200" b="0" i="1" u="none" strike="noStrike" cap="none" normalizeH="0" baseline="0">
              <a:ln>
                <a:noFill/>
              </a:ln>
              <a:solidFill>
                <a:srgbClr val="5F5F5F"/>
              </a:solidFill>
              <a:effectLst/>
              <a:cs typeface="Arial" charset="0"/>
            </a:endParaRPr>
          </a:p>
        </p:txBody>
      </p:sp>
      <p:cxnSp>
        <p:nvCxnSpPr>
          <p:cNvPr id="59" name="Rechte verbindingslijn met pijl 37"/>
          <p:cNvCxnSpPr/>
          <p:nvPr/>
        </p:nvCxnSpPr>
        <p:spPr bwMode="auto">
          <a:xfrm>
            <a:off x="3101472" y="4858953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0" name="Rechte verbindingslijn met pijl 37"/>
          <p:cNvCxnSpPr/>
          <p:nvPr/>
        </p:nvCxnSpPr>
        <p:spPr bwMode="auto">
          <a:xfrm flipH="1">
            <a:off x="3104243" y="4388359"/>
            <a:ext cx="3371866" cy="471435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dash"/>
            <a:round/>
            <a:headEnd type="arrow" w="med" len="med"/>
            <a:tailEnd type="none"/>
          </a:ln>
          <a:effectLst/>
        </p:spPr>
      </p:cxnSp>
      <p:cxnSp>
        <p:nvCxnSpPr>
          <p:cNvPr id="63" name="Rechte verbindingslijn met pijl 37"/>
          <p:cNvCxnSpPr/>
          <p:nvPr/>
        </p:nvCxnSpPr>
        <p:spPr bwMode="auto">
          <a:xfrm>
            <a:off x="3101472" y="4392631"/>
            <a:ext cx="0" cy="479138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4" name="Rechte verbindingslijn met pijl 37"/>
          <p:cNvCxnSpPr/>
          <p:nvPr/>
        </p:nvCxnSpPr>
        <p:spPr bwMode="auto">
          <a:xfrm>
            <a:off x="3101472" y="3607622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cxnSp>
        <p:nvCxnSpPr>
          <p:cNvPr id="65" name="Rechte verbindingslijn met pijl 37"/>
          <p:cNvCxnSpPr/>
          <p:nvPr/>
        </p:nvCxnSpPr>
        <p:spPr bwMode="auto">
          <a:xfrm>
            <a:off x="6476109" y="3598031"/>
            <a:ext cx="0" cy="785009"/>
          </a:xfrm>
          <a:prstGeom prst="straightConnector1">
            <a:avLst/>
          </a:prstGeom>
          <a:solidFill>
            <a:srgbClr val="DDDDDD"/>
          </a:solidFill>
          <a:ln w="25400" cap="flat" cmpd="sng" algn="ctr">
            <a:solidFill>
              <a:srgbClr val="FFFF00"/>
            </a:solidFill>
            <a:prstDash val="solid"/>
            <a:round/>
            <a:headEnd type="arrow" w="med" len="med"/>
            <a:tailEnd type="non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1DF7E272-F3F1-4078-A6DC-E72F19D5AEB2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050" dirty="0">
                <a:solidFill>
                  <a:schemeClr val="bg1"/>
                </a:solidFill>
              </a:rPr>
              <a:t>Salamat et al. “Orchestra: intrusion detection using parallel execution and monitoring of program variants in user-space. In </a:t>
            </a:r>
            <a:r>
              <a:rPr lang="en-US" sz="1050" dirty="0" err="1">
                <a:solidFill>
                  <a:schemeClr val="bg1"/>
                </a:solidFill>
              </a:rPr>
              <a:t>EuroSys</a:t>
            </a:r>
            <a:r>
              <a:rPr lang="en-US" sz="1050" dirty="0">
                <a:solidFill>
                  <a:schemeClr val="bg1"/>
                </a:solidFill>
              </a:rPr>
              <a:t> 2009.</a:t>
            </a:r>
          </a:p>
        </p:txBody>
      </p:sp>
    </p:spTree>
    <p:extLst>
      <p:ext uri="{BB962C8B-B14F-4D97-AF65-F5344CB8AC3E}">
        <p14:creationId xmlns:p14="http://schemas.microsoft.com/office/powerpoint/2010/main" val="4154191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2" grpId="0" animBg="1"/>
      <p:bldP spid="28" grpId="0"/>
      <p:bldP spid="29" grpId="0" animBg="1"/>
      <p:bldP spid="32" grpId="0"/>
      <p:bldP spid="33" grpId="0" animBg="1"/>
      <p:bldP spid="39" grpId="0" animBg="1"/>
      <p:bldP spid="46" grpId="0" animBg="1"/>
      <p:bldP spid="51" grpId="0"/>
      <p:bldP spid="52" grpId="0" animBg="1"/>
      <p:bldP spid="54" grpId="0"/>
      <p:bldP spid="55" grpId="0" animBg="1"/>
      <p:bldP spid="5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Elbow Connector 35"/>
          <p:cNvCxnSpPr>
            <a:endCxn id="21" idx="2"/>
          </p:cNvCxnSpPr>
          <p:nvPr/>
        </p:nvCxnSpPr>
        <p:spPr>
          <a:xfrm flipV="1">
            <a:off x="3158703" y="5072173"/>
            <a:ext cx="1504062" cy="834229"/>
          </a:xfrm>
          <a:prstGeom prst="bentConnector2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hthoek 29"/>
          <p:cNvSpPr/>
          <p:nvPr/>
        </p:nvSpPr>
        <p:spPr>
          <a:xfrm>
            <a:off x="6942787" y="157743"/>
            <a:ext cx="2112929" cy="48645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6" name="Rechthoek 50"/>
          <p:cNvSpPr/>
          <p:nvPr/>
        </p:nvSpPr>
        <p:spPr>
          <a:xfrm>
            <a:off x="6942787" y="2970367"/>
            <a:ext cx="2112929" cy="20519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nl-BE" sz="2200" dirty="0"/>
            </a:br>
            <a:br>
              <a:rPr lang="nl-BE" sz="2200" dirty="0"/>
            </a:br>
            <a:br>
              <a:rPr lang="nl-BE" sz="2200" dirty="0"/>
            </a:br>
            <a:br>
              <a:rPr lang="nl-BE" sz="2200" dirty="0"/>
            </a:br>
            <a:endParaRPr lang="nl-BE" sz="2200" dirty="0"/>
          </a:p>
        </p:txBody>
      </p:sp>
      <p:sp>
        <p:nvSpPr>
          <p:cNvPr id="7" name="Rechthoek 29"/>
          <p:cNvSpPr/>
          <p:nvPr/>
        </p:nvSpPr>
        <p:spPr>
          <a:xfrm>
            <a:off x="6942787" y="3391795"/>
            <a:ext cx="2112929" cy="13277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" name="Rechthoek 29"/>
          <p:cNvSpPr/>
          <p:nvPr/>
        </p:nvSpPr>
        <p:spPr>
          <a:xfrm>
            <a:off x="6942787" y="4719555"/>
            <a:ext cx="2112929" cy="30271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05680" y="2979856"/>
            <a:ext cx="78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10" name="Rechthoek 42"/>
          <p:cNvSpPr/>
          <p:nvPr/>
        </p:nvSpPr>
        <p:spPr>
          <a:xfrm>
            <a:off x="6942787" y="1577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Program</a:t>
            </a:r>
            <a:endParaRPr lang="nl-BE" sz="2200" dirty="0"/>
          </a:p>
        </p:txBody>
      </p:sp>
      <p:sp>
        <p:nvSpPr>
          <p:cNvPr id="11" name="TextBox 10"/>
          <p:cNvSpPr txBox="1"/>
          <p:nvPr/>
        </p:nvSpPr>
        <p:spPr>
          <a:xfrm>
            <a:off x="7424487" y="4660234"/>
            <a:ext cx="1168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main + 2</a:t>
            </a:r>
          </a:p>
        </p:txBody>
      </p:sp>
      <p:sp>
        <p:nvSpPr>
          <p:cNvPr id="12" name="Rechthoek 29"/>
          <p:cNvSpPr/>
          <p:nvPr/>
        </p:nvSpPr>
        <p:spPr>
          <a:xfrm>
            <a:off x="6942781" y="3391795"/>
            <a:ext cx="2112929" cy="166407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gadget1</a:t>
            </a:r>
          </a:p>
          <a:p>
            <a:pPr algn="ctr"/>
            <a:r>
              <a:rPr lang="nl-BE" sz="2200" dirty="0"/>
              <a:t> </a:t>
            </a:r>
          </a:p>
          <a:p>
            <a:pPr algn="ctr"/>
            <a:r>
              <a:rPr lang="nl-BE" sz="2200" dirty="0"/>
              <a:t>gadget2</a:t>
            </a:r>
          </a:p>
          <a:p>
            <a:pPr algn="ctr"/>
            <a:r>
              <a:rPr lang="nl-BE" sz="2200" dirty="0"/>
              <a:t> </a:t>
            </a:r>
          </a:p>
          <a:p>
            <a:pPr algn="ctr"/>
            <a:r>
              <a:rPr lang="nl-BE" sz="2200" dirty="0"/>
              <a:t>gadget3</a:t>
            </a:r>
          </a:p>
        </p:txBody>
      </p:sp>
      <p:sp>
        <p:nvSpPr>
          <p:cNvPr id="15" name="Rechthoek 29"/>
          <p:cNvSpPr/>
          <p:nvPr/>
        </p:nvSpPr>
        <p:spPr>
          <a:xfrm>
            <a:off x="3604751" y="157743"/>
            <a:ext cx="2112929" cy="48645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6" name="Rechthoek 50"/>
          <p:cNvSpPr/>
          <p:nvPr/>
        </p:nvSpPr>
        <p:spPr>
          <a:xfrm>
            <a:off x="3604751" y="2970367"/>
            <a:ext cx="2112929" cy="205190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nl-BE" sz="2200" dirty="0"/>
            </a:br>
            <a:br>
              <a:rPr lang="nl-BE" sz="2200" dirty="0"/>
            </a:br>
            <a:br>
              <a:rPr lang="nl-BE" sz="2200" dirty="0"/>
            </a:br>
            <a:br>
              <a:rPr lang="nl-BE" sz="2200" dirty="0"/>
            </a:br>
            <a:endParaRPr lang="nl-BE" sz="2200" dirty="0"/>
          </a:p>
        </p:txBody>
      </p:sp>
      <p:sp>
        <p:nvSpPr>
          <p:cNvPr id="17" name="Rechthoek 29"/>
          <p:cNvSpPr/>
          <p:nvPr/>
        </p:nvSpPr>
        <p:spPr>
          <a:xfrm>
            <a:off x="3604751" y="3391795"/>
            <a:ext cx="2112929" cy="1327759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8" name="Rechthoek 29"/>
          <p:cNvSpPr/>
          <p:nvPr/>
        </p:nvSpPr>
        <p:spPr>
          <a:xfrm>
            <a:off x="3604751" y="4719555"/>
            <a:ext cx="2112929" cy="30271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 dirty="0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67642" y="2979856"/>
            <a:ext cx="78713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20" name="Rechthoek 42"/>
          <p:cNvSpPr/>
          <p:nvPr/>
        </p:nvSpPr>
        <p:spPr>
          <a:xfrm>
            <a:off x="3604748" y="94275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Program</a:t>
            </a:r>
            <a:endParaRPr lang="nl-BE" sz="2200" dirty="0"/>
          </a:p>
        </p:txBody>
      </p:sp>
      <p:sp>
        <p:nvSpPr>
          <p:cNvPr id="21" name="TextBox 20"/>
          <p:cNvSpPr txBox="1"/>
          <p:nvPr/>
        </p:nvSpPr>
        <p:spPr>
          <a:xfrm>
            <a:off x="4078310" y="4641286"/>
            <a:ext cx="11689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bg1"/>
                </a:solidFill>
              </a:rPr>
              <a:t>main + 2</a:t>
            </a: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5717677" y="94275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5717677" y="1727763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flipH="1">
            <a:off x="5711204" y="159570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reeform 27"/>
          <p:cNvSpPr/>
          <p:nvPr/>
        </p:nvSpPr>
        <p:spPr>
          <a:xfrm>
            <a:off x="9062189" y="322729"/>
            <a:ext cx="462318" cy="4545106"/>
          </a:xfrm>
          <a:custGeom>
            <a:avLst/>
            <a:gdLst>
              <a:gd name="connsiteX0" fmla="*/ 0 w 474636"/>
              <a:gd name="connsiteY0" fmla="*/ 4545106 h 4545106"/>
              <a:gd name="connsiteX1" fmla="*/ 389964 w 474636"/>
              <a:gd name="connsiteY1" fmla="*/ 2628900 h 4545106"/>
              <a:gd name="connsiteX2" fmla="*/ 443753 w 474636"/>
              <a:gd name="connsiteY2" fmla="*/ 524436 h 4545106"/>
              <a:gd name="connsiteX3" fmla="*/ 6723 w 474636"/>
              <a:gd name="connsiteY3" fmla="*/ 0 h 454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636" h="4545106">
                <a:moveTo>
                  <a:pt x="0" y="4545106"/>
                </a:moveTo>
                <a:cubicBezTo>
                  <a:pt x="158002" y="3922059"/>
                  <a:pt x="316005" y="3299012"/>
                  <a:pt x="389964" y="2628900"/>
                </a:cubicBezTo>
                <a:cubicBezTo>
                  <a:pt x="463923" y="1958788"/>
                  <a:pt x="507627" y="962586"/>
                  <a:pt x="443753" y="524436"/>
                </a:cubicBezTo>
                <a:cubicBezTo>
                  <a:pt x="379880" y="86286"/>
                  <a:pt x="6723" y="0"/>
                  <a:pt x="6723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29" name="Freeform 28"/>
          <p:cNvSpPr/>
          <p:nvPr/>
        </p:nvSpPr>
        <p:spPr>
          <a:xfrm flipH="1">
            <a:off x="3173505" y="1203512"/>
            <a:ext cx="424770" cy="3664322"/>
          </a:xfrm>
          <a:custGeom>
            <a:avLst/>
            <a:gdLst>
              <a:gd name="connsiteX0" fmla="*/ 0 w 474636"/>
              <a:gd name="connsiteY0" fmla="*/ 4545106 h 4545106"/>
              <a:gd name="connsiteX1" fmla="*/ 389964 w 474636"/>
              <a:gd name="connsiteY1" fmla="*/ 2628900 h 4545106"/>
              <a:gd name="connsiteX2" fmla="*/ 443753 w 474636"/>
              <a:gd name="connsiteY2" fmla="*/ 524436 h 4545106"/>
              <a:gd name="connsiteX3" fmla="*/ 6723 w 474636"/>
              <a:gd name="connsiteY3" fmla="*/ 0 h 454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636" h="4545106">
                <a:moveTo>
                  <a:pt x="0" y="4545106"/>
                </a:moveTo>
                <a:cubicBezTo>
                  <a:pt x="158002" y="3922059"/>
                  <a:pt x="316005" y="3299012"/>
                  <a:pt x="389964" y="2628900"/>
                </a:cubicBezTo>
                <a:cubicBezTo>
                  <a:pt x="463923" y="1958788"/>
                  <a:pt x="507627" y="962586"/>
                  <a:pt x="443753" y="524436"/>
                </a:cubicBezTo>
                <a:cubicBezTo>
                  <a:pt x="379880" y="86286"/>
                  <a:pt x="6723" y="0"/>
                  <a:pt x="6723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pic>
        <p:nvPicPr>
          <p:cNvPr id="22" name="Picture 2" descr="http://trolololololblog.files.wordpress.com/2013/01/troll-face4.png?w=120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12" y="5426353"/>
            <a:ext cx="1481624" cy="135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isplay 1"/>
          <p:cNvSpPr/>
          <p:nvPr/>
        </p:nvSpPr>
        <p:spPr>
          <a:xfrm>
            <a:off x="2379641" y="5745996"/>
            <a:ext cx="948018" cy="712695"/>
          </a:xfrm>
          <a:prstGeom prst="flowChartDisplay">
            <a:avLst/>
          </a:prstGeom>
          <a:solidFill>
            <a:schemeClr val="tx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/>
          <p:cNvCxnSpPr>
            <a:stCxn id="2" idx="1"/>
            <a:endCxn id="22" idx="3"/>
          </p:cNvCxnSpPr>
          <p:nvPr/>
        </p:nvCxnSpPr>
        <p:spPr>
          <a:xfrm flipH="1">
            <a:off x="1748336" y="6102344"/>
            <a:ext cx="631305" cy="0"/>
          </a:xfrm>
          <a:prstGeom prst="straightConnector1">
            <a:avLst/>
          </a:prstGeom>
          <a:ln w="25400">
            <a:solidFill>
              <a:srgbClr val="FFFF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cxnSpLocks/>
            <a:endCxn id="11" idx="2"/>
          </p:cNvCxnSpPr>
          <p:nvPr/>
        </p:nvCxnSpPr>
        <p:spPr>
          <a:xfrm flipV="1">
            <a:off x="3327659" y="5091121"/>
            <a:ext cx="4681283" cy="1180639"/>
          </a:xfrm>
          <a:prstGeom prst="bentConnector2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29"/>
          <p:cNvSpPr/>
          <p:nvPr/>
        </p:nvSpPr>
        <p:spPr>
          <a:xfrm>
            <a:off x="800318" y="5957648"/>
            <a:ext cx="281146" cy="2893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8" name="Rechthoek 29"/>
          <p:cNvSpPr/>
          <p:nvPr/>
        </p:nvSpPr>
        <p:spPr>
          <a:xfrm>
            <a:off x="2746478" y="5957648"/>
            <a:ext cx="281146" cy="2893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1" name="Rechthoek 29"/>
          <p:cNvSpPr/>
          <p:nvPr/>
        </p:nvSpPr>
        <p:spPr>
          <a:xfrm>
            <a:off x="2755922" y="5957648"/>
            <a:ext cx="281146" cy="2893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2" name="Rechthoek 29"/>
          <p:cNvSpPr/>
          <p:nvPr/>
        </p:nvSpPr>
        <p:spPr>
          <a:xfrm>
            <a:off x="3104744" y="5777716"/>
            <a:ext cx="281146" cy="2893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3" name="Rechthoek 29"/>
          <p:cNvSpPr/>
          <p:nvPr/>
        </p:nvSpPr>
        <p:spPr>
          <a:xfrm>
            <a:off x="3101816" y="6141413"/>
            <a:ext cx="281146" cy="2893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0" name="Rechthoek 29"/>
          <p:cNvSpPr/>
          <p:nvPr/>
        </p:nvSpPr>
        <p:spPr>
          <a:xfrm>
            <a:off x="4520639" y="5777716"/>
            <a:ext cx="281146" cy="2893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1" name="Rechthoek 29"/>
          <p:cNvSpPr/>
          <p:nvPr/>
        </p:nvSpPr>
        <p:spPr>
          <a:xfrm>
            <a:off x="7858676" y="6142083"/>
            <a:ext cx="281146" cy="289389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42" name="Rechthoek 29"/>
          <p:cNvSpPr/>
          <p:nvPr/>
        </p:nvSpPr>
        <p:spPr>
          <a:xfrm>
            <a:off x="3603668" y="3391795"/>
            <a:ext cx="2111612" cy="1664074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gadget1</a:t>
            </a:r>
          </a:p>
          <a:p>
            <a:pPr algn="ctr"/>
            <a:r>
              <a:rPr lang="nl-BE" sz="2200" dirty="0"/>
              <a:t> </a:t>
            </a:r>
          </a:p>
          <a:p>
            <a:pPr algn="ctr"/>
            <a:r>
              <a:rPr lang="nl-BE" sz="2200" dirty="0"/>
              <a:t>gadget2</a:t>
            </a:r>
          </a:p>
          <a:p>
            <a:pPr algn="ctr"/>
            <a:r>
              <a:rPr lang="nl-BE" sz="2200" dirty="0"/>
              <a:t> </a:t>
            </a:r>
          </a:p>
          <a:p>
            <a:pPr algn="ctr"/>
            <a:r>
              <a:rPr lang="nl-BE" sz="2200" dirty="0"/>
              <a:t>gadget3</a:t>
            </a:r>
          </a:p>
        </p:txBody>
      </p:sp>
      <p:sp>
        <p:nvSpPr>
          <p:cNvPr id="43" name="Freeform 42"/>
          <p:cNvSpPr/>
          <p:nvPr/>
        </p:nvSpPr>
        <p:spPr>
          <a:xfrm>
            <a:off x="9055712" y="851964"/>
            <a:ext cx="462318" cy="4039408"/>
          </a:xfrm>
          <a:custGeom>
            <a:avLst/>
            <a:gdLst>
              <a:gd name="connsiteX0" fmla="*/ 0 w 474636"/>
              <a:gd name="connsiteY0" fmla="*/ 4545106 h 4545106"/>
              <a:gd name="connsiteX1" fmla="*/ 389964 w 474636"/>
              <a:gd name="connsiteY1" fmla="*/ 2628900 h 4545106"/>
              <a:gd name="connsiteX2" fmla="*/ 443753 w 474636"/>
              <a:gd name="connsiteY2" fmla="*/ 524436 h 4545106"/>
              <a:gd name="connsiteX3" fmla="*/ 6723 w 474636"/>
              <a:gd name="connsiteY3" fmla="*/ 0 h 454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636" h="4545106">
                <a:moveTo>
                  <a:pt x="0" y="4545106"/>
                </a:moveTo>
                <a:cubicBezTo>
                  <a:pt x="158002" y="3922059"/>
                  <a:pt x="316005" y="3299012"/>
                  <a:pt x="389964" y="2628900"/>
                </a:cubicBezTo>
                <a:cubicBezTo>
                  <a:pt x="463923" y="1958788"/>
                  <a:pt x="507627" y="962586"/>
                  <a:pt x="443753" y="524436"/>
                </a:cubicBezTo>
                <a:cubicBezTo>
                  <a:pt x="379880" y="86286"/>
                  <a:pt x="6723" y="0"/>
                  <a:pt x="6723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4" name="Freeform 43"/>
          <p:cNvSpPr/>
          <p:nvPr/>
        </p:nvSpPr>
        <p:spPr>
          <a:xfrm>
            <a:off x="9055711" y="463923"/>
            <a:ext cx="462320" cy="3785879"/>
          </a:xfrm>
          <a:custGeom>
            <a:avLst/>
            <a:gdLst>
              <a:gd name="connsiteX0" fmla="*/ 0 w 474636"/>
              <a:gd name="connsiteY0" fmla="*/ 4545106 h 4545106"/>
              <a:gd name="connsiteX1" fmla="*/ 389964 w 474636"/>
              <a:gd name="connsiteY1" fmla="*/ 2628900 h 4545106"/>
              <a:gd name="connsiteX2" fmla="*/ 443753 w 474636"/>
              <a:gd name="connsiteY2" fmla="*/ 524436 h 4545106"/>
              <a:gd name="connsiteX3" fmla="*/ 6723 w 474636"/>
              <a:gd name="connsiteY3" fmla="*/ 0 h 454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636" h="4545106">
                <a:moveTo>
                  <a:pt x="0" y="4545106"/>
                </a:moveTo>
                <a:cubicBezTo>
                  <a:pt x="158002" y="3922059"/>
                  <a:pt x="316005" y="3299012"/>
                  <a:pt x="389964" y="2628900"/>
                </a:cubicBezTo>
                <a:cubicBezTo>
                  <a:pt x="463923" y="1958788"/>
                  <a:pt x="507627" y="962586"/>
                  <a:pt x="443753" y="524436"/>
                </a:cubicBezTo>
                <a:cubicBezTo>
                  <a:pt x="379880" y="86286"/>
                  <a:pt x="6723" y="0"/>
                  <a:pt x="6723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5" name="Freeform 44"/>
          <p:cNvSpPr/>
          <p:nvPr/>
        </p:nvSpPr>
        <p:spPr>
          <a:xfrm>
            <a:off x="9055713" y="208429"/>
            <a:ext cx="462318" cy="3399382"/>
          </a:xfrm>
          <a:custGeom>
            <a:avLst/>
            <a:gdLst>
              <a:gd name="connsiteX0" fmla="*/ 0 w 474636"/>
              <a:gd name="connsiteY0" fmla="*/ 4545106 h 4545106"/>
              <a:gd name="connsiteX1" fmla="*/ 389964 w 474636"/>
              <a:gd name="connsiteY1" fmla="*/ 2628900 h 4545106"/>
              <a:gd name="connsiteX2" fmla="*/ 443753 w 474636"/>
              <a:gd name="connsiteY2" fmla="*/ 524436 h 4545106"/>
              <a:gd name="connsiteX3" fmla="*/ 6723 w 474636"/>
              <a:gd name="connsiteY3" fmla="*/ 0 h 454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636" h="4545106">
                <a:moveTo>
                  <a:pt x="0" y="4545106"/>
                </a:moveTo>
                <a:cubicBezTo>
                  <a:pt x="158002" y="3922059"/>
                  <a:pt x="316005" y="3299012"/>
                  <a:pt x="389964" y="2628900"/>
                </a:cubicBezTo>
                <a:cubicBezTo>
                  <a:pt x="463923" y="1958788"/>
                  <a:pt x="507627" y="962586"/>
                  <a:pt x="443753" y="524436"/>
                </a:cubicBezTo>
                <a:cubicBezTo>
                  <a:pt x="379880" y="86286"/>
                  <a:pt x="6723" y="0"/>
                  <a:pt x="6723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6" name="Freeform 45"/>
          <p:cNvSpPr/>
          <p:nvPr/>
        </p:nvSpPr>
        <p:spPr>
          <a:xfrm flipH="1">
            <a:off x="3135952" y="855320"/>
            <a:ext cx="462318" cy="4039408"/>
          </a:xfrm>
          <a:custGeom>
            <a:avLst/>
            <a:gdLst>
              <a:gd name="connsiteX0" fmla="*/ 0 w 474636"/>
              <a:gd name="connsiteY0" fmla="*/ 4545106 h 4545106"/>
              <a:gd name="connsiteX1" fmla="*/ 389964 w 474636"/>
              <a:gd name="connsiteY1" fmla="*/ 2628900 h 4545106"/>
              <a:gd name="connsiteX2" fmla="*/ 443753 w 474636"/>
              <a:gd name="connsiteY2" fmla="*/ 524436 h 4545106"/>
              <a:gd name="connsiteX3" fmla="*/ 6723 w 474636"/>
              <a:gd name="connsiteY3" fmla="*/ 0 h 454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636" h="4545106">
                <a:moveTo>
                  <a:pt x="0" y="4545106"/>
                </a:moveTo>
                <a:cubicBezTo>
                  <a:pt x="158002" y="3922059"/>
                  <a:pt x="316005" y="3299012"/>
                  <a:pt x="389964" y="2628900"/>
                </a:cubicBezTo>
                <a:cubicBezTo>
                  <a:pt x="463923" y="1958788"/>
                  <a:pt x="507627" y="962586"/>
                  <a:pt x="443753" y="524436"/>
                </a:cubicBezTo>
                <a:cubicBezTo>
                  <a:pt x="379880" y="86286"/>
                  <a:pt x="6723" y="0"/>
                  <a:pt x="6723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7" name="Freeform 46"/>
          <p:cNvSpPr/>
          <p:nvPr/>
        </p:nvSpPr>
        <p:spPr>
          <a:xfrm flipH="1">
            <a:off x="3135953" y="467279"/>
            <a:ext cx="468798" cy="3782523"/>
          </a:xfrm>
          <a:custGeom>
            <a:avLst/>
            <a:gdLst>
              <a:gd name="connsiteX0" fmla="*/ 0 w 474636"/>
              <a:gd name="connsiteY0" fmla="*/ 4545106 h 4545106"/>
              <a:gd name="connsiteX1" fmla="*/ 389964 w 474636"/>
              <a:gd name="connsiteY1" fmla="*/ 2628900 h 4545106"/>
              <a:gd name="connsiteX2" fmla="*/ 443753 w 474636"/>
              <a:gd name="connsiteY2" fmla="*/ 524436 h 4545106"/>
              <a:gd name="connsiteX3" fmla="*/ 6723 w 474636"/>
              <a:gd name="connsiteY3" fmla="*/ 0 h 454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636" h="4545106">
                <a:moveTo>
                  <a:pt x="0" y="4545106"/>
                </a:moveTo>
                <a:cubicBezTo>
                  <a:pt x="158002" y="3922059"/>
                  <a:pt x="316005" y="3299012"/>
                  <a:pt x="389964" y="2628900"/>
                </a:cubicBezTo>
                <a:cubicBezTo>
                  <a:pt x="463923" y="1958788"/>
                  <a:pt x="507627" y="962586"/>
                  <a:pt x="443753" y="524436"/>
                </a:cubicBezTo>
                <a:cubicBezTo>
                  <a:pt x="379880" y="86286"/>
                  <a:pt x="6723" y="0"/>
                  <a:pt x="6723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sp>
        <p:nvSpPr>
          <p:cNvPr id="48" name="Freeform 47"/>
          <p:cNvSpPr/>
          <p:nvPr/>
        </p:nvSpPr>
        <p:spPr>
          <a:xfrm flipH="1">
            <a:off x="3135953" y="211785"/>
            <a:ext cx="462318" cy="3399382"/>
          </a:xfrm>
          <a:custGeom>
            <a:avLst/>
            <a:gdLst>
              <a:gd name="connsiteX0" fmla="*/ 0 w 474636"/>
              <a:gd name="connsiteY0" fmla="*/ 4545106 h 4545106"/>
              <a:gd name="connsiteX1" fmla="*/ 389964 w 474636"/>
              <a:gd name="connsiteY1" fmla="*/ 2628900 h 4545106"/>
              <a:gd name="connsiteX2" fmla="*/ 443753 w 474636"/>
              <a:gd name="connsiteY2" fmla="*/ 524436 h 4545106"/>
              <a:gd name="connsiteX3" fmla="*/ 6723 w 474636"/>
              <a:gd name="connsiteY3" fmla="*/ 0 h 4545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4636" h="4545106">
                <a:moveTo>
                  <a:pt x="0" y="4545106"/>
                </a:moveTo>
                <a:cubicBezTo>
                  <a:pt x="158002" y="3922059"/>
                  <a:pt x="316005" y="3299012"/>
                  <a:pt x="389964" y="2628900"/>
                </a:cubicBezTo>
                <a:cubicBezTo>
                  <a:pt x="463923" y="1958788"/>
                  <a:pt x="507627" y="962586"/>
                  <a:pt x="443753" y="524436"/>
                </a:cubicBezTo>
                <a:cubicBezTo>
                  <a:pt x="379880" y="86286"/>
                  <a:pt x="6723" y="0"/>
                  <a:pt x="6723" y="0"/>
                </a:cubicBezTo>
              </a:path>
            </a:pathLst>
          </a:custGeom>
          <a:noFill/>
          <a:ln>
            <a:solidFill>
              <a:srgbClr val="FFFF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/>
          </a:p>
        </p:txBody>
      </p:sp>
      <p:pic>
        <p:nvPicPr>
          <p:cNvPr id="49" name="Picture 2" descr="http://openclipart.org/image/800px/svg_to_png/167093/StopSign-nofon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252" y="1905735"/>
            <a:ext cx="883920" cy="88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A10042-3C08-4373-A57F-E6EA37CFC45D}"/>
              </a:ext>
            </a:extLst>
          </p:cNvPr>
          <p:cNvSpPr txBox="1"/>
          <p:nvPr/>
        </p:nvSpPr>
        <p:spPr>
          <a:xfrm>
            <a:off x="2896495" y="6576989"/>
            <a:ext cx="6690101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Volckaert</a:t>
            </a:r>
            <a:r>
              <a:rPr lang="el-GR" sz="1050" dirty="0">
                <a:solidFill>
                  <a:schemeClr val="bg1"/>
                </a:solidFill>
              </a:rPr>
              <a:t> </a:t>
            </a:r>
            <a:r>
              <a:rPr lang="en-US" sz="1050" dirty="0">
                <a:solidFill>
                  <a:schemeClr val="bg1"/>
                </a:solidFill>
              </a:rPr>
              <a:t>et al. “Cloning your gadgets: Complete ROP attack immunity with multi-variant execution.” In TDCS, 2016.</a:t>
            </a:r>
          </a:p>
        </p:txBody>
      </p:sp>
    </p:spTree>
    <p:extLst>
      <p:ext uri="{BB962C8B-B14F-4D97-AF65-F5344CB8AC3E}">
        <p14:creationId xmlns:p14="http://schemas.microsoft.com/office/powerpoint/2010/main" val="336337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4.81481E-6 L 0.16003 0.00047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95" y="2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7"/>
                                            </p:cond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-4.81481E-6 L 0.02969 -0.02615 " pathEditMode="relative" rAng="0" ptsTypes="AA">
                                      <p:cBhvr>
                                        <p:cTn id="17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-131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6"/>
                                            </p:cond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8" presetID="42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4.81481E-6 L 0.02969 0.02593 " pathEditMode="relative" rAng="0" ptsTypes="AA">
                                      <p:cBhvr>
                                        <p:cTn id="19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4" y="1296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8"/>
                                            </p:cond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75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75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42" presetClass="pat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2.59259E-6 L 0.11601 2.59259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94" y="0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22222E-6 L 0.38971 0.00162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79" y="69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75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75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750"/>
                            </p:stCondLst>
                            <p:childTnLst>
                              <p:par>
                                <p:cTn id="38" presetID="42" presetClass="path" presetSubtype="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9259E-6 L -1.66667E-6 -0.26574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28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8"/>
                                            </p:cond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0" presetID="42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0.00013 -0.30787 " pathEditMode="relative" rAng="0" ptsTypes="AA">
                                      <p:cBhvr>
                                        <p:cTn id="41" dur="75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5394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0"/>
                                            </p:cond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8" grpId="0" animBg="1"/>
      <p:bldP spid="29" grpId="0" animBg="1"/>
      <p:bldP spid="37" grpId="0" animBg="1"/>
      <p:bldP spid="37" grpId="1" animBg="1"/>
      <p:bldP spid="38" grpId="0" animBg="1"/>
      <p:bldP spid="38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12E9-6F0C-4224-AC69-961B50BF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13</a:t>
            </a:fld>
            <a:endParaRPr lang="en-US"/>
          </a:p>
        </p:txBody>
      </p:sp>
      <p:sp>
        <p:nvSpPr>
          <p:cNvPr id="5" name="object 66">
            <a:extLst>
              <a:ext uri="{FF2B5EF4-FFF2-40B4-BE49-F238E27FC236}">
                <a16:creationId xmlns:a16="http://schemas.microsoft.com/office/drawing/2014/main" id="{939D898D-CE71-46DA-9C36-E980B4EBBB41}"/>
              </a:ext>
            </a:extLst>
          </p:cNvPr>
          <p:cNvSpPr/>
          <p:nvPr/>
        </p:nvSpPr>
        <p:spPr>
          <a:xfrm>
            <a:off x="353201" y="3105780"/>
            <a:ext cx="8436529" cy="469900"/>
          </a:xfrm>
          <a:custGeom>
            <a:avLst/>
            <a:gdLst/>
            <a:ahLst/>
            <a:cxnLst/>
            <a:rect l="l" t="t" r="r" b="b"/>
            <a:pathLst>
              <a:path w="5448300" h="469900">
                <a:moveTo>
                  <a:pt x="0" y="0"/>
                </a:moveTo>
                <a:lnTo>
                  <a:pt x="0" y="469900"/>
                </a:lnTo>
                <a:lnTo>
                  <a:pt x="5448300" y="469900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kernel</a:t>
            </a:r>
            <a:endParaRPr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A9D570-549E-4275-90EE-E5781AF6671A}"/>
              </a:ext>
            </a:extLst>
          </p:cNvPr>
          <p:cNvCxnSpPr>
            <a:cxnSpLocks/>
          </p:cNvCxnSpPr>
          <p:nvPr/>
        </p:nvCxnSpPr>
        <p:spPr>
          <a:xfrm flipV="1">
            <a:off x="353202" y="2613371"/>
            <a:ext cx="9050586" cy="13436"/>
          </a:xfrm>
          <a:prstGeom prst="line">
            <a:avLst/>
          </a:prstGeom>
          <a:ln w="254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2D3070-DA6D-48D2-8ECB-CE294015A233}"/>
              </a:ext>
            </a:extLst>
          </p:cNvPr>
          <p:cNvSpPr txBox="1"/>
          <p:nvPr/>
        </p:nvSpPr>
        <p:spPr>
          <a:xfrm rot="5400000">
            <a:off x="8646243" y="3114151"/>
            <a:ext cx="11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Ring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9996D-0C06-4DE7-8CCA-EB51407E60A7}"/>
              </a:ext>
            </a:extLst>
          </p:cNvPr>
          <p:cNvSpPr txBox="1"/>
          <p:nvPr/>
        </p:nvSpPr>
        <p:spPr>
          <a:xfrm rot="5400000">
            <a:off x="8646244" y="2068921"/>
            <a:ext cx="11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Ring 3</a:t>
            </a:r>
          </a:p>
        </p:txBody>
      </p:sp>
      <p:sp>
        <p:nvSpPr>
          <p:cNvPr id="26" name="object 54">
            <a:extLst>
              <a:ext uri="{FF2B5EF4-FFF2-40B4-BE49-F238E27FC236}">
                <a16:creationId xmlns:a16="http://schemas.microsoft.com/office/drawing/2014/main" id="{AFD90749-21C7-4385-A08D-956AAA9681A9}"/>
              </a:ext>
            </a:extLst>
          </p:cNvPr>
          <p:cNvSpPr/>
          <p:nvPr/>
        </p:nvSpPr>
        <p:spPr>
          <a:xfrm>
            <a:off x="10162583" y="1407629"/>
            <a:ext cx="133317" cy="165648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4">
            <a:extLst>
              <a:ext uri="{FF2B5EF4-FFF2-40B4-BE49-F238E27FC236}">
                <a16:creationId xmlns:a16="http://schemas.microsoft.com/office/drawing/2014/main" id="{6FB12B9C-6461-43C6-83D9-0F7A9A240E0D}"/>
              </a:ext>
            </a:extLst>
          </p:cNvPr>
          <p:cNvSpPr/>
          <p:nvPr/>
        </p:nvSpPr>
        <p:spPr>
          <a:xfrm>
            <a:off x="10162583" y="1687260"/>
            <a:ext cx="133317" cy="165648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E19BD8-AAC2-4FF3-AA7B-A0351C3D2293}"/>
              </a:ext>
            </a:extLst>
          </p:cNvPr>
          <p:cNvSpPr txBox="1"/>
          <p:nvPr/>
        </p:nvSpPr>
        <p:spPr>
          <a:xfrm>
            <a:off x="10344129" y="1577155"/>
            <a:ext cx="18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shared 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7BC41-BB23-41D4-A0F4-DD1DAAC11467}"/>
              </a:ext>
            </a:extLst>
          </p:cNvPr>
          <p:cNvSpPr txBox="1"/>
          <p:nvPr/>
        </p:nvSpPr>
        <p:spPr>
          <a:xfrm>
            <a:off x="10439690" y="1301394"/>
            <a:ext cx="18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NVX monitor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C490CBA-720B-4998-85E5-54C09B9C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224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 Design</a:t>
            </a:r>
          </a:p>
        </p:txBody>
      </p:sp>
    </p:spTree>
    <p:extLst>
      <p:ext uri="{BB962C8B-B14F-4D97-AF65-F5344CB8AC3E}">
        <p14:creationId xmlns:p14="http://schemas.microsoft.com/office/powerpoint/2010/main" val="31891541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12E9-6F0C-4224-AC69-961B50BF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14</a:t>
            </a:fld>
            <a:endParaRPr lang="en-US"/>
          </a:p>
        </p:txBody>
      </p:sp>
      <p:sp>
        <p:nvSpPr>
          <p:cNvPr id="5" name="object 66">
            <a:extLst>
              <a:ext uri="{FF2B5EF4-FFF2-40B4-BE49-F238E27FC236}">
                <a16:creationId xmlns:a16="http://schemas.microsoft.com/office/drawing/2014/main" id="{939D898D-CE71-46DA-9C36-E980B4EBBB41}"/>
              </a:ext>
            </a:extLst>
          </p:cNvPr>
          <p:cNvSpPr/>
          <p:nvPr/>
        </p:nvSpPr>
        <p:spPr>
          <a:xfrm>
            <a:off x="353201" y="3105780"/>
            <a:ext cx="8436529" cy="469900"/>
          </a:xfrm>
          <a:custGeom>
            <a:avLst/>
            <a:gdLst/>
            <a:ahLst/>
            <a:cxnLst/>
            <a:rect l="l" t="t" r="r" b="b"/>
            <a:pathLst>
              <a:path w="5448300" h="469900">
                <a:moveTo>
                  <a:pt x="0" y="0"/>
                </a:moveTo>
                <a:lnTo>
                  <a:pt x="0" y="469900"/>
                </a:lnTo>
                <a:lnTo>
                  <a:pt x="5448300" y="469900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kernel</a:t>
            </a:r>
            <a:endParaRPr dirty="0"/>
          </a:p>
        </p:txBody>
      </p:sp>
      <p:sp>
        <p:nvSpPr>
          <p:cNvPr id="19" name="object 54">
            <a:extLst>
              <a:ext uri="{FF2B5EF4-FFF2-40B4-BE49-F238E27FC236}">
                <a16:creationId xmlns:a16="http://schemas.microsoft.com/office/drawing/2014/main" id="{7C790B01-A225-4CCC-809C-4BAC98B73908}"/>
              </a:ext>
            </a:extLst>
          </p:cNvPr>
          <p:cNvSpPr/>
          <p:nvPr/>
        </p:nvSpPr>
        <p:spPr>
          <a:xfrm>
            <a:off x="436026" y="3170224"/>
            <a:ext cx="1503808" cy="355600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C727614D-BE1C-41B7-836A-0F19585DC978}"/>
              </a:ext>
            </a:extLst>
          </p:cNvPr>
          <p:cNvSpPr txBox="1"/>
          <p:nvPr/>
        </p:nvSpPr>
        <p:spPr>
          <a:xfrm>
            <a:off x="436025" y="3170224"/>
            <a:ext cx="1503809" cy="35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570199">
              <a:lnSpc>
                <a:spcPct val="101725"/>
              </a:lnSpc>
            </a:pPr>
            <a:endParaRPr sz="2200" dirty="0">
              <a:latin typeface="Calibri"/>
              <a:cs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A9D570-549E-4275-90EE-E5781AF6671A}"/>
              </a:ext>
            </a:extLst>
          </p:cNvPr>
          <p:cNvCxnSpPr>
            <a:cxnSpLocks/>
          </p:cNvCxnSpPr>
          <p:nvPr/>
        </p:nvCxnSpPr>
        <p:spPr>
          <a:xfrm flipV="1">
            <a:off x="353202" y="2613371"/>
            <a:ext cx="9050586" cy="13436"/>
          </a:xfrm>
          <a:prstGeom prst="line">
            <a:avLst/>
          </a:prstGeom>
          <a:ln w="254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2D3070-DA6D-48D2-8ECB-CE294015A233}"/>
              </a:ext>
            </a:extLst>
          </p:cNvPr>
          <p:cNvSpPr txBox="1"/>
          <p:nvPr/>
        </p:nvSpPr>
        <p:spPr>
          <a:xfrm rot="5400000">
            <a:off x="8646243" y="3114151"/>
            <a:ext cx="11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Ring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9996D-0C06-4DE7-8CCA-EB51407E60A7}"/>
              </a:ext>
            </a:extLst>
          </p:cNvPr>
          <p:cNvSpPr txBox="1"/>
          <p:nvPr/>
        </p:nvSpPr>
        <p:spPr>
          <a:xfrm rot="5400000">
            <a:off x="8646244" y="2068921"/>
            <a:ext cx="11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Ring 3</a:t>
            </a:r>
          </a:p>
        </p:txBody>
      </p:sp>
      <p:sp>
        <p:nvSpPr>
          <p:cNvPr id="26" name="object 54">
            <a:extLst>
              <a:ext uri="{FF2B5EF4-FFF2-40B4-BE49-F238E27FC236}">
                <a16:creationId xmlns:a16="http://schemas.microsoft.com/office/drawing/2014/main" id="{AFD90749-21C7-4385-A08D-956AAA9681A9}"/>
              </a:ext>
            </a:extLst>
          </p:cNvPr>
          <p:cNvSpPr/>
          <p:nvPr/>
        </p:nvSpPr>
        <p:spPr>
          <a:xfrm>
            <a:off x="10162583" y="1407629"/>
            <a:ext cx="133317" cy="165648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4">
            <a:extLst>
              <a:ext uri="{FF2B5EF4-FFF2-40B4-BE49-F238E27FC236}">
                <a16:creationId xmlns:a16="http://schemas.microsoft.com/office/drawing/2014/main" id="{6FB12B9C-6461-43C6-83D9-0F7A9A240E0D}"/>
              </a:ext>
            </a:extLst>
          </p:cNvPr>
          <p:cNvSpPr/>
          <p:nvPr/>
        </p:nvSpPr>
        <p:spPr>
          <a:xfrm>
            <a:off x="10162583" y="1687260"/>
            <a:ext cx="133317" cy="165648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E19BD8-AAC2-4FF3-AA7B-A0351C3D2293}"/>
              </a:ext>
            </a:extLst>
          </p:cNvPr>
          <p:cNvSpPr txBox="1"/>
          <p:nvPr/>
        </p:nvSpPr>
        <p:spPr>
          <a:xfrm>
            <a:off x="10344129" y="1577155"/>
            <a:ext cx="18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shared 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7BC41-BB23-41D4-A0F4-DD1DAAC11467}"/>
              </a:ext>
            </a:extLst>
          </p:cNvPr>
          <p:cNvSpPr txBox="1"/>
          <p:nvPr/>
        </p:nvSpPr>
        <p:spPr>
          <a:xfrm>
            <a:off x="10439690" y="1301394"/>
            <a:ext cx="18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NVX monitor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C490CBA-720B-4998-85E5-54C09B9C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224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 Design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0B20E0-36E8-4893-8A8F-2BA10A5B5D2B}"/>
              </a:ext>
            </a:extLst>
          </p:cNvPr>
          <p:cNvSpPr txBox="1"/>
          <p:nvPr/>
        </p:nvSpPr>
        <p:spPr>
          <a:xfrm>
            <a:off x="1512135" y="4240299"/>
            <a:ext cx="40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Implicit, fast system call interception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AD5B-D743-42EE-87F6-379E802FF91B}"/>
              </a:ext>
            </a:extLst>
          </p:cNvPr>
          <p:cNvSpPr/>
          <p:nvPr/>
        </p:nvSpPr>
        <p:spPr>
          <a:xfrm>
            <a:off x="593018" y="3221330"/>
            <a:ext cx="1189821" cy="253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7E28A2E-FE4D-47D5-9305-293E00808263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hangingPunct="0"/>
            <a:r>
              <a:rPr lang="en-US" sz="1050" dirty="0">
                <a:solidFill>
                  <a:schemeClr val="bg1"/>
                </a:solidFill>
              </a:rPr>
              <a:t>Cox et al. “A </a:t>
            </a:r>
            <a:r>
              <a:rPr lang="en-US" sz="1050" dirty="0" err="1">
                <a:solidFill>
                  <a:schemeClr val="bg1"/>
                </a:solidFill>
              </a:rPr>
              <a:t>secretless</a:t>
            </a:r>
            <a:r>
              <a:rPr lang="en-US" sz="1050" dirty="0">
                <a:solidFill>
                  <a:schemeClr val="bg1"/>
                </a:solidFill>
              </a:rPr>
              <a:t> framework for security through diversity.” In USENIX Security, 2006.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0E7B16-7E2E-452F-B56B-C572FA24BB22}"/>
              </a:ext>
            </a:extLst>
          </p:cNvPr>
          <p:cNvSpPr txBox="1"/>
          <p:nvPr/>
        </p:nvSpPr>
        <p:spPr>
          <a:xfrm>
            <a:off x="5939008" y="4240299"/>
            <a:ext cx="404319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Dangerous and difficult to implement correctly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Significant increase of TCB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Maintenance of huge kernel patches and/or modules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D1FC83-8F62-49C1-8AE9-91D1641E1D57}"/>
              </a:ext>
            </a:extLst>
          </p:cNvPr>
          <p:cNvSpPr/>
          <p:nvPr/>
        </p:nvSpPr>
        <p:spPr>
          <a:xfrm>
            <a:off x="170723" y="3047299"/>
            <a:ext cx="1962878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290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12E9-6F0C-4224-AC69-961B50BF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15</a:t>
            </a:fld>
            <a:endParaRPr lang="en-US"/>
          </a:p>
        </p:txBody>
      </p:sp>
      <p:sp>
        <p:nvSpPr>
          <p:cNvPr id="5" name="object 66">
            <a:extLst>
              <a:ext uri="{FF2B5EF4-FFF2-40B4-BE49-F238E27FC236}">
                <a16:creationId xmlns:a16="http://schemas.microsoft.com/office/drawing/2014/main" id="{939D898D-CE71-46DA-9C36-E980B4EBBB41}"/>
              </a:ext>
            </a:extLst>
          </p:cNvPr>
          <p:cNvSpPr/>
          <p:nvPr/>
        </p:nvSpPr>
        <p:spPr>
          <a:xfrm>
            <a:off x="353201" y="3105780"/>
            <a:ext cx="8436529" cy="469900"/>
          </a:xfrm>
          <a:custGeom>
            <a:avLst/>
            <a:gdLst/>
            <a:ahLst/>
            <a:cxnLst/>
            <a:rect l="l" t="t" r="r" b="b"/>
            <a:pathLst>
              <a:path w="5448300" h="469900">
                <a:moveTo>
                  <a:pt x="0" y="0"/>
                </a:moveTo>
                <a:lnTo>
                  <a:pt x="0" y="469900"/>
                </a:lnTo>
                <a:lnTo>
                  <a:pt x="5448300" y="469900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kernel</a:t>
            </a:r>
            <a:endParaRPr dirty="0"/>
          </a:p>
        </p:txBody>
      </p:sp>
      <p:sp>
        <p:nvSpPr>
          <p:cNvPr id="15" name="object 54">
            <a:extLst>
              <a:ext uri="{FF2B5EF4-FFF2-40B4-BE49-F238E27FC236}">
                <a16:creationId xmlns:a16="http://schemas.microsoft.com/office/drawing/2014/main" id="{14244CF9-9B75-49BB-A617-BB84BD9C2648}"/>
              </a:ext>
            </a:extLst>
          </p:cNvPr>
          <p:cNvSpPr/>
          <p:nvPr/>
        </p:nvSpPr>
        <p:spPr>
          <a:xfrm>
            <a:off x="4661159" y="1648216"/>
            <a:ext cx="1718835" cy="355600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F1FE5DF-81F5-49BE-8F20-69198FA4567C}"/>
              </a:ext>
            </a:extLst>
          </p:cNvPr>
          <p:cNvSpPr txBox="1"/>
          <p:nvPr/>
        </p:nvSpPr>
        <p:spPr>
          <a:xfrm>
            <a:off x="4661159" y="1648216"/>
            <a:ext cx="1718835" cy="35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570199">
              <a:lnSpc>
                <a:spcPct val="101725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19" name="object 54">
            <a:extLst>
              <a:ext uri="{FF2B5EF4-FFF2-40B4-BE49-F238E27FC236}">
                <a16:creationId xmlns:a16="http://schemas.microsoft.com/office/drawing/2014/main" id="{7C790B01-A225-4CCC-809C-4BAC98B73908}"/>
              </a:ext>
            </a:extLst>
          </p:cNvPr>
          <p:cNvSpPr/>
          <p:nvPr/>
        </p:nvSpPr>
        <p:spPr>
          <a:xfrm>
            <a:off x="436026" y="3170224"/>
            <a:ext cx="1503808" cy="355600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C727614D-BE1C-41B7-836A-0F19585DC978}"/>
              </a:ext>
            </a:extLst>
          </p:cNvPr>
          <p:cNvSpPr txBox="1"/>
          <p:nvPr/>
        </p:nvSpPr>
        <p:spPr>
          <a:xfrm>
            <a:off x="436025" y="3170224"/>
            <a:ext cx="1503809" cy="35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570199">
              <a:lnSpc>
                <a:spcPct val="101725"/>
              </a:lnSpc>
            </a:pPr>
            <a:endParaRPr sz="2200" dirty="0">
              <a:latin typeface="Calibri"/>
              <a:cs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A9D570-549E-4275-90EE-E5781AF6671A}"/>
              </a:ext>
            </a:extLst>
          </p:cNvPr>
          <p:cNvCxnSpPr>
            <a:cxnSpLocks/>
          </p:cNvCxnSpPr>
          <p:nvPr/>
        </p:nvCxnSpPr>
        <p:spPr>
          <a:xfrm flipV="1">
            <a:off x="353202" y="2613371"/>
            <a:ext cx="9050586" cy="13436"/>
          </a:xfrm>
          <a:prstGeom prst="line">
            <a:avLst/>
          </a:prstGeom>
          <a:ln w="254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2D3070-DA6D-48D2-8ECB-CE294015A233}"/>
              </a:ext>
            </a:extLst>
          </p:cNvPr>
          <p:cNvSpPr txBox="1"/>
          <p:nvPr/>
        </p:nvSpPr>
        <p:spPr>
          <a:xfrm rot="5400000">
            <a:off x="8646243" y="3114151"/>
            <a:ext cx="11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Ring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9996D-0C06-4DE7-8CCA-EB51407E60A7}"/>
              </a:ext>
            </a:extLst>
          </p:cNvPr>
          <p:cNvSpPr txBox="1"/>
          <p:nvPr/>
        </p:nvSpPr>
        <p:spPr>
          <a:xfrm rot="5400000">
            <a:off x="8646244" y="2068921"/>
            <a:ext cx="11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Ring 3</a:t>
            </a:r>
          </a:p>
        </p:txBody>
      </p:sp>
      <p:sp>
        <p:nvSpPr>
          <p:cNvPr id="26" name="object 54">
            <a:extLst>
              <a:ext uri="{FF2B5EF4-FFF2-40B4-BE49-F238E27FC236}">
                <a16:creationId xmlns:a16="http://schemas.microsoft.com/office/drawing/2014/main" id="{AFD90749-21C7-4385-A08D-956AAA9681A9}"/>
              </a:ext>
            </a:extLst>
          </p:cNvPr>
          <p:cNvSpPr/>
          <p:nvPr/>
        </p:nvSpPr>
        <p:spPr>
          <a:xfrm>
            <a:off x="10162583" y="1407629"/>
            <a:ext cx="133317" cy="165648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4">
            <a:extLst>
              <a:ext uri="{FF2B5EF4-FFF2-40B4-BE49-F238E27FC236}">
                <a16:creationId xmlns:a16="http://schemas.microsoft.com/office/drawing/2014/main" id="{6FB12B9C-6461-43C6-83D9-0F7A9A240E0D}"/>
              </a:ext>
            </a:extLst>
          </p:cNvPr>
          <p:cNvSpPr/>
          <p:nvPr/>
        </p:nvSpPr>
        <p:spPr>
          <a:xfrm>
            <a:off x="10162583" y="1687260"/>
            <a:ext cx="133317" cy="165648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E19BD8-AAC2-4FF3-AA7B-A0351C3D2293}"/>
              </a:ext>
            </a:extLst>
          </p:cNvPr>
          <p:cNvSpPr txBox="1"/>
          <p:nvPr/>
        </p:nvSpPr>
        <p:spPr>
          <a:xfrm>
            <a:off x="10344129" y="1577155"/>
            <a:ext cx="18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shared 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7BC41-BB23-41D4-A0F4-DD1DAAC11467}"/>
              </a:ext>
            </a:extLst>
          </p:cNvPr>
          <p:cNvSpPr txBox="1"/>
          <p:nvPr/>
        </p:nvSpPr>
        <p:spPr>
          <a:xfrm>
            <a:off x="10439690" y="1301394"/>
            <a:ext cx="18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NVX monitor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6C62E67-6565-44D5-88DB-84B0FCEB22E0}"/>
              </a:ext>
            </a:extLst>
          </p:cNvPr>
          <p:cNvSpPr txBox="1"/>
          <p:nvPr/>
        </p:nvSpPr>
        <p:spPr>
          <a:xfrm>
            <a:off x="89489" y="6144394"/>
            <a:ext cx="9143339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>
                <a:solidFill>
                  <a:schemeClr val="bg1">
                    <a:lumMod val="95000"/>
                  </a:schemeClr>
                </a:solidFill>
              </a:rPr>
              <a:t>Lorenzo Cavallaro. Comprehensive Memory Error Protection via Diversity 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and Taint-Tracking. PhD thesis, PhD dissertation,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Universita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it-IT" sz="1050" dirty="0">
                <a:solidFill>
                  <a:schemeClr val="bg1">
                    <a:lumMod val="95000"/>
                  </a:schemeClr>
                </a:solidFill>
              </a:rPr>
              <a:t>Degli Studi Di Milano, 2007.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M. Maurer and D. Brumley. TACHYON: Tandem execution for efficient live patch testing. In USENIX Security Symposium, 2012.</a:t>
            </a:r>
          </a:p>
          <a:p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P.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Hosek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 and C. </a:t>
            </a:r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Cadar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. Safe software updates via multi-version execution. In International Conference on Software Engineering (ICSE), 2013.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B124E3C1-7448-4269-BF61-1242B0162321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122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Monitor Design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FBF0CD0-141D-4B9B-A7A8-9E3BED790E0D}"/>
              </a:ext>
            </a:extLst>
          </p:cNvPr>
          <p:cNvSpPr/>
          <p:nvPr/>
        </p:nvSpPr>
        <p:spPr>
          <a:xfrm>
            <a:off x="593018" y="3221330"/>
            <a:ext cx="1189821" cy="253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8388271-B1C5-499E-8B19-D196749350E9}"/>
              </a:ext>
            </a:extLst>
          </p:cNvPr>
          <p:cNvSpPr/>
          <p:nvPr/>
        </p:nvSpPr>
        <p:spPr>
          <a:xfrm>
            <a:off x="4940973" y="1707858"/>
            <a:ext cx="1189821" cy="253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BA89F6-596E-4C9B-890A-1EE72C789459}"/>
              </a:ext>
            </a:extLst>
          </p:cNvPr>
          <p:cNvSpPr txBox="1"/>
          <p:nvPr/>
        </p:nvSpPr>
        <p:spPr>
          <a:xfrm>
            <a:off x="1512135" y="4240299"/>
            <a:ext cx="40431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Easier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Isolation of monitor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7B33C3-1B81-4E37-86C9-79787F2165E2}"/>
              </a:ext>
            </a:extLst>
          </p:cNvPr>
          <p:cNvSpPr txBox="1"/>
          <p:nvPr/>
        </p:nvSpPr>
        <p:spPr>
          <a:xfrm>
            <a:off x="5939008" y="4240299"/>
            <a:ext cx="40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Slow system call interception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3B5F1D-D4FE-4C12-95D8-9686981B51C8}"/>
              </a:ext>
            </a:extLst>
          </p:cNvPr>
          <p:cNvSpPr/>
          <p:nvPr/>
        </p:nvSpPr>
        <p:spPr>
          <a:xfrm>
            <a:off x="4539137" y="1506066"/>
            <a:ext cx="1962878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6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1112E9-6F0C-4224-AC69-961B50BFF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16</a:t>
            </a:fld>
            <a:endParaRPr lang="en-US"/>
          </a:p>
        </p:txBody>
      </p:sp>
      <p:sp>
        <p:nvSpPr>
          <p:cNvPr id="5" name="object 66">
            <a:extLst>
              <a:ext uri="{FF2B5EF4-FFF2-40B4-BE49-F238E27FC236}">
                <a16:creationId xmlns:a16="http://schemas.microsoft.com/office/drawing/2014/main" id="{939D898D-CE71-46DA-9C36-E980B4EBBB41}"/>
              </a:ext>
            </a:extLst>
          </p:cNvPr>
          <p:cNvSpPr/>
          <p:nvPr/>
        </p:nvSpPr>
        <p:spPr>
          <a:xfrm>
            <a:off x="353201" y="3105780"/>
            <a:ext cx="8436529" cy="469900"/>
          </a:xfrm>
          <a:custGeom>
            <a:avLst/>
            <a:gdLst/>
            <a:ahLst/>
            <a:cxnLst/>
            <a:rect l="l" t="t" r="r" b="b"/>
            <a:pathLst>
              <a:path w="5448300" h="469900">
                <a:moveTo>
                  <a:pt x="0" y="0"/>
                </a:moveTo>
                <a:lnTo>
                  <a:pt x="0" y="469900"/>
                </a:lnTo>
                <a:lnTo>
                  <a:pt x="5448300" y="469900"/>
                </a:lnTo>
                <a:lnTo>
                  <a:pt x="54483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r>
              <a:rPr lang="en-US" dirty="0"/>
              <a:t>                                                                                                                                                  kernel</a:t>
            </a:r>
            <a:endParaRPr dirty="0"/>
          </a:p>
        </p:txBody>
      </p:sp>
      <p:sp>
        <p:nvSpPr>
          <p:cNvPr id="6" name="object 39">
            <a:extLst>
              <a:ext uri="{FF2B5EF4-FFF2-40B4-BE49-F238E27FC236}">
                <a16:creationId xmlns:a16="http://schemas.microsoft.com/office/drawing/2014/main" id="{BEAAB56F-31C7-42C2-A10E-A63C38202BDE}"/>
              </a:ext>
            </a:extLst>
          </p:cNvPr>
          <p:cNvSpPr/>
          <p:nvPr/>
        </p:nvSpPr>
        <p:spPr>
          <a:xfrm>
            <a:off x="513800" y="1269313"/>
            <a:ext cx="1558237" cy="1059544"/>
          </a:xfrm>
          <a:custGeom>
            <a:avLst/>
            <a:gdLst/>
            <a:ahLst/>
            <a:cxnLst/>
            <a:rect l="l" t="t" r="r" b="b"/>
            <a:pathLst>
              <a:path w="2120900" h="2832100">
                <a:moveTo>
                  <a:pt x="0" y="0"/>
                </a:moveTo>
                <a:lnTo>
                  <a:pt x="2120900" y="0"/>
                </a:lnTo>
                <a:lnTo>
                  <a:pt x="21209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54">
            <a:extLst>
              <a:ext uri="{FF2B5EF4-FFF2-40B4-BE49-F238E27FC236}">
                <a16:creationId xmlns:a16="http://schemas.microsoft.com/office/drawing/2014/main" id="{29680F8C-381A-4E1C-B4C6-8F35633A49E2}"/>
              </a:ext>
            </a:extLst>
          </p:cNvPr>
          <p:cNvSpPr/>
          <p:nvPr/>
        </p:nvSpPr>
        <p:spPr>
          <a:xfrm>
            <a:off x="513799" y="1973257"/>
            <a:ext cx="1558238" cy="355600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15">
            <a:extLst>
              <a:ext uri="{FF2B5EF4-FFF2-40B4-BE49-F238E27FC236}">
                <a16:creationId xmlns:a16="http://schemas.microsoft.com/office/drawing/2014/main" id="{A0B4D5E6-0374-42AE-BD8E-87AC0DA12288}"/>
              </a:ext>
            </a:extLst>
          </p:cNvPr>
          <p:cNvSpPr txBox="1"/>
          <p:nvPr/>
        </p:nvSpPr>
        <p:spPr>
          <a:xfrm>
            <a:off x="513800" y="1973257"/>
            <a:ext cx="1558238" cy="35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570199">
              <a:lnSpc>
                <a:spcPct val="101725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F1E0C8-5DD9-44D8-B63B-BDDFB99B5E2E}"/>
              </a:ext>
            </a:extLst>
          </p:cNvPr>
          <p:cNvSpPr txBox="1"/>
          <p:nvPr/>
        </p:nvSpPr>
        <p:spPr>
          <a:xfrm>
            <a:off x="738790" y="1456684"/>
            <a:ext cx="110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10" name="object 39">
            <a:extLst>
              <a:ext uri="{FF2B5EF4-FFF2-40B4-BE49-F238E27FC236}">
                <a16:creationId xmlns:a16="http://schemas.microsoft.com/office/drawing/2014/main" id="{E6127780-8B87-48BF-AFC4-5EEE3F422425}"/>
              </a:ext>
            </a:extLst>
          </p:cNvPr>
          <p:cNvSpPr/>
          <p:nvPr/>
        </p:nvSpPr>
        <p:spPr>
          <a:xfrm>
            <a:off x="2448606" y="1269204"/>
            <a:ext cx="1558233" cy="1059544"/>
          </a:xfrm>
          <a:custGeom>
            <a:avLst/>
            <a:gdLst/>
            <a:ahLst/>
            <a:cxnLst/>
            <a:rect l="l" t="t" r="r" b="b"/>
            <a:pathLst>
              <a:path w="2120900" h="2832100">
                <a:moveTo>
                  <a:pt x="0" y="0"/>
                </a:moveTo>
                <a:lnTo>
                  <a:pt x="2120900" y="0"/>
                </a:lnTo>
                <a:lnTo>
                  <a:pt x="2120900" y="2832100"/>
                </a:lnTo>
                <a:lnTo>
                  <a:pt x="0" y="28321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54">
            <a:extLst>
              <a:ext uri="{FF2B5EF4-FFF2-40B4-BE49-F238E27FC236}">
                <a16:creationId xmlns:a16="http://schemas.microsoft.com/office/drawing/2014/main" id="{7DD55642-C7A0-4536-8CB5-DE8498181CDB}"/>
              </a:ext>
            </a:extLst>
          </p:cNvPr>
          <p:cNvSpPr/>
          <p:nvPr/>
        </p:nvSpPr>
        <p:spPr>
          <a:xfrm>
            <a:off x="2448606" y="1973148"/>
            <a:ext cx="1558233" cy="355600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5">
            <a:extLst>
              <a:ext uri="{FF2B5EF4-FFF2-40B4-BE49-F238E27FC236}">
                <a16:creationId xmlns:a16="http://schemas.microsoft.com/office/drawing/2014/main" id="{FFF5D0F4-B352-428A-9E41-D40919DB5CA8}"/>
              </a:ext>
            </a:extLst>
          </p:cNvPr>
          <p:cNvSpPr txBox="1"/>
          <p:nvPr/>
        </p:nvSpPr>
        <p:spPr>
          <a:xfrm>
            <a:off x="2448606" y="1973148"/>
            <a:ext cx="1558233" cy="35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570199">
              <a:lnSpc>
                <a:spcPct val="101725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12CA55-5406-428E-BE80-222836264FE1}"/>
              </a:ext>
            </a:extLst>
          </p:cNvPr>
          <p:cNvSpPr txBox="1"/>
          <p:nvPr/>
        </p:nvSpPr>
        <p:spPr>
          <a:xfrm>
            <a:off x="2679803" y="1437556"/>
            <a:ext cx="1108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Variant 2</a:t>
            </a:r>
          </a:p>
        </p:txBody>
      </p:sp>
      <p:sp>
        <p:nvSpPr>
          <p:cNvPr id="14" name="object 54">
            <a:extLst>
              <a:ext uri="{FF2B5EF4-FFF2-40B4-BE49-F238E27FC236}">
                <a16:creationId xmlns:a16="http://schemas.microsoft.com/office/drawing/2014/main" id="{30BD3E2E-5BF9-42DB-86ED-539195E0FD33}"/>
              </a:ext>
            </a:extLst>
          </p:cNvPr>
          <p:cNvSpPr/>
          <p:nvPr/>
        </p:nvSpPr>
        <p:spPr>
          <a:xfrm>
            <a:off x="2089801" y="2048526"/>
            <a:ext cx="358805" cy="205061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54">
            <a:extLst>
              <a:ext uri="{FF2B5EF4-FFF2-40B4-BE49-F238E27FC236}">
                <a16:creationId xmlns:a16="http://schemas.microsoft.com/office/drawing/2014/main" id="{14244CF9-9B75-49BB-A617-BB84BD9C2648}"/>
              </a:ext>
            </a:extLst>
          </p:cNvPr>
          <p:cNvSpPr/>
          <p:nvPr/>
        </p:nvSpPr>
        <p:spPr>
          <a:xfrm>
            <a:off x="4661159" y="1648216"/>
            <a:ext cx="1718835" cy="355600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5">
            <a:extLst>
              <a:ext uri="{FF2B5EF4-FFF2-40B4-BE49-F238E27FC236}">
                <a16:creationId xmlns:a16="http://schemas.microsoft.com/office/drawing/2014/main" id="{5F1FE5DF-81F5-49BE-8F20-69198FA4567C}"/>
              </a:ext>
            </a:extLst>
          </p:cNvPr>
          <p:cNvSpPr txBox="1"/>
          <p:nvPr/>
        </p:nvSpPr>
        <p:spPr>
          <a:xfrm>
            <a:off x="4661159" y="1648216"/>
            <a:ext cx="1718835" cy="35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570199">
              <a:lnSpc>
                <a:spcPct val="101725"/>
              </a:lnSpc>
            </a:pPr>
            <a:endParaRPr sz="2200" dirty="0">
              <a:latin typeface="Calibri"/>
              <a:cs typeface="Calibri"/>
            </a:endParaRPr>
          </a:p>
        </p:txBody>
      </p:sp>
      <p:sp>
        <p:nvSpPr>
          <p:cNvPr id="19" name="object 54">
            <a:extLst>
              <a:ext uri="{FF2B5EF4-FFF2-40B4-BE49-F238E27FC236}">
                <a16:creationId xmlns:a16="http://schemas.microsoft.com/office/drawing/2014/main" id="{7C790B01-A225-4CCC-809C-4BAC98B73908}"/>
              </a:ext>
            </a:extLst>
          </p:cNvPr>
          <p:cNvSpPr/>
          <p:nvPr/>
        </p:nvSpPr>
        <p:spPr>
          <a:xfrm>
            <a:off x="436026" y="3170224"/>
            <a:ext cx="1503808" cy="355600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20" name="object 15">
            <a:extLst>
              <a:ext uri="{FF2B5EF4-FFF2-40B4-BE49-F238E27FC236}">
                <a16:creationId xmlns:a16="http://schemas.microsoft.com/office/drawing/2014/main" id="{C727614D-BE1C-41B7-836A-0F19585DC978}"/>
              </a:ext>
            </a:extLst>
          </p:cNvPr>
          <p:cNvSpPr txBox="1"/>
          <p:nvPr/>
        </p:nvSpPr>
        <p:spPr>
          <a:xfrm>
            <a:off x="436025" y="3170224"/>
            <a:ext cx="1503809" cy="35560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lIns="0" tIns="0" rIns="0" bIns="0" rtlCol="0">
            <a:noAutofit/>
          </a:bodyPr>
          <a:lstStyle/>
          <a:p>
            <a:pPr marL="570199">
              <a:lnSpc>
                <a:spcPct val="101725"/>
              </a:lnSpc>
            </a:pPr>
            <a:endParaRPr sz="2200" dirty="0">
              <a:latin typeface="Calibri"/>
              <a:cs typeface="Calibri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EA9D570-549E-4275-90EE-E5781AF6671A}"/>
              </a:ext>
            </a:extLst>
          </p:cNvPr>
          <p:cNvCxnSpPr>
            <a:cxnSpLocks/>
          </p:cNvCxnSpPr>
          <p:nvPr/>
        </p:nvCxnSpPr>
        <p:spPr>
          <a:xfrm flipV="1">
            <a:off x="353202" y="2613371"/>
            <a:ext cx="9050586" cy="13436"/>
          </a:xfrm>
          <a:prstGeom prst="line">
            <a:avLst/>
          </a:prstGeom>
          <a:ln w="254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1447697-8137-4B1C-AC0C-CAD28FFE3363}"/>
              </a:ext>
            </a:extLst>
          </p:cNvPr>
          <p:cNvCxnSpPr>
            <a:cxnSpLocks/>
          </p:cNvCxnSpPr>
          <p:nvPr/>
        </p:nvCxnSpPr>
        <p:spPr>
          <a:xfrm>
            <a:off x="4416954" y="1144651"/>
            <a:ext cx="0" cy="1497503"/>
          </a:xfrm>
          <a:prstGeom prst="line">
            <a:avLst/>
          </a:prstGeom>
          <a:ln w="25400">
            <a:solidFill>
              <a:schemeClr val="bg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72D3070-DA6D-48D2-8ECB-CE294015A233}"/>
              </a:ext>
            </a:extLst>
          </p:cNvPr>
          <p:cNvSpPr txBox="1"/>
          <p:nvPr/>
        </p:nvSpPr>
        <p:spPr>
          <a:xfrm rot="5400000">
            <a:off x="8646243" y="3114151"/>
            <a:ext cx="11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Ring 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AD9996D-0C06-4DE7-8CCA-EB51407E60A7}"/>
              </a:ext>
            </a:extLst>
          </p:cNvPr>
          <p:cNvSpPr txBox="1"/>
          <p:nvPr/>
        </p:nvSpPr>
        <p:spPr>
          <a:xfrm rot="5400000">
            <a:off x="8646244" y="2068921"/>
            <a:ext cx="1145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Ring 3</a:t>
            </a:r>
          </a:p>
        </p:txBody>
      </p:sp>
      <p:sp>
        <p:nvSpPr>
          <p:cNvPr id="26" name="object 54">
            <a:extLst>
              <a:ext uri="{FF2B5EF4-FFF2-40B4-BE49-F238E27FC236}">
                <a16:creationId xmlns:a16="http://schemas.microsoft.com/office/drawing/2014/main" id="{AFD90749-21C7-4385-A08D-956AAA9681A9}"/>
              </a:ext>
            </a:extLst>
          </p:cNvPr>
          <p:cNvSpPr/>
          <p:nvPr/>
        </p:nvSpPr>
        <p:spPr>
          <a:xfrm>
            <a:off x="10162583" y="1407629"/>
            <a:ext cx="133317" cy="165648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70C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54">
            <a:extLst>
              <a:ext uri="{FF2B5EF4-FFF2-40B4-BE49-F238E27FC236}">
                <a16:creationId xmlns:a16="http://schemas.microsoft.com/office/drawing/2014/main" id="{6FB12B9C-6461-43C6-83D9-0F7A9A240E0D}"/>
              </a:ext>
            </a:extLst>
          </p:cNvPr>
          <p:cNvSpPr/>
          <p:nvPr/>
        </p:nvSpPr>
        <p:spPr>
          <a:xfrm>
            <a:off x="10162583" y="1687260"/>
            <a:ext cx="133317" cy="165648"/>
          </a:xfrm>
          <a:custGeom>
            <a:avLst/>
            <a:gdLst/>
            <a:ahLst/>
            <a:cxnLst/>
            <a:rect l="l" t="t" r="r" b="b"/>
            <a:pathLst>
              <a:path w="2120900" h="355600">
                <a:moveTo>
                  <a:pt x="0" y="0"/>
                </a:moveTo>
                <a:lnTo>
                  <a:pt x="0" y="355600"/>
                </a:lnTo>
                <a:lnTo>
                  <a:pt x="2120900" y="355600"/>
                </a:lnTo>
                <a:lnTo>
                  <a:pt x="212090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E19BD8-AAC2-4FF3-AA7B-A0351C3D2293}"/>
              </a:ext>
            </a:extLst>
          </p:cNvPr>
          <p:cNvSpPr txBox="1"/>
          <p:nvPr/>
        </p:nvSpPr>
        <p:spPr>
          <a:xfrm>
            <a:off x="10344129" y="1577155"/>
            <a:ext cx="18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shared memory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677BC41-BB23-41D4-A0F4-DD1DAAC11467}"/>
              </a:ext>
            </a:extLst>
          </p:cNvPr>
          <p:cNvSpPr txBox="1"/>
          <p:nvPr/>
        </p:nvSpPr>
        <p:spPr>
          <a:xfrm>
            <a:off x="10439690" y="1301394"/>
            <a:ext cx="1828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NVX monitor</a:t>
            </a: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CC490CBA-720B-4998-85E5-54C09B9C7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1122429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 Design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754203C-BEFF-451A-8A5C-84F4CACFA643}"/>
              </a:ext>
            </a:extLst>
          </p:cNvPr>
          <p:cNvSpPr/>
          <p:nvPr/>
        </p:nvSpPr>
        <p:spPr>
          <a:xfrm>
            <a:off x="593018" y="3221330"/>
            <a:ext cx="1189821" cy="253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2A5460E-31CB-4769-94E7-E3699E716D47}"/>
              </a:ext>
            </a:extLst>
          </p:cNvPr>
          <p:cNvSpPr/>
          <p:nvPr/>
        </p:nvSpPr>
        <p:spPr>
          <a:xfrm>
            <a:off x="4940973" y="1707858"/>
            <a:ext cx="1189821" cy="2533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Monitor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D5DCC54-F30D-4401-8984-D7E80ED26FEE}"/>
              </a:ext>
            </a:extLst>
          </p:cNvPr>
          <p:cNvSpPr/>
          <p:nvPr/>
        </p:nvSpPr>
        <p:spPr>
          <a:xfrm>
            <a:off x="720577" y="2024254"/>
            <a:ext cx="1189821" cy="253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7501EC6-6E28-4A13-9C48-51AB893199BC}"/>
              </a:ext>
            </a:extLst>
          </p:cNvPr>
          <p:cNvSpPr/>
          <p:nvPr/>
        </p:nvSpPr>
        <p:spPr>
          <a:xfrm>
            <a:off x="2614671" y="2024254"/>
            <a:ext cx="1189821" cy="25338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Monitor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11AD71-0B84-4D7C-BFA8-574019A78773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Hosek</a:t>
            </a:r>
            <a:r>
              <a:rPr lang="en-US" sz="1050" dirty="0">
                <a:solidFill>
                  <a:schemeClr val="bg1"/>
                </a:solidFill>
              </a:rPr>
              <a:t> et al. “</a:t>
            </a:r>
            <a:r>
              <a:rPr lang="en-US" sz="1050" dirty="0" err="1">
                <a:solidFill>
                  <a:schemeClr val="bg1"/>
                </a:solidFill>
              </a:rPr>
              <a:t>Varan</a:t>
            </a:r>
            <a:r>
              <a:rPr lang="en-US" sz="1050" dirty="0">
                <a:solidFill>
                  <a:schemeClr val="bg1"/>
                </a:solidFill>
              </a:rPr>
              <a:t> the unbelievable: An efficient n-version execution framework.” In ASPLOS, 2015.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A5D1C6-92D3-4A06-8B6D-682685EC6AE2}"/>
              </a:ext>
            </a:extLst>
          </p:cNvPr>
          <p:cNvSpPr txBox="1"/>
          <p:nvPr/>
        </p:nvSpPr>
        <p:spPr>
          <a:xfrm>
            <a:off x="1512135" y="4240299"/>
            <a:ext cx="40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Pros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Fast system call interception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81B50B-84D2-40AC-8A37-35BF73428393}"/>
              </a:ext>
            </a:extLst>
          </p:cNvPr>
          <p:cNvSpPr txBox="1"/>
          <p:nvPr/>
        </p:nvSpPr>
        <p:spPr>
          <a:xfrm>
            <a:off x="5939008" y="4240299"/>
            <a:ext cx="40431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</a:rPr>
              <a:t>Weak security guarantees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8B64A57-200A-4D93-90D6-304F4555F276}"/>
              </a:ext>
            </a:extLst>
          </p:cNvPr>
          <p:cNvSpPr/>
          <p:nvPr/>
        </p:nvSpPr>
        <p:spPr>
          <a:xfrm>
            <a:off x="334047" y="1852908"/>
            <a:ext cx="3848125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8774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971B-233A-45B3-8256-8B64950D7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Limitations of NVX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72921-1E0C-4FA0-9789-12E712663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177012" cy="4351338"/>
          </a:xfrm>
        </p:spPr>
        <p:txBody>
          <a:bodyPr/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Cross-process NVX designs have good security characteristics but incur high overhead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In-process NVX designs are efficient but provide weak security guarantees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Place variants in a single physical machine</a:t>
            </a:r>
          </a:p>
          <a:p>
            <a:pPr lvl="1">
              <a:buFontTx/>
              <a:buChar char="-"/>
            </a:pPr>
            <a:r>
              <a:rPr lang="en-US" sz="1800" dirty="0">
                <a:solidFill>
                  <a:schemeClr val="bg1"/>
                </a:solidFill>
              </a:rPr>
              <a:t>Diversity is limited to what a single platform can offer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Bypassed by non-control data and modern code-reuse attacks</a:t>
            </a:r>
            <a:br>
              <a:rPr lang="en-US" sz="20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89DA70-4510-4C5C-A7D1-F5CC4C4E5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17</a:t>
            </a:fld>
            <a:endParaRPr lang="en-US"/>
          </a:p>
        </p:txBody>
      </p:sp>
      <p:pic>
        <p:nvPicPr>
          <p:cNvPr id="12" name="Picture 11" descr="A sign on a pole&#10;&#10;Description automatically generated">
            <a:extLst>
              <a:ext uri="{FF2B5EF4-FFF2-40B4-BE49-F238E27FC236}">
                <a16:creationId xmlns:a16="http://schemas.microsoft.com/office/drawing/2014/main" id="{554105FA-6D16-420A-B84A-124D13C4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9758" y="-36959"/>
            <a:ext cx="3022242" cy="26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09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B4235-9EE4-4BCC-BD9B-5EA052F3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64E2-3524-4A93-9D85-4905DC230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 new NVX design can be efficient without sacrificing security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A distributed heterogeneous NVX design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Variants run in different physical machines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Leverage ISA and ABI heterogeneity to increase diversity</a:t>
            </a:r>
          </a:p>
          <a:p>
            <a:pPr lvl="1">
              <a:buFontTx/>
              <a:buChar char="-"/>
            </a:pPr>
            <a:r>
              <a:rPr lang="en-US" sz="1600" dirty="0">
                <a:solidFill>
                  <a:schemeClr val="bg1"/>
                </a:solidFill>
              </a:rPr>
              <a:t>Challenges coming from the distributed and the heterogeneous setting</a:t>
            </a:r>
            <a:br>
              <a:rPr lang="en-US" sz="1600" dirty="0">
                <a:solidFill>
                  <a:schemeClr val="bg1"/>
                </a:solidFill>
              </a:rPr>
            </a:b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694AA-2845-4EA4-ABE1-400B8AB51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18</a:t>
            </a:fld>
            <a:endParaRPr lang="en-US"/>
          </a:p>
        </p:txBody>
      </p:sp>
      <p:pic>
        <p:nvPicPr>
          <p:cNvPr id="8" name="Picture 7" descr="A close up of a person&#10;&#10;Description automatically generated">
            <a:extLst>
              <a:ext uri="{FF2B5EF4-FFF2-40B4-BE49-F238E27FC236}">
                <a16:creationId xmlns:a16="http://schemas.microsoft.com/office/drawing/2014/main" id="{9215AE3C-4809-4940-9950-13F193443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88725" y="0"/>
            <a:ext cx="2503275" cy="179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8243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6CDC-6D41-42DC-9141-24E02DFF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5144" y="3224767"/>
            <a:ext cx="6851573" cy="2008245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200" u="sng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4000" dirty="0">
                <a:solidFill>
                  <a:schemeClr val="bg1"/>
                </a:solidFill>
              </a:rPr>
              <a:t>Hybrid NVX Design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CD937-542D-4B79-80B1-74F09EBF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1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8447714-2FD6-43DD-9A27-09E75E16BCBC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4" name="Picture 13" descr="A picture containing bird&#10;&#10;Description automatically generated">
            <a:extLst>
              <a:ext uri="{FF2B5EF4-FFF2-40B4-BE49-F238E27FC236}">
                <a16:creationId xmlns:a16="http://schemas.microsoft.com/office/drawing/2014/main" id="{8E0529C1-A37A-4F95-B487-1B041D58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16" y="265878"/>
            <a:ext cx="5185730" cy="1461545"/>
          </a:xfrm>
          <a:prstGeom prst="rect">
            <a:avLst/>
          </a:prstGeom>
        </p:spPr>
      </p:pic>
      <p:pic>
        <p:nvPicPr>
          <p:cNvPr id="16" name="Picture 15" descr="A picture containing table, bird&#10;&#10;Description automatically generated">
            <a:extLst>
              <a:ext uri="{FF2B5EF4-FFF2-40B4-BE49-F238E27FC236}">
                <a16:creationId xmlns:a16="http://schemas.microsoft.com/office/drawing/2014/main" id="{7B5965B7-94B5-4DE5-BB88-827EBF463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26" y="626565"/>
            <a:ext cx="5611229" cy="1461545"/>
          </a:xfrm>
          <a:prstGeom prst="rect">
            <a:avLst/>
          </a:prstGeom>
        </p:spPr>
      </p:pic>
      <p:pic>
        <p:nvPicPr>
          <p:cNvPr id="18" name="Picture 17" descr="A screenshot of a cell phone&#10;&#10;Description automatically generated">
            <a:extLst>
              <a:ext uri="{FF2B5EF4-FFF2-40B4-BE49-F238E27FC236}">
                <a16:creationId xmlns:a16="http://schemas.microsoft.com/office/drawing/2014/main" id="{7DBE8D9E-E26B-492E-B644-F8DA72EDB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318" y="2113579"/>
            <a:ext cx="5871106" cy="1824134"/>
          </a:xfrm>
          <a:prstGeom prst="rect">
            <a:avLst/>
          </a:prstGeom>
        </p:spPr>
      </p:pic>
      <p:pic>
        <p:nvPicPr>
          <p:cNvPr id="20" name="Picture 19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AB9FD-73F9-47AF-97DE-95411107B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9326" y="2902322"/>
            <a:ext cx="5611229" cy="1547463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9794AED-5AC6-4358-9505-67945A8A31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66290" y="4892319"/>
            <a:ext cx="6018708" cy="1699803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D82791-1FEB-41A8-A1A0-7B06F78043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2831" y="4372887"/>
            <a:ext cx="4373696" cy="182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87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Hybrid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20</a:t>
            </a:fld>
            <a:endParaRPr lang="en-US" dirty="0"/>
          </a:p>
        </p:txBody>
      </p:sp>
      <p:sp>
        <p:nvSpPr>
          <p:cNvPr id="5" name="Rechthoek 29"/>
          <p:cNvSpPr/>
          <p:nvPr/>
        </p:nvSpPr>
        <p:spPr>
          <a:xfrm>
            <a:off x="4535763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6" name="Rechthoek 42"/>
          <p:cNvSpPr/>
          <p:nvPr/>
        </p:nvSpPr>
        <p:spPr>
          <a:xfrm>
            <a:off x="4535763" y="1095153"/>
            <a:ext cx="2112929" cy="38963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Program</a:t>
            </a:r>
          </a:p>
        </p:txBody>
      </p:sp>
      <p:sp>
        <p:nvSpPr>
          <p:cNvPr id="7" name="Rechthoek 29"/>
          <p:cNvSpPr/>
          <p:nvPr/>
        </p:nvSpPr>
        <p:spPr>
          <a:xfrm>
            <a:off x="1197727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8" name="Rechthoek 42"/>
          <p:cNvSpPr/>
          <p:nvPr/>
        </p:nvSpPr>
        <p:spPr>
          <a:xfrm>
            <a:off x="1197724" y="148478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Program</a:t>
            </a: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3310653" y="148478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3304180" y="1872586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3304180" y="109515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hoek 29"/>
          <p:cNvSpPr/>
          <p:nvPr/>
        </p:nvSpPr>
        <p:spPr>
          <a:xfrm>
            <a:off x="1204200" y="5753340"/>
            <a:ext cx="5450968" cy="474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Kernel</a:t>
            </a:r>
            <a:endParaRPr lang="nl-BE" sz="2200" dirty="0"/>
          </a:p>
        </p:txBody>
      </p:sp>
      <p:sp>
        <p:nvSpPr>
          <p:cNvPr id="26" name="Rechthoek 42"/>
          <p:cNvSpPr/>
          <p:nvPr/>
        </p:nvSpPr>
        <p:spPr>
          <a:xfrm>
            <a:off x="1210679" y="4746552"/>
            <a:ext cx="5444489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Cross-Process Monitor</a:t>
            </a:r>
          </a:p>
        </p:txBody>
      </p:sp>
      <p:sp>
        <p:nvSpPr>
          <p:cNvPr id="27" name="Rechthoek 29"/>
          <p:cNvSpPr/>
          <p:nvPr/>
        </p:nvSpPr>
        <p:spPr>
          <a:xfrm>
            <a:off x="1356600" y="581381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28" name="Elbow Connector 27"/>
          <p:cNvCxnSpPr>
            <a:stCxn id="8" idx="1"/>
            <a:endCxn id="27" idx="1"/>
          </p:cNvCxnSpPr>
          <p:nvPr/>
        </p:nvCxnSpPr>
        <p:spPr>
          <a:xfrm rot="10800000" flipH="1" flipV="1">
            <a:off x="1197724" y="1678685"/>
            <a:ext cx="158876" cy="4312088"/>
          </a:xfrm>
          <a:prstGeom prst="bentConnector3">
            <a:avLst>
              <a:gd name="adj1" fmla="val -143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kstvak 85"/>
          <p:cNvSpPr txBox="1"/>
          <p:nvPr/>
        </p:nvSpPr>
        <p:spPr>
          <a:xfrm>
            <a:off x="999196" y="3686353"/>
            <a:ext cx="76976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FF0000"/>
                </a:solidFill>
              </a:rPr>
              <a:t>open</a:t>
            </a:r>
          </a:p>
        </p:txBody>
      </p:sp>
      <p:cxnSp>
        <p:nvCxnSpPr>
          <p:cNvPr id="31" name="Straight Arrow Connector 30"/>
          <p:cNvCxnSpPr>
            <a:stCxn id="27" idx="0"/>
          </p:cNvCxnSpPr>
          <p:nvPr/>
        </p:nvCxnSpPr>
        <p:spPr>
          <a:xfrm flipV="1">
            <a:off x="2257235" y="5221419"/>
            <a:ext cx="0" cy="59239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1"/>
            <a:endCxn id="27" idx="1"/>
          </p:cNvCxnSpPr>
          <p:nvPr/>
        </p:nvCxnSpPr>
        <p:spPr>
          <a:xfrm rot="10800000" flipH="1" flipV="1">
            <a:off x="1197724" y="1678685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kstvak 85"/>
          <p:cNvSpPr txBox="1"/>
          <p:nvPr/>
        </p:nvSpPr>
        <p:spPr>
          <a:xfrm>
            <a:off x="-91664" y="3686353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flipV="1">
            <a:off x="2075747" y="3030544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kstvak 97"/>
          <p:cNvSpPr txBox="1"/>
          <p:nvPr/>
        </p:nvSpPr>
        <p:spPr>
          <a:xfrm>
            <a:off x="6858000" y="1371600"/>
            <a:ext cx="509011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Split-Monitor Design</a:t>
            </a:r>
            <a:r>
              <a:rPr lang="nl-BE" sz="2200" dirty="0">
                <a:solidFill>
                  <a:schemeClr val="bg1"/>
                </a:solidFill>
              </a:rPr>
              <a:t>:</a:t>
            </a:r>
          </a:p>
          <a:p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Handle security-sensitive system calls in 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b="1" dirty="0">
                <a:solidFill>
                  <a:schemeClr val="bg1"/>
                </a:solidFill>
              </a:rPr>
              <a:t>Cross-Process Monitor (CP-MON)</a:t>
            </a:r>
            <a:br>
              <a:rPr lang="nl-BE" sz="2200" b="1" dirty="0">
                <a:solidFill>
                  <a:schemeClr val="bg1"/>
                </a:solidFill>
              </a:rPr>
            </a:br>
            <a:endParaRPr lang="nl-BE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Handle non-sensitive system calls in </a:t>
            </a:r>
            <a:br>
              <a:rPr lang="nl-BE" sz="2200" b="1" dirty="0">
                <a:solidFill>
                  <a:schemeClr val="bg1"/>
                </a:solidFill>
              </a:rPr>
            </a:br>
            <a:r>
              <a:rPr lang="nl-BE" sz="2200" b="1" dirty="0">
                <a:solidFill>
                  <a:schemeClr val="bg1"/>
                </a:solidFill>
              </a:rPr>
              <a:t>In-Process Monitor (IP-MON)</a:t>
            </a:r>
            <a:br>
              <a:rPr lang="nl-BE" sz="2200" b="1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Configurable relaxation policies</a:t>
            </a:r>
          </a:p>
          <a:p>
            <a:endParaRPr lang="nl-BE" sz="2200" dirty="0"/>
          </a:p>
        </p:txBody>
      </p:sp>
      <p:sp>
        <p:nvSpPr>
          <p:cNvPr id="24" name="Rechthoek 42"/>
          <p:cNvSpPr/>
          <p:nvPr/>
        </p:nvSpPr>
        <p:spPr>
          <a:xfrm>
            <a:off x="4535763" y="1872586"/>
            <a:ext cx="2112929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In-Process Monitor</a:t>
            </a:r>
          </a:p>
        </p:txBody>
      </p:sp>
      <p:sp>
        <p:nvSpPr>
          <p:cNvPr id="39" name="Rechthoek 42"/>
          <p:cNvSpPr/>
          <p:nvPr/>
        </p:nvSpPr>
        <p:spPr>
          <a:xfrm>
            <a:off x="1197722" y="2456121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In-Process Monitor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DC31A05-54FA-4FA8-81EA-0C9880497AE7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MANUAL PAGES, O. pledge - restrict system operations. http://www.openbsd.org/cgi-bin/man.cgi/ OpenBSD-current/man2/pledge.2.</a:t>
            </a:r>
          </a:p>
        </p:txBody>
      </p:sp>
    </p:spTree>
    <p:extLst>
      <p:ext uri="{BB962C8B-B14F-4D97-AF65-F5344CB8AC3E}">
        <p14:creationId xmlns:p14="http://schemas.microsoft.com/office/powerpoint/2010/main" val="120501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4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21</a:t>
            </a:fld>
            <a:endParaRPr lang="en-US" dirty="0"/>
          </a:p>
        </p:txBody>
      </p:sp>
      <p:sp>
        <p:nvSpPr>
          <p:cNvPr id="43" name="Tekstvak 97"/>
          <p:cNvSpPr txBox="1"/>
          <p:nvPr/>
        </p:nvSpPr>
        <p:spPr>
          <a:xfrm>
            <a:off x="6858000" y="1371600"/>
            <a:ext cx="5268943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System Call Broker:</a:t>
            </a:r>
          </a:p>
          <a:p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Intercept system calls as they enter kernel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Forward them to appropriate monitor 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based on active relaxation policy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Authenticate system calls when resumed 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by monitor</a:t>
            </a:r>
          </a:p>
        </p:txBody>
      </p:sp>
      <p:sp>
        <p:nvSpPr>
          <p:cNvPr id="24" name="Rechthoek 29"/>
          <p:cNvSpPr/>
          <p:nvPr/>
        </p:nvSpPr>
        <p:spPr>
          <a:xfrm>
            <a:off x="4535763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25" name="Rechthoek 42"/>
          <p:cNvSpPr/>
          <p:nvPr/>
        </p:nvSpPr>
        <p:spPr>
          <a:xfrm>
            <a:off x="4535763" y="1095153"/>
            <a:ext cx="2112929" cy="38963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Program</a:t>
            </a:r>
          </a:p>
        </p:txBody>
      </p:sp>
      <p:sp>
        <p:nvSpPr>
          <p:cNvPr id="30" name="Rechthoek 29"/>
          <p:cNvSpPr/>
          <p:nvPr/>
        </p:nvSpPr>
        <p:spPr>
          <a:xfrm>
            <a:off x="1197727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3" name="Rechthoek 42"/>
          <p:cNvSpPr/>
          <p:nvPr/>
        </p:nvSpPr>
        <p:spPr>
          <a:xfrm>
            <a:off x="1197724" y="148478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Program</a:t>
            </a:r>
            <a:endParaRPr lang="nl-BE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310653" y="148478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304180" y="1872586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304180" y="109515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29"/>
          <p:cNvSpPr/>
          <p:nvPr/>
        </p:nvSpPr>
        <p:spPr>
          <a:xfrm>
            <a:off x="1204200" y="5753340"/>
            <a:ext cx="5450968" cy="474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Kernel</a:t>
            </a:r>
            <a:endParaRPr lang="nl-BE" sz="2200" dirty="0"/>
          </a:p>
        </p:txBody>
      </p:sp>
      <p:sp>
        <p:nvSpPr>
          <p:cNvPr id="38" name="Rechthoek 42"/>
          <p:cNvSpPr/>
          <p:nvPr/>
        </p:nvSpPr>
        <p:spPr>
          <a:xfrm>
            <a:off x="1210679" y="4746552"/>
            <a:ext cx="5444489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CP-MON</a:t>
            </a:r>
          </a:p>
        </p:txBody>
      </p:sp>
      <p:sp>
        <p:nvSpPr>
          <p:cNvPr id="39" name="Rechthoek 29"/>
          <p:cNvSpPr/>
          <p:nvPr/>
        </p:nvSpPr>
        <p:spPr>
          <a:xfrm>
            <a:off x="1356600" y="581381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2" name="Elbow Connector 41"/>
          <p:cNvCxnSpPr>
            <a:stCxn id="33" idx="1"/>
            <a:endCxn id="39" idx="1"/>
          </p:cNvCxnSpPr>
          <p:nvPr/>
        </p:nvCxnSpPr>
        <p:spPr>
          <a:xfrm rot="10800000" flipH="1" flipV="1">
            <a:off x="1197724" y="1678685"/>
            <a:ext cx="158876" cy="4312088"/>
          </a:xfrm>
          <a:prstGeom prst="bentConnector3">
            <a:avLst>
              <a:gd name="adj1" fmla="val -143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85"/>
          <p:cNvSpPr txBox="1"/>
          <p:nvPr/>
        </p:nvSpPr>
        <p:spPr>
          <a:xfrm>
            <a:off x="999196" y="3686353"/>
            <a:ext cx="76976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FF0000"/>
                </a:solidFill>
              </a:rPr>
              <a:t>open</a:t>
            </a:r>
          </a:p>
        </p:txBody>
      </p:sp>
      <p:cxnSp>
        <p:nvCxnSpPr>
          <p:cNvPr id="45" name="Straight Arrow Connector 44"/>
          <p:cNvCxnSpPr>
            <a:stCxn id="39" idx="0"/>
          </p:cNvCxnSpPr>
          <p:nvPr/>
        </p:nvCxnSpPr>
        <p:spPr>
          <a:xfrm flipV="1">
            <a:off x="2257235" y="5221419"/>
            <a:ext cx="0" cy="59239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3" idx="1"/>
            <a:endCxn id="39" idx="1"/>
          </p:cNvCxnSpPr>
          <p:nvPr/>
        </p:nvCxnSpPr>
        <p:spPr>
          <a:xfrm rot="10800000" flipH="1" flipV="1">
            <a:off x="1197724" y="1678685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kstvak 85"/>
          <p:cNvSpPr txBox="1"/>
          <p:nvPr/>
        </p:nvSpPr>
        <p:spPr>
          <a:xfrm>
            <a:off x="-91664" y="3686353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cxnSp>
        <p:nvCxnSpPr>
          <p:cNvPr id="48" name="Straight Arrow Connector 47"/>
          <p:cNvCxnSpPr/>
          <p:nvPr/>
        </p:nvCxnSpPr>
        <p:spPr>
          <a:xfrm flipV="1">
            <a:off x="2075747" y="3030544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hthoek 42"/>
          <p:cNvSpPr/>
          <p:nvPr/>
        </p:nvSpPr>
        <p:spPr>
          <a:xfrm>
            <a:off x="4535763" y="1872586"/>
            <a:ext cx="2112929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sp>
        <p:nvSpPr>
          <p:cNvPr id="50" name="Rechthoek 42"/>
          <p:cNvSpPr/>
          <p:nvPr/>
        </p:nvSpPr>
        <p:spPr>
          <a:xfrm>
            <a:off x="1197722" y="2456121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277162" y="5672528"/>
            <a:ext cx="2027018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2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43" name="Tekstvak 97"/>
          <p:cNvSpPr txBox="1"/>
          <p:nvPr/>
        </p:nvSpPr>
        <p:spPr>
          <a:xfrm>
            <a:off x="6858000" y="1371600"/>
            <a:ext cx="5331139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In-Process Monitor:</a:t>
            </a:r>
            <a:br>
              <a:rPr lang="nl-BE" sz="2200" b="1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Authorized to execute forwarded calls 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w/o intervention by cross-process monitor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Replicates system call results through 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shared buffer</a:t>
            </a:r>
          </a:p>
        </p:txBody>
      </p:sp>
      <p:sp>
        <p:nvSpPr>
          <p:cNvPr id="28" name="Rechthoek 29"/>
          <p:cNvSpPr/>
          <p:nvPr/>
        </p:nvSpPr>
        <p:spPr>
          <a:xfrm>
            <a:off x="4535763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29" name="Rechthoek 42"/>
          <p:cNvSpPr/>
          <p:nvPr/>
        </p:nvSpPr>
        <p:spPr>
          <a:xfrm>
            <a:off x="4535763" y="1095153"/>
            <a:ext cx="2112929" cy="38963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Program</a:t>
            </a:r>
          </a:p>
        </p:txBody>
      </p:sp>
      <p:sp>
        <p:nvSpPr>
          <p:cNvPr id="30" name="Rechthoek 29"/>
          <p:cNvSpPr/>
          <p:nvPr/>
        </p:nvSpPr>
        <p:spPr>
          <a:xfrm>
            <a:off x="1197727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1" name="Rechthoek 42"/>
          <p:cNvSpPr/>
          <p:nvPr/>
        </p:nvSpPr>
        <p:spPr>
          <a:xfrm>
            <a:off x="1197724" y="148478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Program</a:t>
            </a:r>
            <a:endParaRPr lang="nl-BE" sz="2200" dirty="0"/>
          </a:p>
        </p:txBody>
      </p:sp>
      <p:cxnSp>
        <p:nvCxnSpPr>
          <p:cNvPr id="35" name="Straight Connector 34"/>
          <p:cNvCxnSpPr/>
          <p:nvPr/>
        </p:nvCxnSpPr>
        <p:spPr>
          <a:xfrm flipH="1">
            <a:off x="3310653" y="148478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304180" y="1872586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304180" y="109515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hthoek 29"/>
          <p:cNvSpPr/>
          <p:nvPr/>
        </p:nvSpPr>
        <p:spPr>
          <a:xfrm>
            <a:off x="1204200" y="5753340"/>
            <a:ext cx="5450968" cy="474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Kernel</a:t>
            </a:r>
            <a:endParaRPr lang="nl-BE" sz="2200" dirty="0"/>
          </a:p>
        </p:txBody>
      </p:sp>
      <p:sp>
        <p:nvSpPr>
          <p:cNvPr id="39" name="Rechthoek 42"/>
          <p:cNvSpPr/>
          <p:nvPr/>
        </p:nvSpPr>
        <p:spPr>
          <a:xfrm>
            <a:off x="1210679" y="4746552"/>
            <a:ext cx="5444489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CP-MON</a:t>
            </a:r>
          </a:p>
        </p:txBody>
      </p:sp>
      <p:sp>
        <p:nvSpPr>
          <p:cNvPr id="42" name="Rechthoek 29"/>
          <p:cNvSpPr/>
          <p:nvPr/>
        </p:nvSpPr>
        <p:spPr>
          <a:xfrm>
            <a:off x="1356600" y="581381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7" name="Elbow Connector 46"/>
          <p:cNvCxnSpPr>
            <a:stCxn id="31" idx="1"/>
            <a:endCxn id="42" idx="1"/>
          </p:cNvCxnSpPr>
          <p:nvPr/>
        </p:nvCxnSpPr>
        <p:spPr>
          <a:xfrm rot="10800000" flipH="1" flipV="1">
            <a:off x="1197724" y="1678685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kstvak 85"/>
          <p:cNvSpPr txBox="1"/>
          <p:nvPr/>
        </p:nvSpPr>
        <p:spPr>
          <a:xfrm>
            <a:off x="-91664" y="3686353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V="1">
            <a:off x="2075747" y="3030544"/>
            <a:ext cx="0" cy="2783273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hthoek 42"/>
          <p:cNvSpPr/>
          <p:nvPr/>
        </p:nvSpPr>
        <p:spPr>
          <a:xfrm>
            <a:off x="4535763" y="1872586"/>
            <a:ext cx="2112929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sp>
        <p:nvSpPr>
          <p:cNvPr id="51" name="Rechthoek 42"/>
          <p:cNvSpPr/>
          <p:nvPr/>
        </p:nvSpPr>
        <p:spPr>
          <a:xfrm>
            <a:off x="1197722" y="2456121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Oval 14"/>
          <p:cNvSpPr/>
          <p:nvPr/>
        </p:nvSpPr>
        <p:spPr>
          <a:xfrm>
            <a:off x="3253140" y="3264385"/>
            <a:ext cx="1294598" cy="129459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3704507" y="3715752"/>
            <a:ext cx="391864" cy="3918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Elbow Connector 23"/>
          <p:cNvCxnSpPr>
            <a:endCxn id="15" idx="2"/>
          </p:cNvCxnSpPr>
          <p:nvPr/>
        </p:nvCxnSpPr>
        <p:spPr>
          <a:xfrm rot="16200000" flipH="1">
            <a:off x="2641759" y="3300303"/>
            <a:ext cx="884416" cy="338346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5" idx="6"/>
          </p:cNvCxnSpPr>
          <p:nvPr/>
        </p:nvCxnSpPr>
        <p:spPr>
          <a:xfrm flipV="1">
            <a:off x="4547738" y="2456121"/>
            <a:ext cx="616241" cy="1455563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1092452" y="2434516"/>
            <a:ext cx="2323478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4430488" y="1842917"/>
            <a:ext cx="2323478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6C5F12-9C71-4DC6-8AB8-B5E14BD62027}"/>
              </a:ext>
            </a:extLst>
          </p:cNvPr>
          <p:cNvSpPr txBox="1"/>
          <p:nvPr/>
        </p:nvSpPr>
        <p:spPr>
          <a:xfrm>
            <a:off x="3679646" y="3346420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41699382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Core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23</a:t>
            </a:fld>
            <a:endParaRPr lang="en-US" dirty="0"/>
          </a:p>
        </p:txBody>
      </p:sp>
      <p:sp>
        <p:nvSpPr>
          <p:cNvPr id="43" name="Tekstvak 97"/>
          <p:cNvSpPr txBox="1"/>
          <p:nvPr/>
        </p:nvSpPr>
        <p:spPr>
          <a:xfrm>
            <a:off x="6858000" y="1371600"/>
            <a:ext cx="4326184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Cross-Process Monitor:</a:t>
            </a:r>
            <a:br>
              <a:rPr lang="nl-BE" sz="2200" b="1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Standard </a:t>
            </a:r>
            <a:r>
              <a:rPr lang="nl-BE" sz="2200" b="1" dirty="0">
                <a:solidFill>
                  <a:schemeClr val="bg1"/>
                </a:solidFill>
              </a:rPr>
              <a:t>ptrace-based</a:t>
            </a:r>
            <a:r>
              <a:rPr lang="nl-BE" sz="2200" dirty="0">
                <a:solidFill>
                  <a:schemeClr val="bg1"/>
                </a:solidFill>
              </a:rPr>
              <a:t> monitor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Completely isolated from variants</a:t>
            </a:r>
          </a:p>
        </p:txBody>
      </p:sp>
      <p:sp>
        <p:nvSpPr>
          <p:cNvPr id="30" name="Rechthoek 29"/>
          <p:cNvSpPr/>
          <p:nvPr/>
        </p:nvSpPr>
        <p:spPr>
          <a:xfrm>
            <a:off x="4535763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2" name="Rechthoek 42"/>
          <p:cNvSpPr/>
          <p:nvPr/>
        </p:nvSpPr>
        <p:spPr>
          <a:xfrm>
            <a:off x="4535763" y="1095153"/>
            <a:ext cx="2112929" cy="38963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Program</a:t>
            </a:r>
          </a:p>
        </p:txBody>
      </p:sp>
      <p:sp>
        <p:nvSpPr>
          <p:cNvPr id="34" name="Rechthoek 29"/>
          <p:cNvSpPr/>
          <p:nvPr/>
        </p:nvSpPr>
        <p:spPr>
          <a:xfrm>
            <a:off x="1197727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5" name="Rechthoek 42"/>
          <p:cNvSpPr/>
          <p:nvPr/>
        </p:nvSpPr>
        <p:spPr>
          <a:xfrm>
            <a:off x="1197724" y="148478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Program</a:t>
            </a:r>
            <a:endParaRPr lang="nl-BE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310653" y="148478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304180" y="1872586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304180" y="109515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 29"/>
          <p:cNvSpPr/>
          <p:nvPr/>
        </p:nvSpPr>
        <p:spPr>
          <a:xfrm>
            <a:off x="1204200" y="5753340"/>
            <a:ext cx="5450968" cy="474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Kernel</a:t>
            </a:r>
            <a:endParaRPr lang="nl-BE" sz="2200" dirty="0"/>
          </a:p>
        </p:txBody>
      </p:sp>
      <p:sp>
        <p:nvSpPr>
          <p:cNvPr id="40" name="Rechthoek 42"/>
          <p:cNvSpPr/>
          <p:nvPr/>
        </p:nvSpPr>
        <p:spPr>
          <a:xfrm>
            <a:off x="1210679" y="4746552"/>
            <a:ext cx="5444489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CP-MON</a:t>
            </a:r>
          </a:p>
        </p:txBody>
      </p:sp>
      <p:sp>
        <p:nvSpPr>
          <p:cNvPr id="41" name="Rechthoek 29"/>
          <p:cNvSpPr/>
          <p:nvPr/>
        </p:nvSpPr>
        <p:spPr>
          <a:xfrm>
            <a:off x="1356600" y="581381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2" name="Elbow Connector 41"/>
          <p:cNvCxnSpPr>
            <a:stCxn id="35" idx="1"/>
            <a:endCxn id="41" idx="1"/>
          </p:cNvCxnSpPr>
          <p:nvPr/>
        </p:nvCxnSpPr>
        <p:spPr>
          <a:xfrm rot="10800000" flipH="1" flipV="1">
            <a:off x="1197724" y="1678685"/>
            <a:ext cx="158876" cy="4312088"/>
          </a:xfrm>
          <a:prstGeom prst="bentConnector3">
            <a:avLst>
              <a:gd name="adj1" fmla="val -143886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kstvak 85"/>
          <p:cNvSpPr txBox="1"/>
          <p:nvPr/>
        </p:nvSpPr>
        <p:spPr>
          <a:xfrm>
            <a:off x="999196" y="3686353"/>
            <a:ext cx="76976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FF0000"/>
                </a:solidFill>
              </a:rPr>
              <a:t>open</a:t>
            </a:r>
          </a:p>
        </p:txBody>
      </p:sp>
      <p:cxnSp>
        <p:nvCxnSpPr>
          <p:cNvPr id="45" name="Straight Arrow Connector 44"/>
          <p:cNvCxnSpPr>
            <a:stCxn id="41" idx="0"/>
          </p:cNvCxnSpPr>
          <p:nvPr/>
        </p:nvCxnSpPr>
        <p:spPr>
          <a:xfrm flipV="1">
            <a:off x="2257235" y="5221419"/>
            <a:ext cx="0" cy="592398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hthoek 42"/>
          <p:cNvSpPr/>
          <p:nvPr/>
        </p:nvSpPr>
        <p:spPr>
          <a:xfrm>
            <a:off x="4535763" y="1872586"/>
            <a:ext cx="2112929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sp>
        <p:nvSpPr>
          <p:cNvPr id="49" name="Rechthoek 42"/>
          <p:cNvSpPr/>
          <p:nvPr/>
        </p:nvSpPr>
        <p:spPr>
          <a:xfrm>
            <a:off x="1197722" y="2456121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092452" y="4662549"/>
            <a:ext cx="5661513" cy="642871"/>
          </a:xfrm>
          <a:prstGeom prst="rect">
            <a:avLst/>
          </a:prstGeom>
          <a:noFill/>
          <a:ln w="25400">
            <a:solidFill>
              <a:srgbClr val="FFFF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Elbow Connector 52"/>
          <p:cNvCxnSpPr>
            <a:cxnSpLocks/>
          </p:cNvCxnSpPr>
          <p:nvPr/>
        </p:nvCxnSpPr>
        <p:spPr>
          <a:xfrm rot="16200000" flipH="1">
            <a:off x="2641759" y="3300303"/>
            <a:ext cx="884416" cy="338346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</p:cNvCxnSpPr>
          <p:nvPr/>
        </p:nvCxnSpPr>
        <p:spPr>
          <a:xfrm flipV="1">
            <a:off x="4547738" y="2456121"/>
            <a:ext cx="616241" cy="1455563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E301B1-F875-4C46-A46F-6AE1C33AA8EC}"/>
              </a:ext>
            </a:extLst>
          </p:cNvPr>
          <p:cNvSpPr txBox="1"/>
          <p:nvPr/>
        </p:nvSpPr>
        <p:spPr>
          <a:xfrm>
            <a:off x="3690434" y="3346419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F003339-1B87-4AF4-B28A-D851E20FBD54}"/>
              </a:ext>
            </a:extLst>
          </p:cNvPr>
          <p:cNvSpPr/>
          <p:nvPr/>
        </p:nvSpPr>
        <p:spPr>
          <a:xfrm>
            <a:off x="3253140" y="3264385"/>
            <a:ext cx="1294598" cy="129459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B62E59E-8C68-4C8D-A1F0-2E0E1B75B845}"/>
              </a:ext>
            </a:extLst>
          </p:cNvPr>
          <p:cNvSpPr/>
          <p:nvPr/>
        </p:nvSpPr>
        <p:spPr>
          <a:xfrm>
            <a:off x="3704507" y="3715752"/>
            <a:ext cx="391864" cy="3918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4E0C08-AD4C-4F5A-A61B-B0858AD88BE3}"/>
              </a:ext>
            </a:extLst>
          </p:cNvPr>
          <p:cNvSpPr txBox="1"/>
          <p:nvPr/>
        </p:nvSpPr>
        <p:spPr>
          <a:xfrm>
            <a:off x="3679646" y="3346420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110C483-9811-4BE1-88D2-5335488251A3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Volckaert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 et al. “GHUMVEE: efficient, selective, and flexible replication.” In FPS, 2012.</a:t>
            </a:r>
          </a:p>
        </p:txBody>
      </p:sp>
    </p:spTree>
    <p:extLst>
      <p:ext uri="{BB962C8B-B14F-4D97-AF65-F5344CB8AC3E}">
        <p14:creationId xmlns:p14="http://schemas.microsoft.com/office/powerpoint/2010/main" val="3299956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In-Process Monitor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24</a:t>
            </a:fld>
            <a:endParaRPr lang="en-US" dirty="0"/>
          </a:p>
        </p:txBody>
      </p:sp>
      <p:sp>
        <p:nvSpPr>
          <p:cNvPr id="27" name="Tekstvak 97"/>
          <p:cNvSpPr txBox="1"/>
          <p:nvPr/>
        </p:nvSpPr>
        <p:spPr>
          <a:xfrm>
            <a:off x="6858000" y="1371600"/>
            <a:ext cx="532293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No abuse of monitor privileges:</a:t>
            </a:r>
            <a:br>
              <a:rPr lang="nl-BE" sz="2200" b="1" dirty="0">
                <a:solidFill>
                  <a:schemeClr val="bg1"/>
                </a:solidFill>
              </a:rPr>
            </a:br>
            <a:endParaRPr lang="nl-BE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Monitor cannot execute system calls that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did not pass through the broker first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Broker generates </a:t>
            </a:r>
            <a:r>
              <a:rPr lang="nl-BE" sz="2200" b="1" dirty="0">
                <a:solidFill>
                  <a:schemeClr val="bg1"/>
                </a:solidFill>
              </a:rPr>
              <a:t>authentication key </a:t>
            </a:r>
            <a:br>
              <a:rPr lang="nl-BE" sz="2200" b="1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and loads it into register when forwarding 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call to monitor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Key must be intact to finish execution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of forwarded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200" dirty="0"/>
          </a:p>
        </p:txBody>
      </p:sp>
      <p:sp>
        <p:nvSpPr>
          <p:cNvPr id="28" name="Rechthoek 29"/>
          <p:cNvSpPr/>
          <p:nvPr/>
        </p:nvSpPr>
        <p:spPr>
          <a:xfrm>
            <a:off x="4535763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1" name="Rechthoek 42"/>
          <p:cNvSpPr/>
          <p:nvPr/>
        </p:nvSpPr>
        <p:spPr>
          <a:xfrm>
            <a:off x="4535763" y="1095153"/>
            <a:ext cx="2112929" cy="38963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Program</a:t>
            </a:r>
          </a:p>
        </p:txBody>
      </p:sp>
      <p:sp>
        <p:nvSpPr>
          <p:cNvPr id="32" name="Rechthoek 29"/>
          <p:cNvSpPr/>
          <p:nvPr/>
        </p:nvSpPr>
        <p:spPr>
          <a:xfrm>
            <a:off x="1197727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3" name="Rechthoek 42"/>
          <p:cNvSpPr/>
          <p:nvPr/>
        </p:nvSpPr>
        <p:spPr>
          <a:xfrm>
            <a:off x="1197724" y="148478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Program</a:t>
            </a:r>
            <a:endParaRPr lang="nl-BE" sz="2200" dirty="0"/>
          </a:p>
        </p:txBody>
      </p:sp>
      <p:cxnSp>
        <p:nvCxnSpPr>
          <p:cNvPr id="34" name="Straight Connector 33"/>
          <p:cNvCxnSpPr/>
          <p:nvPr/>
        </p:nvCxnSpPr>
        <p:spPr>
          <a:xfrm flipH="1">
            <a:off x="3310653" y="148478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3304180" y="1872586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3304180" y="109515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hoek 29"/>
          <p:cNvSpPr/>
          <p:nvPr/>
        </p:nvSpPr>
        <p:spPr>
          <a:xfrm>
            <a:off x="1204200" y="5753340"/>
            <a:ext cx="5450968" cy="474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Kernel</a:t>
            </a:r>
            <a:endParaRPr lang="nl-BE" sz="2200" dirty="0"/>
          </a:p>
        </p:txBody>
      </p:sp>
      <p:sp>
        <p:nvSpPr>
          <p:cNvPr id="38" name="Rechthoek 42"/>
          <p:cNvSpPr/>
          <p:nvPr/>
        </p:nvSpPr>
        <p:spPr>
          <a:xfrm>
            <a:off x="1210679" y="4746552"/>
            <a:ext cx="5444489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CP-MON</a:t>
            </a:r>
          </a:p>
        </p:txBody>
      </p:sp>
      <p:sp>
        <p:nvSpPr>
          <p:cNvPr id="39" name="Rechthoek 29"/>
          <p:cNvSpPr/>
          <p:nvPr/>
        </p:nvSpPr>
        <p:spPr>
          <a:xfrm>
            <a:off x="1356600" y="581381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0" name="Elbow Connector 39"/>
          <p:cNvCxnSpPr>
            <a:stCxn id="33" idx="1"/>
            <a:endCxn id="39" idx="1"/>
          </p:cNvCxnSpPr>
          <p:nvPr/>
        </p:nvCxnSpPr>
        <p:spPr>
          <a:xfrm rot="10800000" flipH="1" flipV="1">
            <a:off x="1197724" y="1678685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kstvak 85"/>
          <p:cNvSpPr txBox="1"/>
          <p:nvPr/>
        </p:nvSpPr>
        <p:spPr>
          <a:xfrm>
            <a:off x="-91664" y="3686353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43" name="Rechthoek 42"/>
          <p:cNvSpPr/>
          <p:nvPr/>
        </p:nvSpPr>
        <p:spPr>
          <a:xfrm>
            <a:off x="4535763" y="1872586"/>
            <a:ext cx="2112929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sp>
        <p:nvSpPr>
          <p:cNvPr id="44" name="Rechthoek 42"/>
          <p:cNvSpPr/>
          <p:nvPr/>
        </p:nvSpPr>
        <p:spPr>
          <a:xfrm>
            <a:off x="1197722" y="2456121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cxnSp>
        <p:nvCxnSpPr>
          <p:cNvPr id="47" name="Elbow Connector 46"/>
          <p:cNvCxnSpPr>
            <a:cxnSpLocks/>
          </p:cNvCxnSpPr>
          <p:nvPr/>
        </p:nvCxnSpPr>
        <p:spPr>
          <a:xfrm rot="16200000" flipH="1">
            <a:off x="2641759" y="3300303"/>
            <a:ext cx="884416" cy="338346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cxnSpLocks/>
          </p:cNvCxnSpPr>
          <p:nvPr/>
        </p:nvCxnSpPr>
        <p:spPr>
          <a:xfrm flipV="1">
            <a:off x="4547738" y="2456121"/>
            <a:ext cx="616241" cy="1455563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014657" y="3039656"/>
            <a:ext cx="0" cy="2774162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https://openclipart.org/image/2400px/svg_to_png/9277/koliberek-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81" y="4280076"/>
            <a:ext cx="862992" cy="3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/>
          <p:cNvCxnSpPr/>
          <p:nvPr/>
        </p:nvCxnSpPr>
        <p:spPr>
          <a:xfrm flipV="1">
            <a:off x="2333999" y="3039656"/>
            <a:ext cx="0" cy="2774162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" descr="https://openclipart.org/image/2400px/svg_to_png/9277/koliberek-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27" y="4273929"/>
            <a:ext cx="862992" cy="3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Oval 41">
            <a:extLst>
              <a:ext uri="{FF2B5EF4-FFF2-40B4-BE49-F238E27FC236}">
                <a16:creationId xmlns:a16="http://schemas.microsoft.com/office/drawing/2014/main" id="{7DAB9A89-94FF-44AB-968D-EBB811345E60}"/>
              </a:ext>
            </a:extLst>
          </p:cNvPr>
          <p:cNvSpPr/>
          <p:nvPr/>
        </p:nvSpPr>
        <p:spPr>
          <a:xfrm>
            <a:off x="3253140" y="3264385"/>
            <a:ext cx="1294598" cy="129459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E1C69C8-389C-47A8-BB69-7297EC5BFE37}"/>
              </a:ext>
            </a:extLst>
          </p:cNvPr>
          <p:cNvSpPr/>
          <p:nvPr/>
        </p:nvSpPr>
        <p:spPr>
          <a:xfrm>
            <a:off x="3704507" y="3715752"/>
            <a:ext cx="391864" cy="3918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72FB2AC-42D5-427D-AC6B-2C88C3E99C45}"/>
              </a:ext>
            </a:extLst>
          </p:cNvPr>
          <p:cNvSpPr txBox="1"/>
          <p:nvPr/>
        </p:nvSpPr>
        <p:spPr>
          <a:xfrm>
            <a:off x="3679646" y="3346420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57391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In-Process Monitor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25</a:t>
            </a:fld>
            <a:endParaRPr lang="en-US" dirty="0"/>
          </a:p>
        </p:txBody>
      </p:sp>
      <p:sp>
        <p:nvSpPr>
          <p:cNvPr id="27" name="Tekstvak 97"/>
          <p:cNvSpPr txBox="1"/>
          <p:nvPr/>
        </p:nvSpPr>
        <p:spPr>
          <a:xfrm>
            <a:off x="6858000" y="1371600"/>
            <a:ext cx="5372625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No tampering with monitor data:</a:t>
            </a:r>
            <a:br>
              <a:rPr lang="nl-BE" sz="2200" b="1" dirty="0">
                <a:solidFill>
                  <a:schemeClr val="bg1"/>
                </a:solidFill>
              </a:rPr>
            </a:br>
            <a:endParaRPr lang="nl-BE" sz="22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Locations of monitor and shared buffer are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only known to broker</a:t>
            </a:r>
            <a:br>
              <a:rPr lang="nl-BE" sz="2200" dirty="0">
                <a:solidFill>
                  <a:schemeClr val="bg1"/>
                </a:solidFill>
              </a:rPr>
            </a:b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Pointers to monitor and buffer are never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visible in user space</a:t>
            </a:r>
          </a:p>
        </p:txBody>
      </p:sp>
      <p:sp>
        <p:nvSpPr>
          <p:cNvPr id="28" name="Rechthoek 29"/>
          <p:cNvSpPr/>
          <p:nvPr/>
        </p:nvSpPr>
        <p:spPr>
          <a:xfrm>
            <a:off x="4535763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3" name="Rechthoek 42"/>
          <p:cNvSpPr/>
          <p:nvPr/>
        </p:nvSpPr>
        <p:spPr>
          <a:xfrm>
            <a:off x="4535763" y="1095153"/>
            <a:ext cx="2112929" cy="38963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Program</a:t>
            </a:r>
          </a:p>
        </p:txBody>
      </p:sp>
      <p:sp>
        <p:nvSpPr>
          <p:cNvPr id="34" name="Rechthoek 29"/>
          <p:cNvSpPr/>
          <p:nvPr/>
        </p:nvSpPr>
        <p:spPr>
          <a:xfrm>
            <a:off x="1197727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5" name="Rechthoek 42"/>
          <p:cNvSpPr/>
          <p:nvPr/>
        </p:nvSpPr>
        <p:spPr>
          <a:xfrm>
            <a:off x="1197724" y="148478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Program</a:t>
            </a:r>
            <a:endParaRPr lang="nl-BE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310653" y="148478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304180" y="1872586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304180" y="109515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 29"/>
          <p:cNvSpPr/>
          <p:nvPr/>
        </p:nvSpPr>
        <p:spPr>
          <a:xfrm>
            <a:off x="1204200" y="5753340"/>
            <a:ext cx="5450968" cy="474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Kernel</a:t>
            </a:r>
            <a:endParaRPr lang="nl-BE" sz="2200" dirty="0"/>
          </a:p>
        </p:txBody>
      </p:sp>
      <p:sp>
        <p:nvSpPr>
          <p:cNvPr id="40" name="Rechthoek 42"/>
          <p:cNvSpPr/>
          <p:nvPr/>
        </p:nvSpPr>
        <p:spPr>
          <a:xfrm>
            <a:off x="1210679" y="4746552"/>
            <a:ext cx="5444489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CP-MON</a:t>
            </a:r>
          </a:p>
        </p:txBody>
      </p:sp>
      <p:sp>
        <p:nvSpPr>
          <p:cNvPr id="41" name="Rechthoek 29"/>
          <p:cNvSpPr/>
          <p:nvPr/>
        </p:nvSpPr>
        <p:spPr>
          <a:xfrm>
            <a:off x="1356600" y="581381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2" name="Elbow Connector 41"/>
          <p:cNvCxnSpPr>
            <a:stCxn id="35" idx="1"/>
            <a:endCxn id="41" idx="1"/>
          </p:cNvCxnSpPr>
          <p:nvPr/>
        </p:nvCxnSpPr>
        <p:spPr>
          <a:xfrm rot="10800000" flipH="1" flipV="1">
            <a:off x="1197724" y="1678685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hthoek 42"/>
          <p:cNvSpPr/>
          <p:nvPr/>
        </p:nvSpPr>
        <p:spPr>
          <a:xfrm>
            <a:off x="4535763" y="1872586"/>
            <a:ext cx="2112929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sp>
        <p:nvSpPr>
          <p:cNvPr id="44" name="Rechthoek 42"/>
          <p:cNvSpPr/>
          <p:nvPr/>
        </p:nvSpPr>
        <p:spPr>
          <a:xfrm>
            <a:off x="1197722" y="2456121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cxnSp>
        <p:nvCxnSpPr>
          <p:cNvPr id="47" name="Elbow Connector 46"/>
          <p:cNvCxnSpPr>
            <a:cxnSpLocks/>
          </p:cNvCxnSpPr>
          <p:nvPr/>
        </p:nvCxnSpPr>
        <p:spPr>
          <a:xfrm rot="16200000" flipH="1">
            <a:off x="2641759" y="3300303"/>
            <a:ext cx="884416" cy="338346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cxnSpLocks/>
          </p:cNvCxnSpPr>
          <p:nvPr/>
        </p:nvCxnSpPr>
        <p:spPr>
          <a:xfrm flipV="1">
            <a:off x="4547738" y="2456121"/>
            <a:ext cx="616241" cy="1455563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014657" y="3039656"/>
            <a:ext cx="0" cy="2774162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https://openclipart.org/image/2400px/svg_to_png/9277/koliberek-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81" y="4280076"/>
            <a:ext cx="862992" cy="3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 flipV="1">
            <a:off x="2333999" y="3039656"/>
            <a:ext cx="0" cy="2774162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https://openclipart.org/image/2400px/svg_to_png/9277/koliberek-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27" y="4273929"/>
            <a:ext cx="862992" cy="3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kstvak 85"/>
          <p:cNvSpPr txBox="1"/>
          <p:nvPr/>
        </p:nvSpPr>
        <p:spPr>
          <a:xfrm>
            <a:off x="-91664" y="3686353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E1A773D-4BA3-42A2-8BE9-6D48813726BA}"/>
              </a:ext>
            </a:extLst>
          </p:cNvPr>
          <p:cNvSpPr/>
          <p:nvPr/>
        </p:nvSpPr>
        <p:spPr>
          <a:xfrm>
            <a:off x="3253140" y="3264385"/>
            <a:ext cx="1294598" cy="129459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3E37F9D-B479-4E98-BE50-43A004F40C73}"/>
              </a:ext>
            </a:extLst>
          </p:cNvPr>
          <p:cNvSpPr/>
          <p:nvPr/>
        </p:nvSpPr>
        <p:spPr>
          <a:xfrm>
            <a:off x="3704507" y="3715752"/>
            <a:ext cx="391864" cy="3918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6DD9F5-3464-4E18-A7FB-262DB3925193}"/>
              </a:ext>
            </a:extLst>
          </p:cNvPr>
          <p:cNvSpPr txBox="1"/>
          <p:nvPr/>
        </p:nvSpPr>
        <p:spPr>
          <a:xfrm>
            <a:off x="3679646" y="3346420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9279625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In-Process Monitor Security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26</a:t>
            </a:fld>
            <a:endParaRPr lang="en-US" dirty="0"/>
          </a:p>
        </p:txBody>
      </p:sp>
      <p:sp>
        <p:nvSpPr>
          <p:cNvPr id="27" name="Tekstvak 97"/>
          <p:cNvSpPr txBox="1"/>
          <p:nvPr/>
        </p:nvSpPr>
        <p:spPr>
          <a:xfrm>
            <a:off x="6858000" y="1371600"/>
            <a:ext cx="520283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200" b="1" dirty="0">
                <a:solidFill>
                  <a:schemeClr val="bg1"/>
                </a:solidFill>
              </a:rPr>
              <a:t>Leak Prevention:</a:t>
            </a:r>
          </a:p>
          <a:p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Sensitive values (e.g. pointers, 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authorization key) only stored in registers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and never leaked or spilled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nl-BE" sz="22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sz="2200" dirty="0">
                <a:solidFill>
                  <a:schemeClr val="bg1"/>
                </a:solidFill>
              </a:rPr>
              <a:t>Monitor has no indirect branches 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=&gt; control flow cannot be diverted </a:t>
            </a:r>
            <a:br>
              <a:rPr lang="nl-BE" sz="2200" dirty="0">
                <a:solidFill>
                  <a:schemeClr val="bg1"/>
                </a:solidFill>
              </a:rPr>
            </a:br>
            <a:r>
              <a:rPr lang="nl-BE" sz="2200" dirty="0">
                <a:solidFill>
                  <a:schemeClr val="bg1"/>
                </a:solidFill>
              </a:rPr>
              <a:t>to malicious code</a:t>
            </a:r>
          </a:p>
        </p:txBody>
      </p:sp>
      <p:sp>
        <p:nvSpPr>
          <p:cNvPr id="28" name="Rechthoek 29"/>
          <p:cNvSpPr/>
          <p:nvPr/>
        </p:nvSpPr>
        <p:spPr>
          <a:xfrm>
            <a:off x="4535763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3" name="Rechthoek 42"/>
          <p:cNvSpPr/>
          <p:nvPr/>
        </p:nvSpPr>
        <p:spPr>
          <a:xfrm>
            <a:off x="4535763" y="1095153"/>
            <a:ext cx="2112929" cy="38963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Program</a:t>
            </a:r>
          </a:p>
        </p:txBody>
      </p:sp>
      <p:sp>
        <p:nvSpPr>
          <p:cNvPr id="34" name="Rechthoek 29"/>
          <p:cNvSpPr/>
          <p:nvPr/>
        </p:nvSpPr>
        <p:spPr>
          <a:xfrm>
            <a:off x="1197727" y="1095153"/>
            <a:ext cx="2112929" cy="19353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35" name="Rechthoek 42"/>
          <p:cNvSpPr/>
          <p:nvPr/>
        </p:nvSpPr>
        <p:spPr>
          <a:xfrm>
            <a:off x="1197724" y="1484783"/>
            <a:ext cx="2115977" cy="38780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Program</a:t>
            </a:r>
            <a:endParaRPr lang="nl-BE" sz="2200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3310653" y="148478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>
            <a:off x="3304180" y="1872586"/>
            <a:ext cx="3338039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304180" y="1095153"/>
            <a:ext cx="1225110" cy="0"/>
          </a:xfrm>
          <a:prstGeom prst="line">
            <a:avLst/>
          </a:prstGeom>
          <a:ln w="12700">
            <a:solidFill>
              <a:srgbClr val="00B0F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hthoek 29"/>
          <p:cNvSpPr/>
          <p:nvPr/>
        </p:nvSpPr>
        <p:spPr>
          <a:xfrm>
            <a:off x="1204200" y="5753340"/>
            <a:ext cx="5450968" cy="47486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/>
              <a:t>Kernel</a:t>
            </a:r>
            <a:endParaRPr lang="nl-BE" sz="2200" dirty="0"/>
          </a:p>
        </p:txBody>
      </p:sp>
      <p:sp>
        <p:nvSpPr>
          <p:cNvPr id="40" name="Rechthoek 42"/>
          <p:cNvSpPr/>
          <p:nvPr/>
        </p:nvSpPr>
        <p:spPr>
          <a:xfrm>
            <a:off x="1210679" y="4746552"/>
            <a:ext cx="5444489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CP-MON</a:t>
            </a:r>
          </a:p>
        </p:txBody>
      </p:sp>
      <p:sp>
        <p:nvSpPr>
          <p:cNvPr id="41" name="Rechthoek 29"/>
          <p:cNvSpPr/>
          <p:nvPr/>
        </p:nvSpPr>
        <p:spPr>
          <a:xfrm>
            <a:off x="1356600" y="5813817"/>
            <a:ext cx="1801270" cy="35391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>
                <a:solidFill>
                  <a:schemeClr val="tx1"/>
                </a:solidFill>
              </a:rPr>
              <a:t>Syscall Broker</a:t>
            </a:r>
          </a:p>
        </p:txBody>
      </p:sp>
      <p:cxnSp>
        <p:nvCxnSpPr>
          <p:cNvPr id="42" name="Elbow Connector 41"/>
          <p:cNvCxnSpPr>
            <a:stCxn id="35" idx="1"/>
            <a:endCxn id="41" idx="1"/>
          </p:cNvCxnSpPr>
          <p:nvPr/>
        </p:nvCxnSpPr>
        <p:spPr>
          <a:xfrm rot="10800000" flipH="1" flipV="1">
            <a:off x="1197724" y="1678685"/>
            <a:ext cx="158876" cy="4312088"/>
          </a:xfrm>
          <a:prstGeom prst="bentConnector3">
            <a:avLst>
              <a:gd name="adj1" fmla="val -263791"/>
            </a:avLst>
          </a:prstGeom>
          <a:ln w="25400">
            <a:solidFill>
              <a:srgbClr val="00B050"/>
            </a:solidFill>
            <a:prstDash val="sysDot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hthoek 42"/>
          <p:cNvSpPr/>
          <p:nvPr/>
        </p:nvSpPr>
        <p:spPr>
          <a:xfrm>
            <a:off x="4535763" y="1872586"/>
            <a:ext cx="2112929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sp>
        <p:nvSpPr>
          <p:cNvPr id="44" name="Rechthoek 42"/>
          <p:cNvSpPr/>
          <p:nvPr/>
        </p:nvSpPr>
        <p:spPr>
          <a:xfrm>
            <a:off x="1197722" y="2456121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IP-MON</a:t>
            </a:r>
          </a:p>
        </p:txBody>
      </p:sp>
      <p:cxnSp>
        <p:nvCxnSpPr>
          <p:cNvPr id="47" name="Elbow Connector 46"/>
          <p:cNvCxnSpPr>
            <a:cxnSpLocks/>
          </p:cNvCxnSpPr>
          <p:nvPr/>
        </p:nvCxnSpPr>
        <p:spPr>
          <a:xfrm rot="16200000" flipH="1">
            <a:off x="2641759" y="3300303"/>
            <a:ext cx="884416" cy="338346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cxnSpLocks/>
          </p:cNvCxnSpPr>
          <p:nvPr/>
        </p:nvCxnSpPr>
        <p:spPr>
          <a:xfrm flipV="1">
            <a:off x="4547738" y="2456121"/>
            <a:ext cx="616241" cy="1455563"/>
          </a:xfrm>
          <a:prstGeom prst="bentConnector2">
            <a:avLst/>
          </a:prstGeom>
          <a:ln w="25400"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V="1">
            <a:off x="2014657" y="3039656"/>
            <a:ext cx="0" cy="2774162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2" descr="https://openclipart.org/image/2400px/svg_to_png/9277/koliberek-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981" y="4280076"/>
            <a:ext cx="862992" cy="3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 flipV="1">
            <a:off x="2333999" y="3039656"/>
            <a:ext cx="0" cy="2774162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2" descr="https://openclipart.org/image/2400px/svg_to_png/9277/koliberek-Ke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0727" y="4273929"/>
            <a:ext cx="862992" cy="357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kstvak 85"/>
          <p:cNvSpPr txBox="1"/>
          <p:nvPr/>
        </p:nvSpPr>
        <p:spPr>
          <a:xfrm>
            <a:off x="-91664" y="3686353"/>
            <a:ext cx="908518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getpid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43186E5-87A9-4573-812F-95F5081570DC}"/>
              </a:ext>
            </a:extLst>
          </p:cNvPr>
          <p:cNvSpPr/>
          <p:nvPr/>
        </p:nvSpPr>
        <p:spPr>
          <a:xfrm>
            <a:off x="3253140" y="3264385"/>
            <a:ext cx="1294598" cy="129459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98E352A-467B-405B-BB10-BA54D9934562}"/>
              </a:ext>
            </a:extLst>
          </p:cNvPr>
          <p:cNvSpPr/>
          <p:nvPr/>
        </p:nvSpPr>
        <p:spPr>
          <a:xfrm>
            <a:off x="3704507" y="3715752"/>
            <a:ext cx="391864" cy="391864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27C19D0-FCE1-4C2B-927B-88E265A43319}"/>
              </a:ext>
            </a:extLst>
          </p:cNvPr>
          <p:cNvSpPr txBox="1"/>
          <p:nvPr/>
        </p:nvSpPr>
        <p:spPr>
          <a:xfrm>
            <a:off x="3679646" y="3346420"/>
            <a:ext cx="5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RB</a:t>
            </a:r>
          </a:p>
        </p:txBody>
      </p:sp>
    </p:spTree>
    <p:extLst>
      <p:ext uri="{BB962C8B-B14F-4D97-AF65-F5344CB8AC3E}">
        <p14:creationId xmlns:p14="http://schemas.microsoft.com/office/powerpoint/2010/main" val="32614959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Performance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27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1517457"/>
              </p:ext>
            </p:extLst>
          </p:nvPr>
        </p:nvGraphicFramePr>
        <p:xfrm>
          <a:off x="1954075" y="2618422"/>
          <a:ext cx="82838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2">
                  <a:extLst>
                    <a:ext uri="{9D8B030D-6E8A-4147-A177-3AD203B41FA5}">
                      <a16:colId xmlns:a16="http://schemas.microsoft.com/office/drawing/2014/main" val="3257448321"/>
                    </a:ext>
                  </a:extLst>
                </a:gridCol>
                <a:gridCol w="3043993">
                  <a:extLst>
                    <a:ext uri="{9D8B030D-6E8A-4147-A177-3AD203B41FA5}">
                      <a16:colId xmlns:a16="http://schemas.microsoft.com/office/drawing/2014/main" val="1008285776"/>
                    </a:ext>
                  </a:extLst>
                </a:gridCol>
                <a:gridCol w="2255975">
                  <a:extLst>
                    <a:ext uri="{9D8B030D-6E8A-4147-A177-3AD203B41FA5}">
                      <a16:colId xmlns:a16="http://schemas.microsoft.com/office/drawing/2014/main" val="867474057"/>
                    </a:ext>
                  </a:extLst>
                </a:gridCol>
              </a:tblGrid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CP-MON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96509"/>
                  </a:ext>
                </a:extLst>
              </a:tr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SPEC CPU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6.37%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35645"/>
                  </a:ext>
                </a:extLst>
              </a:tr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PARSEC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0531"/>
                  </a:ext>
                </a:extLst>
              </a:tr>
              <a:tr h="225486">
                <a:tc>
                  <a:txBody>
                    <a:bodyPr/>
                    <a:lstStyle/>
                    <a:p>
                      <a:r>
                        <a:rPr lang="en-US" sz="2200" dirty="0"/>
                        <a:t>SPLASH-2x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1021"/>
                  </a:ext>
                </a:extLst>
              </a:tr>
              <a:tr h="225486">
                <a:tc>
                  <a:txBody>
                    <a:bodyPr/>
                    <a:lstStyle/>
                    <a:p>
                      <a:r>
                        <a:rPr lang="en-US" sz="2200" dirty="0"/>
                        <a:t>Server 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up to 1249%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&lt;3.5%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097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Performance Evaluation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28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839681"/>
              </p:ext>
            </p:extLst>
          </p:nvPr>
        </p:nvGraphicFramePr>
        <p:xfrm>
          <a:off x="1954075" y="2618422"/>
          <a:ext cx="82838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2">
                  <a:extLst>
                    <a:ext uri="{9D8B030D-6E8A-4147-A177-3AD203B41FA5}">
                      <a16:colId xmlns:a16="http://schemas.microsoft.com/office/drawing/2014/main" val="3257448321"/>
                    </a:ext>
                  </a:extLst>
                </a:gridCol>
                <a:gridCol w="3043993">
                  <a:extLst>
                    <a:ext uri="{9D8B030D-6E8A-4147-A177-3AD203B41FA5}">
                      <a16:colId xmlns:a16="http://schemas.microsoft.com/office/drawing/2014/main" val="1008285776"/>
                    </a:ext>
                  </a:extLst>
                </a:gridCol>
                <a:gridCol w="2255975">
                  <a:extLst>
                    <a:ext uri="{9D8B030D-6E8A-4147-A177-3AD203B41FA5}">
                      <a16:colId xmlns:a16="http://schemas.microsoft.com/office/drawing/2014/main" val="867474057"/>
                    </a:ext>
                  </a:extLst>
                </a:gridCol>
              </a:tblGrid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CP-MON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Hybrid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96509"/>
                  </a:ext>
                </a:extLst>
              </a:tr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SPEC CPU 2006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6.37%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35645"/>
                  </a:ext>
                </a:extLst>
              </a:tr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PARSEC 2.1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11%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0531"/>
                  </a:ext>
                </a:extLst>
              </a:tr>
              <a:tr h="225486">
                <a:tc>
                  <a:txBody>
                    <a:bodyPr/>
                    <a:lstStyle/>
                    <a:p>
                      <a:r>
                        <a:rPr lang="en-US" sz="2200" dirty="0"/>
                        <a:t>SPLASH-2x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1021"/>
                  </a:ext>
                </a:extLst>
              </a:tr>
              <a:tr h="225486">
                <a:tc>
                  <a:txBody>
                    <a:bodyPr/>
                    <a:lstStyle/>
                    <a:p>
                      <a:r>
                        <a:rPr lang="en-US" sz="2200" dirty="0"/>
                        <a:t>Server Benchmarks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FF0000"/>
                          </a:solidFill>
                        </a:rPr>
                        <a:t>up to 1249%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>
                          <a:solidFill>
                            <a:srgbClr val="00B050"/>
                          </a:solidFill>
                        </a:rPr>
                        <a:t>&lt;3.5%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773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Secure NVX Systems can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Protect Against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Attacks that rely on knowledge of the target's absolute virtual address space layout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00B050"/>
                </a:solidFill>
              </a:rPr>
              <a:t>Attacks that attempt to acquire that knowledge through information leakage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E5FEEE8-00D3-4EB1-A415-0F46D023BFA0}"/>
              </a:ext>
            </a:extLst>
          </p:cNvPr>
          <p:cNvSpPr/>
          <p:nvPr/>
        </p:nvSpPr>
        <p:spPr>
          <a:xfrm>
            <a:off x="85260" y="6176963"/>
            <a:ext cx="942068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Bruschi</a:t>
            </a:r>
            <a:r>
              <a:rPr lang="en-US" sz="1050" dirty="0">
                <a:solidFill>
                  <a:schemeClr val="bg1"/>
                </a:solidFill>
              </a:rPr>
              <a:t> et al. “Diversified process </a:t>
            </a:r>
            <a:r>
              <a:rPr lang="en-US" sz="1050" dirty="0" err="1">
                <a:solidFill>
                  <a:schemeClr val="bg1"/>
                </a:solidFill>
              </a:rPr>
              <a:t>replicae</a:t>
            </a:r>
            <a:r>
              <a:rPr lang="en-US" sz="1050" dirty="0">
                <a:solidFill>
                  <a:schemeClr val="bg1"/>
                </a:solidFill>
              </a:rPr>
              <a:t> for defeating memory error exploits.” In IPCCC, 2007.</a:t>
            </a:r>
          </a:p>
          <a:p>
            <a:r>
              <a:rPr lang="en-US" sz="1050" dirty="0" err="1">
                <a:solidFill>
                  <a:schemeClr val="bg1">
                    <a:lumMod val="95000"/>
                  </a:schemeClr>
                </a:solidFill>
              </a:rPr>
              <a:t>Volckaert</a:t>
            </a:r>
            <a:r>
              <a:rPr lang="en-US" sz="1050" dirty="0">
                <a:solidFill>
                  <a:schemeClr val="bg1">
                    <a:lumMod val="95000"/>
                  </a:schemeClr>
                </a:solidFill>
              </a:rPr>
              <a:t> et al. “Cloning your gadgets: Complete ROP attack immunity with multi-variant execution.” In TDSC, 2012.</a:t>
            </a:r>
            <a:endParaRPr lang="en-US" sz="1050" dirty="0">
              <a:solidFill>
                <a:schemeClr val="bg1"/>
              </a:solidFill>
            </a:endParaRPr>
          </a:p>
          <a:p>
            <a:r>
              <a:rPr lang="en-US" sz="1050" dirty="0">
                <a:solidFill>
                  <a:schemeClr val="bg1"/>
                </a:solidFill>
              </a:rPr>
              <a:t>Lu et al. “Stopping memory disclosures via diversification and replicated execution.” In TDSC, 2018.</a:t>
            </a:r>
          </a:p>
          <a:p>
            <a:r>
              <a:rPr lang="en-US" sz="1050" dirty="0">
                <a:solidFill>
                  <a:schemeClr val="bg1"/>
                </a:solidFill>
              </a:rPr>
              <a:t> </a:t>
            </a:r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06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EEA5-77E7-4700-A67F-F6E07B93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7" y="192572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Eternal War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0318-8E81-4915-8D7C-4A73084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 descr="A picture containing person, man, cellphone, phone&#10;&#10;Description automatically generated">
            <a:extLst>
              <a:ext uri="{FF2B5EF4-FFF2-40B4-BE49-F238E27FC236}">
                <a16:creationId xmlns:a16="http://schemas.microsoft.com/office/drawing/2014/main" id="{D472C56D-5F15-4729-B917-793AB3B2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89" y="4829307"/>
            <a:ext cx="1656805" cy="1295108"/>
          </a:xfrm>
          <a:prstGeom prst="rect">
            <a:avLst/>
          </a:prstGeom>
        </p:spPr>
      </p:pic>
      <p:pic>
        <p:nvPicPr>
          <p:cNvPr id="8" name="Picture 7" descr="A picture containing sitting, meter, blue&#10;&#10;Description automatically generated">
            <a:extLst>
              <a:ext uri="{FF2B5EF4-FFF2-40B4-BE49-F238E27FC236}">
                <a16:creationId xmlns:a16="http://schemas.microsoft.com/office/drawing/2014/main" id="{B557C6F5-95FF-48E0-81C9-9ABE9FC05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73" y="4885692"/>
            <a:ext cx="1509381" cy="1335414"/>
          </a:xfrm>
          <a:prstGeom prst="ellipse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13FF85-FCB7-4B18-8D79-D5D42ED15EEB}"/>
              </a:ext>
            </a:extLst>
          </p:cNvPr>
          <p:cNvSpPr/>
          <p:nvPr/>
        </p:nvSpPr>
        <p:spPr>
          <a:xfrm>
            <a:off x="5432865" y="5143113"/>
            <a:ext cx="1136733" cy="10242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E87A0-4472-4C51-84AA-294343E3ACD8}"/>
              </a:ext>
            </a:extLst>
          </p:cNvPr>
          <p:cNvSpPr/>
          <p:nvPr/>
        </p:nvSpPr>
        <p:spPr>
          <a:xfrm>
            <a:off x="409458" y="1100925"/>
            <a:ext cx="5262465" cy="36612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A36A-D61E-4BCC-BF14-A9F4B417AA33}"/>
              </a:ext>
            </a:extLst>
          </p:cNvPr>
          <p:cNvSpPr/>
          <p:nvPr/>
        </p:nvSpPr>
        <p:spPr>
          <a:xfrm>
            <a:off x="6520079" y="1100925"/>
            <a:ext cx="5262465" cy="36612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A6CA9-2EF9-4214-8D3A-CE1A6748EF90}"/>
              </a:ext>
            </a:extLst>
          </p:cNvPr>
          <p:cNvSpPr/>
          <p:nvPr/>
        </p:nvSpPr>
        <p:spPr>
          <a:xfrm>
            <a:off x="980685" y="4169689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Smashing the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22FFB-75ED-4EE6-A0F3-A13909A9991E}"/>
              </a:ext>
            </a:extLst>
          </p:cNvPr>
          <p:cNvSpPr/>
          <p:nvPr/>
        </p:nvSpPr>
        <p:spPr>
          <a:xfrm>
            <a:off x="3547153" y="3567546"/>
            <a:ext cx="137198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Ret2libc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8418F-4BF1-40B8-8A53-0A23D5C61FE3}"/>
              </a:ext>
            </a:extLst>
          </p:cNvPr>
          <p:cNvSpPr/>
          <p:nvPr/>
        </p:nvSpPr>
        <p:spPr>
          <a:xfrm>
            <a:off x="1309677" y="2457284"/>
            <a:ext cx="1004681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25BCB-BD48-4903-BA17-D9490A0260C9}"/>
              </a:ext>
            </a:extLst>
          </p:cNvPr>
          <p:cNvSpPr/>
          <p:nvPr/>
        </p:nvSpPr>
        <p:spPr>
          <a:xfrm>
            <a:off x="870943" y="2002246"/>
            <a:ext cx="2467635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6E7DD-D0D3-4C55-842A-F716A09E68F3}"/>
              </a:ext>
            </a:extLst>
          </p:cNvPr>
          <p:cNvSpPr/>
          <p:nvPr/>
        </p:nvSpPr>
        <p:spPr>
          <a:xfrm>
            <a:off x="3799776" y="1807685"/>
            <a:ext cx="950556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7B83A-EB2D-4304-8C02-D8F4110272DF}"/>
              </a:ext>
            </a:extLst>
          </p:cNvPr>
          <p:cNvSpPr/>
          <p:nvPr/>
        </p:nvSpPr>
        <p:spPr>
          <a:xfrm>
            <a:off x="3529550" y="1205542"/>
            <a:ext cx="836644" cy="429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44A9-EDE1-48A7-826B-69CD172FCF88}"/>
              </a:ext>
            </a:extLst>
          </p:cNvPr>
          <p:cNvSpPr/>
          <p:nvPr/>
        </p:nvSpPr>
        <p:spPr>
          <a:xfrm>
            <a:off x="2735923" y="2741162"/>
            <a:ext cx="201440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Strings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ED3F3-E0E6-481E-AC86-4F161BC973A8}"/>
              </a:ext>
            </a:extLst>
          </p:cNvPr>
          <p:cNvSpPr/>
          <p:nvPr/>
        </p:nvSpPr>
        <p:spPr>
          <a:xfrm>
            <a:off x="563914" y="3381795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Overflows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C34ED6-347E-4700-9393-982BB10CC781}"/>
              </a:ext>
            </a:extLst>
          </p:cNvPr>
          <p:cNvSpPr/>
          <p:nvPr/>
        </p:nvSpPr>
        <p:spPr>
          <a:xfrm>
            <a:off x="1751365" y="1409752"/>
            <a:ext cx="944912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5B753-9C3D-479B-A2C5-D6DF3E1102ED}"/>
              </a:ext>
            </a:extLst>
          </p:cNvPr>
          <p:cNvSpPr/>
          <p:nvPr/>
        </p:nvSpPr>
        <p:spPr>
          <a:xfrm>
            <a:off x="8507731" y="4200339"/>
            <a:ext cx="1706880" cy="550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Canaries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01900-2BA1-4785-B7C3-77E6776FD80F}"/>
              </a:ext>
            </a:extLst>
          </p:cNvPr>
          <p:cNvSpPr/>
          <p:nvPr/>
        </p:nvSpPr>
        <p:spPr>
          <a:xfrm>
            <a:off x="9182910" y="342401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ASLR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F0DE5-FBCF-4B5A-BAFE-66F0691A513F}"/>
              </a:ext>
            </a:extLst>
          </p:cNvPr>
          <p:cNvSpPr/>
          <p:nvPr/>
        </p:nvSpPr>
        <p:spPr>
          <a:xfrm>
            <a:off x="8329470" y="224534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Fine-grained Randomization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D359D0-73BF-4EA2-8042-D2498B98BB0F}"/>
              </a:ext>
            </a:extLst>
          </p:cNvPr>
          <p:cNvSpPr/>
          <p:nvPr/>
        </p:nvSpPr>
        <p:spPr>
          <a:xfrm>
            <a:off x="6997431" y="3137763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 Stacks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EE60D8-E556-4FED-B243-FE7231A7E95C}"/>
              </a:ext>
            </a:extLst>
          </p:cNvPr>
          <p:cNvSpPr/>
          <p:nvPr/>
        </p:nvSpPr>
        <p:spPr>
          <a:xfrm>
            <a:off x="7302710" y="2085066"/>
            <a:ext cx="607454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467FE8-689B-43BA-B816-56D8AB91D23D}"/>
              </a:ext>
            </a:extLst>
          </p:cNvPr>
          <p:cNvSpPr/>
          <p:nvPr/>
        </p:nvSpPr>
        <p:spPr>
          <a:xfrm>
            <a:off x="10214611" y="2648946"/>
            <a:ext cx="92341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11C530-A281-4630-AF51-F93690057076}"/>
              </a:ext>
            </a:extLst>
          </p:cNvPr>
          <p:cNvSpPr/>
          <p:nvPr/>
        </p:nvSpPr>
        <p:spPr>
          <a:xfrm>
            <a:off x="9149278" y="1469019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Execute-only memory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684F41-4607-4C53-B277-E02F11FC6A8E}"/>
              </a:ext>
            </a:extLst>
          </p:cNvPr>
          <p:cNvSpPr/>
          <p:nvPr/>
        </p:nvSpPr>
        <p:spPr>
          <a:xfrm>
            <a:off x="7056724" y="1153835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assisted CFI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93484-23A8-49E0-93FB-083F3F9DC318}"/>
              </a:ext>
            </a:extLst>
          </p:cNvPr>
          <p:cNvSpPr/>
          <p:nvPr/>
        </p:nvSpPr>
        <p:spPr>
          <a:xfrm>
            <a:off x="7126574" y="3942241"/>
            <a:ext cx="740696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D1B0-52C4-4411-BA4D-507910245476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Szekeres et al. “</a:t>
            </a:r>
            <a:r>
              <a:rPr lang="en-US" sz="1050" dirty="0" err="1">
                <a:solidFill>
                  <a:schemeClr val="bg1"/>
                </a:solidFill>
              </a:rPr>
              <a:t>Sok</a:t>
            </a:r>
            <a:r>
              <a:rPr lang="en-US" sz="1050" dirty="0">
                <a:solidFill>
                  <a:schemeClr val="bg1"/>
                </a:solidFill>
              </a:rPr>
              <a:t>: Eternal war in memory.” In S&amp;P, 2013.</a:t>
            </a:r>
          </a:p>
        </p:txBody>
      </p:sp>
    </p:spTree>
    <p:extLst>
      <p:ext uri="{BB962C8B-B14F-4D97-AF65-F5344CB8AC3E}">
        <p14:creationId xmlns:p14="http://schemas.microsoft.com/office/powerpoint/2010/main" val="379110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Secure NVX Systems cannot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Protect Against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 </a:t>
            </a:r>
            <a:r>
              <a:rPr lang="en-US" dirty="0">
                <a:solidFill>
                  <a:srgbClr val="FF0000"/>
                </a:solidFill>
              </a:rPr>
              <a:t>Attacks that build on knowledge of the program's internal geometry (e.g.,  </a:t>
            </a:r>
            <a:r>
              <a:rPr lang="en-US" dirty="0" err="1"/>
              <a:t>kh</a:t>
            </a:r>
            <a:r>
              <a:rPr lang="en-US" dirty="0" err="1">
                <a:solidFill>
                  <a:srgbClr val="FF0000"/>
                </a:solidFill>
              </a:rPr>
              <a:t>relative</a:t>
            </a:r>
            <a:r>
              <a:rPr lang="en-US" dirty="0">
                <a:solidFill>
                  <a:srgbClr val="FF0000"/>
                </a:solidFill>
              </a:rPr>
              <a:t> data/instruction layouts) and/or data representation</a:t>
            </a: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7185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F3FB-D5F8-44DB-9B2C-306E43689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ProFTPD</a:t>
            </a:r>
            <a:r>
              <a:rPr lang="en-US" dirty="0">
                <a:solidFill>
                  <a:schemeClr val="bg1"/>
                </a:solidFill>
              </a:rPr>
              <a:t> SSL Private Key Leak (DOP)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869A4-6778-46F8-9175-1CA8ADA2B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>
                <a:solidFill>
                  <a:schemeClr val="bg1"/>
                </a:solidFill>
              </a:rPr>
              <a:t>Hu et al. build an information </a:t>
            </a:r>
            <a:r>
              <a:rPr lang="en-US" dirty="0">
                <a:solidFill>
                  <a:schemeClr val="bg1"/>
                </a:solidFill>
              </a:rPr>
              <a:t>disclosure attack on </a:t>
            </a:r>
            <a:r>
              <a:rPr lang="en-US" dirty="0" err="1">
                <a:solidFill>
                  <a:schemeClr val="bg1"/>
                </a:solidFill>
              </a:rPr>
              <a:t>ProFTPD</a:t>
            </a:r>
            <a:endParaRPr lang="en-US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Traverse 6 data structures using only data-only gadgets, ultimately reaching a private key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B45B0-F4C8-4ADE-9E33-604CCD27E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842686-4090-4309-9F44-F3E69A58D8EB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Hu et al. “Data-oriented programming: On the expressiveness of non-control data attacks.” In S&amp;P, 2016.</a:t>
            </a:r>
          </a:p>
        </p:txBody>
      </p:sp>
    </p:spTree>
    <p:extLst>
      <p:ext uri="{BB962C8B-B14F-4D97-AF65-F5344CB8AC3E}">
        <p14:creationId xmlns:p14="http://schemas.microsoft.com/office/powerpoint/2010/main" val="28516994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AAD6-0DD3-4359-973F-731D909E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Position-independent Code Reuse (PIROP)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2B24-A6B1-49D0-A06C-52A91227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bg1"/>
                </a:solidFill>
              </a:rPr>
              <a:t>Göktas</a:t>
            </a:r>
            <a:r>
              <a:rPr lang="en-US" dirty="0">
                <a:solidFill>
                  <a:schemeClr val="bg1"/>
                </a:solidFill>
              </a:rPr>
              <a:t> et al. construct code-reuse exploits that use </a:t>
            </a:r>
            <a:r>
              <a:rPr lang="en-US" i="1" dirty="0">
                <a:solidFill>
                  <a:schemeClr val="bg1"/>
                </a:solidFill>
              </a:rPr>
              <a:t>relative</a:t>
            </a:r>
            <a:r>
              <a:rPr lang="en-US" dirty="0">
                <a:solidFill>
                  <a:schemeClr val="bg1"/>
                </a:solidFill>
              </a:rPr>
              <a:t> locations in memory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Attackers could locate PIROP gadgets even in diversified programs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C1472-2B62-443E-B558-0223D52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CA662D-4278-40BF-AAE3-F8464545756D}"/>
              </a:ext>
            </a:extLst>
          </p:cNvPr>
          <p:cNvSpPr/>
          <p:nvPr/>
        </p:nvSpPr>
        <p:spPr>
          <a:xfrm>
            <a:off x="85260" y="6452013"/>
            <a:ext cx="942068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 err="1">
                <a:solidFill>
                  <a:schemeClr val="bg1"/>
                </a:solidFill>
              </a:rPr>
              <a:t>Göktas</a:t>
            </a:r>
            <a:r>
              <a:rPr lang="en-US" sz="1050" dirty="0">
                <a:solidFill>
                  <a:schemeClr val="bg1"/>
                </a:solidFill>
              </a:rPr>
              <a:t> et al. “Position-independent code reuse: On the </a:t>
            </a:r>
            <a:r>
              <a:rPr lang="en-US" sz="1050" dirty="0" err="1">
                <a:solidFill>
                  <a:schemeClr val="bg1"/>
                </a:solidFill>
              </a:rPr>
              <a:t>eectiveness</a:t>
            </a:r>
            <a:r>
              <a:rPr lang="en-US" sz="1050" dirty="0">
                <a:solidFill>
                  <a:schemeClr val="bg1"/>
                </a:solidFill>
              </a:rPr>
              <a:t> of ASLR in the absence of information disclosure.”  In </a:t>
            </a:r>
            <a:r>
              <a:rPr lang="en-US" sz="1050" dirty="0" err="1">
                <a:solidFill>
                  <a:schemeClr val="bg1"/>
                </a:solidFill>
              </a:rPr>
              <a:t>EuroS&amp;P</a:t>
            </a:r>
            <a:r>
              <a:rPr lang="en-US" sz="1050" dirty="0">
                <a:solidFill>
                  <a:schemeClr val="bg1"/>
                </a:solidFill>
              </a:rPr>
              <a:t>, 2018.</a:t>
            </a:r>
          </a:p>
          <a:p>
            <a:endParaRPr lang="en-US" sz="105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411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E72A9-F445-41F3-BC80-EC905496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 descr="A picture containing indoor, table, sitting, small&#10;&#10;Description automatically generated">
            <a:extLst>
              <a:ext uri="{FF2B5EF4-FFF2-40B4-BE49-F238E27FC236}">
                <a16:creationId xmlns:a16="http://schemas.microsoft.com/office/drawing/2014/main" id="{31EC5017-32AB-4BA8-B326-1ED6CC684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747" y="878422"/>
            <a:ext cx="2697274" cy="16328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1A216E1-1D07-47C6-BF85-51A9D6C326C7}"/>
              </a:ext>
            </a:extLst>
          </p:cNvPr>
          <p:cNvSpPr/>
          <p:nvPr/>
        </p:nvSpPr>
        <p:spPr>
          <a:xfrm>
            <a:off x="1309149" y="2801025"/>
            <a:ext cx="91862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Problem: Diversity is limited to what a single platform can offer.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2B530-0CCF-4D49-8057-05D36CE3B8A9}"/>
              </a:ext>
            </a:extLst>
          </p:cNvPr>
          <p:cNvSpPr txBox="1"/>
          <p:nvPr/>
        </p:nvSpPr>
        <p:spPr>
          <a:xfrm>
            <a:off x="3369154" y="4201355"/>
            <a:ext cx="47724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29055772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CD937-542D-4B79-80B1-74F09EBF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34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F3B5234-598A-491C-999A-7AC1AD67917D}"/>
              </a:ext>
            </a:extLst>
          </p:cNvPr>
          <p:cNvSpPr txBox="1">
            <a:spLocks/>
          </p:cNvSpPr>
          <p:nvPr/>
        </p:nvSpPr>
        <p:spPr>
          <a:xfrm>
            <a:off x="1455144" y="3224767"/>
            <a:ext cx="10264631" cy="200824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3200" u="sng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endParaRPr lang="en-US" sz="2200" dirty="0">
              <a:solidFill>
                <a:schemeClr val="bg1"/>
              </a:solidFill>
            </a:endParaRPr>
          </a:p>
          <a:p>
            <a:pPr marL="0" indent="0">
              <a:buFont typeface="Arial"/>
              <a:buNone/>
            </a:pPr>
            <a:r>
              <a:rPr lang="en-US" sz="5200" dirty="0">
                <a:solidFill>
                  <a:schemeClr val="bg1"/>
                </a:solidFill>
              </a:rPr>
              <a:t>Distributed Heterogeneous </a:t>
            </a:r>
          </a:p>
          <a:p>
            <a:pPr marL="0" indent="0">
              <a:buFont typeface="Arial"/>
              <a:buNone/>
            </a:pPr>
            <a:r>
              <a:rPr lang="en-US" sz="5200" dirty="0">
                <a:solidFill>
                  <a:schemeClr val="bg1"/>
                </a:solidFill>
              </a:rPr>
              <a:t>N-Variant Execution</a:t>
            </a:r>
          </a:p>
          <a:p>
            <a:pPr marL="0" indent="0">
              <a:buFont typeface="Arial"/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49233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920" y="365125"/>
            <a:ext cx="1124712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Distributed Heterogeneous N-Variant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 first distributed heterogeneous NVX design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Variants run in different physical machines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 Leverage ISA and ABI heterogeneity to increase diversity</a:t>
            </a:r>
          </a:p>
          <a:p>
            <a:pPr marL="457200" lvl="1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2888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E8C-3F18-400E-966A-91AF0E2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1" y="365125"/>
            <a:ext cx="1169401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Additional Diversity (ISA-Heterogeneity)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1D03-015A-4D3C-9E8B-9CB56EB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Machine instructions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Endianness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Register set</a:t>
            </a:r>
          </a:p>
          <a:p>
            <a:r>
              <a:rPr lang="en-US" sz="2400" dirty="0">
                <a:solidFill>
                  <a:schemeClr val="bg1"/>
                </a:solidFill>
              </a:rPr>
              <a:t>Pointer width</a:t>
            </a:r>
          </a:p>
          <a:p>
            <a:r>
              <a:rPr lang="en-US" sz="2400" dirty="0">
                <a:solidFill>
                  <a:schemeClr val="bg1"/>
                </a:solidFill>
              </a:rPr>
              <a:t>Available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714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1D03-015A-4D3C-9E8B-9CB56EBDB4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Size of primitive data types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Structs layout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Packing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Alignment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Padding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Constants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System call numbers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Flags and modes</a:t>
            </a:r>
          </a:p>
          <a:p>
            <a:r>
              <a:rPr lang="en-US" sz="2400" dirty="0">
                <a:solidFill>
                  <a:schemeClr val="bg1"/>
                </a:solidFill>
              </a:rPr>
              <a:t>Calling conventions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1EF8BF-39C1-460A-BA88-CF34EC7C2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971" y="365125"/>
            <a:ext cx="1169401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Sources of Additional Diversity (ABI-Heterogeneity)</a:t>
            </a:r>
          </a:p>
        </p:txBody>
      </p:sp>
    </p:spTree>
    <p:extLst>
      <p:ext uri="{BB962C8B-B14F-4D97-AF65-F5344CB8AC3E}">
        <p14:creationId xmlns:p14="http://schemas.microsoft.com/office/powerpoint/2010/main" val="2340735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38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618186"/>
            <a:ext cx="0" cy="6448336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1351204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 (...)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Distributed Heterogeneous NVX Design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1351204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 (...)</a:t>
            </a: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9DD25CBD-3B1E-445A-8BCA-0BBC20F025E8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Inter-Monitor Communication via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5A9BC0-1E50-427A-B590-A78C108C6C8F}"/>
              </a:ext>
            </a:extLst>
          </p:cNvPr>
          <p:cNvCxnSpPr>
            <a:cxnSpLocks/>
          </p:cNvCxnSpPr>
          <p:nvPr/>
        </p:nvCxnSpPr>
        <p:spPr>
          <a:xfrm flipH="1">
            <a:off x="3708910" y="4292217"/>
            <a:ext cx="412330" cy="0"/>
          </a:xfrm>
          <a:prstGeom prst="straightConnector1">
            <a:avLst/>
          </a:prstGeom>
          <a:ln w="254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3021E0-AA15-466C-B7AF-7E167A296545}"/>
              </a:ext>
            </a:extLst>
          </p:cNvPr>
          <p:cNvCxnSpPr>
            <a:cxnSpLocks/>
          </p:cNvCxnSpPr>
          <p:nvPr/>
        </p:nvCxnSpPr>
        <p:spPr>
          <a:xfrm flipH="1">
            <a:off x="7895087" y="4274016"/>
            <a:ext cx="412330" cy="0"/>
          </a:xfrm>
          <a:prstGeom prst="straightConnector1">
            <a:avLst/>
          </a:prstGeom>
          <a:ln w="25400"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201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2" grpId="0" animBg="1"/>
      <p:bldP spid="16" grpId="0" animBg="1"/>
      <p:bldP spid="66" grpId="0" animBg="1"/>
      <p:bldP spid="67" grpId="0" animBg="1"/>
      <p:bldP spid="104" grpId="0"/>
      <p:bldP spid="65" grpId="0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4A7E-6C0F-4CD5-A7E5-CB27A804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39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32A2FB-06CC-4B80-8D0C-08EA8FA4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pic>
        <p:nvPicPr>
          <p:cNvPr id="16" name="Content Placeholder 15" descr="A picture containing person, man, looking, holding&#10;&#10;Description automatically generated">
            <a:extLst>
              <a:ext uri="{FF2B5EF4-FFF2-40B4-BE49-F238E27FC236}">
                <a16:creationId xmlns:a16="http://schemas.microsoft.com/office/drawing/2014/main" id="{F449708C-A724-485D-9270-08A49FBF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2360" y="3742395"/>
            <a:ext cx="3967279" cy="2613955"/>
          </a:xfrm>
        </p:spPr>
      </p:pic>
      <p:sp>
        <p:nvSpPr>
          <p:cNvPr id="17" name="Cloud 16">
            <a:extLst>
              <a:ext uri="{FF2B5EF4-FFF2-40B4-BE49-F238E27FC236}">
                <a16:creationId xmlns:a16="http://schemas.microsoft.com/office/drawing/2014/main" id="{52A29A62-B0A3-4B58-8EC3-97DDEFFE7D43}"/>
              </a:ext>
            </a:extLst>
          </p:cNvPr>
          <p:cNvSpPr/>
          <p:nvPr/>
        </p:nvSpPr>
        <p:spPr>
          <a:xfrm>
            <a:off x="2417567" y="1690524"/>
            <a:ext cx="3389585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False Alarms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5F4962F4-3735-42AB-A759-00CA1B1CADFD}"/>
              </a:ext>
            </a:extLst>
          </p:cNvPr>
          <p:cNvSpPr/>
          <p:nvPr/>
        </p:nvSpPr>
        <p:spPr>
          <a:xfrm>
            <a:off x="6384846" y="1690524"/>
            <a:ext cx="3389585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522097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EEA5-77E7-4700-A67F-F6E07B93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7" y="192572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Eternal War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0318-8E81-4915-8D7C-4A73084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picture containing person, man, cellphone, phone&#10;&#10;Description automatically generated">
            <a:extLst>
              <a:ext uri="{FF2B5EF4-FFF2-40B4-BE49-F238E27FC236}">
                <a16:creationId xmlns:a16="http://schemas.microsoft.com/office/drawing/2014/main" id="{D472C56D-5F15-4729-B917-793AB3B2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89" y="4829307"/>
            <a:ext cx="1656805" cy="1295108"/>
          </a:xfrm>
          <a:prstGeom prst="rect">
            <a:avLst/>
          </a:prstGeom>
        </p:spPr>
      </p:pic>
      <p:pic>
        <p:nvPicPr>
          <p:cNvPr id="8" name="Picture 7" descr="A picture containing sitting, meter, blue&#10;&#10;Description automatically generated">
            <a:extLst>
              <a:ext uri="{FF2B5EF4-FFF2-40B4-BE49-F238E27FC236}">
                <a16:creationId xmlns:a16="http://schemas.microsoft.com/office/drawing/2014/main" id="{B557C6F5-95FF-48E0-81C9-9ABE9FC05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73" y="4885692"/>
            <a:ext cx="1509381" cy="1335414"/>
          </a:xfrm>
          <a:prstGeom prst="ellipse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13FF85-FCB7-4B18-8D79-D5D42ED15EEB}"/>
              </a:ext>
            </a:extLst>
          </p:cNvPr>
          <p:cNvSpPr/>
          <p:nvPr/>
        </p:nvSpPr>
        <p:spPr>
          <a:xfrm>
            <a:off x="5432865" y="5143113"/>
            <a:ext cx="1136733" cy="10242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E87A0-4472-4C51-84AA-294343E3ACD8}"/>
              </a:ext>
            </a:extLst>
          </p:cNvPr>
          <p:cNvSpPr/>
          <p:nvPr/>
        </p:nvSpPr>
        <p:spPr>
          <a:xfrm>
            <a:off x="409458" y="1100925"/>
            <a:ext cx="5262465" cy="36612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A36A-D61E-4BCC-BF14-A9F4B417AA33}"/>
              </a:ext>
            </a:extLst>
          </p:cNvPr>
          <p:cNvSpPr/>
          <p:nvPr/>
        </p:nvSpPr>
        <p:spPr>
          <a:xfrm>
            <a:off x="6520079" y="1100925"/>
            <a:ext cx="5262465" cy="36612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A6CA9-2EF9-4214-8D3A-CE1A6748EF90}"/>
              </a:ext>
            </a:extLst>
          </p:cNvPr>
          <p:cNvSpPr/>
          <p:nvPr/>
        </p:nvSpPr>
        <p:spPr>
          <a:xfrm>
            <a:off x="980685" y="4169689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Smashing the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22FFB-75ED-4EE6-A0F3-A13909A9991E}"/>
              </a:ext>
            </a:extLst>
          </p:cNvPr>
          <p:cNvSpPr/>
          <p:nvPr/>
        </p:nvSpPr>
        <p:spPr>
          <a:xfrm>
            <a:off x="3547153" y="3567546"/>
            <a:ext cx="137198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Ret2libc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8418F-4BF1-40B8-8A53-0A23D5C61FE3}"/>
              </a:ext>
            </a:extLst>
          </p:cNvPr>
          <p:cNvSpPr/>
          <p:nvPr/>
        </p:nvSpPr>
        <p:spPr>
          <a:xfrm>
            <a:off x="1309677" y="2457284"/>
            <a:ext cx="1004681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25BCB-BD48-4903-BA17-D9490A0260C9}"/>
              </a:ext>
            </a:extLst>
          </p:cNvPr>
          <p:cNvSpPr/>
          <p:nvPr/>
        </p:nvSpPr>
        <p:spPr>
          <a:xfrm>
            <a:off x="870943" y="2002246"/>
            <a:ext cx="2467635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6E7DD-D0D3-4C55-842A-F716A09E68F3}"/>
              </a:ext>
            </a:extLst>
          </p:cNvPr>
          <p:cNvSpPr/>
          <p:nvPr/>
        </p:nvSpPr>
        <p:spPr>
          <a:xfrm>
            <a:off x="3799776" y="1807685"/>
            <a:ext cx="950556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7B83A-EB2D-4304-8C02-D8F4110272DF}"/>
              </a:ext>
            </a:extLst>
          </p:cNvPr>
          <p:cNvSpPr/>
          <p:nvPr/>
        </p:nvSpPr>
        <p:spPr>
          <a:xfrm>
            <a:off x="3529550" y="1205542"/>
            <a:ext cx="836644" cy="429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44A9-EDE1-48A7-826B-69CD172FCF88}"/>
              </a:ext>
            </a:extLst>
          </p:cNvPr>
          <p:cNvSpPr/>
          <p:nvPr/>
        </p:nvSpPr>
        <p:spPr>
          <a:xfrm>
            <a:off x="2735923" y="2741162"/>
            <a:ext cx="201440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Strings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ED3F3-E0E6-481E-AC86-4F161BC973A8}"/>
              </a:ext>
            </a:extLst>
          </p:cNvPr>
          <p:cNvSpPr/>
          <p:nvPr/>
        </p:nvSpPr>
        <p:spPr>
          <a:xfrm>
            <a:off x="563914" y="3381795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Overflows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C34ED6-347E-4700-9393-982BB10CC781}"/>
              </a:ext>
            </a:extLst>
          </p:cNvPr>
          <p:cNvSpPr/>
          <p:nvPr/>
        </p:nvSpPr>
        <p:spPr>
          <a:xfrm>
            <a:off x="1751365" y="1409752"/>
            <a:ext cx="944912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5B753-9C3D-479B-A2C5-D6DF3E1102ED}"/>
              </a:ext>
            </a:extLst>
          </p:cNvPr>
          <p:cNvSpPr/>
          <p:nvPr/>
        </p:nvSpPr>
        <p:spPr>
          <a:xfrm>
            <a:off x="8507731" y="4200339"/>
            <a:ext cx="1706880" cy="550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Canaries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01900-2BA1-4785-B7C3-77E6776FD80F}"/>
              </a:ext>
            </a:extLst>
          </p:cNvPr>
          <p:cNvSpPr/>
          <p:nvPr/>
        </p:nvSpPr>
        <p:spPr>
          <a:xfrm>
            <a:off x="9182910" y="342401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ASLR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F0DE5-FBCF-4B5A-BAFE-66F0691A513F}"/>
              </a:ext>
            </a:extLst>
          </p:cNvPr>
          <p:cNvSpPr/>
          <p:nvPr/>
        </p:nvSpPr>
        <p:spPr>
          <a:xfrm>
            <a:off x="8329470" y="224534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Fine-grained Randomization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D359D0-73BF-4EA2-8042-D2498B98BB0F}"/>
              </a:ext>
            </a:extLst>
          </p:cNvPr>
          <p:cNvSpPr/>
          <p:nvPr/>
        </p:nvSpPr>
        <p:spPr>
          <a:xfrm>
            <a:off x="6997431" y="3137763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 Stacks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EE60D8-E556-4FED-B243-FE7231A7E95C}"/>
              </a:ext>
            </a:extLst>
          </p:cNvPr>
          <p:cNvSpPr/>
          <p:nvPr/>
        </p:nvSpPr>
        <p:spPr>
          <a:xfrm>
            <a:off x="7302710" y="2085066"/>
            <a:ext cx="607454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467FE8-689B-43BA-B816-56D8AB91D23D}"/>
              </a:ext>
            </a:extLst>
          </p:cNvPr>
          <p:cNvSpPr/>
          <p:nvPr/>
        </p:nvSpPr>
        <p:spPr>
          <a:xfrm>
            <a:off x="10214611" y="2648946"/>
            <a:ext cx="92341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11C530-A281-4630-AF51-F93690057076}"/>
              </a:ext>
            </a:extLst>
          </p:cNvPr>
          <p:cNvSpPr/>
          <p:nvPr/>
        </p:nvSpPr>
        <p:spPr>
          <a:xfrm>
            <a:off x="9149278" y="1469019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Execute-only memory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684F41-4607-4C53-B277-E02F11FC6A8E}"/>
              </a:ext>
            </a:extLst>
          </p:cNvPr>
          <p:cNvSpPr/>
          <p:nvPr/>
        </p:nvSpPr>
        <p:spPr>
          <a:xfrm>
            <a:off x="7056724" y="1153835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assisted CFI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93484-23A8-49E0-93FB-083F3F9DC318}"/>
              </a:ext>
            </a:extLst>
          </p:cNvPr>
          <p:cNvSpPr/>
          <p:nvPr/>
        </p:nvSpPr>
        <p:spPr>
          <a:xfrm>
            <a:off x="7126574" y="3942241"/>
            <a:ext cx="740696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D1B0-52C4-4411-BA4D-507910245476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Szekeres et al. “</a:t>
            </a:r>
            <a:r>
              <a:rPr lang="en-US" sz="1050" dirty="0" err="1">
                <a:solidFill>
                  <a:schemeClr val="bg1"/>
                </a:solidFill>
              </a:rPr>
              <a:t>Sok</a:t>
            </a:r>
            <a:r>
              <a:rPr lang="en-US" sz="1050" dirty="0">
                <a:solidFill>
                  <a:schemeClr val="bg1"/>
                </a:solidFill>
              </a:rPr>
              <a:t>: Eternal war in memory.” In S&amp;P, 2013.</a:t>
            </a:r>
          </a:p>
        </p:txBody>
      </p:sp>
    </p:spTree>
    <p:extLst>
      <p:ext uri="{BB962C8B-B14F-4D97-AF65-F5344CB8AC3E}">
        <p14:creationId xmlns:p14="http://schemas.microsoft.com/office/powerpoint/2010/main" val="35797994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E8C-3F18-400E-966A-91AF0E2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80" y="1565731"/>
            <a:ext cx="3535326" cy="109667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FF0000"/>
                </a:solidFill>
              </a:rPr>
              <a:t>ISA-Heterogeneity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1D03-015A-4D3C-9E8B-9CB56EB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646" y="2776848"/>
            <a:ext cx="3106481" cy="28899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Machine instructions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Endianness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Register set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Pointer width</a:t>
            </a:r>
          </a:p>
          <a:p>
            <a:r>
              <a:rPr lang="en-US" sz="2400" dirty="0">
                <a:solidFill>
                  <a:srgbClr val="FF0000"/>
                </a:solidFill>
              </a:rPr>
              <a:t>Available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9FCACD-30A2-4F58-88D4-192B8A040D38}"/>
              </a:ext>
            </a:extLst>
          </p:cNvPr>
          <p:cNvSpPr txBox="1">
            <a:spLocks/>
          </p:cNvSpPr>
          <p:nvPr/>
        </p:nvSpPr>
        <p:spPr>
          <a:xfrm>
            <a:off x="6720663" y="1565731"/>
            <a:ext cx="3779874" cy="121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FF0000"/>
                </a:solidFill>
              </a:rPr>
              <a:t>ABI-Heterogeneity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E087D-5F97-4CB4-8236-57BFF6EE24B7}"/>
              </a:ext>
            </a:extLst>
          </p:cNvPr>
          <p:cNvSpPr txBox="1">
            <a:spLocks/>
          </p:cNvSpPr>
          <p:nvPr/>
        </p:nvSpPr>
        <p:spPr>
          <a:xfrm>
            <a:off x="6720663" y="2662402"/>
            <a:ext cx="3779874" cy="369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Size of primitive data types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Structs layout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Packing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Alignment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Padding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Constants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System call numbers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Flags and modes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Calling conventions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BC22E3F-15CF-4B98-BD63-77F1F8897B7D}"/>
              </a:ext>
            </a:extLst>
          </p:cNvPr>
          <p:cNvSpPr txBox="1">
            <a:spLocks/>
          </p:cNvSpPr>
          <p:nvPr/>
        </p:nvSpPr>
        <p:spPr>
          <a:xfrm>
            <a:off x="2711302" y="327934"/>
            <a:ext cx="670914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False Alarms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6BF1FA34-206C-4466-9CBA-41178562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7863" y="3183813"/>
            <a:ext cx="1508064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2147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EDE8C-3F18-400E-966A-91AF0E2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780" y="1565731"/>
            <a:ext cx="3535326" cy="1096670"/>
          </a:xfrm>
        </p:spPr>
        <p:txBody>
          <a:bodyPr>
            <a:normAutofit/>
          </a:bodyPr>
          <a:lstStyle/>
          <a:p>
            <a:r>
              <a:rPr lang="en-US" sz="3600" b="1" u="sng" dirty="0">
                <a:solidFill>
                  <a:srgbClr val="00B050"/>
                </a:solidFill>
              </a:rPr>
              <a:t>ISA-Heterogeneity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9FCACD-30A2-4F58-88D4-192B8A040D38}"/>
              </a:ext>
            </a:extLst>
          </p:cNvPr>
          <p:cNvSpPr txBox="1">
            <a:spLocks/>
          </p:cNvSpPr>
          <p:nvPr/>
        </p:nvSpPr>
        <p:spPr>
          <a:xfrm>
            <a:off x="6542568" y="1508507"/>
            <a:ext cx="3779874" cy="12111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u="sng" dirty="0">
                <a:solidFill>
                  <a:srgbClr val="00B050"/>
                </a:solidFill>
              </a:rPr>
              <a:t>ABI-Heterogeneity</a:t>
            </a:r>
          </a:p>
        </p:txBody>
      </p:sp>
      <p:pic>
        <p:nvPicPr>
          <p:cNvPr id="9" name="Picture 8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4346C-6F2E-44E2-A8AB-BA8C31B32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047" y="2996181"/>
            <a:ext cx="2758705" cy="154180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0BC22E3F-15CF-4B98-BD63-77F1F8897B7D}"/>
              </a:ext>
            </a:extLst>
          </p:cNvPr>
          <p:cNvSpPr txBox="1">
            <a:spLocks/>
          </p:cNvSpPr>
          <p:nvPr/>
        </p:nvSpPr>
        <p:spPr>
          <a:xfrm>
            <a:off x="3007242" y="327934"/>
            <a:ext cx="641320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Additional Diversity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46E087D-5F97-4CB4-8236-57BFF6EE24B7}"/>
              </a:ext>
            </a:extLst>
          </p:cNvPr>
          <p:cNvSpPr txBox="1">
            <a:spLocks/>
          </p:cNvSpPr>
          <p:nvPr/>
        </p:nvSpPr>
        <p:spPr>
          <a:xfrm>
            <a:off x="6720663" y="2662402"/>
            <a:ext cx="3779874" cy="36939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B050"/>
                </a:solidFill>
              </a:rPr>
              <a:t>Size of primitive data types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Structs layout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Packing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Alignment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Padding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Constants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System call numbers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rgbClr val="00B050"/>
                </a:solidFill>
              </a:rPr>
              <a:t>Flags and modes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Calling conventions</a:t>
            </a:r>
          </a:p>
          <a:p>
            <a:pPr marL="0" indent="0">
              <a:buFont typeface="Arial"/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1D03-015A-4D3C-9E8B-9CB56EB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6646" y="2776848"/>
            <a:ext cx="3106481" cy="288995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B050"/>
                </a:solidFill>
              </a:rPr>
              <a:t>Machine instructions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Endianness</a:t>
            </a:r>
          </a:p>
          <a:p>
            <a:r>
              <a:rPr lang="en-US" sz="2400" dirty="0">
                <a:solidFill>
                  <a:srgbClr val="00B050"/>
                </a:solidFill>
              </a:rPr>
              <a:t>Register set</a:t>
            </a:r>
          </a:p>
          <a:p>
            <a:r>
              <a:rPr lang="en-US" sz="2400" dirty="0">
                <a:solidFill>
                  <a:srgbClr val="00B050"/>
                </a:solidFill>
              </a:rPr>
              <a:t>Pointer width</a:t>
            </a:r>
          </a:p>
          <a:p>
            <a:r>
              <a:rPr lang="en-US" sz="2400" dirty="0">
                <a:solidFill>
                  <a:srgbClr val="00B050"/>
                </a:solidFill>
              </a:rPr>
              <a:t>Available system calls</a:t>
            </a:r>
          </a:p>
        </p:txBody>
      </p:sp>
    </p:spTree>
    <p:extLst>
      <p:ext uri="{BB962C8B-B14F-4D97-AF65-F5344CB8AC3E}">
        <p14:creationId xmlns:p14="http://schemas.microsoft.com/office/powerpoint/2010/main" val="29829924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42</a:t>
            </a:fld>
            <a:endParaRPr lang="en-US" dirty="0"/>
          </a:p>
        </p:txBody>
      </p:sp>
      <p:sp>
        <p:nvSpPr>
          <p:cNvPr id="6" name="Rechthoek 42">
            <a:extLst>
              <a:ext uri="{FF2B5EF4-FFF2-40B4-BE49-F238E27FC236}">
                <a16:creationId xmlns:a16="http://schemas.microsoft.com/office/drawing/2014/main" id="{D677B03E-9B03-4FF6-A511-2A11364C8E96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 hidden="1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 hidden="1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 hidden="1">
            <a:extLst>
              <a:ext uri="{FF2B5EF4-FFF2-40B4-BE49-F238E27FC236}">
                <a16:creationId xmlns:a16="http://schemas.microsoft.com/office/drawing/2014/main" id="{E4F87407-78DF-4CF5-92B2-DDF738A1A9CB}"/>
              </a:ext>
            </a:extLst>
          </p:cNvPr>
          <p:cNvSpPr/>
          <p:nvPr/>
        </p:nvSpPr>
        <p:spPr>
          <a:xfrm>
            <a:off x="4844848" y="3828992"/>
            <a:ext cx="1505644" cy="966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16" name="Rectangle 15" hidden="1">
            <a:extLst>
              <a:ext uri="{FF2B5EF4-FFF2-40B4-BE49-F238E27FC236}">
                <a16:creationId xmlns:a16="http://schemas.microsoft.com/office/drawing/2014/main" id="{FE8E70C8-CDDF-48BD-BC3D-FBEE4CA6D628}"/>
              </a:ext>
            </a:extLst>
          </p:cNvPr>
          <p:cNvSpPr/>
          <p:nvPr/>
        </p:nvSpPr>
        <p:spPr>
          <a:xfrm>
            <a:off x="4844848" y="4657906"/>
            <a:ext cx="1505644" cy="752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=</a:t>
            </a:r>
          </a:p>
        </p:txBody>
      </p:sp>
      <p:sp>
        <p:nvSpPr>
          <p:cNvPr id="9" name="Hexagon 8" hidden="1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Hexagon 14" hidden="1">
            <a:extLst>
              <a:ext uri="{FF2B5EF4-FFF2-40B4-BE49-F238E27FC236}">
                <a16:creationId xmlns:a16="http://schemas.microsoft.com/office/drawing/2014/main" id="{4D40383B-8E6E-4B38-927D-25AE6DFF4777}"/>
              </a:ext>
            </a:extLst>
          </p:cNvPr>
          <p:cNvSpPr/>
          <p:nvPr/>
        </p:nvSpPr>
        <p:spPr>
          <a:xfrm>
            <a:off x="625758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DCEBF414-5608-41DC-B2B2-0B6D06A2D9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pic>
        <p:nvPicPr>
          <p:cNvPr id="22" name="Picture 21" descr="A circuit board&#10;&#10;Description automatically generated">
            <a:extLst>
              <a:ext uri="{FF2B5EF4-FFF2-40B4-BE49-F238E27FC236}">
                <a16:creationId xmlns:a16="http://schemas.microsoft.com/office/drawing/2014/main" id="{7ED41607-BF52-4BC6-B2C1-3D7161EE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3807"/>
            <a:ext cx="749605" cy="5835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ADD54B5-1FD7-4F63-A9B6-E2ED28EF077B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398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43</a:t>
            </a:fld>
            <a:endParaRPr lang="en-US" dirty="0"/>
          </a:p>
        </p:txBody>
      </p:sp>
      <p:sp>
        <p:nvSpPr>
          <p:cNvPr id="6" name="Rechthoek 42">
            <a:extLst>
              <a:ext uri="{FF2B5EF4-FFF2-40B4-BE49-F238E27FC236}">
                <a16:creationId xmlns:a16="http://schemas.microsoft.com/office/drawing/2014/main" id="{D677B03E-9B03-4FF6-A511-2A11364C8E96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87407-78DF-4CF5-92B2-DDF738A1A9CB}"/>
              </a:ext>
            </a:extLst>
          </p:cNvPr>
          <p:cNvSpPr/>
          <p:nvPr/>
        </p:nvSpPr>
        <p:spPr>
          <a:xfrm>
            <a:off x="4844848" y="3828992"/>
            <a:ext cx="1505644" cy="966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E70C8-CDDF-48BD-BC3D-FBEE4CA6D628}"/>
              </a:ext>
            </a:extLst>
          </p:cNvPr>
          <p:cNvSpPr/>
          <p:nvPr/>
        </p:nvSpPr>
        <p:spPr>
          <a:xfrm>
            <a:off x="4844848" y="4657906"/>
            <a:ext cx="1505644" cy="752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=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4D40383B-8E6E-4B38-927D-25AE6DFF4777}"/>
              </a:ext>
            </a:extLst>
          </p:cNvPr>
          <p:cNvSpPr/>
          <p:nvPr/>
        </p:nvSpPr>
        <p:spPr>
          <a:xfrm>
            <a:off x="625758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pic>
        <p:nvPicPr>
          <p:cNvPr id="20" name="Picture 19" descr="A circuit board&#10;&#10;Description automatically generated">
            <a:extLst>
              <a:ext uri="{FF2B5EF4-FFF2-40B4-BE49-F238E27FC236}">
                <a16:creationId xmlns:a16="http://schemas.microsoft.com/office/drawing/2014/main" id="{A2046F22-C3E2-4003-8FC4-39A9C6AE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pic>
        <p:nvPicPr>
          <p:cNvPr id="21" name="Picture 20" descr="A circuit board&#10;&#10;Description automatically generated">
            <a:extLst>
              <a:ext uri="{FF2B5EF4-FFF2-40B4-BE49-F238E27FC236}">
                <a16:creationId xmlns:a16="http://schemas.microsoft.com/office/drawing/2014/main" id="{4B1F02E5-7DAE-4A74-B16E-6AB709EAA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3807"/>
            <a:ext cx="749605" cy="583535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B5C24E21-1B86-4357-B1F6-B23CA21ED5D4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5593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44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E70C8-CDDF-48BD-BC3D-FBEE4CA6D628}"/>
              </a:ext>
            </a:extLst>
          </p:cNvPr>
          <p:cNvSpPr/>
          <p:nvPr/>
        </p:nvSpPr>
        <p:spPr>
          <a:xfrm>
            <a:off x="5056175" y="4396031"/>
            <a:ext cx="2115977" cy="716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 algn="ctr"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rgbClr val="00B050"/>
                </a:solidFill>
              </a:rPr>
              <a:t> F 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4D40383B-8E6E-4B38-927D-25AE6DFF4777}"/>
              </a:ext>
            </a:extLst>
          </p:cNvPr>
          <p:cNvSpPr/>
          <p:nvPr/>
        </p:nvSpPr>
        <p:spPr>
          <a:xfrm>
            <a:off x="625758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8" name="Rechthoek 42">
            <a:extLst>
              <a:ext uri="{FF2B5EF4-FFF2-40B4-BE49-F238E27FC236}">
                <a16:creationId xmlns:a16="http://schemas.microsoft.com/office/drawing/2014/main" id="{3B3C8ABA-93A7-4F0C-8816-A6EAA7336173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pic>
        <p:nvPicPr>
          <p:cNvPr id="22" name="Picture 21" descr="A circuit board&#10;&#10;Description automatically generated">
            <a:extLst>
              <a:ext uri="{FF2B5EF4-FFF2-40B4-BE49-F238E27FC236}">
                <a16:creationId xmlns:a16="http://schemas.microsoft.com/office/drawing/2014/main" id="{325E9ED9-D6F7-42A1-A167-9ED854A0C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pic>
        <p:nvPicPr>
          <p:cNvPr id="23" name="Picture 22" descr="A circuit board&#10;&#10;Description automatically generated">
            <a:extLst>
              <a:ext uri="{FF2B5EF4-FFF2-40B4-BE49-F238E27FC236}">
                <a16:creationId xmlns:a16="http://schemas.microsoft.com/office/drawing/2014/main" id="{D624E918-FBF9-4AEB-AB02-3E459F4BB9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3807"/>
            <a:ext cx="749605" cy="583535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12CDB4AC-FB87-4DC7-AC69-BCB9FF293DE3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278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45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F87407-78DF-4CF5-92B2-DDF738A1A9CB}"/>
              </a:ext>
            </a:extLst>
          </p:cNvPr>
          <p:cNvSpPr/>
          <p:nvPr/>
        </p:nvSpPr>
        <p:spPr>
          <a:xfrm>
            <a:off x="4844848" y="3828992"/>
            <a:ext cx="1505644" cy="966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EA9FB37-D47A-442A-94F8-847EFAC37F77}"/>
              </a:ext>
            </a:extLst>
          </p:cNvPr>
          <p:cNvSpPr/>
          <p:nvPr/>
        </p:nvSpPr>
        <p:spPr>
          <a:xfrm>
            <a:off x="6256020" y="3809789"/>
            <a:ext cx="2057400" cy="1325563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8E70C8-CDDF-48BD-BC3D-FBEE4CA6D628}"/>
              </a:ext>
            </a:extLst>
          </p:cNvPr>
          <p:cNvSpPr/>
          <p:nvPr/>
        </p:nvSpPr>
        <p:spPr>
          <a:xfrm>
            <a:off x="4844848" y="4657906"/>
            <a:ext cx="1505644" cy="752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=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Rechthoek 42">
            <a:extLst>
              <a:ext uri="{FF2B5EF4-FFF2-40B4-BE49-F238E27FC236}">
                <a16:creationId xmlns:a16="http://schemas.microsoft.com/office/drawing/2014/main" id="{F86C2A6E-FF59-4928-9582-4B7DB189155D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354D7F-377B-4F6B-974E-939FCFA1475C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close up of a speaker&#10;&#10;Description automatically generated">
            <a:extLst>
              <a:ext uri="{FF2B5EF4-FFF2-40B4-BE49-F238E27FC236}">
                <a16:creationId xmlns:a16="http://schemas.microsoft.com/office/drawing/2014/main" id="{791AFD52-FCEA-4D9A-8947-CC071BABD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4891"/>
            <a:ext cx="749605" cy="583535"/>
          </a:xfrm>
          <a:prstGeom prst="rect">
            <a:avLst/>
          </a:prstGeom>
        </p:spPr>
      </p:pic>
      <p:pic>
        <p:nvPicPr>
          <p:cNvPr id="22" name="Picture 21" descr="A circuit board&#10;&#10;Description automatically generated">
            <a:extLst>
              <a:ext uri="{FF2B5EF4-FFF2-40B4-BE49-F238E27FC236}">
                <a16:creationId xmlns:a16="http://schemas.microsoft.com/office/drawing/2014/main" id="{EB312B03-BD90-4A59-95D1-A3FC213FD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88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46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EA9FB37-D47A-442A-94F8-847EFAC37F77}"/>
              </a:ext>
            </a:extLst>
          </p:cNvPr>
          <p:cNvSpPr/>
          <p:nvPr/>
        </p:nvSpPr>
        <p:spPr>
          <a:xfrm>
            <a:off x="6256020" y="3809789"/>
            <a:ext cx="2057400" cy="1325563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Rechthoek 42">
            <a:extLst>
              <a:ext uri="{FF2B5EF4-FFF2-40B4-BE49-F238E27FC236}">
                <a16:creationId xmlns:a16="http://schemas.microsoft.com/office/drawing/2014/main" id="{F86C2A6E-FF59-4928-9582-4B7DB189155D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CAC0728-9C7C-499F-908E-84004A7EC589}"/>
              </a:ext>
            </a:extLst>
          </p:cNvPr>
          <p:cNvSpPr/>
          <p:nvPr/>
        </p:nvSpPr>
        <p:spPr>
          <a:xfrm>
            <a:off x="5312645" y="4136295"/>
            <a:ext cx="10796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n-US" sz="7200" dirty="0"/>
          </a:p>
        </p:txBody>
      </p:sp>
      <p:pic>
        <p:nvPicPr>
          <p:cNvPr id="21" name="Picture 20" descr="A close up of a speaker&#10;&#10;Description automatically generated">
            <a:extLst>
              <a:ext uri="{FF2B5EF4-FFF2-40B4-BE49-F238E27FC236}">
                <a16:creationId xmlns:a16="http://schemas.microsoft.com/office/drawing/2014/main" id="{C751CED1-5E58-41AA-9A3B-D2F9DE932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4891"/>
            <a:ext cx="749605" cy="583535"/>
          </a:xfrm>
          <a:prstGeom prst="rect">
            <a:avLst/>
          </a:prstGeom>
        </p:spPr>
      </p:pic>
      <p:pic>
        <p:nvPicPr>
          <p:cNvPr id="22" name="Picture 21" descr="A circuit board&#10;&#10;Description automatically generated">
            <a:extLst>
              <a:ext uri="{FF2B5EF4-FFF2-40B4-BE49-F238E27FC236}">
                <a16:creationId xmlns:a16="http://schemas.microsoft.com/office/drawing/2014/main" id="{5A453301-3A32-472D-AE06-A4A84FD9B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82E07F0-9182-4673-AD8C-D1FABA77D8B9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9032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47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EA9FB37-D47A-442A-94F8-847EFAC37F77}"/>
              </a:ext>
            </a:extLst>
          </p:cNvPr>
          <p:cNvSpPr/>
          <p:nvPr/>
        </p:nvSpPr>
        <p:spPr>
          <a:xfrm>
            <a:off x="6256020" y="3809789"/>
            <a:ext cx="2057400" cy="1325563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Rechthoek 42">
            <a:extLst>
              <a:ext uri="{FF2B5EF4-FFF2-40B4-BE49-F238E27FC236}">
                <a16:creationId xmlns:a16="http://schemas.microsoft.com/office/drawing/2014/main" id="{F86C2A6E-FF59-4928-9582-4B7DB189155D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510A27A-75E2-41BA-B5E3-7B762262FB70}"/>
              </a:ext>
            </a:extLst>
          </p:cNvPr>
          <p:cNvSpPr/>
          <p:nvPr/>
        </p:nvSpPr>
        <p:spPr>
          <a:xfrm>
            <a:off x="3669724" y="3048211"/>
            <a:ext cx="548640" cy="94528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553A90D-493C-4E5D-98E8-BAAEB964CE2E}"/>
              </a:ext>
            </a:extLst>
          </p:cNvPr>
          <p:cNvSpPr/>
          <p:nvPr/>
        </p:nvSpPr>
        <p:spPr>
          <a:xfrm>
            <a:off x="7010400" y="3048211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BB510BD-949E-4DE0-924E-152DD79F3EFC}"/>
              </a:ext>
            </a:extLst>
          </p:cNvPr>
          <p:cNvSpPr/>
          <p:nvPr/>
        </p:nvSpPr>
        <p:spPr>
          <a:xfrm>
            <a:off x="4818957" y="1567276"/>
            <a:ext cx="1505644" cy="96682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?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570646B-0A60-4745-9493-D3EA411566AB}"/>
              </a:ext>
            </a:extLst>
          </p:cNvPr>
          <p:cNvSpPr/>
          <p:nvPr/>
        </p:nvSpPr>
        <p:spPr>
          <a:xfrm>
            <a:off x="4818957" y="2396190"/>
            <a:ext cx="1505644" cy="75208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/>
              <a:t>=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73DDF9-4CDC-4881-87C4-130603729873}"/>
              </a:ext>
            </a:extLst>
          </p:cNvPr>
          <p:cNvSpPr/>
          <p:nvPr/>
        </p:nvSpPr>
        <p:spPr>
          <a:xfrm>
            <a:off x="6202680" y="1940538"/>
            <a:ext cx="2164080" cy="9251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Canonicalized system call state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43674-56FE-4D2F-A258-0BD2534ACAF7}"/>
              </a:ext>
            </a:extLst>
          </p:cNvPr>
          <p:cNvSpPr/>
          <p:nvPr/>
        </p:nvSpPr>
        <p:spPr>
          <a:xfrm>
            <a:off x="2855770" y="1958423"/>
            <a:ext cx="2164080" cy="9251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Canonicalized system call state</a:t>
            </a:r>
          </a:p>
        </p:txBody>
      </p:sp>
      <p:pic>
        <p:nvPicPr>
          <p:cNvPr id="25" name="Picture 24" descr="A close up of a speaker&#10;&#10;Description automatically generated">
            <a:extLst>
              <a:ext uri="{FF2B5EF4-FFF2-40B4-BE49-F238E27FC236}">
                <a16:creationId xmlns:a16="http://schemas.microsoft.com/office/drawing/2014/main" id="{0B6F39A1-88B4-4EF0-AD78-F3BD52FB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4891"/>
            <a:ext cx="749605" cy="583535"/>
          </a:xfrm>
          <a:prstGeom prst="rect">
            <a:avLst/>
          </a:prstGeom>
        </p:spPr>
      </p:pic>
      <p:pic>
        <p:nvPicPr>
          <p:cNvPr id="26" name="Picture 25" descr="A circuit board&#10;&#10;Description automatically generated">
            <a:extLst>
              <a:ext uri="{FF2B5EF4-FFF2-40B4-BE49-F238E27FC236}">
                <a16:creationId xmlns:a16="http://schemas.microsoft.com/office/drawing/2014/main" id="{3275F4D5-6F55-40F1-80AA-4D0B1EAB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D930557-4200-4D34-AAB3-5A7B5BA6237F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picture containing shirt, clock&#10;&#10;Description automatically generated">
            <a:extLst>
              <a:ext uri="{FF2B5EF4-FFF2-40B4-BE49-F238E27FC236}">
                <a16:creationId xmlns:a16="http://schemas.microsoft.com/office/drawing/2014/main" id="{EC5F26CB-D488-4BDA-94C0-2ACB49A564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995" y="2608724"/>
            <a:ext cx="1965960" cy="25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552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C57AD-6EE1-49AC-A5FC-FC39348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798"/>
            <a:ext cx="10515600" cy="96682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the System Call Interface (NVX)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AD35D-4F30-40F5-874E-9711E7566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48</a:t>
            </a:fld>
            <a:endParaRPr lang="en-US" dirty="0"/>
          </a:p>
        </p:txBody>
      </p:sp>
      <p:sp>
        <p:nvSpPr>
          <p:cNvPr id="7" name="Rechthoek 42">
            <a:extLst>
              <a:ext uri="{FF2B5EF4-FFF2-40B4-BE49-F238E27FC236}">
                <a16:creationId xmlns:a16="http://schemas.microsoft.com/office/drawing/2014/main" id="{4892963E-98C4-46A0-B777-6149B2DFA58F}"/>
              </a:ext>
            </a:extLst>
          </p:cNvPr>
          <p:cNvSpPr/>
          <p:nvPr/>
        </p:nvSpPr>
        <p:spPr>
          <a:xfrm>
            <a:off x="3209406" y="6005198"/>
            <a:ext cx="1469276" cy="526673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1</a:t>
            </a:r>
          </a:p>
        </p:txBody>
      </p:sp>
      <p:sp>
        <p:nvSpPr>
          <p:cNvPr id="8" name="Rechthoek 42">
            <a:extLst>
              <a:ext uri="{FF2B5EF4-FFF2-40B4-BE49-F238E27FC236}">
                <a16:creationId xmlns:a16="http://schemas.microsoft.com/office/drawing/2014/main" id="{CDAAB030-D10F-470A-AEB9-815079688FA4}"/>
              </a:ext>
            </a:extLst>
          </p:cNvPr>
          <p:cNvSpPr/>
          <p:nvPr/>
        </p:nvSpPr>
        <p:spPr>
          <a:xfrm>
            <a:off x="6550082" y="6005198"/>
            <a:ext cx="1469276" cy="526674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Variant 2</a:t>
            </a:r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623B0109-A886-440F-9AAA-28F51E828D21}"/>
              </a:ext>
            </a:extLst>
          </p:cNvPr>
          <p:cNvSpPr/>
          <p:nvPr/>
        </p:nvSpPr>
        <p:spPr>
          <a:xfrm>
            <a:off x="3669724" y="5336624"/>
            <a:ext cx="548640" cy="526673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D5FB4203-7A7D-482E-87B7-F5244B38BDDE}"/>
              </a:ext>
            </a:extLst>
          </p:cNvPr>
          <p:cNvSpPr/>
          <p:nvPr/>
        </p:nvSpPr>
        <p:spPr>
          <a:xfrm>
            <a:off x="7010400" y="5336623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entagon 2">
            <a:extLst>
              <a:ext uri="{FF2B5EF4-FFF2-40B4-BE49-F238E27FC236}">
                <a16:creationId xmlns:a16="http://schemas.microsoft.com/office/drawing/2014/main" id="{4EA9FB37-D47A-442A-94F8-847EFAC37F77}"/>
              </a:ext>
            </a:extLst>
          </p:cNvPr>
          <p:cNvSpPr/>
          <p:nvPr/>
        </p:nvSpPr>
        <p:spPr>
          <a:xfrm>
            <a:off x="6256020" y="3809789"/>
            <a:ext cx="2057400" cy="1325563"/>
          </a:xfrm>
          <a:prstGeom prst="pen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913485EA-E915-4C07-890D-F11B113EB61E}"/>
              </a:ext>
            </a:extLst>
          </p:cNvPr>
          <p:cNvSpPr/>
          <p:nvPr/>
        </p:nvSpPr>
        <p:spPr>
          <a:xfrm>
            <a:off x="2855770" y="4181648"/>
            <a:ext cx="2164080" cy="966827"/>
          </a:xfrm>
          <a:prstGeom prst="hex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Extracted system call state</a:t>
            </a:r>
          </a:p>
        </p:txBody>
      </p:sp>
      <p:sp>
        <p:nvSpPr>
          <p:cNvPr id="15" name="Rechthoek 42">
            <a:extLst>
              <a:ext uri="{FF2B5EF4-FFF2-40B4-BE49-F238E27FC236}">
                <a16:creationId xmlns:a16="http://schemas.microsoft.com/office/drawing/2014/main" id="{F86C2A6E-FF59-4928-9582-4B7DB189155D}"/>
              </a:ext>
            </a:extLst>
          </p:cNvPr>
          <p:cNvSpPr/>
          <p:nvPr/>
        </p:nvSpPr>
        <p:spPr>
          <a:xfrm>
            <a:off x="2188670" y="1001884"/>
            <a:ext cx="2115977" cy="583535"/>
          </a:xfrm>
          <a:prstGeom prst="rect">
            <a:avLst/>
          </a:prstGeom>
          <a:solidFill>
            <a:srgbClr val="0070C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NVX System</a:t>
            </a:r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7510A27A-75E2-41BA-B5E3-7B762262FB70}"/>
              </a:ext>
            </a:extLst>
          </p:cNvPr>
          <p:cNvSpPr/>
          <p:nvPr/>
        </p:nvSpPr>
        <p:spPr>
          <a:xfrm>
            <a:off x="3669724" y="3048211"/>
            <a:ext cx="548640" cy="945288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F553A90D-493C-4E5D-98E8-BAAEB964CE2E}"/>
              </a:ext>
            </a:extLst>
          </p:cNvPr>
          <p:cNvSpPr/>
          <p:nvPr/>
        </p:nvSpPr>
        <p:spPr>
          <a:xfrm>
            <a:off x="7010400" y="3048211"/>
            <a:ext cx="548640" cy="529927"/>
          </a:xfrm>
          <a:prstGeom prst="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43674-56FE-4D2F-A258-0BD2534ACAF7}"/>
              </a:ext>
            </a:extLst>
          </p:cNvPr>
          <p:cNvSpPr/>
          <p:nvPr/>
        </p:nvSpPr>
        <p:spPr>
          <a:xfrm>
            <a:off x="2855770" y="1958423"/>
            <a:ext cx="2164080" cy="9251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Canonicalized system call state</a:t>
            </a:r>
          </a:p>
        </p:txBody>
      </p:sp>
      <p:pic>
        <p:nvPicPr>
          <p:cNvPr id="25" name="Picture 24" descr="A close up of a speaker&#10;&#10;Description automatically generated">
            <a:extLst>
              <a:ext uri="{FF2B5EF4-FFF2-40B4-BE49-F238E27FC236}">
                <a16:creationId xmlns:a16="http://schemas.microsoft.com/office/drawing/2014/main" id="{0B6F39A1-88B4-4EF0-AD78-F3BD52FBD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197" y="5984891"/>
            <a:ext cx="749605" cy="583535"/>
          </a:xfrm>
          <a:prstGeom prst="rect">
            <a:avLst/>
          </a:prstGeom>
        </p:spPr>
      </p:pic>
      <p:pic>
        <p:nvPicPr>
          <p:cNvPr id="26" name="Picture 25" descr="A circuit board&#10;&#10;Description automatically generated">
            <a:extLst>
              <a:ext uri="{FF2B5EF4-FFF2-40B4-BE49-F238E27FC236}">
                <a16:creationId xmlns:a16="http://schemas.microsoft.com/office/drawing/2014/main" id="{3275F4D5-6F55-40F1-80AA-4D0B1EAB7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4633" y="5983807"/>
            <a:ext cx="749605" cy="583535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C10CF13-DB4C-41C3-9D61-E7BD04B4E81F}"/>
              </a:ext>
            </a:extLst>
          </p:cNvPr>
          <p:cNvSpPr/>
          <p:nvPr/>
        </p:nvSpPr>
        <p:spPr>
          <a:xfrm>
            <a:off x="5019850" y="2062943"/>
            <a:ext cx="2115977" cy="71607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857250" indent="-857250" algn="ctr">
              <a:buFont typeface="Wingdings" panose="05000000000000000000" pitchFamily="2" charset="2"/>
              <a:buChar char="ü"/>
            </a:pPr>
            <a:r>
              <a:rPr lang="en-US" sz="7200" dirty="0">
                <a:solidFill>
                  <a:srgbClr val="00B050"/>
                </a:solidFill>
              </a:rPr>
              <a:t> F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673DDF9-4CDC-4881-87C4-130603729873}"/>
              </a:ext>
            </a:extLst>
          </p:cNvPr>
          <p:cNvSpPr/>
          <p:nvPr/>
        </p:nvSpPr>
        <p:spPr>
          <a:xfrm>
            <a:off x="6202680" y="1940538"/>
            <a:ext cx="2164080" cy="925110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Canonicalized system call state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3179AAD-4F18-44E9-91A2-16A74602FA4D}"/>
              </a:ext>
            </a:extLst>
          </p:cNvPr>
          <p:cNvSpPr/>
          <p:nvPr/>
        </p:nvSpPr>
        <p:spPr>
          <a:xfrm>
            <a:off x="2188670" y="1584960"/>
            <a:ext cx="6421930" cy="5136515"/>
          </a:xfrm>
          <a:prstGeom prst="rect">
            <a:avLst/>
          </a:prstGeom>
          <a:solidFill>
            <a:schemeClr val="accent1">
              <a:alpha val="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A picture containing shirt, clock&#10;&#10;Description automatically generated">
            <a:extLst>
              <a:ext uri="{FF2B5EF4-FFF2-40B4-BE49-F238E27FC236}">
                <a16:creationId xmlns:a16="http://schemas.microsoft.com/office/drawing/2014/main" id="{8DA17662-307F-4264-83D8-F61AD86ED8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2995" y="2608724"/>
            <a:ext cx="1965960" cy="252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163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E95E-8AB6-43D1-A33C-1D53860E6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913" y="365125"/>
            <a:ext cx="11087207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Differences at System Call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DE6AB-408B-4A94-8328-8C8C930D6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call numbers</a:t>
            </a:r>
          </a:p>
          <a:p>
            <a:r>
              <a:rPr lang="en-US" dirty="0">
                <a:solidFill>
                  <a:schemeClr val="bg1"/>
                </a:solidFill>
              </a:rPr>
              <a:t>System calls</a:t>
            </a:r>
          </a:p>
          <a:p>
            <a:r>
              <a:rPr lang="en-US" dirty="0">
                <a:solidFill>
                  <a:schemeClr val="bg1"/>
                </a:solidFill>
              </a:rPr>
              <a:t>Struct layout</a:t>
            </a:r>
          </a:p>
          <a:p>
            <a:r>
              <a:rPr lang="en-US" dirty="0">
                <a:solidFill>
                  <a:schemeClr val="bg1"/>
                </a:solidFill>
              </a:rPr>
              <a:t>Flags and modes</a:t>
            </a:r>
          </a:p>
          <a:p>
            <a:pPr marL="0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ü"/>
            </a:pPr>
            <a:endParaRPr lang="en-US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DE8BC-F134-4599-A93F-2AB791DC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620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EEA5-77E7-4700-A67F-F6E07B93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7" y="192572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Eternal War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0318-8E81-4915-8D7C-4A73084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 descr="A picture containing person, man, cellphone, phone&#10;&#10;Description automatically generated">
            <a:extLst>
              <a:ext uri="{FF2B5EF4-FFF2-40B4-BE49-F238E27FC236}">
                <a16:creationId xmlns:a16="http://schemas.microsoft.com/office/drawing/2014/main" id="{D472C56D-5F15-4729-B917-793AB3B2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89" y="4829307"/>
            <a:ext cx="1656805" cy="1295108"/>
          </a:xfrm>
          <a:prstGeom prst="rect">
            <a:avLst/>
          </a:prstGeom>
        </p:spPr>
      </p:pic>
      <p:pic>
        <p:nvPicPr>
          <p:cNvPr id="8" name="Picture 7" descr="A picture containing sitting, meter, blue&#10;&#10;Description automatically generated">
            <a:extLst>
              <a:ext uri="{FF2B5EF4-FFF2-40B4-BE49-F238E27FC236}">
                <a16:creationId xmlns:a16="http://schemas.microsoft.com/office/drawing/2014/main" id="{B557C6F5-95FF-48E0-81C9-9ABE9FC05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73" y="4885692"/>
            <a:ext cx="1509381" cy="1335414"/>
          </a:xfrm>
          <a:prstGeom prst="ellipse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13FF85-FCB7-4B18-8D79-D5D42ED15EEB}"/>
              </a:ext>
            </a:extLst>
          </p:cNvPr>
          <p:cNvSpPr/>
          <p:nvPr/>
        </p:nvSpPr>
        <p:spPr>
          <a:xfrm>
            <a:off x="5432865" y="5143113"/>
            <a:ext cx="1136733" cy="10242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E87A0-4472-4C51-84AA-294343E3ACD8}"/>
              </a:ext>
            </a:extLst>
          </p:cNvPr>
          <p:cNvSpPr/>
          <p:nvPr/>
        </p:nvSpPr>
        <p:spPr>
          <a:xfrm>
            <a:off x="409458" y="1100925"/>
            <a:ext cx="5262465" cy="36612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A36A-D61E-4BCC-BF14-A9F4B417AA33}"/>
              </a:ext>
            </a:extLst>
          </p:cNvPr>
          <p:cNvSpPr/>
          <p:nvPr/>
        </p:nvSpPr>
        <p:spPr>
          <a:xfrm>
            <a:off x="6520079" y="1100925"/>
            <a:ext cx="5262465" cy="36612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A6CA9-2EF9-4214-8D3A-CE1A6748EF90}"/>
              </a:ext>
            </a:extLst>
          </p:cNvPr>
          <p:cNvSpPr/>
          <p:nvPr/>
        </p:nvSpPr>
        <p:spPr>
          <a:xfrm>
            <a:off x="980685" y="4169689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Smashing the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22FFB-75ED-4EE6-A0F3-A13909A9991E}"/>
              </a:ext>
            </a:extLst>
          </p:cNvPr>
          <p:cNvSpPr/>
          <p:nvPr/>
        </p:nvSpPr>
        <p:spPr>
          <a:xfrm>
            <a:off x="3547153" y="3567546"/>
            <a:ext cx="137198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Ret2libc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8418F-4BF1-40B8-8A53-0A23D5C61FE3}"/>
              </a:ext>
            </a:extLst>
          </p:cNvPr>
          <p:cNvSpPr/>
          <p:nvPr/>
        </p:nvSpPr>
        <p:spPr>
          <a:xfrm>
            <a:off x="1309677" y="2457284"/>
            <a:ext cx="1004681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25BCB-BD48-4903-BA17-D9490A0260C9}"/>
              </a:ext>
            </a:extLst>
          </p:cNvPr>
          <p:cNvSpPr/>
          <p:nvPr/>
        </p:nvSpPr>
        <p:spPr>
          <a:xfrm>
            <a:off x="870943" y="2002246"/>
            <a:ext cx="2467635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6E7DD-D0D3-4C55-842A-F716A09E68F3}"/>
              </a:ext>
            </a:extLst>
          </p:cNvPr>
          <p:cNvSpPr/>
          <p:nvPr/>
        </p:nvSpPr>
        <p:spPr>
          <a:xfrm>
            <a:off x="3799776" y="1807685"/>
            <a:ext cx="950556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7B83A-EB2D-4304-8C02-D8F4110272DF}"/>
              </a:ext>
            </a:extLst>
          </p:cNvPr>
          <p:cNvSpPr/>
          <p:nvPr/>
        </p:nvSpPr>
        <p:spPr>
          <a:xfrm>
            <a:off x="3529550" y="1205542"/>
            <a:ext cx="836644" cy="429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44A9-EDE1-48A7-826B-69CD172FCF88}"/>
              </a:ext>
            </a:extLst>
          </p:cNvPr>
          <p:cNvSpPr/>
          <p:nvPr/>
        </p:nvSpPr>
        <p:spPr>
          <a:xfrm>
            <a:off x="2735923" y="2741162"/>
            <a:ext cx="201440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Strings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ED3F3-E0E6-481E-AC86-4F161BC973A8}"/>
              </a:ext>
            </a:extLst>
          </p:cNvPr>
          <p:cNvSpPr/>
          <p:nvPr/>
        </p:nvSpPr>
        <p:spPr>
          <a:xfrm>
            <a:off x="563914" y="3381795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Overflows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C34ED6-347E-4700-9393-982BB10CC781}"/>
              </a:ext>
            </a:extLst>
          </p:cNvPr>
          <p:cNvSpPr/>
          <p:nvPr/>
        </p:nvSpPr>
        <p:spPr>
          <a:xfrm>
            <a:off x="1751365" y="1409752"/>
            <a:ext cx="944912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5B753-9C3D-479B-A2C5-D6DF3E1102ED}"/>
              </a:ext>
            </a:extLst>
          </p:cNvPr>
          <p:cNvSpPr/>
          <p:nvPr/>
        </p:nvSpPr>
        <p:spPr>
          <a:xfrm>
            <a:off x="8507731" y="4200339"/>
            <a:ext cx="1706880" cy="550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Canaries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01900-2BA1-4785-B7C3-77E6776FD80F}"/>
              </a:ext>
            </a:extLst>
          </p:cNvPr>
          <p:cNvSpPr/>
          <p:nvPr/>
        </p:nvSpPr>
        <p:spPr>
          <a:xfrm>
            <a:off x="9182910" y="342401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ASLR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F0DE5-FBCF-4B5A-BAFE-66F0691A513F}"/>
              </a:ext>
            </a:extLst>
          </p:cNvPr>
          <p:cNvSpPr/>
          <p:nvPr/>
        </p:nvSpPr>
        <p:spPr>
          <a:xfrm>
            <a:off x="8329470" y="224534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Fine-grained Randomization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D359D0-73BF-4EA2-8042-D2498B98BB0F}"/>
              </a:ext>
            </a:extLst>
          </p:cNvPr>
          <p:cNvSpPr/>
          <p:nvPr/>
        </p:nvSpPr>
        <p:spPr>
          <a:xfrm>
            <a:off x="6997431" y="3137763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 Stacks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EE60D8-E556-4FED-B243-FE7231A7E95C}"/>
              </a:ext>
            </a:extLst>
          </p:cNvPr>
          <p:cNvSpPr/>
          <p:nvPr/>
        </p:nvSpPr>
        <p:spPr>
          <a:xfrm>
            <a:off x="7302710" y="2085066"/>
            <a:ext cx="607454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467FE8-689B-43BA-B816-56D8AB91D23D}"/>
              </a:ext>
            </a:extLst>
          </p:cNvPr>
          <p:cNvSpPr/>
          <p:nvPr/>
        </p:nvSpPr>
        <p:spPr>
          <a:xfrm>
            <a:off x="10214611" y="2648946"/>
            <a:ext cx="92341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11C530-A281-4630-AF51-F93690057076}"/>
              </a:ext>
            </a:extLst>
          </p:cNvPr>
          <p:cNvSpPr/>
          <p:nvPr/>
        </p:nvSpPr>
        <p:spPr>
          <a:xfrm>
            <a:off x="9149278" y="1469019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Execute-only memory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684F41-4607-4C53-B277-E02F11FC6A8E}"/>
              </a:ext>
            </a:extLst>
          </p:cNvPr>
          <p:cNvSpPr/>
          <p:nvPr/>
        </p:nvSpPr>
        <p:spPr>
          <a:xfrm>
            <a:off x="7056724" y="1153835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assisted CFI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93484-23A8-49E0-93FB-083F3F9DC318}"/>
              </a:ext>
            </a:extLst>
          </p:cNvPr>
          <p:cNvSpPr/>
          <p:nvPr/>
        </p:nvSpPr>
        <p:spPr>
          <a:xfrm>
            <a:off x="7126574" y="3942241"/>
            <a:ext cx="740696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DEP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D1B0-52C4-4411-BA4D-507910245476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Szekeres et al. “</a:t>
            </a:r>
            <a:r>
              <a:rPr lang="en-US" sz="1050" dirty="0" err="1">
                <a:solidFill>
                  <a:schemeClr val="bg1"/>
                </a:solidFill>
              </a:rPr>
              <a:t>Sok</a:t>
            </a:r>
            <a:r>
              <a:rPr lang="en-US" sz="1050" dirty="0">
                <a:solidFill>
                  <a:schemeClr val="bg1"/>
                </a:solidFill>
              </a:rPr>
              <a:t>: Eternal war in memory.” In S&amp;P, 2013.</a:t>
            </a:r>
          </a:p>
        </p:txBody>
      </p:sp>
    </p:spTree>
    <p:extLst>
      <p:ext uri="{BB962C8B-B14F-4D97-AF65-F5344CB8AC3E}">
        <p14:creationId xmlns:p14="http://schemas.microsoft.com/office/powerpoint/2010/main" val="37257640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1A135-10C7-48A5-B2C1-C69F82A0D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1EEBE440-1954-CB4F-84D9-A4B563841CA7}" type="slidenum">
              <a:rPr lang="en-US">
                <a:solidFill>
                  <a:srgbClr val="FFFFFF"/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50</a:t>
            </a:fld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69003-7711-45BB-B884-A92D23C62DDC}"/>
              </a:ext>
            </a:extLst>
          </p:cNvPr>
          <p:cNvSpPr txBox="1"/>
          <p:nvPr/>
        </p:nvSpPr>
        <p:spPr>
          <a:xfrm>
            <a:off x="4164376" y="2337028"/>
            <a:ext cx="2270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system call state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155BA4-4A51-4DE4-9AA3-655A7D12F585}"/>
              </a:ext>
            </a:extLst>
          </p:cNvPr>
          <p:cNvSpPr txBox="1"/>
          <p:nvPr/>
        </p:nvSpPr>
        <p:spPr>
          <a:xfrm>
            <a:off x="1369851" y="5099363"/>
            <a:ext cx="17687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syscall</a:t>
            </a:r>
            <a:r>
              <a:rPr lang="en-US" sz="2000" dirty="0"/>
              <a:t> number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203D12-81B6-46F2-B875-4372B77C37CA}"/>
              </a:ext>
            </a:extLst>
          </p:cNvPr>
          <p:cNvSpPr txBox="1"/>
          <p:nvPr/>
        </p:nvSpPr>
        <p:spPr>
          <a:xfrm>
            <a:off x="3383149" y="5094045"/>
            <a:ext cx="20068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flags and modes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1C9148-6E18-4397-9051-32E9187C3CC8}"/>
              </a:ext>
            </a:extLst>
          </p:cNvPr>
          <p:cNvSpPr txBox="1"/>
          <p:nvPr/>
        </p:nvSpPr>
        <p:spPr>
          <a:xfrm>
            <a:off x="5412884" y="5077974"/>
            <a:ext cx="2044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simple variables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4B21F2-C2DC-4A0B-BD41-C4FB247C7C34}"/>
              </a:ext>
            </a:extLst>
          </p:cNvPr>
          <p:cNvSpPr txBox="1"/>
          <p:nvPr/>
        </p:nvSpPr>
        <p:spPr>
          <a:xfrm>
            <a:off x="7479614" y="5077974"/>
            <a:ext cx="23308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complex structures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42088D-C7E4-43AC-B23A-72A4439049B6}"/>
              </a:ext>
            </a:extLst>
          </p:cNvPr>
          <p:cNvSpPr txBox="1"/>
          <p:nvPr/>
        </p:nvSpPr>
        <p:spPr>
          <a:xfrm>
            <a:off x="2205962" y="3688059"/>
            <a:ext cx="235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constant parameters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F8A33A4-73FC-4D4C-909F-4189DCB791A5}"/>
              </a:ext>
            </a:extLst>
          </p:cNvPr>
          <p:cNvSpPr txBox="1"/>
          <p:nvPr/>
        </p:nvSpPr>
        <p:spPr>
          <a:xfrm>
            <a:off x="6306251" y="3688059"/>
            <a:ext cx="2354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variable parameters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21223-1477-47B2-B31C-20130E9693AB}"/>
              </a:ext>
            </a:extLst>
          </p:cNvPr>
          <p:cNvCxnSpPr>
            <a:cxnSpLocks/>
            <a:stCxn id="7" idx="2"/>
            <a:endCxn id="17" idx="0"/>
          </p:cNvCxnSpPr>
          <p:nvPr/>
        </p:nvCxnSpPr>
        <p:spPr>
          <a:xfrm flipH="1">
            <a:off x="3383149" y="2798693"/>
            <a:ext cx="1916538" cy="889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02D2DF6-F6C5-4F6B-9902-A16618D9BFD8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5299687" y="2798693"/>
            <a:ext cx="2183751" cy="8893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4D0EDE8C-3F18-400E-966A-91AF0E2B0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8342871" cy="18288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Anatomy of a System Call State 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FCF1ADC-A3BE-4EB9-94A8-F301D0390819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 flipH="1">
            <a:off x="2254240" y="4088169"/>
            <a:ext cx="1128909" cy="1011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07D69D-56F5-4656-B56F-6FA7CA764CF9}"/>
              </a:ext>
            </a:extLst>
          </p:cNvPr>
          <p:cNvCxnSpPr>
            <a:cxnSpLocks/>
            <a:stCxn id="17" idx="2"/>
            <a:endCxn id="13" idx="0"/>
          </p:cNvCxnSpPr>
          <p:nvPr/>
        </p:nvCxnSpPr>
        <p:spPr>
          <a:xfrm>
            <a:off x="3383149" y="4088169"/>
            <a:ext cx="1003438" cy="10058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38E850-2FD0-4D16-91EB-969AB467AB61}"/>
              </a:ext>
            </a:extLst>
          </p:cNvPr>
          <p:cNvCxnSpPr>
            <a:stCxn id="18" idx="2"/>
            <a:endCxn id="14" idx="0"/>
          </p:cNvCxnSpPr>
          <p:nvPr/>
        </p:nvCxnSpPr>
        <p:spPr>
          <a:xfrm flipH="1">
            <a:off x="6434998" y="4088169"/>
            <a:ext cx="1048440" cy="9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76574C-71A7-4C00-858D-8EA1793C350E}"/>
              </a:ext>
            </a:extLst>
          </p:cNvPr>
          <p:cNvCxnSpPr>
            <a:stCxn id="18" idx="2"/>
            <a:endCxn id="16" idx="0"/>
          </p:cNvCxnSpPr>
          <p:nvPr/>
        </p:nvCxnSpPr>
        <p:spPr>
          <a:xfrm>
            <a:off x="7483438" y="4088169"/>
            <a:ext cx="1161617" cy="9898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57353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13" grpId="0"/>
      <p:bldP spid="14" grpId="0"/>
      <p:bldP spid="16" grpId="0"/>
      <p:bldP spid="17" grpId="0"/>
      <p:bldP spid="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Platform-Independent State Canonicalization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Canonicalize constants</a:t>
            </a:r>
          </a:p>
          <a:p>
            <a:r>
              <a:rPr lang="en-US" dirty="0">
                <a:solidFill>
                  <a:schemeClr val="bg1"/>
                </a:solidFill>
              </a:rPr>
              <a:t>Canonicalize struct layout</a:t>
            </a:r>
          </a:p>
          <a:p>
            <a:r>
              <a:rPr lang="en-US" dirty="0">
                <a:solidFill>
                  <a:schemeClr val="bg1"/>
                </a:solidFill>
              </a:rPr>
              <a:t>Use semantic equivalence rules (for a few cases)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825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52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B7A8B9-EAC5-4F50-93F9-7F09D7E38438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E21D1B47-9496-4477-8CED-7D0BB26745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5C70EA6-106A-4CE4-ACE2-66E6F2CA26F7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ACB5515D-25EB-423C-B047-261ADB68E8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472685B-9627-4FA1-BDCA-0FDF5660D639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E79F01-5048-430E-905A-4A313334137E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1F43789-F36E-40F7-9389-BB93CED4DF8C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</p:spTree>
    <p:extLst>
      <p:ext uri="{BB962C8B-B14F-4D97-AF65-F5344CB8AC3E}">
        <p14:creationId xmlns:p14="http://schemas.microsoft.com/office/powerpoint/2010/main" val="25201882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53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FF0000"/>
                </a:solidFill>
              </a:rPr>
              <a:t>open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0313C7B0-D101-422C-AC90-0C771169A8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0379F2-B402-4C96-BEED-7C474C9F37AA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8BA07BF2-B1B2-480D-AF7F-BB91FA06B4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A6BD748-31A8-4691-A67E-E21173ED544F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58B075E-1185-4641-9F9F-259222DB1A80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2B7A5F-821C-47C9-8F6B-71F2CCEB7BC8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B682EAD-899B-4BED-8E73-697DFF44489C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xplosion: 14 Points 17">
            <a:extLst>
              <a:ext uri="{FF2B5EF4-FFF2-40B4-BE49-F238E27FC236}">
                <a16:creationId xmlns:a16="http://schemas.microsoft.com/office/drawing/2014/main" id="{CD5688AA-7D85-4639-8A5E-A6A9E41B5082}"/>
              </a:ext>
            </a:extLst>
          </p:cNvPr>
          <p:cNvSpPr/>
          <p:nvPr/>
        </p:nvSpPr>
        <p:spPr>
          <a:xfrm>
            <a:off x="2018842" y="3215295"/>
            <a:ext cx="3181120" cy="119937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 Alarm</a:t>
            </a:r>
          </a:p>
        </p:txBody>
      </p:sp>
    </p:spTree>
    <p:extLst>
      <p:ext uri="{BB962C8B-B14F-4D97-AF65-F5344CB8AC3E}">
        <p14:creationId xmlns:p14="http://schemas.microsoft.com/office/powerpoint/2010/main" val="13204740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54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rgbClr val="00B050"/>
                </a:solidFill>
              </a:rPr>
              <a:t>open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1C947BA3-5055-4A66-9859-F79F4A89D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173D003-32DA-40C9-B253-A7C8B4E0C344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5742D09A-3F94-4391-BF1B-3D885D5170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EA85FC-C1E1-4FAD-ACAB-3691E75E8CB3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D2E536-257F-425A-9086-5A2E350C4C9C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3745877-0F9B-4E37-87A7-B033D404A365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E3ACDD7-3846-4548-9377-361F01370AAA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lowchart: Document 10">
            <a:extLst>
              <a:ext uri="{FF2B5EF4-FFF2-40B4-BE49-F238E27FC236}">
                <a16:creationId xmlns:a16="http://schemas.microsoft.com/office/drawing/2014/main" id="{F7649D09-F70A-4438-BACF-0373C9A4B93F}"/>
              </a:ext>
            </a:extLst>
          </p:cNvPr>
          <p:cNvSpPr/>
          <p:nvPr/>
        </p:nvSpPr>
        <p:spPr>
          <a:xfrm>
            <a:off x="2654963" y="3197900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Functional Equivalent</a:t>
            </a:r>
          </a:p>
        </p:txBody>
      </p:sp>
    </p:spTree>
    <p:extLst>
      <p:ext uri="{BB962C8B-B14F-4D97-AF65-F5344CB8AC3E}">
        <p14:creationId xmlns:p14="http://schemas.microsoft.com/office/powerpoint/2010/main" val="26735134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55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rgbClr val="FF0000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rgbClr val="FF0000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FF0000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pic>
        <p:nvPicPr>
          <p:cNvPr id="12" name="Picture 11" descr="A picture containing table&#10;&#10;Description automatically generated">
            <a:extLst>
              <a:ext uri="{FF2B5EF4-FFF2-40B4-BE49-F238E27FC236}">
                <a16:creationId xmlns:a16="http://schemas.microsoft.com/office/drawing/2014/main" id="{7CA85A69-493E-455C-BCB2-66FE69C315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733C0BC-2F7E-458D-8A65-F5A17FB3F332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4" name="Picture 13" descr="A picture containing table&#10;&#10;Description automatically generated">
            <a:extLst>
              <a:ext uri="{FF2B5EF4-FFF2-40B4-BE49-F238E27FC236}">
                <a16:creationId xmlns:a16="http://schemas.microsoft.com/office/drawing/2014/main" id="{92365D1E-0B87-491A-A394-EDCD9A7AC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BC85FF-7B6F-4E88-AF59-36EDE28E6762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FBD810-8F20-4802-95BC-9D8A8D18850E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496E31F-F61B-49FA-BD43-3AAE4D609EF5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1169AED-5E8C-4664-9DC1-23411C772721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xplosion: 14 Points 18">
            <a:extLst>
              <a:ext uri="{FF2B5EF4-FFF2-40B4-BE49-F238E27FC236}">
                <a16:creationId xmlns:a16="http://schemas.microsoft.com/office/drawing/2014/main" id="{B1577552-BA00-4C8E-BE81-E53F1ADF3651}"/>
              </a:ext>
            </a:extLst>
          </p:cNvPr>
          <p:cNvSpPr/>
          <p:nvPr/>
        </p:nvSpPr>
        <p:spPr>
          <a:xfrm>
            <a:off x="2692195" y="3324473"/>
            <a:ext cx="3181120" cy="119937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 Alarm</a:t>
            </a:r>
          </a:p>
        </p:txBody>
      </p:sp>
    </p:spTree>
    <p:extLst>
      <p:ext uri="{BB962C8B-B14F-4D97-AF65-F5344CB8AC3E}">
        <p14:creationId xmlns:p14="http://schemas.microsoft.com/office/powerpoint/2010/main" val="6140561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56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rgbClr val="00B050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rgbClr val="00B050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</a:t>
            </a:r>
            <a:r>
              <a:rPr lang="fr-FR" dirty="0">
                <a:solidFill>
                  <a:srgbClr val="FF0000"/>
                </a:solidFill>
              </a:rPr>
              <a:t> </a:t>
            </a:r>
            <a:r>
              <a:rPr lang="fr-FR" dirty="0" err="1">
                <a:solidFill>
                  <a:srgbClr val="00B050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flags, mode)</a:t>
            </a:r>
          </a:p>
        </p:txBody>
      </p:sp>
      <p:pic>
        <p:nvPicPr>
          <p:cNvPr id="16" name="Picture 15" descr="A picture containing table&#10;&#10;Description automatically generated">
            <a:extLst>
              <a:ext uri="{FF2B5EF4-FFF2-40B4-BE49-F238E27FC236}">
                <a16:creationId xmlns:a16="http://schemas.microsoft.com/office/drawing/2014/main" id="{3920241A-CE0E-4D6F-84E0-633A542609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0B071F1-24BC-4C14-8AEC-45BDE0D35328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8" name="Picture 17" descr="A picture containing table&#10;&#10;Description automatically generated">
            <a:extLst>
              <a:ext uri="{FF2B5EF4-FFF2-40B4-BE49-F238E27FC236}">
                <a16:creationId xmlns:a16="http://schemas.microsoft.com/office/drawing/2014/main" id="{0AFCE390-F13F-4586-BA65-499828353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1CFC7E9-EFE3-45BB-9EFB-3B5BAF82A142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A0D50CA-D70A-4802-AAF7-549437E716D2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9CD60-E19C-43B4-A571-FE6CF1D1DD1F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8C429C-3747-49B6-B293-329A45885CB0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Document 22">
            <a:extLst>
              <a:ext uri="{FF2B5EF4-FFF2-40B4-BE49-F238E27FC236}">
                <a16:creationId xmlns:a16="http://schemas.microsoft.com/office/drawing/2014/main" id="{F927543B-8E11-41AD-B9F2-10E48B3FF6C9}"/>
              </a:ext>
            </a:extLst>
          </p:cNvPr>
          <p:cNvSpPr/>
          <p:nvPr/>
        </p:nvSpPr>
        <p:spPr>
          <a:xfrm>
            <a:off x="3428027" y="3237170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Resolve absolute file paths before checking</a:t>
            </a:r>
          </a:p>
        </p:txBody>
      </p:sp>
    </p:spTree>
    <p:extLst>
      <p:ext uri="{BB962C8B-B14F-4D97-AF65-F5344CB8AC3E}">
        <p14:creationId xmlns:p14="http://schemas.microsoft.com/office/powerpoint/2010/main" val="317424970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57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FF0000"/>
                </a:solidFill>
              </a:rPr>
              <a:t>flags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FF0000"/>
                </a:solidFill>
              </a:rPr>
              <a:t>mode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FF0000"/>
                </a:solidFill>
              </a:rPr>
              <a:t>flags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FF0000"/>
                </a:solidFill>
              </a:rPr>
              <a:t>mode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1" name="Picture 10" descr="A picture containing table&#10;&#10;Description automatically generated">
            <a:extLst>
              <a:ext uri="{FF2B5EF4-FFF2-40B4-BE49-F238E27FC236}">
                <a16:creationId xmlns:a16="http://schemas.microsoft.com/office/drawing/2014/main" id="{3291E012-95CB-4D69-8C88-6B7B17731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24E161E-3237-466B-94AF-E15783AF7411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3" name="Picture 12" descr="A picture containing table&#10;&#10;Description automatically generated">
            <a:extLst>
              <a:ext uri="{FF2B5EF4-FFF2-40B4-BE49-F238E27FC236}">
                <a16:creationId xmlns:a16="http://schemas.microsoft.com/office/drawing/2014/main" id="{EDA48DE4-09EA-4924-8E6A-403A98184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1D2E75-ABBD-408E-84BD-15876C3CA4C7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BF9FBBE-4A4F-4A93-994E-79912CCE7E4D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C31335-B800-40CD-9A8B-9722F5B2E83E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A635D1-DD24-4A0F-A61B-5CB5FCE0BBC3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xplosion: 14 Points 17">
            <a:extLst>
              <a:ext uri="{FF2B5EF4-FFF2-40B4-BE49-F238E27FC236}">
                <a16:creationId xmlns:a16="http://schemas.microsoft.com/office/drawing/2014/main" id="{D8BE85B7-6254-409A-B80E-AA2707D0BCC9}"/>
              </a:ext>
            </a:extLst>
          </p:cNvPr>
          <p:cNvSpPr/>
          <p:nvPr/>
        </p:nvSpPr>
        <p:spPr>
          <a:xfrm>
            <a:off x="3748491" y="3215295"/>
            <a:ext cx="3181120" cy="1199374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False Alarm</a:t>
            </a:r>
          </a:p>
        </p:txBody>
      </p:sp>
    </p:spTree>
    <p:extLst>
      <p:ext uri="{BB962C8B-B14F-4D97-AF65-F5344CB8AC3E}">
        <p14:creationId xmlns:p14="http://schemas.microsoft.com/office/powerpoint/2010/main" val="10871532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9B6D-C83B-48E6-B0DE-9D0AC0439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Semantic Equivalence Rules (PISC)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C5AB-13DE-4FE1-BEAE-597873EDFD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                             </a:t>
            </a:r>
          </a:p>
          <a:p>
            <a:pPr marL="0" indent="0">
              <a:buNone/>
            </a:pPr>
            <a:r>
              <a:rPr lang="fr-FR" sz="1800" dirty="0">
                <a:solidFill>
                  <a:schemeClr val="bg1"/>
                </a:solidFill>
              </a:rPr>
              <a:t>                                   </a:t>
            </a:r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fr-FR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C207-7AE1-4258-B687-C1D7399A6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58</a:t>
            </a:fld>
            <a:endParaRPr lang="en-US" dirty="0"/>
          </a:p>
        </p:txBody>
      </p:sp>
      <p:pic>
        <p:nvPicPr>
          <p:cNvPr id="6" name="Picture 5" descr="A close up of a speaker&#10;&#10;Description automatically generated">
            <a:extLst>
              <a:ext uri="{FF2B5EF4-FFF2-40B4-BE49-F238E27FC236}">
                <a16:creationId xmlns:a16="http://schemas.microsoft.com/office/drawing/2014/main" id="{5B04596F-5972-439F-89CA-0C3993BF4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095" y="4414669"/>
            <a:ext cx="1186150" cy="1199383"/>
          </a:xfrm>
          <a:prstGeom prst="rect">
            <a:avLst/>
          </a:prstGeom>
        </p:spPr>
      </p:pic>
      <p:pic>
        <p:nvPicPr>
          <p:cNvPr id="8" name="Picture 7" descr="A circuit board&#10;&#10;Description automatically generated">
            <a:extLst>
              <a:ext uri="{FF2B5EF4-FFF2-40B4-BE49-F238E27FC236}">
                <a16:creationId xmlns:a16="http://schemas.microsoft.com/office/drawing/2014/main" id="{E7704A0E-0576-4B93-9BD8-72603514F7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095" y="2067997"/>
            <a:ext cx="1186150" cy="119938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7B7A53D-71F8-44B3-B046-21881BB8A481}"/>
              </a:ext>
            </a:extLst>
          </p:cNvPr>
          <p:cNvSpPr/>
          <p:nvPr/>
        </p:nvSpPr>
        <p:spPr>
          <a:xfrm>
            <a:off x="2875403" y="2392266"/>
            <a:ext cx="4054208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open(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00B050"/>
                </a:solidFill>
              </a:rPr>
              <a:t>flags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00B050"/>
                </a:solidFill>
              </a:rPr>
              <a:t>mode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AA2E27-AAF0-45D0-B0C3-C33F5CF8456D}"/>
              </a:ext>
            </a:extLst>
          </p:cNvPr>
          <p:cNvSpPr/>
          <p:nvPr/>
        </p:nvSpPr>
        <p:spPr>
          <a:xfrm>
            <a:off x="2875403" y="4738938"/>
            <a:ext cx="5431315" cy="55084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bg1"/>
                </a:solidFill>
              </a:rPr>
              <a:t> </a:t>
            </a:r>
            <a:r>
              <a:rPr lang="fr-FR" dirty="0" err="1">
                <a:solidFill>
                  <a:schemeClr val="bg1"/>
                </a:solidFill>
              </a:rPr>
              <a:t>openat</a:t>
            </a:r>
            <a:r>
              <a:rPr lang="fr-FR" dirty="0">
                <a:solidFill>
                  <a:schemeClr val="bg1"/>
                </a:solidFill>
              </a:rPr>
              <a:t>(</a:t>
            </a:r>
            <a:r>
              <a:rPr lang="fr-FR" dirty="0" err="1">
                <a:solidFill>
                  <a:schemeClr val="bg1"/>
                </a:solidFill>
              </a:rPr>
              <a:t>dir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 err="1">
                <a:solidFill>
                  <a:schemeClr val="bg1"/>
                </a:solidFill>
              </a:rPr>
              <a:t>filepath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00B050"/>
                </a:solidFill>
              </a:rPr>
              <a:t>flags</a:t>
            </a:r>
            <a:r>
              <a:rPr lang="fr-FR" dirty="0">
                <a:solidFill>
                  <a:schemeClr val="bg1"/>
                </a:solidFill>
              </a:rPr>
              <a:t>, </a:t>
            </a:r>
            <a:r>
              <a:rPr lang="fr-FR" dirty="0">
                <a:solidFill>
                  <a:srgbClr val="00B050"/>
                </a:solidFill>
              </a:rPr>
              <a:t>mode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15" name="Picture 14" descr="A picture containing table&#10;&#10;Description automatically generated">
            <a:extLst>
              <a:ext uri="{FF2B5EF4-FFF2-40B4-BE49-F238E27FC236}">
                <a16:creationId xmlns:a16="http://schemas.microsoft.com/office/drawing/2014/main" id="{730FDC8D-0C83-4F2D-80DC-90292D1892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2561747"/>
            <a:ext cx="991728" cy="7627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76EBAB8-C5E2-4AD1-8B7C-A7D023774878}"/>
              </a:ext>
            </a:extLst>
          </p:cNvPr>
          <p:cNvSpPr txBox="1"/>
          <p:nvPr/>
        </p:nvSpPr>
        <p:spPr>
          <a:xfrm>
            <a:off x="10616588" y="3383463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7" name="Picture 16" descr="A picture containing table&#10;&#10;Description automatically generated">
            <a:extLst>
              <a:ext uri="{FF2B5EF4-FFF2-40B4-BE49-F238E27FC236}">
                <a16:creationId xmlns:a16="http://schemas.microsoft.com/office/drawing/2014/main" id="{4E831C47-AAD1-4387-BBE9-94F6865BBF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08430" y="3993596"/>
            <a:ext cx="991728" cy="7627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9D89437-90C9-48C0-A450-F54961239763}"/>
              </a:ext>
            </a:extLst>
          </p:cNvPr>
          <p:cNvSpPr txBox="1"/>
          <p:nvPr/>
        </p:nvSpPr>
        <p:spPr>
          <a:xfrm>
            <a:off x="10616588" y="4815312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DBD8F9-575F-423C-A233-A561DA37128C}"/>
              </a:ext>
            </a:extLst>
          </p:cNvPr>
          <p:cNvSpPr/>
          <p:nvPr/>
        </p:nvSpPr>
        <p:spPr>
          <a:xfrm>
            <a:off x="907057" y="1576381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B00F0D9-5C40-41EB-8AB0-C40DA1121CFB}"/>
              </a:ext>
            </a:extLst>
          </p:cNvPr>
          <p:cNvSpPr/>
          <p:nvPr/>
        </p:nvSpPr>
        <p:spPr>
          <a:xfrm>
            <a:off x="908895" y="3917996"/>
            <a:ext cx="1454226" cy="4076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Variant 2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A254F25-384E-4E86-911D-128D14208543}"/>
              </a:ext>
            </a:extLst>
          </p:cNvPr>
          <p:cNvCxnSpPr>
            <a:cxnSpLocks/>
          </p:cNvCxnSpPr>
          <p:nvPr/>
        </p:nvCxnSpPr>
        <p:spPr>
          <a:xfrm>
            <a:off x="-132202" y="3858658"/>
            <a:ext cx="12636347" cy="0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23">
            <a:extLst>
              <a:ext uri="{FF2B5EF4-FFF2-40B4-BE49-F238E27FC236}">
                <a16:creationId xmlns:a16="http://schemas.microsoft.com/office/drawing/2014/main" id="{C6BBF283-E788-423E-86E0-3D34BF899EC4}"/>
              </a:ext>
            </a:extLst>
          </p:cNvPr>
          <p:cNvSpPr/>
          <p:nvPr/>
        </p:nvSpPr>
        <p:spPr>
          <a:xfrm>
            <a:off x="4384844" y="3197900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Constant Canonicalization</a:t>
            </a:r>
          </a:p>
        </p:txBody>
      </p:sp>
    </p:spTree>
    <p:extLst>
      <p:ext uri="{BB962C8B-B14F-4D97-AF65-F5344CB8AC3E}">
        <p14:creationId xmlns:p14="http://schemas.microsoft.com/office/powerpoint/2010/main" val="326038146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54A7E-6C0F-4CD5-A7E5-CB27A8046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59</a:t>
            </a:fld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32A2FB-06CC-4B80-8D0C-08EA8FA4C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358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Challenges</a:t>
            </a:r>
          </a:p>
        </p:txBody>
      </p:sp>
      <p:pic>
        <p:nvPicPr>
          <p:cNvPr id="16" name="Content Placeholder 15" descr="A picture containing person, man, looking, holding&#10;&#10;Description automatically generated">
            <a:extLst>
              <a:ext uri="{FF2B5EF4-FFF2-40B4-BE49-F238E27FC236}">
                <a16:creationId xmlns:a16="http://schemas.microsoft.com/office/drawing/2014/main" id="{F449708C-A724-485D-9270-08A49FBF7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112360" y="3742395"/>
            <a:ext cx="3967279" cy="2613955"/>
          </a:xfrm>
        </p:spPr>
      </p:pic>
      <p:sp>
        <p:nvSpPr>
          <p:cNvPr id="17" name="Cloud 16">
            <a:extLst>
              <a:ext uri="{FF2B5EF4-FFF2-40B4-BE49-F238E27FC236}">
                <a16:creationId xmlns:a16="http://schemas.microsoft.com/office/drawing/2014/main" id="{52A29A62-B0A3-4B58-8EC3-97DDEFFE7D43}"/>
              </a:ext>
            </a:extLst>
          </p:cNvPr>
          <p:cNvSpPr/>
          <p:nvPr/>
        </p:nvSpPr>
        <p:spPr>
          <a:xfrm>
            <a:off x="2417567" y="1690524"/>
            <a:ext cx="3389585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False Alarms</a:t>
            </a:r>
          </a:p>
        </p:txBody>
      </p:sp>
      <p:sp>
        <p:nvSpPr>
          <p:cNvPr id="18" name="Cloud 17">
            <a:extLst>
              <a:ext uri="{FF2B5EF4-FFF2-40B4-BE49-F238E27FC236}">
                <a16:creationId xmlns:a16="http://schemas.microsoft.com/office/drawing/2014/main" id="{5F4962F4-3735-42AB-A759-00CA1B1CADFD}"/>
              </a:ext>
            </a:extLst>
          </p:cNvPr>
          <p:cNvSpPr/>
          <p:nvPr/>
        </p:nvSpPr>
        <p:spPr>
          <a:xfrm>
            <a:off x="6384846" y="1690524"/>
            <a:ext cx="3389585" cy="1686910"/>
          </a:xfrm>
          <a:prstGeom prst="cloud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329210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EEA5-77E7-4700-A67F-F6E07B93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7" y="192572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Eternal War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0318-8E81-4915-8D7C-4A73084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 descr="A picture containing person, man, cellphone, phone&#10;&#10;Description automatically generated">
            <a:extLst>
              <a:ext uri="{FF2B5EF4-FFF2-40B4-BE49-F238E27FC236}">
                <a16:creationId xmlns:a16="http://schemas.microsoft.com/office/drawing/2014/main" id="{D472C56D-5F15-4729-B917-793AB3B2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89" y="4829307"/>
            <a:ext cx="1656805" cy="1295108"/>
          </a:xfrm>
          <a:prstGeom prst="rect">
            <a:avLst/>
          </a:prstGeom>
        </p:spPr>
      </p:pic>
      <p:pic>
        <p:nvPicPr>
          <p:cNvPr id="8" name="Picture 7" descr="A picture containing sitting, meter, blue&#10;&#10;Description automatically generated">
            <a:extLst>
              <a:ext uri="{FF2B5EF4-FFF2-40B4-BE49-F238E27FC236}">
                <a16:creationId xmlns:a16="http://schemas.microsoft.com/office/drawing/2014/main" id="{B557C6F5-95FF-48E0-81C9-9ABE9FC05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73" y="4885692"/>
            <a:ext cx="1509381" cy="1335414"/>
          </a:xfrm>
          <a:prstGeom prst="ellipse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13FF85-FCB7-4B18-8D79-D5D42ED15EEB}"/>
              </a:ext>
            </a:extLst>
          </p:cNvPr>
          <p:cNvSpPr/>
          <p:nvPr/>
        </p:nvSpPr>
        <p:spPr>
          <a:xfrm>
            <a:off x="5432865" y="5143113"/>
            <a:ext cx="1136733" cy="10242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E87A0-4472-4C51-84AA-294343E3ACD8}"/>
              </a:ext>
            </a:extLst>
          </p:cNvPr>
          <p:cNvSpPr/>
          <p:nvPr/>
        </p:nvSpPr>
        <p:spPr>
          <a:xfrm>
            <a:off x="409458" y="1100925"/>
            <a:ext cx="5262465" cy="36612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A36A-D61E-4BCC-BF14-A9F4B417AA33}"/>
              </a:ext>
            </a:extLst>
          </p:cNvPr>
          <p:cNvSpPr/>
          <p:nvPr/>
        </p:nvSpPr>
        <p:spPr>
          <a:xfrm>
            <a:off x="6520079" y="1100925"/>
            <a:ext cx="5262465" cy="36612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A6CA9-2EF9-4214-8D3A-CE1A6748EF90}"/>
              </a:ext>
            </a:extLst>
          </p:cNvPr>
          <p:cNvSpPr/>
          <p:nvPr/>
        </p:nvSpPr>
        <p:spPr>
          <a:xfrm>
            <a:off x="980685" y="4169689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Smashing the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22FFB-75ED-4EE6-A0F3-A13909A9991E}"/>
              </a:ext>
            </a:extLst>
          </p:cNvPr>
          <p:cNvSpPr/>
          <p:nvPr/>
        </p:nvSpPr>
        <p:spPr>
          <a:xfrm>
            <a:off x="3547153" y="3567546"/>
            <a:ext cx="137198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Ret2libc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8418F-4BF1-40B8-8A53-0A23D5C61FE3}"/>
              </a:ext>
            </a:extLst>
          </p:cNvPr>
          <p:cNvSpPr/>
          <p:nvPr/>
        </p:nvSpPr>
        <p:spPr>
          <a:xfrm>
            <a:off x="1309677" y="2457284"/>
            <a:ext cx="1004681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ROP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25BCB-BD48-4903-BA17-D9490A0260C9}"/>
              </a:ext>
            </a:extLst>
          </p:cNvPr>
          <p:cNvSpPr/>
          <p:nvPr/>
        </p:nvSpPr>
        <p:spPr>
          <a:xfrm>
            <a:off x="870943" y="2002246"/>
            <a:ext cx="2467635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6E7DD-D0D3-4C55-842A-F716A09E68F3}"/>
              </a:ext>
            </a:extLst>
          </p:cNvPr>
          <p:cNvSpPr/>
          <p:nvPr/>
        </p:nvSpPr>
        <p:spPr>
          <a:xfrm>
            <a:off x="3799776" y="1807685"/>
            <a:ext cx="950556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7B83A-EB2D-4304-8C02-D8F4110272DF}"/>
              </a:ext>
            </a:extLst>
          </p:cNvPr>
          <p:cNvSpPr/>
          <p:nvPr/>
        </p:nvSpPr>
        <p:spPr>
          <a:xfrm>
            <a:off x="3529550" y="1205542"/>
            <a:ext cx="836644" cy="429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44A9-EDE1-48A7-826B-69CD172FCF88}"/>
              </a:ext>
            </a:extLst>
          </p:cNvPr>
          <p:cNvSpPr/>
          <p:nvPr/>
        </p:nvSpPr>
        <p:spPr>
          <a:xfrm>
            <a:off x="2735923" y="2741162"/>
            <a:ext cx="201440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Strings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ED3F3-E0E6-481E-AC86-4F161BC973A8}"/>
              </a:ext>
            </a:extLst>
          </p:cNvPr>
          <p:cNvSpPr/>
          <p:nvPr/>
        </p:nvSpPr>
        <p:spPr>
          <a:xfrm>
            <a:off x="563914" y="3381795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Overflows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C34ED6-347E-4700-9393-982BB10CC781}"/>
              </a:ext>
            </a:extLst>
          </p:cNvPr>
          <p:cNvSpPr/>
          <p:nvPr/>
        </p:nvSpPr>
        <p:spPr>
          <a:xfrm>
            <a:off x="1751365" y="1409752"/>
            <a:ext cx="944912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5B753-9C3D-479B-A2C5-D6DF3E1102ED}"/>
              </a:ext>
            </a:extLst>
          </p:cNvPr>
          <p:cNvSpPr/>
          <p:nvPr/>
        </p:nvSpPr>
        <p:spPr>
          <a:xfrm>
            <a:off x="8507731" y="4187460"/>
            <a:ext cx="1706880" cy="550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Canaries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01900-2BA1-4785-B7C3-77E6776FD80F}"/>
              </a:ext>
            </a:extLst>
          </p:cNvPr>
          <p:cNvSpPr/>
          <p:nvPr/>
        </p:nvSpPr>
        <p:spPr>
          <a:xfrm>
            <a:off x="9182910" y="342401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ASLR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F0DE5-FBCF-4B5A-BAFE-66F0691A513F}"/>
              </a:ext>
            </a:extLst>
          </p:cNvPr>
          <p:cNvSpPr/>
          <p:nvPr/>
        </p:nvSpPr>
        <p:spPr>
          <a:xfrm>
            <a:off x="8329470" y="224534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Fine-grained Randomization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D359D0-73BF-4EA2-8042-D2498B98BB0F}"/>
              </a:ext>
            </a:extLst>
          </p:cNvPr>
          <p:cNvSpPr/>
          <p:nvPr/>
        </p:nvSpPr>
        <p:spPr>
          <a:xfrm>
            <a:off x="6997431" y="3137763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 Stacks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EE60D8-E556-4FED-B243-FE7231A7E95C}"/>
              </a:ext>
            </a:extLst>
          </p:cNvPr>
          <p:cNvSpPr/>
          <p:nvPr/>
        </p:nvSpPr>
        <p:spPr>
          <a:xfrm>
            <a:off x="7302710" y="2085066"/>
            <a:ext cx="607454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467FE8-689B-43BA-B816-56D8AB91D23D}"/>
              </a:ext>
            </a:extLst>
          </p:cNvPr>
          <p:cNvSpPr/>
          <p:nvPr/>
        </p:nvSpPr>
        <p:spPr>
          <a:xfrm>
            <a:off x="10214611" y="2648946"/>
            <a:ext cx="92341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11C530-A281-4630-AF51-F93690057076}"/>
              </a:ext>
            </a:extLst>
          </p:cNvPr>
          <p:cNvSpPr/>
          <p:nvPr/>
        </p:nvSpPr>
        <p:spPr>
          <a:xfrm>
            <a:off x="9149278" y="1469019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Execute-only memory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684F41-4607-4C53-B277-E02F11FC6A8E}"/>
              </a:ext>
            </a:extLst>
          </p:cNvPr>
          <p:cNvSpPr/>
          <p:nvPr/>
        </p:nvSpPr>
        <p:spPr>
          <a:xfrm>
            <a:off x="7056724" y="1153835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assisted CFI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93484-23A8-49E0-93FB-083F3F9DC318}"/>
              </a:ext>
            </a:extLst>
          </p:cNvPr>
          <p:cNvSpPr/>
          <p:nvPr/>
        </p:nvSpPr>
        <p:spPr>
          <a:xfrm>
            <a:off x="7126574" y="3942241"/>
            <a:ext cx="740696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D1B0-52C4-4411-BA4D-507910245476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Szekeres et al. “</a:t>
            </a:r>
            <a:r>
              <a:rPr lang="en-US" sz="1050" dirty="0" err="1">
                <a:solidFill>
                  <a:schemeClr val="bg1"/>
                </a:solidFill>
              </a:rPr>
              <a:t>Sok</a:t>
            </a:r>
            <a:r>
              <a:rPr lang="en-US" sz="1050" dirty="0">
                <a:solidFill>
                  <a:schemeClr val="bg1"/>
                </a:solidFill>
              </a:rPr>
              <a:t>: Eternal war in memory.” In S&amp;P, 2013.</a:t>
            </a:r>
          </a:p>
        </p:txBody>
      </p:sp>
    </p:spTree>
    <p:extLst>
      <p:ext uri="{BB962C8B-B14F-4D97-AF65-F5344CB8AC3E}">
        <p14:creationId xmlns:p14="http://schemas.microsoft.com/office/powerpoint/2010/main" val="18899627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59F8-D719-445E-AC9E-7BCEE580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Expensive Inter-Monitor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8BB5-9B38-41CF-AFDD-FB9341A9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Latency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TCP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Reliable UDP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Custom TCP/IP stack</a:t>
            </a:r>
          </a:p>
          <a:p>
            <a:r>
              <a:rPr lang="en-US" dirty="0">
                <a:solidFill>
                  <a:schemeClr val="bg1"/>
                </a:solidFill>
              </a:rPr>
              <a:t>Roundtrip time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/>
                </a:solidFill>
              </a:rPr>
              <a:t>- Avoid inter-monitor communication (when possible)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4435-37EC-4721-82DC-4436804A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1834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D59F8-D719-445E-AC9E-7BCEE5808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Optimizations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8BB5-9B38-41CF-AFDD-FB9341A9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Monitoring and replication are expensive</a:t>
            </a:r>
          </a:p>
          <a:p>
            <a:r>
              <a:rPr lang="en-US" dirty="0">
                <a:solidFill>
                  <a:schemeClr val="bg1"/>
                </a:solidFill>
              </a:rPr>
              <a:t>Avoid monitoring and replication when possible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Selective Monitoring</a:t>
            </a:r>
          </a:p>
          <a:p>
            <a:pPr lvl="1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Selective Replication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54435-37EC-4721-82DC-4436804AA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74423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62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Monitoring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</a:t>
            </a: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loud 27">
            <a:extLst>
              <a:ext uri="{FF2B5EF4-FFF2-40B4-BE49-F238E27FC236}">
                <a16:creationId xmlns:a16="http://schemas.microsoft.com/office/drawing/2014/main" id="{5EA16599-7C73-4633-BD42-0E49D2CD9229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Expensive monitoring through the network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D7CF367-6EF3-4406-AD1E-A61D0960AB52}"/>
              </a:ext>
            </a:extLst>
          </p:cNvPr>
          <p:cNvCxnSpPr>
            <a:cxnSpLocks/>
          </p:cNvCxnSpPr>
          <p:nvPr/>
        </p:nvCxnSpPr>
        <p:spPr>
          <a:xfrm flipH="1">
            <a:off x="3708910" y="4292217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385EAC-1092-4430-8DF6-68881F78A5BE}"/>
              </a:ext>
            </a:extLst>
          </p:cNvPr>
          <p:cNvCxnSpPr>
            <a:cxnSpLocks/>
          </p:cNvCxnSpPr>
          <p:nvPr/>
        </p:nvCxnSpPr>
        <p:spPr>
          <a:xfrm flipH="1">
            <a:off x="7895087" y="4274016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45547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63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Monitoring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</a:t>
            </a:r>
            <a:r>
              <a:rPr lang="nl-BE" sz="2200" i="0" dirty="0">
                <a:solidFill>
                  <a:srgbClr val="FF0000"/>
                </a:solidFill>
              </a:rPr>
              <a:t>yscall</a:t>
            </a: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9DD25CBD-3B1E-445A-8BCA-0BBC20F025E8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Expensive monitoring through the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5A9BC0-1E50-427A-B590-A78C108C6C8F}"/>
              </a:ext>
            </a:extLst>
          </p:cNvPr>
          <p:cNvCxnSpPr>
            <a:cxnSpLocks/>
          </p:cNvCxnSpPr>
          <p:nvPr/>
        </p:nvCxnSpPr>
        <p:spPr>
          <a:xfrm flipH="1">
            <a:off x="3708910" y="4292217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3021E0-AA15-466C-B7AF-7E167A296545}"/>
              </a:ext>
            </a:extLst>
          </p:cNvPr>
          <p:cNvCxnSpPr>
            <a:cxnSpLocks/>
          </p:cNvCxnSpPr>
          <p:nvPr/>
        </p:nvCxnSpPr>
        <p:spPr>
          <a:xfrm flipH="1">
            <a:off x="7895087" y="4274016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3B807ED-4044-4D31-9F29-A4CBD130B6C4}"/>
              </a:ext>
            </a:extLst>
          </p:cNvPr>
          <p:cNvSpPr/>
          <p:nvPr/>
        </p:nvSpPr>
        <p:spPr>
          <a:xfrm>
            <a:off x="4930770" y="2011792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Security Sensitive System Call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68CD3A-505C-4FF8-B985-AAAFF920E3AA}"/>
              </a:ext>
            </a:extLst>
          </p:cNvPr>
          <p:cNvCxnSpPr>
            <a:cxnSpLocks/>
          </p:cNvCxnSpPr>
          <p:nvPr/>
        </p:nvCxnSpPr>
        <p:spPr>
          <a:xfrm flipV="1">
            <a:off x="2807594" y="2643721"/>
            <a:ext cx="1932679" cy="601755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C1A4D9-D467-4E3F-B812-FD4B2253F652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012012" y="2665728"/>
            <a:ext cx="1150296" cy="542906"/>
          </a:xfrm>
          <a:prstGeom prst="straightConnector1">
            <a:avLst/>
          </a:prstGeom>
          <a:ln w="25400">
            <a:solidFill>
              <a:srgbClr val="FF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89075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64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00B050"/>
                </a:solidFill>
              </a:rPr>
              <a:t>s</a:t>
            </a:r>
            <a:r>
              <a:rPr lang="nl-BE" sz="2200" i="0" dirty="0">
                <a:solidFill>
                  <a:srgbClr val="00B050"/>
                </a:solidFill>
              </a:rPr>
              <a:t>yscall</a:t>
            </a: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Monitoring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00B050"/>
                </a:solidFill>
              </a:rPr>
              <a:t>s</a:t>
            </a:r>
            <a:r>
              <a:rPr lang="nl-BE" sz="2200" i="0" dirty="0">
                <a:solidFill>
                  <a:srgbClr val="00B050"/>
                </a:solidFill>
              </a:rPr>
              <a:t>yscall</a:t>
            </a: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lowchart: Document 26">
            <a:extLst>
              <a:ext uri="{FF2B5EF4-FFF2-40B4-BE49-F238E27FC236}">
                <a16:creationId xmlns:a16="http://schemas.microsoft.com/office/drawing/2014/main" id="{63B807ED-4044-4D31-9F29-A4CBD130B6C4}"/>
              </a:ext>
            </a:extLst>
          </p:cNvPr>
          <p:cNvSpPr/>
          <p:nvPr/>
        </p:nvSpPr>
        <p:spPr>
          <a:xfrm>
            <a:off x="4930770" y="2011792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Non-Sensitive System Call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068CD3A-505C-4FF8-B985-AAAFF920E3AA}"/>
              </a:ext>
            </a:extLst>
          </p:cNvPr>
          <p:cNvCxnSpPr>
            <a:cxnSpLocks/>
          </p:cNvCxnSpPr>
          <p:nvPr/>
        </p:nvCxnSpPr>
        <p:spPr>
          <a:xfrm flipV="1">
            <a:off x="2807594" y="2643721"/>
            <a:ext cx="1932679" cy="601755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FC1A4D9-D467-4E3F-B812-FD4B2253F652}"/>
              </a:ext>
            </a:extLst>
          </p:cNvPr>
          <p:cNvCxnSpPr>
            <a:cxnSpLocks/>
            <a:stCxn id="65" idx="1"/>
          </p:cNvCxnSpPr>
          <p:nvPr/>
        </p:nvCxnSpPr>
        <p:spPr>
          <a:xfrm flipH="1" flipV="1">
            <a:off x="7012012" y="2665728"/>
            <a:ext cx="1150296" cy="54290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loud 29">
            <a:extLst>
              <a:ext uri="{FF2B5EF4-FFF2-40B4-BE49-F238E27FC236}">
                <a16:creationId xmlns:a16="http://schemas.microsoft.com/office/drawing/2014/main" id="{24E06BBD-EC00-463F-98B9-D74ECA6E864E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 monitoring</a:t>
            </a:r>
          </a:p>
        </p:txBody>
      </p:sp>
    </p:spTree>
    <p:extLst>
      <p:ext uri="{BB962C8B-B14F-4D97-AF65-F5344CB8AC3E}">
        <p14:creationId xmlns:p14="http://schemas.microsoft.com/office/powerpoint/2010/main" val="286588091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65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kstvak 85">
            <a:extLst>
              <a:ext uri="{FF2B5EF4-FFF2-40B4-BE49-F238E27FC236}">
                <a16:creationId xmlns:a16="http://schemas.microsoft.com/office/drawing/2014/main" id="{C3271DCC-302D-4856-94A1-282A602EE57A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syscall</a:t>
            </a:r>
            <a:endParaRPr lang="nl-BE" sz="2200" i="0" dirty="0">
              <a:solidFill>
                <a:srgbClr val="FF0000"/>
              </a:solidFill>
            </a:endParaRPr>
          </a:p>
        </p:txBody>
      </p: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Replication</a:t>
            </a:r>
          </a:p>
        </p:txBody>
      </p:sp>
      <p:cxnSp>
        <p:nvCxnSpPr>
          <p:cNvPr id="57" name="Elbow Connector 27">
            <a:extLst>
              <a:ext uri="{FF2B5EF4-FFF2-40B4-BE49-F238E27FC236}">
                <a16:creationId xmlns:a16="http://schemas.microsoft.com/office/drawing/2014/main" id="{E6C30D39-D770-4495-980C-6E382889E392}"/>
              </a:ext>
            </a:extLst>
          </p:cNvPr>
          <p:cNvCxnSpPr>
            <a:cxnSpLocks/>
            <a:stCxn id="12" idx="1"/>
            <a:endCxn id="17" idx="1"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Tekstvak 85">
            <a:extLst>
              <a:ext uri="{FF2B5EF4-FFF2-40B4-BE49-F238E27FC236}">
                <a16:creationId xmlns:a16="http://schemas.microsoft.com/office/drawing/2014/main" id="{EEDF6942-979A-4BEE-B4EB-6CB593BBA225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syscall</a:t>
            </a:r>
            <a:endParaRPr lang="nl-BE" sz="2200" i="0" dirty="0">
              <a:solidFill>
                <a:srgbClr val="FF0000"/>
              </a:solidFill>
            </a:endParaRPr>
          </a:p>
        </p:txBody>
      </p:sp>
      <p:cxnSp>
        <p:nvCxnSpPr>
          <p:cNvPr id="68" name="Elbow Connector 27">
            <a:extLst>
              <a:ext uri="{FF2B5EF4-FFF2-40B4-BE49-F238E27FC236}">
                <a16:creationId xmlns:a16="http://schemas.microsoft.com/office/drawing/2014/main" id="{2F691205-2053-480A-89BD-00AA15FBCBA6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387B15-39CF-49D1-ABC3-E5F82008DAB9}"/>
              </a:ext>
            </a:extLst>
          </p:cNvPr>
          <p:cNvCxnSpPr>
            <a:cxnSpLocks/>
            <a:stCxn id="17" idx="0"/>
            <a:endCxn id="16" idx="2"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DE1BE4-DC30-4F40-AA27-8930132B67DC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FF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9DD25CBD-3B1E-445A-8BCA-0BBC20F025E8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Expensive replication of results through the  network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25A9BC0-1E50-427A-B590-A78C108C6C8F}"/>
              </a:ext>
            </a:extLst>
          </p:cNvPr>
          <p:cNvCxnSpPr>
            <a:cxnSpLocks/>
          </p:cNvCxnSpPr>
          <p:nvPr/>
        </p:nvCxnSpPr>
        <p:spPr>
          <a:xfrm flipH="1">
            <a:off x="3708910" y="4292217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83021E0-AA15-466C-B7AF-7E167A296545}"/>
              </a:ext>
            </a:extLst>
          </p:cNvPr>
          <p:cNvCxnSpPr>
            <a:cxnSpLocks/>
          </p:cNvCxnSpPr>
          <p:nvPr/>
        </p:nvCxnSpPr>
        <p:spPr>
          <a:xfrm flipH="1">
            <a:off x="7895087" y="4274016"/>
            <a:ext cx="412330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236000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66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Replication (1)</a:t>
            </a:r>
          </a:p>
        </p:txBody>
      </p:sp>
      <p:sp>
        <p:nvSpPr>
          <p:cNvPr id="29" name="Tekstvak 85">
            <a:extLst>
              <a:ext uri="{FF2B5EF4-FFF2-40B4-BE49-F238E27FC236}">
                <a16:creationId xmlns:a16="http://schemas.microsoft.com/office/drawing/2014/main" id="{FFC167CF-9DB7-4BB4-8259-45326CA7BD02}"/>
              </a:ext>
            </a:extLst>
          </p:cNvPr>
          <p:cNvSpPr txBox="1"/>
          <p:nvPr/>
        </p:nvSpPr>
        <p:spPr>
          <a:xfrm>
            <a:off x="1350068" y="3052798"/>
            <a:ext cx="70192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read</a:t>
            </a:r>
          </a:p>
        </p:txBody>
      </p:sp>
      <p:cxnSp>
        <p:nvCxnSpPr>
          <p:cNvPr id="31" name="Elbow Connector 27">
            <a:extLst>
              <a:ext uri="{FF2B5EF4-FFF2-40B4-BE49-F238E27FC236}">
                <a16:creationId xmlns:a16="http://schemas.microsoft.com/office/drawing/2014/main" id="{9CB369E2-562C-4C45-89A5-72A93F5B66E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85">
            <a:extLst>
              <a:ext uri="{FF2B5EF4-FFF2-40B4-BE49-F238E27FC236}">
                <a16:creationId xmlns:a16="http://schemas.microsoft.com/office/drawing/2014/main" id="{E7A6AC30-E001-4C9D-8F1A-4CC8D6B54091}"/>
              </a:ext>
            </a:extLst>
          </p:cNvPr>
          <p:cNvSpPr txBox="1"/>
          <p:nvPr/>
        </p:nvSpPr>
        <p:spPr>
          <a:xfrm>
            <a:off x="8162308" y="2993190"/>
            <a:ext cx="701923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read</a:t>
            </a:r>
          </a:p>
        </p:txBody>
      </p:sp>
      <p:cxnSp>
        <p:nvCxnSpPr>
          <p:cNvPr id="33" name="Elbow Connector 27">
            <a:extLst>
              <a:ext uri="{FF2B5EF4-FFF2-40B4-BE49-F238E27FC236}">
                <a16:creationId xmlns:a16="http://schemas.microsoft.com/office/drawing/2014/main" id="{DE729CF9-9912-4BF5-A2CE-25CD463866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B877D7-7EA2-4160-B51E-EC8CBB907CBC}"/>
              </a:ext>
            </a:extLst>
          </p:cNvPr>
          <p:cNvCxnSpPr>
            <a:cxnSpLocks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0FD0FA-A801-4578-B5D7-A619E45A983D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9F03B20D-BACA-49FA-BBB0-7945A276017E}"/>
              </a:ext>
            </a:extLst>
          </p:cNvPr>
          <p:cNvSpPr/>
          <p:nvPr/>
        </p:nvSpPr>
        <p:spPr>
          <a:xfrm>
            <a:off x="4930770" y="2011792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read-only file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BEFE30-2A23-4868-A8E1-BCBC695395E5}"/>
              </a:ext>
            </a:extLst>
          </p:cNvPr>
          <p:cNvCxnSpPr>
            <a:cxnSpLocks/>
          </p:cNvCxnSpPr>
          <p:nvPr/>
        </p:nvCxnSpPr>
        <p:spPr>
          <a:xfrm flipV="1">
            <a:off x="2807594" y="2643721"/>
            <a:ext cx="1932679" cy="601755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A40D6A-3E66-4ED3-A884-C89034311069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7012012" y="2665728"/>
            <a:ext cx="1150296" cy="54290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0381FAC-B889-4F45-863F-D8904BA3EAD3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Each Variant uses its own copy of the file for read-only operations.</a:t>
            </a:r>
          </a:p>
        </p:txBody>
      </p:sp>
    </p:spTree>
    <p:extLst>
      <p:ext uri="{BB962C8B-B14F-4D97-AF65-F5344CB8AC3E}">
        <p14:creationId xmlns:p14="http://schemas.microsoft.com/office/powerpoint/2010/main" val="183867252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29"/>
          <p:cNvSpPr/>
          <p:nvPr/>
        </p:nvSpPr>
        <p:spPr>
          <a:xfrm>
            <a:off x="8314549" y="718111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9" name="Rechthoek 29"/>
          <p:cNvSpPr/>
          <p:nvPr/>
        </p:nvSpPr>
        <p:spPr>
          <a:xfrm>
            <a:off x="1495182" y="714935"/>
            <a:ext cx="2112929" cy="1925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2200"/>
          </a:p>
        </p:txBody>
      </p:sp>
      <p:sp>
        <p:nvSpPr>
          <p:cNvPr id="12" name="Rechthoek 42"/>
          <p:cNvSpPr/>
          <p:nvPr/>
        </p:nvSpPr>
        <p:spPr>
          <a:xfrm>
            <a:off x="1495179" y="992667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Leader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16" name="Rechthoek 29"/>
          <p:cNvSpPr/>
          <p:nvPr/>
        </p:nvSpPr>
        <p:spPr>
          <a:xfrm>
            <a:off x="1510503" y="4034725"/>
            <a:ext cx="2104082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sp>
        <p:nvSpPr>
          <p:cNvPr id="17" name="Rechthoek 29"/>
          <p:cNvSpPr/>
          <p:nvPr/>
        </p:nvSpPr>
        <p:spPr>
          <a:xfrm>
            <a:off x="1510502" y="5582693"/>
            <a:ext cx="2104082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67</a:t>
            </a:fld>
            <a:endParaRPr lang="en-US" dirty="0"/>
          </a:p>
        </p:txBody>
      </p:sp>
      <p:sp>
        <p:nvSpPr>
          <p:cNvPr id="62" name="Rechthoek 29">
            <a:extLst>
              <a:ext uri="{FF2B5EF4-FFF2-40B4-BE49-F238E27FC236}">
                <a16:creationId xmlns:a16="http://schemas.microsoft.com/office/drawing/2014/main" id="{82443529-A24C-42F8-A641-5189919F9DA6}"/>
              </a:ext>
            </a:extLst>
          </p:cNvPr>
          <p:cNvSpPr/>
          <p:nvPr/>
        </p:nvSpPr>
        <p:spPr>
          <a:xfrm>
            <a:off x="8331555" y="5586691"/>
            <a:ext cx="2095921" cy="56527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Kernel</a:t>
            </a:r>
          </a:p>
        </p:txBody>
      </p:sp>
      <p:sp>
        <p:nvSpPr>
          <p:cNvPr id="66" name="Rechthoek 42">
            <a:extLst>
              <a:ext uri="{FF2B5EF4-FFF2-40B4-BE49-F238E27FC236}">
                <a16:creationId xmlns:a16="http://schemas.microsoft.com/office/drawing/2014/main" id="{DEC98D73-6E70-4D9D-8404-F5843FC47C79}"/>
              </a:ext>
            </a:extLst>
          </p:cNvPr>
          <p:cNvSpPr/>
          <p:nvPr/>
        </p:nvSpPr>
        <p:spPr>
          <a:xfrm>
            <a:off x="8314547" y="995843"/>
            <a:ext cx="2112929" cy="785010"/>
          </a:xfrm>
          <a:prstGeom prst="rect">
            <a:avLst/>
          </a:prstGeom>
          <a:solidFill>
            <a:srgbClr val="5B9BD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Follower</a:t>
            </a:r>
          </a:p>
          <a:p>
            <a:pPr algn="ctr"/>
            <a:r>
              <a:rPr lang="nl-BE" sz="2200" dirty="0"/>
              <a:t>Variant</a:t>
            </a:r>
          </a:p>
        </p:txBody>
      </p:sp>
      <p:sp>
        <p:nvSpPr>
          <p:cNvPr id="67" name="Rechthoek 29">
            <a:extLst>
              <a:ext uri="{FF2B5EF4-FFF2-40B4-BE49-F238E27FC236}">
                <a16:creationId xmlns:a16="http://schemas.microsoft.com/office/drawing/2014/main" id="{89E8A054-286A-40B5-9102-FB06876158C7}"/>
              </a:ext>
            </a:extLst>
          </p:cNvPr>
          <p:cNvSpPr/>
          <p:nvPr/>
        </p:nvSpPr>
        <p:spPr>
          <a:xfrm>
            <a:off x="8331555" y="4034725"/>
            <a:ext cx="2095921" cy="474866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2200" dirty="0"/>
              <a:t>Monitor</a:t>
            </a:r>
          </a:p>
        </p:txBody>
      </p:sp>
      <p:pic>
        <p:nvPicPr>
          <p:cNvPr id="70" name="Picture 69" descr="A picture containing table&#10;&#10;Description automatically generated">
            <a:extLst>
              <a:ext uri="{FF2B5EF4-FFF2-40B4-BE49-F238E27FC236}">
                <a16:creationId xmlns:a16="http://schemas.microsoft.com/office/drawing/2014/main" id="{53E55A95-8DD7-4B9E-B445-36F2A95B62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273" y="5604013"/>
            <a:ext cx="991728" cy="7627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3F697E-0C52-47A9-9DDD-AC222856078A}"/>
              </a:ext>
            </a:extLst>
          </p:cNvPr>
          <p:cNvSpPr txBox="1"/>
          <p:nvPr/>
        </p:nvSpPr>
        <p:spPr>
          <a:xfrm>
            <a:off x="4448431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1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" name="Picture 70" descr="A picture containing table&#10;&#10;Description automatically generated">
            <a:extLst>
              <a:ext uri="{FF2B5EF4-FFF2-40B4-BE49-F238E27FC236}">
                <a16:creationId xmlns:a16="http://schemas.microsoft.com/office/drawing/2014/main" id="{93D457FB-EB0D-413B-8DD0-B707ADE64E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5993" y="5604013"/>
            <a:ext cx="991728" cy="762726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91F49411-DFEC-41C0-9DFF-6F759BA9FBBE}"/>
              </a:ext>
            </a:extLst>
          </p:cNvPr>
          <p:cNvSpPr txBox="1"/>
          <p:nvPr/>
        </p:nvSpPr>
        <p:spPr>
          <a:xfrm>
            <a:off x="6023843" y="6425729"/>
            <a:ext cx="15754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Physical host 2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A6EB40-77E2-494F-8071-29EF97C0039E}"/>
              </a:ext>
            </a:extLst>
          </p:cNvPr>
          <p:cNvCxnSpPr>
            <a:cxnSpLocks/>
          </p:cNvCxnSpPr>
          <p:nvPr/>
        </p:nvCxnSpPr>
        <p:spPr>
          <a:xfrm>
            <a:off x="5993176" y="0"/>
            <a:ext cx="0" cy="7066522"/>
          </a:xfrm>
          <a:prstGeom prst="line">
            <a:avLst/>
          </a:prstGeom>
          <a:ln w="25400"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itle 1">
            <a:extLst>
              <a:ext uri="{FF2B5EF4-FFF2-40B4-BE49-F238E27FC236}">
                <a16:creationId xmlns:a16="http://schemas.microsoft.com/office/drawing/2014/main" id="{4FDD108E-61B9-4679-B4BB-0866CEFF04A3}"/>
              </a:ext>
            </a:extLst>
          </p:cNvPr>
          <p:cNvSpPr txBox="1">
            <a:spLocks/>
          </p:cNvSpPr>
          <p:nvPr/>
        </p:nvSpPr>
        <p:spPr>
          <a:xfrm>
            <a:off x="-1" y="0"/>
            <a:ext cx="11018511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Selective Replication (2)</a:t>
            </a:r>
          </a:p>
        </p:txBody>
      </p:sp>
      <p:sp>
        <p:nvSpPr>
          <p:cNvPr id="29" name="Tekstvak 85">
            <a:extLst>
              <a:ext uri="{FF2B5EF4-FFF2-40B4-BE49-F238E27FC236}">
                <a16:creationId xmlns:a16="http://schemas.microsoft.com/office/drawing/2014/main" id="{FFC167CF-9DB7-4BB4-8259-45326CA7BD02}"/>
              </a:ext>
            </a:extLst>
          </p:cNvPr>
          <p:cNvSpPr txBox="1"/>
          <p:nvPr/>
        </p:nvSpPr>
        <p:spPr>
          <a:xfrm>
            <a:off x="1350068" y="3052798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dirty="0">
                <a:solidFill>
                  <a:srgbClr val="00B050"/>
                </a:solidFill>
              </a:rPr>
              <a:t>syscall</a:t>
            </a:r>
            <a:endParaRPr lang="nl-BE" sz="2200" i="0" dirty="0">
              <a:solidFill>
                <a:srgbClr val="00B050"/>
              </a:solidFill>
            </a:endParaRPr>
          </a:p>
        </p:txBody>
      </p:sp>
      <p:cxnSp>
        <p:nvCxnSpPr>
          <p:cNvPr id="31" name="Elbow Connector 27">
            <a:extLst>
              <a:ext uri="{FF2B5EF4-FFF2-40B4-BE49-F238E27FC236}">
                <a16:creationId xmlns:a16="http://schemas.microsoft.com/office/drawing/2014/main" id="{9CB369E2-562C-4C45-89A5-72A93F5B66E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1495178" y="1385171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kstvak 85">
            <a:extLst>
              <a:ext uri="{FF2B5EF4-FFF2-40B4-BE49-F238E27FC236}">
                <a16:creationId xmlns:a16="http://schemas.microsoft.com/office/drawing/2014/main" id="{E7A6AC30-E001-4C9D-8F1A-4CC8D6B54091}"/>
              </a:ext>
            </a:extLst>
          </p:cNvPr>
          <p:cNvSpPr txBox="1"/>
          <p:nvPr/>
        </p:nvSpPr>
        <p:spPr>
          <a:xfrm>
            <a:off x="8162308" y="2993190"/>
            <a:ext cx="905569" cy="43088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nl-BE" sz="2200" i="0" dirty="0">
                <a:solidFill>
                  <a:srgbClr val="00B050"/>
                </a:solidFill>
              </a:rPr>
              <a:t>syscall</a:t>
            </a:r>
          </a:p>
        </p:txBody>
      </p:sp>
      <p:cxnSp>
        <p:nvCxnSpPr>
          <p:cNvPr id="33" name="Elbow Connector 27">
            <a:extLst>
              <a:ext uri="{FF2B5EF4-FFF2-40B4-BE49-F238E27FC236}">
                <a16:creationId xmlns:a16="http://schemas.microsoft.com/office/drawing/2014/main" id="{DE729CF9-9912-4BF5-A2CE-25CD463866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307418" y="1325563"/>
            <a:ext cx="15323" cy="4480161"/>
          </a:xfrm>
          <a:prstGeom prst="bentConnector3">
            <a:avLst>
              <a:gd name="adj1" fmla="val -1491875"/>
            </a:avLst>
          </a:prstGeom>
          <a:ln w="25400">
            <a:solidFill>
              <a:srgbClr val="00B050"/>
            </a:solidFill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B877D7-7EA2-4160-B51E-EC8CBB907CBC}"/>
              </a:ext>
            </a:extLst>
          </p:cNvPr>
          <p:cNvCxnSpPr>
            <a:cxnSpLocks/>
          </p:cNvCxnSpPr>
          <p:nvPr/>
        </p:nvCxnSpPr>
        <p:spPr>
          <a:xfrm flipV="1">
            <a:off x="2562543" y="4509591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20FD0FA-A801-4578-B5D7-A619E45A983D}"/>
              </a:ext>
            </a:extLst>
          </p:cNvPr>
          <p:cNvCxnSpPr>
            <a:cxnSpLocks/>
          </p:cNvCxnSpPr>
          <p:nvPr/>
        </p:nvCxnSpPr>
        <p:spPr>
          <a:xfrm flipV="1">
            <a:off x="9391197" y="4513589"/>
            <a:ext cx="1" cy="1073102"/>
          </a:xfrm>
          <a:prstGeom prst="straightConnector1">
            <a:avLst/>
          </a:prstGeom>
          <a:ln w="25400">
            <a:solidFill>
              <a:srgbClr val="00B05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>
            <a:extLst>
              <a:ext uri="{FF2B5EF4-FFF2-40B4-BE49-F238E27FC236}">
                <a16:creationId xmlns:a16="http://schemas.microsoft.com/office/drawing/2014/main" id="{9F03B20D-BACA-49FA-BBB0-7945A276017E}"/>
              </a:ext>
            </a:extLst>
          </p:cNvPr>
          <p:cNvSpPr/>
          <p:nvPr/>
        </p:nvSpPr>
        <p:spPr>
          <a:xfrm>
            <a:off x="4930770" y="2011792"/>
            <a:ext cx="1801127" cy="1361651"/>
          </a:xfrm>
          <a:prstGeom prst="flowChartDocument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Reads immutable state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6BEFE30-2A23-4868-A8E1-BCBC695395E5}"/>
              </a:ext>
            </a:extLst>
          </p:cNvPr>
          <p:cNvCxnSpPr>
            <a:cxnSpLocks/>
          </p:cNvCxnSpPr>
          <p:nvPr/>
        </p:nvCxnSpPr>
        <p:spPr>
          <a:xfrm flipV="1">
            <a:off x="2807594" y="2643721"/>
            <a:ext cx="1932679" cy="601755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0A40D6A-3E66-4ED3-A884-C89034311069}"/>
              </a:ext>
            </a:extLst>
          </p:cNvPr>
          <p:cNvCxnSpPr>
            <a:cxnSpLocks/>
            <a:stCxn id="32" idx="1"/>
          </p:cNvCxnSpPr>
          <p:nvPr/>
        </p:nvCxnSpPr>
        <p:spPr>
          <a:xfrm flipH="1" flipV="1">
            <a:off x="7012012" y="2665728"/>
            <a:ext cx="1150296" cy="542906"/>
          </a:xfrm>
          <a:prstGeom prst="straightConnector1">
            <a:avLst/>
          </a:prstGeom>
          <a:ln w="25400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loud 39">
            <a:extLst>
              <a:ext uri="{FF2B5EF4-FFF2-40B4-BE49-F238E27FC236}">
                <a16:creationId xmlns:a16="http://schemas.microsoft.com/office/drawing/2014/main" id="{B0381FAC-B889-4F45-863F-D8904BA3EAD3}"/>
              </a:ext>
            </a:extLst>
          </p:cNvPr>
          <p:cNvSpPr/>
          <p:nvPr/>
        </p:nvSpPr>
        <p:spPr>
          <a:xfrm>
            <a:off x="4131662" y="3402938"/>
            <a:ext cx="3686799" cy="1643204"/>
          </a:xfrm>
          <a:prstGeom prst="cloud">
            <a:avLst/>
          </a:prstGeom>
          <a:solidFill>
            <a:schemeClr val="tx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The monitor caches the immutable state</a:t>
            </a:r>
          </a:p>
        </p:txBody>
      </p:sp>
    </p:spTree>
    <p:extLst>
      <p:ext uri="{BB962C8B-B14F-4D97-AF65-F5344CB8AC3E}">
        <p14:creationId xmlns:p14="http://schemas.microsoft.com/office/powerpoint/2010/main" val="18110917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0">
            <a:extLst>
              <a:ext uri="{FF2B5EF4-FFF2-40B4-BE49-F238E27FC236}">
                <a16:creationId xmlns:a16="http://schemas.microsoft.com/office/drawing/2014/main" id="{BEE73255-8084-4DF9-BB0B-15EAC92E2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862E97-E191-42A9-A0DB-A7630E15E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303" y="1264482"/>
            <a:ext cx="4156267" cy="5257799"/>
          </a:xfr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  Security</a:t>
            </a:r>
            <a:br>
              <a:rPr lang="en-US" sz="4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</a:t>
            </a:r>
            <a:br>
              <a:rPr lang="en-US" sz="48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   Performance</a:t>
            </a:r>
            <a:br>
              <a:rPr lang="en-US" sz="4800" dirty="0">
                <a:solidFill>
                  <a:schemeClr val="bg1">
                    <a:lumMod val="95000"/>
                  </a:schemeClr>
                </a:solidFill>
              </a:rPr>
            </a:br>
            <a:br>
              <a:rPr lang="en-US" sz="4800" dirty="0">
                <a:solidFill>
                  <a:schemeClr val="bg1">
                    <a:lumMod val="95000"/>
                  </a:schemeClr>
                </a:solidFill>
              </a:rPr>
            </a:b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Rounded Rectangle 9">
            <a:extLst>
              <a:ext uri="{FF2B5EF4-FFF2-40B4-BE49-F238E27FC236}">
                <a16:creationId xmlns:a16="http://schemas.microsoft.com/office/drawing/2014/main" id="{67048353-8981-459A-9BC6-9711CE462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0067" y="484632"/>
            <a:ext cx="8129016" cy="5724144"/>
          </a:xfrm>
          <a:prstGeom prst="roundRect">
            <a:avLst>
              <a:gd name="adj" fmla="val 0"/>
            </a:avLst>
          </a:prstGeom>
          <a:solidFill>
            <a:schemeClr val="tx1"/>
          </a:solidFill>
          <a:ln w="9525">
            <a:solidFill>
              <a:schemeClr val="tx1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AEDD2CB-A41A-481A-AC44-E03B683F47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11851" r="10547"/>
          <a:stretch/>
        </p:blipFill>
        <p:spPr>
          <a:xfrm>
            <a:off x="4062964" y="744235"/>
            <a:ext cx="7163222" cy="4808332"/>
          </a:xfrm>
          <a:prstGeom prst="rect">
            <a:avLst/>
          </a:prstGeom>
          <a:effectLst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C1E46-6021-4B30-BEEA-1DB173293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457200">
              <a:spcAft>
                <a:spcPts val="600"/>
              </a:spcAft>
            </a:pPr>
            <a:fld id="{1EEBE440-1954-CB4F-84D9-A4B563841CA7}" type="slidenum">
              <a:rPr lang="en-US">
                <a:solidFill>
                  <a:schemeClr val="bg1">
                    <a:lumMod val="95000"/>
                  </a:schemeClr>
                </a:solidFill>
              </a:rPr>
              <a:pPr defTabSz="457200">
                <a:spcAft>
                  <a:spcPts val="600"/>
                </a:spcAft>
              </a:pPr>
              <a:t>68</a:t>
            </a:fld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41781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AAD6-0DD3-4359-973F-731D909E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Case Study: </a:t>
            </a:r>
            <a:r>
              <a:rPr lang="en-US" dirty="0" err="1">
                <a:solidFill>
                  <a:schemeClr val="bg1"/>
                </a:solidFill>
              </a:rPr>
              <a:t>ProFTPD</a:t>
            </a:r>
            <a:r>
              <a:rPr lang="en-US" dirty="0">
                <a:solidFill>
                  <a:schemeClr val="bg1"/>
                </a:solidFill>
              </a:rPr>
              <a:t> SSL Private Key Leak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2B24-A6B1-49D0-A06C-52A91227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sz="2400" dirty="0">
                <a:solidFill>
                  <a:schemeClr val="bg1"/>
                </a:solidFill>
              </a:rPr>
              <a:t>Hu et al. demonstrated an information </a:t>
            </a:r>
            <a:r>
              <a:rPr lang="en-US" sz="2400" dirty="0">
                <a:solidFill>
                  <a:schemeClr val="bg1"/>
                </a:solidFill>
              </a:rPr>
              <a:t>disclosure attack on </a:t>
            </a:r>
            <a:r>
              <a:rPr lang="en-US" sz="2400" dirty="0" err="1">
                <a:solidFill>
                  <a:schemeClr val="bg1"/>
                </a:solidFill>
              </a:rPr>
              <a:t>ProFTPD</a:t>
            </a:r>
            <a:endParaRPr lang="en-US" sz="2400" dirty="0">
              <a:solidFill>
                <a:schemeClr val="bg1"/>
              </a:solidFill>
            </a:endParaRP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Traverse 6 data structures using data-only gadgets, ultimately reaching a private key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A distributed heterogeneous NVX raises the bar</a:t>
            </a:r>
          </a:p>
          <a:p>
            <a:pPr lvl="1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4/6 pointer fields needed for this attack are located in different offsets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C1472-2B62-443E-B558-0223D52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527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EEA5-77E7-4700-A67F-F6E07B93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7" y="192572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Eternal War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0318-8E81-4915-8D7C-4A73084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picture containing person, man, cellphone, phone&#10;&#10;Description automatically generated">
            <a:extLst>
              <a:ext uri="{FF2B5EF4-FFF2-40B4-BE49-F238E27FC236}">
                <a16:creationId xmlns:a16="http://schemas.microsoft.com/office/drawing/2014/main" id="{D472C56D-5F15-4729-B917-793AB3B2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89" y="4829307"/>
            <a:ext cx="1656805" cy="1295108"/>
          </a:xfrm>
          <a:prstGeom prst="rect">
            <a:avLst/>
          </a:prstGeom>
        </p:spPr>
      </p:pic>
      <p:pic>
        <p:nvPicPr>
          <p:cNvPr id="8" name="Picture 7" descr="A picture containing sitting, meter, blue&#10;&#10;Description automatically generated">
            <a:extLst>
              <a:ext uri="{FF2B5EF4-FFF2-40B4-BE49-F238E27FC236}">
                <a16:creationId xmlns:a16="http://schemas.microsoft.com/office/drawing/2014/main" id="{B557C6F5-95FF-48E0-81C9-9ABE9FC05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73" y="4885692"/>
            <a:ext cx="1509381" cy="1335414"/>
          </a:xfrm>
          <a:prstGeom prst="ellipse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13FF85-FCB7-4B18-8D79-D5D42ED15EEB}"/>
              </a:ext>
            </a:extLst>
          </p:cNvPr>
          <p:cNvSpPr/>
          <p:nvPr/>
        </p:nvSpPr>
        <p:spPr>
          <a:xfrm>
            <a:off x="5432865" y="5143113"/>
            <a:ext cx="1136733" cy="10242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E87A0-4472-4C51-84AA-294343E3ACD8}"/>
              </a:ext>
            </a:extLst>
          </p:cNvPr>
          <p:cNvSpPr/>
          <p:nvPr/>
        </p:nvSpPr>
        <p:spPr>
          <a:xfrm>
            <a:off x="409458" y="1100925"/>
            <a:ext cx="5262465" cy="36612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A36A-D61E-4BCC-BF14-A9F4B417AA33}"/>
              </a:ext>
            </a:extLst>
          </p:cNvPr>
          <p:cNvSpPr/>
          <p:nvPr/>
        </p:nvSpPr>
        <p:spPr>
          <a:xfrm>
            <a:off x="6520079" y="1100925"/>
            <a:ext cx="5262465" cy="36612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A6CA9-2EF9-4214-8D3A-CE1A6748EF90}"/>
              </a:ext>
            </a:extLst>
          </p:cNvPr>
          <p:cNvSpPr/>
          <p:nvPr/>
        </p:nvSpPr>
        <p:spPr>
          <a:xfrm>
            <a:off x="980685" y="4169689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Smashing the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22FFB-75ED-4EE6-A0F3-A13909A9991E}"/>
              </a:ext>
            </a:extLst>
          </p:cNvPr>
          <p:cNvSpPr/>
          <p:nvPr/>
        </p:nvSpPr>
        <p:spPr>
          <a:xfrm>
            <a:off x="3547153" y="3567546"/>
            <a:ext cx="137198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Ret2libc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8418F-4BF1-40B8-8A53-0A23D5C61FE3}"/>
              </a:ext>
            </a:extLst>
          </p:cNvPr>
          <p:cNvSpPr/>
          <p:nvPr/>
        </p:nvSpPr>
        <p:spPr>
          <a:xfrm>
            <a:off x="1309677" y="2457284"/>
            <a:ext cx="1004681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25BCB-BD48-4903-BA17-D9490A0260C9}"/>
              </a:ext>
            </a:extLst>
          </p:cNvPr>
          <p:cNvSpPr/>
          <p:nvPr/>
        </p:nvSpPr>
        <p:spPr>
          <a:xfrm>
            <a:off x="870943" y="2002246"/>
            <a:ext cx="2467635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6E7DD-D0D3-4C55-842A-F716A09E68F3}"/>
              </a:ext>
            </a:extLst>
          </p:cNvPr>
          <p:cNvSpPr/>
          <p:nvPr/>
        </p:nvSpPr>
        <p:spPr>
          <a:xfrm>
            <a:off x="3799776" y="1807685"/>
            <a:ext cx="950556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7B83A-EB2D-4304-8C02-D8F4110272DF}"/>
              </a:ext>
            </a:extLst>
          </p:cNvPr>
          <p:cNvSpPr/>
          <p:nvPr/>
        </p:nvSpPr>
        <p:spPr>
          <a:xfrm>
            <a:off x="3529550" y="1205542"/>
            <a:ext cx="836644" cy="429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44A9-EDE1-48A7-826B-69CD172FCF88}"/>
              </a:ext>
            </a:extLst>
          </p:cNvPr>
          <p:cNvSpPr/>
          <p:nvPr/>
        </p:nvSpPr>
        <p:spPr>
          <a:xfrm>
            <a:off x="2735923" y="2741162"/>
            <a:ext cx="201440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Strings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ED3F3-E0E6-481E-AC86-4F161BC973A8}"/>
              </a:ext>
            </a:extLst>
          </p:cNvPr>
          <p:cNvSpPr/>
          <p:nvPr/>
        </p:nvSpPr>
        <p:spPr>
          <a:xfrm>
            <a:off x="563914" y="3381795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Overflows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C34ED6-347E-4700-9393-982BB10CC781}"/>
              </a:ext>
            </a:extLst>
          </p:cNvPr>
          <p:cNvSpPr/>
          <p:nvPr/>
        </p:nvSpPr>
        <p:spPr>
          <a:xfrm>
            <a:off x="1751365" y="1409752"/>
            <a:ext cx="944912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5B753-9C3D-479B-A2C5-D6DF3E1102ED}"/>
              </a:ext>
            </a:extLst>
          </p:cNvPr>
          <p:cNvSpPr/>
          <p:nvPr/>
        </p:nvSpPr>
        <p:spPr>
          <a:xfrm>
            <a:off x="8507731" y="4200339"/>
            <a:ext cx="1706880" cy="550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Canaries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01900-2BA1-4785-B7C3-77E6776FD80F}"/>
              </a:ext>
            </a:extLst>
          </p:cNvPr>
          <p:cNvSpPr/>
          <p:nvPr/>
        </p:nvSpPr>
        <p:spPr>
          <a:xfrm>
            <a:off x="9182910" y="342401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ASLR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F0DE5-FBCF-4B5A-BAFE-66F0691A513F}"/>
              </a:ext>
            </a:extLst>
          </p:cNvPr>
          <p:cNvSpPr/>
          <p:nvPr/>
        </p:nvSpPr>
        <p:spPr>
          <a:xfrm>
            <a:off x="8329470" y="224534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Fine-grained Randomization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D359D0-73BF-4EA2-8042-D2498B98BB0F}"/>
              </a:ext>
            </a:extLst>
          </p:cNvPr>
          <p:cNvSpPr/>
          <p:nvPr/>
        </p:nvSpPr>
        <p:spPr>
          <a:xfrm>
            <a:off x="6997431" y="3137763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 Stacks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EE60D8-E556-4FED-B243-FE7231A7E95C}"/>
              </a:ext>
            </a:extLst>
          </p:cNvPr>
          <p:cNvSpPr/>
          <p:nvPr/>
        </p:nvSpPr>
        <p:spPr>
          <a:xfrm>
            <a:off x="7302710" y="2085066"/>
            <a:ext cx="607454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467FE8-689B-43BA-B816-56D8AB91D23D}"/>
              </a:ext>
            </a:extLst>
          </p:cNvPr>
          <p:cNvSpPr/>
          <p:nvPr/>
        </p:nvSpPr>
        <p:spPr>
          <a:xfrm>
            <a:off x="10214611" y="2648946"/>
            <a:ext cx="92341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11C530-A281-4630-AF51-F93690057076}"/>
              </a:ext>
            </a:extLst>
          </p:cNvPr>
          <p:cNvSpPr/>
          <p:nvPr/>
        </p:nvSpPr>
        <p:spPr>
          <a:xfrm>
            <a:off x="9149278" y="1469019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Execute-only memory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684F41-4607-4C53-B277-E02F11FC6A8E}"/>
              </a:ext>
            </a:extLst>
          </p:cNvPr>
          <p:cNvSpPr/>
          <p:nvPr/>
        </p:nvSpPr>
        <p:spPr>
          <a:xfrm>
            <a:off x="7056724" y="1153835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assisted CFI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93484-23A8-49E0-93FB-083F3F9DC318}"/>
              </a:ext>
            </a:extLst>
          </p:cNvPr>
          <p:cNvSpPr/>
          <p:nvPr/>
        </p:nvSpPr>
        <p:spPr>
          <a:xfrm>
            <a:off x="7126574" y="3942241"/>
            <a:ext cx="740696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D1B0-52C4-4411-BA4D-507910245476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Szekeres et al. “</a:t>
            </a:r>
            <a:r>
              <a:rPr lang="en-US" sz="1050" dirty="0" err="1">
                <a:solidFill>
                  <a:schemeClr val="bg1"/>
                </a:solidFill>
              </a:rPr>
              <a:t>Sok</a:t>
            </a:r>
            <a:r>
              <a:rPr lang="en-US" sz="1050" dirty="0">
                <a:solidFill>
                  <a:schemeClr val="bg1"/>
                </a:solidFill>
              </a:rPr>
              <a:t>: Eternal war in memory.” In S&amp;P, 2013.</a:t>
            </a:r>
          </a:p>
        </p:txBody>
      </p:sp>
    </p:spTree>
    <p:extLst>
      <p:ext uri="{BB962C8B-B14F-4D97-AF65-F5344CB8AC3E}">
        <p14:creationId xmlns:p14="http://schemas.microsoft.com/office/powerpoint/2010/main" val="36197429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Struct Layout Diversity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70</a:t>
            </a:fld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49787"/>
              </p:ext>
            </p:extLst>
          </p:nvPr>
        </p:nvGraphicFramePr>
        <p:xfrm>
          <a:off x="1954075" y="2618422"/>
          <a:ext cx="828385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3882">
                  <a:extLst>
                    <a:ext uri="{9D8B030D-6E8A-4147-A177-3AD203B41FA5}">
                      <a16:colId xmlns:a16="http://schemas.microsoft.com/office/drawing/2014/main" val="3257448321"/>
                    </a:ext>
                  </a:extLst>
                </a:gridCol>
                <a:gridCol w="3043993">
                  <a:extLst>
                    <a:ext uri="{9D8B030D-6E8A-4147-A177-3AD203B41FA5}">
                      <a16:colId xmlns:a16="http://schemas.microsoft.com/office/drawing/2014/main" val="1008285776"/>
                    </a:ext>
                  </a:extLst>
                </a:gridCol>
                <a:gridCol w="2255975">
                  <a:extLst>
                    <a:ext uri="{9D8B030D-6E8A-4147-A177-3AD203B41FA5}">
                      <a16:colId xmlns:a16="http://schemas.microsoft.com/office/drawing/2014/main" val="867474057"/>
                    </a:ext>
                  </a:extLst>
                </a:gridCol>
              </a:tblGrid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Artificial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DMON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9096509"/>
                  </a:ext>
                </a:extLst>
              </a:tr>
              <a:tr h="331838">
                <a:tc>
                  <a:txBody>
                    <a:bodyPr/>
                    <a:lstStyle/>
                    <a:p>
                      <a:r>
                        <a:rPr lang="en-US" sz="2200" dirty="0"/>
                        <a:t>Nginx 1.14.2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14.52%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91.78%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6335645"/>
                  </a:ext>
                </a:extLst>
              </a:tr>
              <a:tr h="331838">
                <a:tc>
                  <a:txBody>
                    <a:bodyPr/>
                    <a:lstStyle/>
                    <a:p>
                      <a:r>
                        <a:rPr lang="en-US" sz="2200" dirty="0" err="1"/>
                        <a:t>Lighttpd</a:t>
                      </a:r>
                      <a:r>
                        <a:rPr lang="en-US" sz="2200" dirty="0"/>
                        <a:t> 1.4.52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12.93%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81.90%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7870531"/>
                  </a:ext>
                </a:extLst>
              </a:tr>
              <a:tr h="225486">
                <a:tc>
                  <a:txBody>
                    <a:bodyPr/>
                    <a:lstStyle/>
                    <a:p>
                      <a:r>
                        <a:rPr lang="en-US" sz="2200" dirty="0"/>
                        <a:t>Redis 5.0.1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27.27%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75.60%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181021"/>
                  </a:ext>
                </a:extLst>
              </a:tr>
              <a:tr h="225486">
                <a:tc>
                  <a:txBody>
                    <a:bodyPr/>
                    <a:lstStyle/>
                    <a:p>
                      <a:r>
                        <a:rPr lang="en-US" sz="2200" dirty="0" err="1"/>
                        <a:t>ProFTPD</a:t>
                      </a:r>
                      <a:r>
                        <a:rPr lang="en-US" sz="2200" dirty="0"/>
                        <a:t> 1.3.0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27.38%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85.71%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34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91584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C1472-2B62-443E-B558-0223D52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1EEBE440-1954-CB4F-84D9-A4B563841CA7}" type="slidenum">
              <a:rPr lang="en-US" smtClean="0"/>
              <a:pPr>
                <a:spcAft>
                  <a:spcPts val="600"/>
                </a:spcAft>
              </a:pPr>
              <a:t>71</a:t>
            </a:fld>
            <a:endParaRPr lang="en-US"/>
          </a:p>
        </p:txBody>
      </p:sp>
      <p:pic>
        <p:nvPicPr>
          <p:cNvPr id="9" name="Content Placeholder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2BEA6B-A0BC-45C1-82EB-18331BF590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20649" y="245229"/>
            <a:ext cx="6335485" cy="6299262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46F893F2-E90C-4410-A480-5A5A6A06C8A7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PIROP Gadget Reduction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1D459E-ECC1-4D58-9A98-6D77A735B8D5}"/>
              </a:ext>
            </a:extLst>
          </p:cNvPr>
          <p:cNvSpPr txBox="1"/>
          <p:nvPr/>
        </p:nvSpPr>
        <p:spPr>
          <a:xfrm>
            <a:off x="643468" y="2749129"/>
            <a:ext cx="38698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Less than 3.3% of PIROP gadgets survive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Almost eliminating PIROP ABI-dependent gadgets (0%-0.318%)</a:t>
            </a:r>
          </a:p>
        </p:txBody>
      </p:sp>
    </p:spTree>
    <p:extLst>
      <p:ext uri="{BB962C8B-B14F-4D97-AF65-F5344CB8AC3E}">
        <p14:creationId xmlns:p14="http://schemas.microsoft.com/office/powerpoint/2010/main" val="440195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50274-7544-4582-8E2B-6E4351A3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Server Benchmarks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4F4-E844-41CD-A57D-E75F0C2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7966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AF2E670-3926-4740-8EF1-72851E84AEF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423034"/>
              </p:ext>
            </p:extLst>
          </p:nvPr>
        </p:nvGraphicFramePr>
        <p:xfrm>
          <a:off x="1416677" y="2537138"/>
          <a:ext cx="8886422" cy="373564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5534486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50274-7544-4582-8E2B-6E4351A3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Server Benchmarks (High-End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4F4-E844-41CD-A57D-E75F0C2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7966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1EEBE440-1954-CB4F-84D9-A4B563841CA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7FBA4889-4ED6-41A7-BD12-6A3361E3A3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587672"/>
              </p:ext>
            </p:extLst>
          </p:nvPr>
        </p:nvGraphicFramePr>
        <p:xfrm>
          <a:off x="965914" y="2588653"/>
          <a:ext cx="9478851" cy="3803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07809108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2B38F72-8FC4-4001-8C67-FA6B86DEC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"/>
            <a:ext cx="7555992" cy="685799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4F4-E844-41CD-A57D-E75F0C2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8635" y="6356350"/>
            <a:ext cx="6858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  <a:defRPr/>
            </a:pPr>
            <a:fld id="{1EEBE440-1954-CB4F-84D9-A4B563841CA7}" type="slidenum">
              <a:rPr lang="en-US"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74</a:t>
            </a:fld>
            <a:endParaRPr lang="en-US">
              <a:latin typeface="Calibri" panose="020F050202020403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F0C74-8E6D-40F9-9F6C-B92265D83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6125" y="578635"/>
            <a:ext cx="7047240" cy="5935307"/>
          </a:xfrm>
          <a:prstGeom prst="rect">
            <a:avLst/>
          </a:prstGeom>
        </p:spPr>
      </p:pic>
      <p:sp>
        <p:nvSpPr>
          <p:cNvPr id="7" name="Arrow: Down 6">
            <a:extLst>
              <a:ext uri="{FF2B5EF4-FFF2-40B4-BE49-F238E27FC236}">
                <a16:creationId xmlns:a16="http://schemas.microsoft.com/office/drawing/2014/main" id="{369BCFC1-1CFC-4644-A5B6-44FF412A59D5}"/>
              </a:ext>
            </a:extLst>
          </p:cNvPr>
          <p:cNvSpPr/>
          <p:nvPr/>
        </p:nvSpPr>
        <p:spPr>
          <a:xfrm>
            <a:off x="5826102" y="90059"/>
            <a:ext cx="154236" cy="4860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A20CC057-2360-4E87-9839-F7DDD89DCE8F}"/>
              </a:ext>
            </a:extLst>
          </p:cNvPr>
          <p:cNvSpPr/>
          <p:nvPr/>
        </p:nvSpPr>
        <p:spPr>
          <a:xfrm>
            <a:off x="9748923" y="4541032"/>
            <a:ext cx="156072" cy="5159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EBB8205-2C31-41DB-8E89-B7A89F988A30}"/>
              </a:ext>
            </a:extLst>
          </p:cNvPr>
          <p:cNvSpPr/>
          <p:nvPr/>
        </p:nvSpPr>
        <p:spPr>
          <a:xfrm>
            <a:off x="8223673" y="4545777"/>
            <a:ext cx="156072" cy="5159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EB580551-B092-4DD2-8522-2E54B7156753}"/>
              </a:ext>
            </a:extLst>
          </p:cNvPr>
          <p:cNvSpPr/>
          <p:nvPr/>
        </p:nvSpPr>
        <p:spPr>
          <a:xfrm>
            <a:off x="6735225" y="4541031"/>
            <a:ext cx="156072" cy="51595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1BD5273A-CA51-424E-9E3F-B19FEA023A03}"/>
              </a:ext>
            </a:extLst>
          </p:cNvPr>
          <p:cNvSpPr/>
          <p:nvPr/>
        </p:nvSpPr>
        <p:spPr>
          <a:xfrm>
            <a:off x="6380137" y="90059"/>
            <a:ext cx="154236" cy="891947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B95270E4-41AA-4CB0-AB27-C6AA675A3B7D}"/>
              </a:ext>
            </a:extLst>
          </p:cNvPr>
          <p:cNvSpPr/>
          <p:nvPr/>
        </p:nvSpPr>
        <p:spPr>
          <a:xfrm>
            <a:off x="6678510" y="90059"/>
            <a:ext cx="160035" cy="1138239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195B79B-E782-4B19-BA14-3441E13C9FCC}"/>
              </a:ext>
            </a:extLst>
          </p:cNvPr>
          <p:cNvSpPr txBox="1">
            <a:spLocks/>
          </p:cNvSpPr>
          <p:nvPr/>
        </p:nvSpPr>
        <p:spPr>
          <a:xfrm>
            <a:off x="643468" y="623392"/>
            <a:ext cx="3363974" cy="1607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Microbenchmarks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4AE901-851A-4893-868A-D2A1CD994ED1}"/>
              </a:ext>
            </a:extLst>
          </p:cNvPr>
          <p:cNvSpPr txBox="1"/>
          <p:nvPr/>
        </p:nvSpPr>
        <p:spPr>
          <a:xfrm>
            <a:off x="643468" y="2749129"/>
            <a:ext cx="386980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Three different system calls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 per system call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Measure the overhead of </a:t>
            </a:r>
            <a:r>
              <a:rPr lang="en-US" b="1" dirty="0"/>
              <a:t>PTRACE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PoC</a:t>
            </a:r>
            <a:r>
              <a:rPr lang="en-US" dirty="0"/>
              <a:t> distributed in-process monitor</a:t>
            </a:r>
          </a:p>
          <a:p>
            <a:pPr>
              <a:spcAft>
                <a:spcPts val="600"/>
              </a:spcAft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46608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mph" presetSubtype="0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2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5" dur="indefinite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indefinite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"/>
                                      </p:to>
                                    </p:set>
                                    <p:animEffect filter="image" prLst="opacity: 0">
                                      <p:cBhvr rctx="IE">
                                        <p:cTn id="28" dur="indefinite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10" grpId="0" animBg="1"/>
      <p:bldP spid="12" grpId="0" animBg="1"/>
      <p:bldP spid="11" grpId="0" animBg="1"/>
      <p:bldP spid="8" grpId="0" animBg="1"/>
      <p:bldP spid="8" grpId="1" animBg="1"/>
      <p:bldP spid="9" grpId="0" animBg="1"/>
      <p:bldP spid="9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50274-7544-4582-8E2B-6E4351A30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Comparison With Other NVX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C24F4-E844-41CD-A57D-E75F0C24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27966"/>
            <a:ext cx="2743200" cy="36512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600"/>
              </a:spcAft>
            </a:pPr>
            <a:fld id="{1EEBE440-1954-CB4F-84D9-A4B563841CA7}" type="slidenum">
              <a:rPr lang="en-US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75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0" name="Content Placeholder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771759-9CA6-460A-BFCF-B4619F90F8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33433" y="3133919"/>
            <a:ext cx="8325134" cy="242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545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EAAD6-0DD3-4359-973F-731D909E7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Overhead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B2B24-A6B1-49D0-A06C-52A912270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bg1"/>
                </a:solidFill>
              </a:rPr>
              <a:t>Our optimizations reduce significantly the overhead</a:t>
            </a:r>
          </a:p>
          <a:p>
            <a:r>
              <a:rPr lang="en-US" sz="2400" dirty="0">
                <a:solidFill>
                  <a:schemeClr val="bg1"/>
                </a:solidFill>
              </a:rPr>
              <a:t>Most overhead is attributed to the </a:t>
            </a:r>
            <a:r>
              <a:rPr lang="en-US" sz="2400" b="1" dirty="0" err="1">
                <a:solidFill>
                  <a:schemeClr val="bg1"/>
                </a:solidFill>
              </a:rPr>
              <a:t>ptrace</a:t>
            </a:r>
            <a:r>
              <a:rPr lang="en-US" sz="2400" dirty="0">
                <a:solidFill>
                  <a:schemeClr val="bg1"/>
                </a:solidFill>
              </a:rPr>
              <a:t>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C1472-2B62-443E-B558-0223D526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76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DF90DE-1699-4BD4-9757-CEF5AA7DA05E}"/>
              </a:ext>
            </a:extLst>
          </p:cNvPr>
          <p:cNvSpPr txBox="1"/>
          <p:nvPr/>
        </p:nvSpPr>
        <p:spPr>
          <a:xfrm>
            <a:off x="2743511" y="4816477"/>
            <a:ext cx="781985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Question: Can we reduce the overhead even more?</a:t>
            </a:r>
          </a:p>
          <a:p>
            <a:endParaRPr lang="en-US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25EB2156-9201-4F6D-BA8C-08205A7C6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696" y="4422326"/>
            <a:ext cx="1662319" cy="120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7591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32D24-2E13-4680-A0D3-5D2EEA7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77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3B6EC0-50AF-4AEA-82AA-F89DFBB8C2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557372"/>
                  </p:ext>
                </p:extLst>
              </p:nvPr>
            </p:nvGraphicFramePr>
            <p:xfrm>
              <a:off x="1593695" y="2750207"/>
              <a:ext cx="733035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1524">
                      <a:extLst>
                        <a:ext uri="{9D8B030D-6E8A-4147-A177-3AD203B41FA5}">
                          <a16:colId xmlns:a16="http://schemas.microsoft.com/office/drawing/2014/main" val="3257448321"/>
                        </a:ext>
                      </a:extLst>
                    </a:gridCol>
                    <a:gridCol w="1574323">
                      <a:extLst>
                        <a:ext uri="{9D8B030D-6E8A-4147-A177-3AD203B41FA5}">
                          <a16:colId xmlns:a16="http://schemas.microsoft.com/office/drawing/2014/main" val="1008285776"/>
                        </a:ext>
                      </a:extLst>
                    </a:gridCol>
                    <a:gridCol w="2844508">
                      <a:extLst>
                        <a:ext uri="{9D8B030D-6E8A-4147-A177-3AD203B41FA5}">
                          <a16:colId xmlns:a16="http://schemas.microsoft.com/office/drawing/2014/main" val="8674740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Benchmark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DMON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Distributed Hybrid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9096509"/>
                      </a:ext>
                    </a:extLst>
                  </a:tr>
                  <a:tr h="33183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READ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37.04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i="0" dirty="0">
                              <a:latin typeface="+mn-lt"/>
                              <a:ea typeface="+mn-ea"/>
                            </a:rPr>
                            <a:t>6.78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6335645"/>
                      </a:ext>
                    </a:extLst>
                  </a:tr>
                  <a:tr h="33183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GETCWD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39.39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i="0" dirty="0">
                              <a:latin typeface="+mn-lt"/>
                              <a:ea typeface="+mn-ea"/>
                            </a:rPr>
                            <a:t>2.79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7870531"/>
                      </a:ext>
                    </a:extLst>
                  </a:tr>
                  <a:tr h="225486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SCHED_YIELD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37.90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2.87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81021"/>
                      </a:ext>
                    </a:extLst>
                  </a:tr>
                  <a:tr h="225486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Lighttpd</a:t>
                          </a:r>
                          <a:r>
                            <a:rPr lang="en-US" sz="2200" dirty="0"/>
                            <a:t> 1.4.52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0" dirty="0">
                              <a:solidFill>
                                <a:schemeClr val="tx1"/>
                              </a:solidFill>
                            </a:rPr>
                            <a:t>5.43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3.2%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334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3B6EC0-50AF-4AEA-82AA-F89DFBB8C2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19557372"/>
                  </p:ext>
                </p:extLst>
              </p:nvPr>
            </p:nvGraphicFramePr>
            <p:xfrm>
              <a:off x="1593695" y="2750207"/>
              <a:ext cx="733035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1524">
                      <a:extLst>
                        <a:ext uri="{9D8B030D-6E8A-4147-A177-3AD203B41FA5}">
                          <a16:colId xmlns:a16="http://schemas.microsoft.com/office/drawing/2014/main" val="3257448321"/>
                        </a:ext>
                      </a:extLst>
                    </a:gridCol>
                    <a:gridCol w="1574323">
                      <a:extLst>
                        <a:ext uri="{9D8B030D-6E8A-4147-A177-3AD203B41FA5}">
                          <a16:colId xmlns:a16="http://schemas.microsoft.com/office/drawing/2014/main" val="1008285776"/>
                        </a:ext>
                      </a:extLst>
                    </a:gridCol>
                    <a:gridCol w="2844508">
                      <a:extLst>
                        <a:ext uri="{9D8B030D-6E8A-4147-A177-3AD203B41FA5}">
                          <a16:colId xmlns:a16="http://schemas.microsoft.com/office/drawing/2014/main" val="867474057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Benchmark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DMON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Distributed Hybrid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909650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READ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71" t="-110000" r="-18100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602" t="-110000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3564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GETCWD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71" t="-207042" r="-18100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602" t="-207042" b="-2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8705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SCHED_YIELD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71" t="-311429" r="-18100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602" t="-311429" b="-1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18102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Lighttpd</a:t>
                          </a:r>
                          <a:r>
                            <a:rPr lang="en-US" sz="2200" dirty="0"/>
                            <a:t> 1.4.52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71" t="-411429" r="-18100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3.2%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334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8D2119-AA5E-497A-8EA9-35DBCAFCBA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Performance Evaluation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1672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32D24-2E13-4680-A0D3-5D2EEA71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BE440-1954-CB4F-84D9-A4B563841CA7}" type="slidenum">
              <a:rPr lang="en-US" smtClean="0"/>
              <a:t>78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3B6EC0-50AF-4AEA-82AA-F89DFBB8C2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500853"/>
                  </p:ext>
                </p:extLst>
              </p:nvPr>
            </p:nvGraphicFramePr>
            <p:xfrm>
              <a:off x="1593695" y="2750207"/>
              <a:ext cx="733035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1524">
                      <a:extLst>
                        <a:ext uri="{9D8B030D-6E8A-4147-A177-3AD203B41FA5}">
                          <a16:colId xmlns:a16="http://schemas.microsoft.com/office/drawing/2014/main" val="3257448321"/>
                        </a:ext>
                      </a:extLst>
                    </a:gridCol>
                    <a:gridCol w="1574323">
                      <a:extLst>
                        <a:ext uri="{9D8B030D-6E8A-4147-A177-3AD203B41FA5}">
                          <a16:colId xmlns:a16="http://schemas.microsoft.com/office/drawing/2014/main" val="1008285776"/>
                        </a:ext>
                      </a:extLst>
                    </a:gridCol>
                    <a:gridCol w="2844508">
                      <a:extLst>
                        <a:ext uri="{9D8B030D-6E8A-4147-A177-3AD203B41FA5}">
                          <a16:colId xmlns:a16="http://schemas.microsoft.com/office/drawing/2014/main" val="867474057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Benchmark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DMON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Distributed Hybrid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9096509"/>
                      </a:ext>
                    </a:extLst>
                  </a:tr>
                  <a:tr h="33183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READ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37.04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i="0" dirty="0">
                              <a:latin typeface="+mn-lt"/>
                              <a:ea typeface="+mn-ea"/>
                            </a:rPr>
                            <a:t>6.78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16335645"/>
                      </a:ext>
                    </a:extLst>
                  </a:tr>
                  <a:tr h="331838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GETCWD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39.39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i="0" dirty="0">
                              <a:latin typeface="+mn-lt"/>
                              <a:ea typeface="+mn-ea"/>
                            </a:rPr>
                            <a:t>2.79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1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67870531"/>
                      </a:ext>
                    </a:extLst>
                  </a:tr>
                  <a:tr h="225486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SCHED_YIELD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37.90</a:t>
                          </a:r>
                          <a14:m>
                            <m:oMath xmlns:m="http://schemas.openxmlformats.org/officeDocument/2006/math">
                              <m:r>
                                <a:rPr lang="en-US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/>
                            <a:t>2.87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0" dirty="0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5181021"/>
                      </a:ext>
                    </a:extLst>
                  </a:tr>
                  <a:tr h="225486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Lighttpd</a:t>
                          </a:r>
                          <a:r>
                            <a:rPr lang="en-US" sz="2200" dirty="0"/>
                            <a:t> 1.4.52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>
                              <a:solidFill>
                                <a:srgbClr val="FF0000"/>
                              </a:solidFill>
                            </a:rPr>
                            <a:t>5.43</a:t>
                          </a:r>
                          <a14:m>
                            <m:oMath xmlns:m="http://schemas.openxmlformats.org/officeDocument/2006/math">
                              <m:r>
                                <a:rPr lang="en-US" sz="22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</m:oMath>
                          </a14:m>
                          <a:endParaRPr lang="en-US" sz="22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3.2%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33457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EB3B6EC0-50AF-4AEA-82AA-F89DFBB8C2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44500853"/>
                  </p:ext>
                </p:extLst>
              </p:nvPr>
            </p:nvGraphicFramePr>
            <p:xfrm>
              <a:off x="1593695" y="2750207"/>
              <a:ext cx="7330355" cy="2133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11524">
                      <a:extLst>
                        <a:ext uri="{9D8B030D-6E8A-4147-A177-3AD203B41FA5}">
                          <a16:colId xmlns:a16="http://schemas.microsoft.com/office/drawing/2014/main" val="3257448321"/>
                        </a:ext>
                      </a:extLst>
                    </a:gridCol>
                    <a:gridCol w="1574323">
                      <a:extLst>
                        <a:ext uri="{9D8B030D-6E8A-4147-A177-3AD203B41FA5}">
                          <a16:colId xmlns:a16="http://schemas.microsoft.com/office/drawing/2014/main" val="1008285776"/>
                        </a:ext>
                      </a:extLst>
                    </a:gridCol>
                    <a:gridCol w="2844508">
                      <a:extLst>
                        <a:ext uri="{9D8B030D-6E8A-4147-A177-3AD203B41FA5}">
                          <a16:colId xmlns:a16="http://schemas.microsoft.com/office/drawing/2014/main" val="867474057"/>
                        </a:ext>
                      </a:extLst>
                    </a:gridCol>
                  </a:tblGrid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Benchmark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DMON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Distributed Hybrid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139096509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READ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71" t="-110000" r="-181008" b="-33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602" t="-110000" b="-33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16335645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GETCWD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71" t="-207042" r="-181008" b="-2253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602" t="-207042" b="-2253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787053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/>
                            <a:t>SCHED_YIELD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71" t="-311429" r="-181008" b="-1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57602" t="-311429" b="-12857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35181021"/>
                      </a:ext>
                    </a:extLst>
                  </a:tr>
                  <a:tr h="426720">
                    <a:tc>
                      <a:txBody>
                        <a:bodyPr/>
                        <a:lstStyle/>
                        <a:p>
                          <a:r>
                            <a:rPr lang="en-US" sz="2200" dirty="0" err="1"/>
                            <a:t>Lighttpd</a:t>
                          </a:r>
                          <a:r>
                            <a:rPr lang="en-US" sz="2200" dirty="0"/>
                            <a:t> 1.4.52 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85271" t="-411429" r="-181008" b="-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200" b="1" dirty="0">
                              <a:solidFill>
                                <a:srgbClr val="00B050"/>
                              </a:solidFill>
                            </a:rPr>
                            <a:t>3.2%</a:t>
                          </a: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7733457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28D2119-AA5E-497A-8EA9-35DBCAFCBAA1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bg1"/>
                </a:solidFill>
              </a:rPr>
              <a:t>Performance Evaluation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2432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C4A05-CFFD-43F1-A7A8-E0054944D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D6CDC-6D41-42DC-9141-24E02DFF5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387"/>
            <a:ext cx="10515600" cy="466725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bg1"/>
                </a:solidFill>
              </a:rPr>
              <a:t>A hybrid NVX design unifies strengths of previous approaches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3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bg1"/>
                </a:solidFill>
              </a:rPr>
              <a:t>We constructed the first distributed heterogeneous NVX design and provided solutions to the major challenges that come from this setting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300" dirty="0">
              <a:solidFill>
                <a:schemeClr val="bg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300" dirty="0">
                <a:solidFill>
                  <a:schemeClr val="bg1"/>
                </a:solidFill>
              </a:rPr>
              <a:t>A distributed hybrid NVX design reduces the overhead  of a distributed setting even more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CD937-542D-4B79-80B1-74F09EBF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79</a:t>
            </a:fld>
            <a:endParaRPr lang="en-US" dirty="0"/>
          </a:p>
        </p:txBody>
      </p:sp>
      <p:pic>
        <p:nvPicPr>
          <p:cNvPr id="8" name="Picture 7" descr="A picture containing indoor, man, monitor, television&#10;&#10;Description automatically generated">
            <a:extLst>
              <a:ext uri="{FF2B5EF4-FFF2-40B4-BE49-F238E27FC236}">
                <a16:creationId xmlns:a16="http://schemas.microsoft.com/office/drawing/2014/main" id="{845C166A-CFBB-4B1C-BB36-52CCF3148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792" y="1"/>
            <a:ext cx="2494208" cy="2034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680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EEA5-77E7-4700-A67F-F6E07B93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7" y="192572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Eternal War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0318-8E81-4915-8D7C-4A73084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 descr="A picture containing person, man, cellphone, phone&#10;&#10;Description automatically generated">
            <a:extLst>
              <a:ext uri="{FF2B5EF4-FFF2-40B4-BE49-F238E27FC236}">
                <a16:creationId xmlns:a16="http://schemas.microsoft.com/office/drawing/2014/main" id="{D472C56D-5F15-4729-B917-793AB3B2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89" y="4829307"/>
            <a:ext cx="1656805" cy="1295108"/>
          </a:xfrm>
          <a:prstGeom prst="rect">
            <a:avLst/>
          </a:prstGeom>
        </p:spPr>
      </p:pic>
      <p:pic>
        <p:nvPicPr>
          <p:cNvPr id="8" name="Picture 7" descr="A picture containing sitting, meter, blue&#10;&#10;Description automatically generated">
            <a:extLst>
              <a:ext uri="{FF2B5EF4-FFF2-40B4-BE49-F238E27FC236}">
                <a16:creationId xmlns:a16="http://schemas.microsoft.com/office/drawing/2014/main" id="{B557C6F5-95FF-48E0-81C9-9ABE9FC05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73" y="4885692"/>
            <a:ext cx="1509381" cy="1335414"/>
          </a:xfrm>
          <a:prstGeom prst="ellipse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13FF85-FCB7-4B18-8D79-D5D42ED15EEB}"/>
              </a:ext>
            </a:extLst>
          </p:cNvPr>
          <p:cNvSpPr/>
          <p:nvPr/>
        </p:nvSpPr>
        <p:spPr>
          <a:xfrm>
            <a:off x="5432865" y="5143113"/>
            <a:ext cx="1136733" cy="10242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E87A0-4472-4C51-84AA-294343E3ACD8}"/>
              </a:ext>
            </a:extLst>
          </p:cNvPr>
          <p:cNvSpPr/>
          <p:nvPr/>
        </p:nvSpPr>
        <p:spPr>
          <a:xfrm>
            <a:off x="409458" y="1100925"/>
            <a:ext cx="5262465" cy="36612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A36A-D61E-4BCC-BF14-A9F4B417AA33}"/>
              </a:ext>
            </a:extLst>
          </p:cNvPr>
          <p:cNvSpPr/>
          <p:nvPr/>
        </p:nvSpPr>
        <p:spPr>
          <a:xfrm>
            <a:off x="6520079" y="1100925"/>
            <a:ext cx="5262465" cy="36612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A6CA9-2EF9-4214-8D3A-CE1A6748EF90}"/>
              </a:ext>
            </a:extLst>
          </p:cNvPr>
          <p:cNvSpPr/>
          <p:nvPr/>
        </p:nvSpPr>
        <p:spPr>
          <a:xfrm>
            <a:off x="980685" y="4169689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Smashing the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22FFB-75ED-4EE6-A0F3-A13909A9991E}"/>
              </a:ext>
            </a:extLst>
          </p:cNvPr>
          <p:cNvSpPr/>
          <p:nvPr/>
        </p:nvSpPr>
        <p:spPr>
          <a:xfrm>
            <a:off x="3547153" y="3567546"/>
            <a:ext cx="137198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Ret2libc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8418F-4BF1-40B8-8A53-0A23D5C61FE3}"/>
              </a:ext>
            </a:extLst>
          </p:cNvPr>
          <p:cNvSpPr/>
          <p:nvPr/>
        </p:nvSpPr>
        <p:spPr>
          <a:xfrm>
            <a:off x="1309677" y="2457284"/>
            <a:ext cx="1004681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25BCB-BD48-4903-BA17-D9490A0260C9}"/>
              </a:ext>
            </a:extLst>
          </p:cNvPr>
          <p:cNvSpPr/>
          <p:nvPr/>
        </p:nvSpPr>
        <p:spPr>
          <a:xfrm>
            <a:off x="870943" y="2002246"/>
            <a:ext cx="2467635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Information Disclosure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6E7DD-D0D3-4C55-842A-F716A09E68F3}"/>
              </a:ext>
            </a:extLst>
          </p:cNvPr>
          <p:cNvSpPr/>
          <p:nvPr/>
        </p:nvSpPr>
        <p:spPr>
          <a:xfrm>
            <a:off x="3799776" y="1807685"/>
            <a:ext cx="950556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7B83A-EB2D-4304-8C02-D8F4110272DF}"/>
              </a:ext>
            </a:extLst>
          </p:cNvPr>
          <p:cNvSpPr/>
          <p:nvPr/>
        </p:nvSpPr>
        <p:spPr>
          <a:xfrm>
            <a:off x="3529550" y="1205542"/>
            <a:ext cx="836644" cy="429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44A9-EDE1-48A7-826B-69CD172FCF88}"/>
              </a:ext>
            </a:extLst>
          </p:cNvPr>
          <p:cNvSpPr/>
          <p:nvPr/>
        </p:nvSpPr>
        <p:spPr>
          <a:xfrm>
            <a:off x="2735923" y="2741162"/>
            <a:ext cx="201440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Strings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ED3F3-E0E6-481E-AC86-4F161BC973A8}"/>
              </a:ext>
            </a:extLst>
          </p:cNvPr>
          <p:cNvSpPr/>
          <p:nvPr/>
        </p:nvSpPr>
        <p:spPr>
          <a:xfrm>
            <a:off x="563914" y="3381795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Overflows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C34ED6-347E-4700-9393-982BB10CC781}"/>
              </a:ext>
            </a:extLst>
          </p:cNvPr>
          <p:cNvSpPr/>
          <p:nvPr/>
        </p:nvSpPr>
        <p:spPr>
          <a:xfrm>
            <a:off x="1751365" y="1409752"/>
            <a:ext cx="944912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PIROP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5B753-9C3D-479B-A2C5-D6DF3E1102ED}"/>
              </a:ext>
            </a:extLst>
          </p:cNvPr>
          <p:cNvSpPr/>
          <p:nvPr/>
        </p:nvSpPr>
        <p:spPr>
          <a:xfrm>
            <a:off x="8507731" y="4200339"/>
            <a:ext cx="1706880" cy="550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Canaries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01900-2BA1-4785-B7C3-77E6776FD80F}"/>
              </a:ext>
            </a:extLst>
          </p:cNvPr>
          <p:cNvSpPr/>
          <p:nvPr/>
        </p:nvSpPr>
        <p:spPr>
          <a:xfrm>
            <a:off x="9182910" y="342401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ASLR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F0DE5-FBCF-4B5A-BAFE-66F0691A513F}"/>
              </a:ext>
            </a:extLst>
          </p:cNvPr>
          <p:cNvSpPr/>
          <p:nvPr/>
        </p:nvSpPr>
        <p:spPr>
          <a:xfrm>
            <a:off x="8329470" y="224534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Fine-grained Randomization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D359D0-73BF-4EA2-8042-D2498B98BB0F}"/>
              </a:ext>
            </a:extLst>
          </p:cNvPr>
          <p:cNvSpPr/>
          <p:nvPr/>
        </p:nvSpPr>
        <p:spPr>
          <a:xfrm>
            <a:off x="6997431" y="3137763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Shadow Stacks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EE60D8-E556-4FED-B243-FE7231A7E95C}"/>
              </a:ext>
            </a:extLst>
          </p:cNvPr>
          <p:cNvSpPr/>
          <p:nvPr/>
        </p:nvSpPr>
        <p:spPr>
          <a:xfrm>
            <a:off x="7302710" y="2085066"/>
            <a:ext cx="607454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467FE8-689B-43BA-B816-56D8AB91D23D}"/>
              </a:ext>
            </a:extLst>
          </p:cNvPr>
          <p:cNvSpPr/>
          <p:nvPr/>
        </p:nvSpPr>
        <p:spPr>
          <a:xfrm>
            <a:off x="10214611" y="2648946"/>
            <a:ext cx="92341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CFI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11C530-A281-4630-AF51-F93690057076}"/>
              </a:ext>
            </a:extLst>
          </p:cNvPr>
          <p:cNvSpPr/>
          <p:nvPr/>
        </p:nvSpPr>
        <p:spPr>
          <a:xfrm>
            <a:off x="9149278" y="1469019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Execute-only memory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684F41-4607-4C53-B277-E02F11FC6A8E}"/>
              </a:ext>
            </a:extLst>
          </p:cNvPr>
          <p:cNvSpPr/>
          <p:nvPr/>
        </p:nvSpPr>
        <p:spPr>
          <a:xfrm>
            <a:off x="7056724" y="1153835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Hardware assisted CFI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93484-23A8-49E0-93FB-083F3F9DC318}"/>
              </a:ext>
            </a:extLst>
          </p:cNvPr>
          <p:cNvSpPr/>
          <p:nvPr/>
        </p:nvSpPr>
        <p:spPr>
          <a:xfrm>
            <a:off x="7126574" y="3942241"/>
            <a:ext cx="740696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D1B0-52C4-4411-BA4D-507910245476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Szekeres et al. “</a:t>
            </a:r>
            <a:r>
              <a:rPr lang="en-US" sz="1050" dirty="0" err="1">
                <a:solidFill>
                  <a:schemeClr val="bg1"/>
                </a:solidFill>
              </a:rPr>
              <a:t>Sok</a:t>
            </a:r>
            <a:r>
              <a:rPr lang="en-US" sz="1050" dirty="0">
                <a:solidFill>
                  <a:schemeClr val="bg1"/>
                </a:solidFill>
              </a:rPr>
              <a:t>: Eternal war in memory.” In S&amp;P, 2013.</a:t>
            </a:r>
          </a:p>
        </p:txBody>
      </p:sp>
    </p:spTree>
    <p:extLst>
      <p:ext uri="{BB962C8B-B14F-4D97-AF65-F5344CB8AC3E}">
        <p14:creationId xmlns:p14="http://schemas.microsoft.com/office/powerpoint/2010/main" val="7954580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CEF6C2F-9906-4F89-9B4F-598E9F344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428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E12CD6-A76F-439F-9C98-C0211D8F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42816"/>
            <a:ext cx="12192000" cy="261518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95EA66-E8D5-4D21-A6A7-43873FCA31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8200" y="4636802"/>
            <a:ext cx="10515600" cy="1325563"/>
          </a:xfrm>
          <a:prstGeom prst="ellipse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  <a:b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Q&amp;A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CF627ED1-58E0-4019-B7B4-A067F0E3D4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84" r="1" b="1"/>
          <a:stretch/>
        </p:blipFill>
        <p:spPr>
          <a:xfrm>
            <a:off x="4642885" y="643464"/>
            <a:ext cx="2916599" cy="32759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490AD9-1396-4AEC-ACA1-E52CC8490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28447714-2FD6-43DD-9A27-09E75E16B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02348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5EEA5-77E7-4700-A67F-F6E07B938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867" y="192572"/>
            <a:ext cx="10515600" cy="65595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Eternal War in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00318-8E81-4915-8D7C-4A730841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447714-2FD6-43DD-9A27-09E75E16BCBC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 descr="A picture containing person, man, cellphone, phone&#10;&#10;Description automatically generated">
            <a:extLst>
              <a:ext uri="{FF2B5EF4-FFF2-40B4-BE49-F238E27FC236}">
                <a16:creationId xmlns:a16="http://schemas.microsoft.com/office/drawing/2014/main" id="{D472C56D-5F15-4729-B917-793AB3B23D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289" y="4829307"/>
            <a:ext cx="1656805" cy="1295108"/>
          </a:xfrm>
          <a:prstGeom prst="rect">
            <a:avLst/>
          </a:prstGeom>
        </p:spPr>
      </p:pic>
      <p:pic>
        <p:nvPicPr>
          <p:cNvPr id="8" name="Picture 7" descr="A picture containing sitting, meter, blue&#10;&#10;Description automatically generated">
            <a:extLst>
              <a:ext uri="{FF2B5EF4-FFF2-40B4-BE49-F238E27FC236}">
                <a16:creationId xmlns:a16="http://schemas.microsoft.com/office/drawing/2014/main" id="{B557C6F5-95FF-48E0-81C9-9ABE9FC05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95373" y="4885692"/>
            <a:ext cx="1509381" cy="1335414"/>
          </a:xfrm>
          <a:prstGeom prst="ellipse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513FF85-FCB7-4B18-8D79-D5D42ED15EEB}"/>
              </a:ext>
            </a:extLst>
          </p:cNvPr>
          <p:cNvSpPr/>
          <p:nvPr/>
        </p:nvSpPr>
        <p:spPr>
          <a:xfrm>
            <a:off x="5432865" y="5143113"/>
            <a:ext cx="1136733" cy="1024213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VS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23E87A0-4472-4C51-84AA-294343E3ACD8}"/>
              </a:ext>
            </a:extLst>
          </p:cNvPr>
          <p:cNvSpPr/>
          <p:nvPr/>
        </p:nvSpPr>
        <p:spPr>
          <a:xfrm>
            <a:off x="409458" y="1100925"/>
            <a:ext cx="5262465" cy="3661258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F15A36A-D61E-4BCC-BF14-A9F4B417AA33}"/>
              </a:ext>
            </a:extLst>
          </p:cNvPr>
          <p:cNvSpPr/>
          <p:nvPr/>
        </p:nvSpPr>
        <p:spPr>
          <a:xfrm>
            <a:off x="6520079" y="1100925"/>
            <a:ext cx="5262465" cy="3661258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29A6CA9-2EF9-4214-8D3A-CE1A6748EF90}"/>
              </a:ext>
            </a:extLst>
          </p:cNvPr>
          <p:cNvSpPr/>
          <p:nvPr/>
        </p:nvSpPr>
        <p:spPr>
          <a:xfrm>
            <a:off x="980685" y="4169689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Smashing the Stack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E22FFB-75ED-4EE6-A0F3-A13909A9991E}"/>
              </a:ext>
            </a:extLst>
          </p:cNvPr>
          <p:cNvSpPr/>
          <p:nvPr/>
        </p:nvSpPr>
        <p:spPr>
          <a:xfrm>
            <a:off x="3547153" y="3567546"/>
            <a:ext cx="137198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Ret2libc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318418F-4BF1-40B8-8A53-0A23D5C61FE3}"/>
              </a:ext>
            </a:extLst>
          </p:cNvPr>
          <p:cNvSpPr/>
          <p:nvPr/>
        </p:nvSpPr>
        <p:spPr>
          <a:xfrm>
            <a:off x="1309677" y="2457284"/>
            <a:ext cx="1004681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225BCB-BD48-4903-BA17-D9490A0260C9}"/>
              </a:ext>
            </a:extLst>
          </p:cNvPr>
          <p:cNvSpPr/>
          <p:nvPr/>
        </p:nvSpPr>
        <p:spPr>
          <a:xfrm>
            <a:off x="870943" y="2002246"/>
            <a:ext cx="2467635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Information Disclosure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6E7DD-D0D3-4C55-842A-F716A09E68F3}"/>
              </a:ext>
            </a:extLst>
          </p:cNvPr>
          <p:cNvSpPr/>
          <p:nvPr/>
        </p:nvSpPr>
        <p:spPr>
          <a:xfrm>
            <a:off x="3799776" y="1807685"/>
            <a:ext cx="950556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DOP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1E7B83A-EB2D-4304-8C02-D8F4110272DF}"/>
              </a:ext>
            </a:extLst>
          </p:cNvPr>
          <p:cNvSpPr/>
          <p:nvPr/>
        </p:nvSpPr>
        <p:spPr>
          <a:xfrm>
            <a:off x="3529550" y="1205542"/>
            <a:ext cx="836644" cy="4291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BOP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13844A9-EDE1-48A7-826B-69CD172FCF88}"/>
              </a:ext>
            </a:extLst>
          </p:cNvPr>
          <p:cNvSpPr/>
          <p:nvPr/>
        </p:nvSpPr>
        <p:spPr>
          <a:xfrm>
            <a:off x="2735923" y="2741162"/>
            <a:ext cx="2014409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Format Strings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C8ED3F3-E0E6-481E-AC86-4F161BC973A8}"/>
              </a:ext>
            </a:extLst>
          </p:cNvPr>
          <p:cNvSpPr/>
          <p:nvPr/>
        </p:nvSpPr>
        <p:spPr>
          <a:xfrm>
            <a:off x="563914" y="3381795"/>
            <a:ext cx="2209800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Heap Overflows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0C34ED6-347E-4700-9393-982BB10CC781}"/>
              </a:ext>
            </a:extLst>
          </p:cNvPr>
          <p:cNvSpPr/>
          <p:nvPr/>
        </p:nvSpPr>
        <p:spPr>
          <a:xfrm>
            <a:off x="1751365" y="1409752"/>
            <a:ext cx="944912" cy="59249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</a:rPr>
              <a:t>PIROP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165B753-9C3D-479B-A2C5-D6DF3E1102ED}"/>
              </a:ext>
            </a:extLst>
          </p:cNvPr>
          <p:cNvSpPr/>
          <p:nvPr/>
        </p:nvSpPr>
        <p:spPr>
          <a:xfrm>
            <a:off x="8507731" y="4200339"/>
            <a:ext cx="1706880" cy="5501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Stack Canaries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01900-2BA1-4785-B7C3-77E6776FD80F}"/>
              </a:ext>
            </a:extLst>
          </p:cNvPr>
          <p:cNvSpPr/>
          <p:nvPr/>
        </p:nvSpPr>
        <p:spPr>
          <a:xfrm>
            <a:off x="9182910" y="342401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ASLR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F0DE5-FBCF-4B5A-BAFE-66F0691A513F}"/>
              </a:ext>
            </a:extLst>
          </p:cNvPr>
          <p:cNvSpPr/>
          <p:nvPr/>
        </p:nvSpPr>
        <p:spPr>
          <a:xfrm>
            <a:off x="8329470" y="2245344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Fine-grained Randomization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FD359D0-73BF-4EA2-8042-D2498B98BB0F}"/>
              </a:ext>
            </a:extLst>
          </p:cNvPr>
          <p:cNvSpPr/>
          <p:nvPr/>
        </p:nvSpPr>
        <p:spPr>
          <a:xfrm>
            <a:off x="6997431" y="3137763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Shadow Stacks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5EE60D8-E556-4FED-B243-FE7231A7E95C}"/>
              </a:ext>
            </a:extLst>
          </p:cNvPr>
          <p:cNvSpPr/>
          <p:nvPr/>
        </p:nvSpPr>
        <p:spPr>
          <a:xfrm>
            <a:off x="7302710" y="2085066"/>
            <a:ext cx="607454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5467FE8-689B-43BA-B816-56D8AB91D23D}"/>
              </a:ext>
            </a:extLst>
          </p:cNvPr>
          <p:cNvSpPr/>
          <p:nvPr/>
        </p:nvSpPr>
        <p:spPr>
          <a:xfrm>
            <a:off x="10214611" y="2648946"/>
            <a:ext cx="92341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CFI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811C530-A281-4630-AF51-F93690057076}"/>
              </a:ext>
            </a:extLst>
          </p:cNvPr>
          <p:cNvSpPr/>
          <p:nvPr/>
        </p:nvSpPr>
        <p:spPr>
          <a:xfrm>
            <a:off x="9149278" y="1469019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Execute-only memory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684F41-4607-4C53-B277-E02F11FC6A8E}"/>
              </a:ext>
            </a:extLst>
          </p:cNvPr>
          <p:cNvSpPr/>
          <p:nvPr/>
        </p:nvSpPr>
        <p:spPr>
          <a:xfrm>
            <a:off x="7056724" y="1153835"/>
            <a:ext cx="1706880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Hardware assisted CFI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393484-23A8-49E0-93FB-083F3F9DC318}"/>
              </a:ext>
            </a:extLst>
          </p:cNvPr>
          <p:cNvSpPr/>
          <p:nvPr/>
        </p:nvSpPr>
        <p:spPr>
          <a:xfrm>
            <a:off x="7126574" y="3942241"/>
            <a:ext cx="740696" cy="66150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303D1B0-52C4-4411-BA4D-507910245476}"/>
              </a:ext>
            </a:extLst>
          </p:cNvPr>
          <p:cNvSpPr/>
          <p:nvPr/>
        </p:nvSpPr>
        <p:spPr>
          <a:xfrm>
            <a:off x="85260" y="6452013"/>
            <a:ext cx="9420689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</a:rPr>
              <a:t>Szekeres et al. “</a:t>
            </a:r>
            <a:r>
              <a:rPr lang="en-US" sz="1050" dirty="0" err="1">
                <a:solidFill>
                  <a:schemeClr val="bg1"/>
                </a:solidFill>
              </a:rPr>
              <a:t>Sok</a:t>
            </a:r>
            <a:r>
              <a:rPr lang="en-US" sz="1050" dirty="0">
                <a:solidFill>
                  <a:schemeClr val="bg1"/>
                </a:solidFill>
              </a:rPr>
              <a:t>: Eternal war in memory.” In S&amp;P, 2013.</a:t>
            </a:r>
          </a:p>
        </p:txBody>
      </p:sp>
    </p:spTree>
    <p:extLst>
      <p:ext uri="{BB962C8B-B14F-4D97-AF65-F5344CB8AC3E}">
        <p14:creationId xmlns:p14="http://schemas.microsoft.com/office/powerpoint/2010/main" val="2901627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2923</Words>
  <Application>Microsoft Office PowerPoint</Application>
  <PresentationFormat>Widescreen</PresentationFormat>
  <Paragraphs>1005</Paragraphs>
  <Slides>80</Slides>
  <Notes>80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80</vt:i4>
      </vt:variant>
    </vt:vector>
  </HeadingPairs>
  <TitlesOfParts>
    <vt:vector size="88" baseType="lpstr">
      <vt:lpstr>Arial</vt:lpstr>
      <vt:lpstr>Calibri</vt:lpstr>
      <vt:lpstr>Calibri Light</vt:lpstr>
      <vt:lpstr>Cambria Math</vt:lpstr>
      <vt:lpstr>Helvetica Light</vt:lpstr>
      <vt:lpstr>Wingdings</vt:lpstr>
      <vt:lpstr>Office Theme</vt:lpstr>
      <vt:lpstr>1_Office Theme</vt:lpstr>
      <vt:lpstr>Building the Next Generation of Security Focused NVX Systems: Addressing Limitations in N-Variant Execution</vt:lpstr>
      <vt:lpstr>PowerPoint Presentation</vt:lpstr>
      <vt:lpstr>Eternal War in Memory</vt:lpstr>
      <vt:lpstr>Eternal War in Memory</vt:lpstr>
      <vt:lpstr>Eternal War in Memory</vt:lpstr>
      <vt:lpstr>Eternal War in Memory</vt:lpstr>
      <vt:lpstr>Eternal War in Memory</vt:lpstr>
      <vt:lpstr>Eternal War in Memory</vt:lpstr>
      <vt:lpstr>Eternal War in Memory</vt:lpstr>
      <vt:lpstr>PowerPoint Presentation</vt:lpstr>
      <vt:lpstr>N-Variant eXecution (NVX)</vt:lpstr>
      <vt:lpstr>PowerPoint Presentation</vt:lpstr>
      <vt:lpstr>Monitor Design</vt:lpstr>
      <vt:lpstr>Monitor Design</vt:lpstr>
      <vt:lpstr>PowerPoint Presentation</vt:lpstr>
      <vt:lpstr>Monitor Design</vt:lpstr>
      <vt:lpstr>Limitations of NVX Systems</vt:lpstr>
      <vt:lpstr>Thesis</vt:lpstr>
      <vt:lpstr>PowerPoint Presentation</vt:lpstr>
      <vt:lpstr>Hybrid Design</vt:lpstr>
      <vt:lpstr>Core Components</vt:lpstr>
      <vt:lpstr>Core Components</vt:lpstr>
      <vt:lpstr>Core Components</vt:lpstr>
      <vt:lpstr>In-Process Monitor Security</vt:lpstr>
      <vt:lpstr>In-Process Monitor Security</vt:lpstr>
      <vt:lpstr>In-Process Monitor Security</vt:lpstr>
      <vt:lpstr>Performance Evaluation</vt:lpstr>
      <vt:lpstr>Performance Evaluation</vt:lpstr>
      <vt:lpstr>What Secure NVX Systems can do</vt:lpstr>
      <vt:lpstr>What Secure NVX Systems cannot do</vt:lpstr>
      <vt:lpstr>ProFTPD SSL Private Key Leak (DOP)</vt:lpstr>
      <vt:lpstr>Position-independent Code Reuse (PIROP)</vt:lpstr>
      <vt:lpstr>PowerPoint Presentation</vt:lpstr>
      <vt:lpstr>PowerPoint Presentation</vt:lpstr>
      <vt:lpstr>Distributed Heterogeneous N-Variant Execution</vt:lpstr>
      <vt:lpstr>Sources of Additional Diversity (ISA-Heterogeneity)</vt:lpstr>
      <vt:lpstr>Sources of Additional Diversity (ABI-Heterogeneity)</vt:lpstr>
      <vt:lpstr>PowerPoint Presentation</vt:lpstr>
      <vt:lpstr>Challenges</vt:lpstr>
      <vt:lpstr>ISA-Heterogeneity</vt:lpstr>
      <vt:lpstr>ISA-Heterogeneity</vt:lpstr>
      <vt:lpstr>Monitoring the system call interface (NVX)</vt:lpstr>
      <vt:lpstr>Monitoring the System Call Interface (NVX)</vt:lpstr>
      <vt:lpstr>Monitoring the System Call Interface (NVX)</vt:lpstr>
      <vt:lpstr>Monitoring the System Call Interface (NVX)</vt:lpstr>
      <vt:lpstr>Monitoring the System Call Interface (NVX)</vt:lpstr>
      <vt:lpstr>Monitoring the System Call Interface (NVX)</vt:lpstr>
      <vt:lpstr>Monitoring the System Call Interface (NVX)</vt:lpstr>
      <vt:lpstr>Differences at System Call Interface</vt:lpstr>
      <vt:lpstr>Anatomy of a System Call State </vt:lpstr>
      <vt:lpstr>Platform-Independent State Canonicalization (PISC)</vt:lpstr>
      <vt:lpstr>Semantic Equivalence Rules (PISC)</vt:lpstr>
      <vt:lpstr>Semantic Equivalence Rules (PISC)</vt:lpstr>
      <vt:lpstr>Semantic Equivalence Rules (PISC)</vt:lpstr>
      <vt:lpstr>Semantic Equivalence Rules (PISC)</vt:lpstr>
      <vt:lpstr>Semantic Equivalence Rules (PISC)</vt:lpstr>
      <vt:lpstr>Semantic Equivalence Rules (PISC)</vt:lpstr>
      <vt:lpstr>Semantic Equivalence Rules (PISC)</vt:lpstr>
      <vt:lpstr>Challenges</vt:lpstr>
      <vt:lpstr>Expensive Inter-Monitor Communication</vt:lpstr>
      <vt:lpstr>Optimizations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Security      Performance  </vt:lpstr>
      <vt:lpstr>Case Study: ProFTPD SSL Private Key Leak</vt:lpstr>
      <vt:lpstr>Struct Layout Diversity</vt:lpstr>
      <vt:lpstr>PowerPoint Presentation</vt:lpstr>
      <vt:lpstr>Server Benchmarks</vt:lpstr>
      <vt:lpstr>Server Benchmarks (High-End Hardware)</vt:lpstr>
      <vt:lpstr>PowerPoint Presentation</vt:lpstr>
      <vt:lpstr>Comparison With Other NVX Systems</vt:lpstr>
      <vt:lpstr>Overhead Analysis</vt:lpstr>
      <vt:lpstr>PowerPoint Presentation</vt:lpstr>
      <vt:lpstr>PowerPoint Presentation</vt:lpstr>
      <vt:lpstr>Conclusion</vt:lpstr>
      <vt:lpstr>Thank You! 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Building the Next Generation of Security Focused NVX Systems: Addressing limitations in N-Variant Execution</dc:title>
  <dc:creator>Alexios Voulimeneas</dc:creator>
  <cp:lastModifiedBy>Alexios Voulimeneas</cp:lastModifiedBy>
  <cp:revision>844</cp:revision>
  <dcterms:created xsi:type="dcterms:W3CDTF">2020-05-18T09:43:06Z</dcterms:created>
  <dcterms:modified xsi:type="dcterms:W3CDTF">2022-04-25T10:19:12Z</dcterms:modified>
</cp:coreProperties>
</file>