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52"/>
  </p:notesMasterIdLst>
  <p:sldIdLst>
    <p:sldId id="291" r:id="rId4"/>
    <p:sldId id="383" r:id="rId5"/>
    <p:sldId id="804" r:id="rId6"/>
    <p:sldId id="555" r:id="rId7"/>
    <p:sldId id="608" r:id="rId8"/>
    <p:sldId id="610" r:id="rId9"/>
    <p:sldId id="729" r:id="rId10"/>
    <p:sldId id="720" r:id="rId11"/>
    <p:sldId id="711" r:id="rId12"/>
    <p:sldId id="691" r:id="rId13"/>
    <p:sldId id="649" r:id="rId14"/>
    <p:sldId id="650" r:id="rId15"/>
    <p:sldId id="613" r:id="rId16"/>
    <p:sldId id="762" r:id="rId17"/>
    <p:sldId id="754" r:id="rId18"/>
    <p:sldId id="698" r:id="rId19"/>
    <p:sldId id="738" r:id="rId20"/>
    <p:sldId id="744" r:id="rId21"/>
    <p:sldId id="739" r:id="rId22"/>
    <p:sldId id="737" r:id="rId23"/>
    <p:sldId id="740" r:id="rId24"/>
    <p:sldId id="747" r:id="rId25"/>
    <p:sldId id="748" r:id="rId26"/>
    <p:sldId id="679" r:id="rId27"/>
    <p:sldId id="696" r:id="rId28"/>
    <p:sldId id="713" r:id="rId29"/>
    <p:sldId id="693" r:id="rId30"/>
    <p:sldId id="722" r:id="rId31"/>
    <p:sldId id="723" r:id="rId32"/>
    <p:sldId id="724" r:id="rId33"/>
    <p:sldId id="725" r:id="rId34"/>
    <p:sldId id="726" r:id="rId35"/>
    <p:sldId id="728" r:id="rId36"/>
    <p:sldId id="779" r:id="rId37"/>
    <p:sldId id="695" r:id="rId38"/>
    <p:sldId id="638" r:id="rId39"/>
    <p:sldId id="780" r:id="rId40"/>
    <p:sldId id="781" r:id="rId41"/>
    <p:sldId id="783" r:id="rId42"/>
    <p:sldId id="784" r:id="rId43"/>
    <p:sldId id="786" r:id="rId44"/>
    <p:sldId id="794" r:id="rId45"/>
    <p:sldId id="687" r:id="rId46"/>
    <p:sldId id="623" r:id="rId47"/>
    <p:sldId id="750" r:id="rId48"/>
    <p:sldId id="620" r:id="rId49"/>
    <p:sldId id="631" r:id="rId50"/>
    <p:sldId id="8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AE1A"/>
    <a:srgbClr val="AD7848"/>
    <a:srgbClr val="CAAB8D"/>
    <a:srgbClr val="5C8085"/>
    <a:srgbClr val="7D8070"/>
    <a:srgbClr val="EA5643"/>
    <a:srgbClr val="F0E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02" autoAdjust="0"/>
    <p:restoredTop sz="67722" autoAdjust="0"/>
  </p:normalViewPr>
  <p:slideViewPr>
    <p:cSldViewPr snapToGrid="0" snapToObjects="1">
      <p:cViewPr varScale="1">
        <p:scale>
          <a:sx n="108" d="100"/>
          <a:sy n="108" d="100"/>
        </p:scale>
        <p:origin x="283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96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19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AB882-EF65-B94F-9D20-512448E8BC4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54FE7-8816-5540-BBA5-9082E148A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0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19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54FE7-8816-5540-BBA5-9082E148A9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684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54FE7-8816-5540-BBA5-9082E148A9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3243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54FE7-8816-5540-BBA5-9082E148A9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2616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51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76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48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42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14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0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A9D24-139D-2544-BEF6-0E91EB1076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2660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98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75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02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17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54FE7-8816-5540-BBA5-9082E148A9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4339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348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37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878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15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90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133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309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558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504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103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983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599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884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04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771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44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499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01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071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108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54FE7-8816-5540-BBA5-9082E148A9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4577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54FE7-8816-5540-BBA5-9082E148A9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6175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54FE7-8816-5540-BBA5-9082E148A9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1359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54FE7-8816-5540-BBA5-9082E148A9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5243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54FE7-8816-5540-BBA5-9082E148A9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3014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54FE7-8816-5540-BBA5-9082E148A9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012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31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44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38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21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3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2422-7D9B-314D-98FC-23375CCD24E2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4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912F-D984-EC4D-98AE-19D27210F513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1671-C346-E948-BA17-45FC615D1F08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04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B4AF-AEAF-9A42-A38D-25F06CC3D292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66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62AC-72C9-2046-87E1-0A6F1641F68A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95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1CB4-4911-344D-8432-DE6DCFE6214A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87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0FBE-E1DE-264E-B681-034C8DEE5B8B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03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80B0-3DB0-AF46-A496-FFCE62091E19}" type="datetime1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90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371-BB7D-AF4B-B39D-8C721CA15564}" type="datetime1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70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BA7C-9515-EB4A-B19A-0D245FF3EC02}" type="datetime1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01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5528-25CB-E248-965A-E5FE3DAED2EB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3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C0CE-4199-1246-92C3-D90FECA9F420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375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AE6F-372A-E84D-B1E6-523C84ACD5E2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1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8D99-F0B6-9C41-ABB7-2C91B9E9BF07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516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BAB-8640-8D40-9C98-4340A9A30DA8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133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2422-7D9B-314D-98FC-23375CCD24E2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132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C0CE-4199-1246-92C3-D90FECA9F420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364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2D0-BA53-A14A-845B-81761C496B00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696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C77C-245C-7949-82E5-F4E07CD8A292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342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9B46-E25C-484D-987F-F7A7385A46E2}" type="datetime1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3431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B768-4E4E-8C49-985B-9F757B03778F}" type="datetime1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740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2753-1DFE-6846-AB54-5363A00671DA}" type="datetime1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0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2D0-BA53-A14A-845B-81761C496B00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33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B924-D973-BA42-93B1-29795B983DE3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608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B43C-842A-1C4A-B6EE-BF0CE974346D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877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912F-D984-EC4D-98AE-19D27210F513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81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1671-C346-E948-BA17-45FC615D1F08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32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C77C-245C-7949-82E5-F4E07CD8A292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7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9B46-E25C-484D-987F-F7A7385A46E2}" type="datetime1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B768-4E4E-8C49-985B-9F757B03778F}" type="datetime1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2753-1DFE-6846-AB54-5363A00671DA}" type="datetime1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0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B924-D973-BA42-93B1-29795B983DE3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0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B43C-842A-1C4A-B6EE-BF0CE974346D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2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4119A-BBDE-6142-83AB-E883E016E13C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9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E5DCE-544C-3B41-B089-A2B4DC5686C9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47714-2FD6-43DD-9A27-09E75E16BC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7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4119A-BBDE-6142-83AB-E883E016E13C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7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447714-2FD6-43DD-9A27-09E75E16BCBC}" type="slidenum">
              <a:rPr lang="en-US" smtClean="0"/>
              <a:t>1</a:t>
            </a:fld>
            <a:endParaRPr lang="en-US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98FCE1B-49BD-4517-8179-03AB8F1180F6}"/>
              </a:ext>
            </a:extLst>
          </p:cNvPr>
          <p:cNvSpPr txBox="1">
            <a:spLocks/>
          </p:cNvSpPr>
          <p:nvPr/>
        </p:nvSpPr>
        <p:spPr>
          <a:xfrm>
            <a:off x="1523999" y="3348000"/>
            <a:ext cx="9144000" cy="102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44CE9E4-C59F-466C-B7AE-CF28A3AB6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br>
              <a:rPr lang="en-US" u="sng" dirty="0">
                <a:solidFill>
                  <a:schemeClr val="bg1"/>
                </a:solidFill>
              </a:rPr>
            </a:br>
            <a:br>
              <a:rPr lang="en-US" u="sng" dirty="0">
                <a:solidFill>
                  <a:schemeClr val="bg1"/>
                </a:solidFill>
              </a:rPr>
            </a:br>
            <a:r>
              <a:rPr lang="en-US" u="sng" dirty="0">
                <a:solidFill>
                  <a:schemeClr val="bg1"/>
                </a:solidFill>
              </a:rPr>
              <a:t>Alexios Voulimeneas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Dokyung</a:t>
            </a:r>
            <a:r>
              <a:rPr lang="en-US" dirty="0">
                <a:solidFill>
                  <a:schemeClr val="bg1"/>
                </a:solidFill>
              </a:rPr>
              <a:t> Song, Fabian </a:t>
            </a:r>
            <a:r>
              <a:rPr lang="en-US" dirty="0" err="1">
                <a:solidFill>
                  <a:schemeClr val="bg1"/>
                </a:solidFill>
              </a:rPr>
              <a:t>Parzefall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Yeoul</a:t>
            </a:r>
            <a:r>
              <a:rPr lang="en-US" dirty="0">
                <a:solidFill>
                  <a:schemeClr val="bg1"/>
                </a:solidFill>
              </a:rPr>
              <a:t> Na,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Per Larsen, Michael Franz, Stijn </a:t>
            </a:r>
            <a:r>
              <a:rPr lang="en-US" dirty="0" err="1">
                <a:solidFill>
                  <a:schemeClr val="bg1"/>
                </a:solidFill>
              </a:rPr>
              <a:t>Volckaert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FA1DC95-F9D4-477E-AA29-8AD83606B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Distributed Heterogeneous N-Variant Execution</a:t>
            </a:r>
          </a:p>
        </p:txBody>
      </p:sp>
      <p:pic>
        <p:nvPicPr>
          <p:cNvPr id="21" name="Picture 20" descr="A close up of a logo&#10;&#10;Description automatically generated">
            <a:extLst>
              <a:ext uri="{FF2B5EF4-FFF2-40B4-BE49-F238E27FC236}">
                <a16:creationId xmlns:a16="http://schemas.microsoft.com/office/drawing/2014/main" id="{4B9CF93C-9BD2-4733-8351-055DA8808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068" y="5130802"/>
            <a:ext cx="1824507" cy="1655762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22974147-827A-453D-9A00-10471B72E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111" y="5514912"/>
            <a:ext cx="1824507" cy="63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5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E95E-8AB6-43D1-A33C-1D53860E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65125"/>
            <a:ext cx="1124712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Distributed Heterogeneous N-Variant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E6AB-408B-4A94-8328-8C8C930D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first distributed heterogeneous NVX design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Variants run in different physical machines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 Leverage ISA and ABI heterogeneity to increase diversity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DE8BC-F134-4599-A93F-2AB791DC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447714-2FD6-43DD-9A27-09E75E16BCBC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28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DE8C-3F18-400E-966A-91AF0E2B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71" y="365125"/>
            <a:ext cx="1169401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Sources of Additional Diversity (ISA-Heterogeneity)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1D03-015A-4D3C-9E8B-9CB56EBD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Machine instructions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Endianness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Register set</a:t>
            </a:r>
          </a:p>
          <a:p>
            <a:r>
              <a:rPr lang="en-US" sz="2400" dirty="0">
                <a:solidFill>
                  <a:schemeClr val="bg1"/>
                </a:solidFill>
              </a:rPr>
              <a:t>Pointer width</a:t>
            </a:r>
          </a:p>
          <a:p>
            <a:r>
              <a:rPr lang="en-US" sz="2400" dirty="0">
                <a:solidFill>
                  <a:schemeClr val="bg1"/>
                </a:solidFill>
              </a:rPr>
              <a:t>Available system calls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1A135-10C7-48A5-B2C1-C69F82A0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EBE440-1954-CB4F-84D9-A4B563841C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27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1D03-015A-4D3C-9E8B-9CB56EBD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Size of primitive data types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Structs layout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Packing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Alignment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Padding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Constants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System call numbers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Flags and modes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Calling conventions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1A135-10C7-48A5-B2C1-C69F82A0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EBE440-1954-CB4F-84D9-A4B563841C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1EF8BF-39C1-460A-BA88-CF34EC7C2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71" y="365125"/>
            <a:ext cx="1169401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Sources of Additional Diversity (ABI-Heterogeneity)</a:t>
            </a:r>
          </a:p>
        </p:txBody>
      </p:sp>
    </p:spTree>
    <p:extLst>
      <p:ext uri="{BB962C8B-B14F-4D97-AF65-F5344CB8AC3E}">
        <p14:creationId xmlns:p14="http://schemas.microsoft.com/office/powerpoint/2010/main" val="2340735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29"/>
          <p:cNvSpPr/>
          <p:nvPr/>
        </p:nvSpPr>
        <p:spPr>
          <a:xfrm>
            <a:off x="8314549" y="718111"/>
            <a:ext cx="2112929" cy="1925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9" name="Rechthoek 29"/>
          <p:cNvSpPr/>
          <p:nvPr/>
        </p:nvSpPr>
        <p:spPr>
          <a:xfrm>
            <a:off x="1495182" y="714935"/>
            <a:ext cx="2112929" cy="1925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12" name="Rechthoek 42"/>
          <p:cNvSpPr/>
          <p:nvPr/>
        </p:nvSpPr>
        <p:spPr>
          <a:xfrm>
            <a:off x="1495179" y="992667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</a:t>
            </a:r>
          </a:p>
          <a:p>
            <a:pPr algn="ctr"/>
            <a:r>
              <a:rPr lang="nl-BE" sz="2200" dirty="0"/>
              <a:t>Variant</a:t>
            </a:r>
          </a:p>
        </p:txBody>
      </p:sp>
      <p:sp>
        <p:nvSpPr>
          <p:cNvPr id="16" name="Rechthoek 29"/>
          <p:cNvSpPr/>
          <p:nvPr/>
        </p:nvSpPr>
        <p:spPr>
          <a:xfrm>
            <a:off x="1510503" y="4034725"/>
            <a:ext cx="210408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sp>
        <p:nvSpPr>
          <p:cNvPr id="17" name="Rechthoek 29"/>
          <p:cNvSpPr/>
          <p:nvPr/>
        </p:nvSpPr>
        <p:spPr>
          <a:xfrm>
            <a:off x="1510502" y="5582693"/>
            <a:ext cx="2104082" cy="56527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Kernel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13</a:t>
            </a:fld>
            <a:endParaRPr lang="en-US" dirty="0"/>
          </a:p>
        </p:txBody>
      </p:sp>
      <p:sp>
        <p:nvSpPr>
          <p:cNvPr id="62" name="Rechthoek 29">
            <a:extLst>
              <a:ext uri="{FF2B5EF4-FFF2-40B4-BE49-F238E27FC236}">
                <a16:creationId xmlns:a16="http://schemas.microsoft.com/office/drawing/2014/main" id="{82443529-A24C-42F8-A641-5189919F9DA6}"/>
              </a:ext>
            </a:extLst>
          </p:cNvPr>
          <p:cNvSpPr/>
          <p:nvPr/>
        </p:nvSpPr>
        <p:spPr>
          <a:xfrm>
            <a:off x="8331555" y="5586691"/>
            <a:ext cx="2095921" cy="56527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Kernel</a:t>
            </a:r>
          </a:p>
        </p:txBody>
      </p:sp>
      <p:sp>
        <p:nvSpPr>
          <p:cNvPr id="66" name="Rechthoek 42">
            <a:extLst>
              <a:ext uri="{FF2B5EF4-FFF2-40B4-BE49-F238E27FC236}">
                <a16:creationId xmlns:a16="http://schemas.microsoft.com/office/drawing/2014/main" id="{DEC98D73-6E70-4D9D-8404-F5843FC47C79}"/>
              </a:ext>
            </a:extLst>
          </p:cNvPr>
          <p:cNvSpPr/>
          <p:nvPr/>
        </p:nvSpPr>
        <p:spPr>
          <a:xfrm>
            <a:off x="8314547" y="995843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</a:t>
            </a:r>
          </a:p>
          <a:p>
            <a:pPr algn="ctr"/>
            <a:r>
              <a:rPr lang="nl-BE" sz="2200" dirty="0"/>
              <a:t>Variant</a:t>
            </a:r>
          </a:p>
        </p:txBody>
      </p:sp>
      <p:sp>
        <p:nvSpPr>
          <p:cNvPr id="67" name="Rechthoek 29">
            <a:extLst>
              <a:ext uri="{FF2B5EF4-FFF2-40B4-BE49-F238E27FC236}">
                <a16:creationId xmlns:a16="http://schemas.microsoft.com/office/drawing/2014/main" id="{89E8A054-286A-40B5-9102-FB06876158C7}"/>
              </a:ext>
            </a:extLst>
          </p:cNvPr>
          <p:cNvSpPr/>
          <p:nvPr/>
        </p:nvSpPr>
        <p:spPr>
          <a:xfrm>
            <a:off x="8331555" y="4034725"/>
            <a:ext cx="2095921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pic>
        <p:nvPicPr>
          <p:cNvPr id="70" name="Picture 69" descr="A picture containing table&#10;&#10;Description automatically generated">
            <a:extLst>
              <a:ext uri="{FF2B5EF4-FFF2-40B4-BE49-F238E27FC236}">
                <a16:creationId xmlns:a16="http://schemas.microsoft.com/office/drawing/2014/main" id="{53E55A95-8DD7-4B9E-B445-36F2A95B6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273" y="5604013"/>
            <a:ext cx="991728" cy="762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3F697E-0C52-47A9-9DDD-AC222856078A}"/>
              </a:ext>
            </a:extLst>
          </p:cNvPr>
          <p:cNvSpPr txBox="1"/>
          <p:nvPr/>
        </p:nvSpPr>
        <p:spPr>
          <a:xfrm>
            <a:off x="4448431" y="6425729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" name="Picture 70" descr="A picture containing table&#10;&#10;Description automatically generated">
            <a:extLst>
              <a:ext uri="{FF2B5EF4-FFF2-40B4-BE49-F238E27FC236}">
                <a16:creationId xmlns:a16="http://schemas.microsoft.com/office/drawing/2014/main" id="{93D457FB-EB0D-413B-8DD0-B707ADE64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993" y="5604013"/>
            <a:ext cx="991728" cy="76272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1F49411-DFEC-41C0-9DFF-6F759BA9FBBE}"/>
              </a:ext>
            </a:extLst>
          </p:cNvPr>
          <p:cNvSpPr txBox="1"/>
          <p:nvPr/>
        </p:nvSpPr>
        <p:spPr>
          <a:xfrm>
            <a:off x="6023843" y="6425729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A6EB40-77E2-494F-8071-29EF97C0039E}"/>
              </a:ext>
            </a:extLst>
          </p:cNvPr>
          <p:cNvCxnSpPr>
            <a:cxnSpLocks/>
          </p:cNvCxnSpPr>
          <p:nvPr/>
        </p:nvCxnSpPr>
        <p:spPr>
          <a:xfrm>
            <a:off x="5993176" y="618186"/>
            <a:ext cx="0" cy="6448336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kstvak 85">
            <a:extLst>
              <a:ext uri="{FF2B5EF4-FFF2-40B4-BE49-F238E27FC236}">
                <a16:creationId xmlns:a16="http://schemas.microsoft.com/office/drawing/2014/main" id="{C3271DCC-302D-4856-94A1-282A602EE57A}"/>
              </a:ext>
            </a:extLst>
          </p:cNvPr>
          <p:cNvSpPr txBox="1"/>
          <p:nvPr/>
        </p:nvSpPr>
        <p:spPr>
          <a:xfrm>
            <a:off x="1350068" y="3052798"/>
            <a:ext cx="1351204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s</a:t>
            </a:r>
            <a:r>
              <a:rPr lang="nl-BE" sz="2200" i="0" dirty="0">
                <a:solidFill>
                  <a:srgbClr val="FF0000"/>
                </a:solidFill>
              </a:rPr>
              <a:t>yscall (...)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4FDD108E-61B9-4679-B4BB-0866CEFF04A3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01851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Distributed Heterogeneous NVX Design</a:t>
            </a:r>
          </a:p>
        </p:txBody>
      </p:sp>
      <p:cxnSp>
        <p:nvCxnSpPr>
          <p:cNvPr id="57" name="Elbow Connector 27">
            <a:extLst>
              <a:ext uri="{FF2B5EF4-FFF2-40B4-BE49-F238E27FC236}">
                <a16:creationId xmlns:a16="http://schemas.microsoft.com/office/drawing/2014/main" id="{E6C30D39-D770-4495-980C-6E382889E392}"/>
              </a:ext>
            </a:extLst>
          </p:cNvPr>
          <p:cNvCxnSpPr>
            <a:cxnSpLocks/>
            <a:stCxn id="12" idx="1"/>
            <a:endCxn id="17" idx="1"/>
          </p:cNvCxnSpPr>
          <p:nvPr/>
        </p:nvCxnSpPr>
        <p:spPr>
          <a:xfrm rot="10800000" flipH="1" flipV="1">
            <a:off x="1495178" y="1385171"/>
            <a:ext cx="15323" cy="4480161"/>
          </a:xfrm>
          <a:prstGeom prst="bentConnector3">
            <a:avLst>
              <a:gd name="adj1" fmla="val -149187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kstvak 85">
            <a:extLst>
              <a:ext uri="{FF2B5EF4-FFF2-40B4-BE49-F238E27FC236}">
                <a16:creationId xmlns:a16="http://schemas.microsoft.com/office/drawing/2014/main" id="{EEDF6942-979A-4BEE-B4EB-6CB593BBA225}"/>
              </a:ext>
            </a:extLst>
          </p:cNvPr>
          <p:cNvSpPr txBox="1"/>
          <p:nvPr/>
        </p:nvSpPr>
        <p:spPr>
          <a:xfrm>
            <a:off x="8162308" y="2993190"/>
            <a:ext cx="1351204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s</a:t>
            </a:r>
            <a:r>
              <a:rPr lang="nl-BE" sz="2200" i="0" dirty="0">
                <a:solidFill>
                  <a:srgbClr val="FF0000"/>
                </a:solidFill>
              </a:rPr>
              <a:t>yscall (...)</a:t>
            </a:r>
          </a:p>
        </p:txBody>
      </p:sp>
      <p:cxnSp>
        <p:nvCxnSpPr>
          <p:cNvPr id="68" name="Elbow Connector 27">
            <a:extLst>
              <a:ext uri="{FF2B5EF4-FFF2-40B4-BE49-F238E27FC236}">
                <a16:creationId xmlns:a16="http://schemas.microsoft.com/office/drawing/2014/main" id="{2F691205-2053-480A-89BD-00AA15FBCBA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307418" y="1325563"/>
            <a:ext cx="15323" cy="4480161"/>
          </a:xfrm>
          <a:prstGeom prst="bentConnector3">
            <a:avLst>
              <a:gd name="adj1" fmla="val -149187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387B15-39CF-49D1-ABC3-E5F82008DAB9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2562543" y="4509591"/>
            <a:ext cx="1" cy="107310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DE1BE4-DC30-4F40-AA27-8930132B67DC}"/>
              </a:ext>
            </a:extLst>
          </p:cNvPr>
          <p:cNvCxnSpPr>
            <a:cxnSpLocks/>
          </p:cNvCxnSpPr>
          <p:nvPr/>
        </p:nvCxnSpPr>
        <p:spPr>
          <a:xfrm flipV="1">
            <a:off x="9391197" y="4513589"/>
            <a:ext cx="1" cy="107310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9DD25CBD-3B1E-445A-8BCA-0BBC20F025E8}"/>
              </a:ext>
            </a:extLst>
          </p:cNvPr>
          <p:cNvSpPr/>
          <p:nvPr/>
        </p:nvSpPr>
        <p:spPr>
          <a:xfrm>
            <a:off x="4131662" y="3402938"/>
            <a:ext cx="3686799" cy="16432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Inter-Monitor Communication via Network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5A9BC0-1E50-427A-B590-A78C108C6C8F}"/>
              </a:ext>
            </a:extLst>
          </p:cNvPr>
          <p:cNvCxnSpPr>
            <a:cxnSpLocks/>
          </p:cNvCxnSpPr>
          <p:nvPr/>
        </p:nvCxnSpPr>
        <p:spPr>
          <a:xfrm flipH="1">
            <a:off x="3708910" y="4292217"/>
            <a:ext cx="412330" cy="0"/>
          </a:xfrm>
          <a:prstGeom prst="straightConnector1">
            <a:avLst/>
          </a:prstGeom>
          <a:ln w="25400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3021E0-AA15-466C-B7AF-7E167A296545}"/>
              </a:ext>
            </a:extLst>
          </p:cNvPr>
          <p:cNvCxnSpPr>
            <a:cxnSpLocks/>
          </p:cNvCxnSpPr>
          <p:nvPr/>
        </p:nvCxnSpPr>
        <p:spPr>
          <a:xfrm flipH="1">
            <a:off x="7895087" y="4274016"/>
            <a:ext cx="412330" cy="0"/>
          </a:xfrm>
          <a:prstGeom prst="straightConnector1">
            <a:avLst/>
          </a:prstGeom>
          <a:ln w="25400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20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16" grpId="0" animBg="1"/>
      <p:bldP spid="66" grpId="0" animBg="1"/>
      <p:bldP spid="67" grpId="0" animBg="1"/>
      <p:bldP spid="104" grpId="0"/>
      <p:bldP spid="65" grpId="0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54A7E-6C0F-4CD5-A7E5-CB27A804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132A2FB-06CC-4B80-8D0C-08EA8FA4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8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Challenges</a:t>
            </a:r>
          </a:p>
        </p:txBody>
      </p:sp>
      <p:pic>
        <p:nvPicPr>
          <p:cNvPr id="16" name="Content Placeholder 15" descr="A picture containing person, man, looking, holding&#10;&#10;Description automatically generated">
            <a:extLst>
              <a:ext uri="{FF2B5EF4-FFF2-40B4-BE49-F238E27FC236}">
                <a16:creationId xmlns:a16="http://schemas.microsoft.com/office/drawing/2014/main" id="{F449708C-A724-485D-9270-08A49FBF7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2360" y="3742395"/>
            <a:ext cx="3967279" cy="2613955"/>
          </a:xfrm>
        </p:spPr>
      </p:pic>
      <p:sp>
        <p:nvSpPr>
          <p:cNvPr id="17" name="Cloud 16">
            <a:extLst>
              <a:ext uri="{FF2B5EF4-FFF2-40B4-BE49-F238E27FC236}">
                <a16:creationId xmlns:a16="http://schemas.microsoft.com/office/drawing/2014/main" id="{52A29A62-B0A3-4B58-8EC3-97DDEFFE7D43}"/>
              </a:ext>
            </a:extLst>
          </p:cNvPr>
          <p:cNvSpPr/>
          <p:nvPr/>
        </p:nvSpPr>
        <p:spPr>
          <a:xfrm>
            <a:off x="2417567" y="1690524"/>
            <a:ext cx="3389585" cy="168691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False Alarms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5F4962F4-3735-42AB-A759-00CA1B1CADFD}"/>
              </a:ext>
            </a:extLst>
          </p:cNvPr>
          <p:cNvSpPr/>
          <p:nvPr/>
        </p:nvSpPr>
        <p:spPr>
          <a:xfrm>
            <a:off x="6384846" y="1690524"/>
            <a:ext cx="3389585" cy="168691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522097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DE8C-3F18-400E-966A-91AF0E2B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780" y="1565731"/>
            <a:ext cx="3535326" cy="109667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</a:rPr>
              <a:t>ISA-Heterogeneity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1D03-015A-4D3C-9E8B-9CB56EBD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646" y="2776848"/>
            <a:ext cx="3106481" cy="288995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Machine instructions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Endianness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Register set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Pointer width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Available system calls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1A135-10C7-48A5-B2C1-C69F82A0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9FCACD-30A2-4F58-88D4-192B8A040D38}"/>
              </a:ext>
            </a:extLst>
          </p:cNvPr>
          <p:cNvSpPr txBox="1">
            <a:spLocks/>
          </p:cNvSpPr>
          <p:nvPr/>
        </p:nvSpPr>
        <p:spPr>
          <a:xfrm>
            <a:off x="6720663" y="1565731"/>
            <a:ext cx="3779874" cy="1211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FF0000"/>
                </a:solidFill>
              </a:rPr>
              <a:t>ABI-Heterogeneity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6E087D-5F97-4CB4-8236-57BFF6EE24B7}"/>
              </a:ext>
            </a:extLst>
          </p:cNvPr>
          <p:cNvSpPr txBox="1">
            <a:spLocks/>
          </p:cNvSpPr>
          <p:nvPr/>
        </p:nvSpPr>
        <p:spPr>
          <a:xfrm>
            <a:off x="6720663" y="2662402"/>
            <a:ext cx="3779874" cy="3693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Size of primitive data types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Structs layout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Packing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Alignment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Padding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Constants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System call numbers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Flags and modes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Calling conventions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C22E3F-15CF-4B98-BD63-77F1F8897B7D}"/>
              </a:ext>
            </a:extLst>
          </p:cNvPr>
          <p:cNvSpPr txBox="1">
            <a:spLocks/>
          </p:cNvSpPr>
          <p:nvPr/>
        </p:nvSpPr>
        <p:spPr>
          <a:xfrm>
            <a:off x="2711302" y="327934"/>
            <a:ext cx="67091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False Alarms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BF1FA34-206C-4466-9CBA-411785629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863" y="3183813"/>
            <a:ext cx="150806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14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DE8C-3F18-400E-966A-91AF0E2B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780" y="1565731"/>
            <a:ext cx="3535326" cy="109667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00B050"/>
                </a:solidFill>
              </a:rPr>
              <a:t>ISA-Heterogeneity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1A135-10C7-48A5-B2C1-C69F82A0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9FCACD-30A2-4F58-88D4-192B8A040D38}"/>
              </a:ext>
            </a:extLst>
          </p:cNvPr>
          <p:cNvSpPr txBox="1">
            <a:spLocks/>
          </p:cNvSpPr>
          <p:nvPr/>
        </p:nvSpPr>
        <p:spPr>
          <a:xfrm>
            <a:off x="6542568" y="1508507"/>
            <a:ext cx="3779874" cy="1211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00B050"/>
                </a:solidFill>
              </a:rPr>
              <a:t>ABI-Heterogeneity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4346C-6F2E-44E2-A8AB-BA8C31B32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047" y="2996181"/>
            <a:ext cx="2758705" cy="15418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BC22E3F-15CF-4B98-BD63-77F1F8897B7D}"/>
              </a:ext>
            </a:extLst>
          </p:cNvPr>
          <p:cNvSpPr txBox="1">
            <a:spLocks/>
          </p:cNvSpPr>
          <p:nvPr/>
        </p:nvSpPr>
        <p:spPr>
          <a:xfrm>
            <a:off x="3007242" y="327934"/>
            <a:ext cx="64132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Additional Diversity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6E087D-5F97-4CB4-8236-57BFF6EE24B7}"/>
              </a:ext>
            </a:extLst>
          </p:cNvPr>
          <p:cNvSpPr txBox="1">
            <a:spLocks/>
          </p:cNvSpPr>
          <p:nvPr/>
        </p:nvSpPr>
        <p:spPr>
          <a:xfrm>
            <a:off x="6720663" y="2662402"/>
            <a:ext cx="3779874" cy="3693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B050"/>
                </a:solidFill>
              </a:rPr>
              <a:t>Size of primitive data types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Structs layout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rgbClr val="00B050"/>
                </a:solidFill>
              </a:rPr>
              <a:t>Packing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rgbClr val="00B050"/>
                </a:solidFill>
              </a:rPr>
              <a:t>Alignment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rgbClr val="00B050"/>
                </a:solidFill>
              </a:rPr>
              <a:t>Padding</a:t>
            </a:r>
          </a:p>
          <a:p>
            <a:r>
              <a:rPr lang="en-US" sz="2400" dirty="0">
                <a:solidFill>
                  <a:srgbClr val="00B050"/>
                </a:solidFill>
              </a:rPr>
              <a:t>Constants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rgbClr val="00B050"/>
                </a:solidFill>
              </a:rPr>
              <a:t>System call numbers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rgbClr val="00B050"/>
                </a:solidFill>
              </a:rPr>
              <a:t>Flags and modes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Calling conventions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1D03-015A-4D3C-9E8B-9CB56EBD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646" y="2776848"/>
            <a:ext cx="3106481" cy="288995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Machine instructions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Endianness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Register set</a:t>
            </a:r>
          </a:p>
          <a:p>
            <a:r>
              <a:rPr lang="en-US" sz="2400" dirty="0">
                <a:solidFill>
                  <a:srgbClr val="00B050"/>
                </a:solidFill>
              </a:rPr>
              <a:t>Pointer width</a:t>
            </a:r>
          </a:p>
          <a:p>
            <a:r>
              <a:rPr lang="en-US" sz="2400" dirty="0">
                <a:solidFill>
                  <a:srgbClr val="00B050"/>
                </a:solidFill>
              </a:rPr>
              <a:t>Available system calls</a:t>
            </a:r>
          </a:p>
        </p:txBody>
      </p:sp>
    </p:spTree>
    <p:extLst>
      <p:ext uri="{BB962C8B-B14F-4D97-AF65-F5344CB8AC3E}">
        <p14:creationId xmlns:p14="http://schemas.microsoft.com/office/powerpoint/2010/main" val="2982992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7AD-6EE1-49AC-A5FC-FC39348A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8"/>
            <a:ext cx="10515600" cy="96682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Monitoring the system call interface (NVX)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AD35D-4F30-40F5-874E-9711E756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hthoek 42">
            <a:extLst>
              <a:ext uri="{FF2B5EF4-FFF2-40B4-BE49-F238E27FC236}">
                <a16:creationId xmlns:a16="http://schemas.microsoft.com/office/drawing/2014/main" id="{D677B03E-9B03-4FF6-A511-2A11364C8E96}"/>
              </a:ext>
            </a:extLst>
          </p:cNvPr>
          <p:cNvSpPr/>
          <p:nvPr/>
        </p:nvSpPr>
        <p:spPr>
          <a:xfrm>
            <a:off x="2188670" y="1001884"/>
            <a:ext cx="2115977" cy="583535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NVX System</a:t>
            </a:r>
          </a:p>
        </p:txBody>
      </p:sp>
      <p:sp>
        <p:nvSpPr>
          <p:cNvPr id="7" name="Rechthoek 42">
            <a:extLst>
              <a:ext uri="{FF2B5EF4-FFF2-40B4-BE49-F238E27FC236}">
                <a16:creationId xmlns:a16="http://schemas.microsoft.com/office/drawing/2014/main" id="{4892963E-98C4-46A0-B777-6149B2DFA58F}"/>
              </a:ext>
            </a:extLst>
          </p:cNvPr>
          <p:cNvSpPr/>
          <p:nvPr/>
        </p:nvSpPr>
        <p:spPr>
          <a:xfrm>
            <a:off x="3209406" y="6005198"/>
            <a:ext cx="1469276" cy="52667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Variant 1</a:t>
            </a:r>
          </a:p>
        </p:txBody>
      </p:sp>
      <p:sp>
        <p:nvSpPr>
          <p:cNvPr id="8" name="Rechthoek 42">
            <a:extLst>
              <a:ext uri="{FF2B5EF4-FFF2-40B4-BE49-F238E27FC236}">
                <a16:creationId xmlns:a16="http://schemas.microsoft.com/office/drawing/2014/main" id="{CDAAB030-D10F-470A-AEB9-815079688FA4}"/>
              </a:ext>
            </a:extLst>
          </p:cNvPr>
          <p:cNvSpPr/>
          <p:nvPr/>
        </p:nvSpPr>
        <p:spPr>
          <a:xfrm>
            <a:off x="6550082" y="6005198"/>
            <a:ext cx="1469276" cy="52667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Variant 2</a:t>
            </a:r>
          </a:p>
        </p:txBody>
      </p:sp>
      <p:sp>
        <p:nvSpPr>
          <p:cNvPr id="13" name="Arrow: Up 12" hidden="1">
            <a:extLst>
              <a:ext uri="{FF2B5EF4-FFF2-40B4-BE49-F238E27FC236}">
                <a16:creationId xmlns:a16="http://schemas.microsoft.com/office/drawing/2014/main" id="{623B0109-A886-440F-9AAA-28F51E828D21}"/>
              </a:ext>
            </a:extLst>
          </p:cNvPr>
          <p:cNvSpPr/>
          <p:nvPr/>
        </p:nvSpPr>
        <p:spPr>
          <a:xfrm>
            <a:off x="3669724" y="5336624"/>
            <a:ext cx="548640" cy="52667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 hidden="1">
            <a:extLst>
              <a:ext uri="{FF2B5EF4-FFF2-40B4-BE49-F238E27FC236}">
                <a16:creationId xmlns:a16="http://schemas.microsoft.com/office/drawing/2014/main" id="{D5FB4203-7A7D-482E-87B7-F5244B38BDDE}"/>
              </a:ext>
            </a:extLst>
          </p:cNvPr>
          <p:cNvSpPr/>
          <p:nvPr/>
        </p:nvSpPr>
        <p:spPr>
          <a:xfrm>
            <a:off x="7010400" y="5336623"/>
            <a:ext cx="548640" cy="529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E4F87407-78DF-4CF5-92B2-DDF738A1A9CB}"/>
              </a:ext>
            </a:extLst>
          </p:cNvPr>
          <p:cNvSpPr/>
          <p:nvPr/>
        </p:nvSpPr>
        <p:spPr>
          <a:xfrm>
            <a:off x="4844848" y="3828992"/>
            <a:ext cx="1505644" cy="9668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?</a:t>
            </a:r>
          </a:p>
        </p:txBody>
      </p:sp>
      <p:sp>
        <p:nvSpPr>
          <p:cNvPr id="16" name="Rectangle 15" hidden="1">
            <a:extLst>
              <a:ext uri="{FF2B5EF4-FFF2-40B4-BE49-F238E27FC236}">
                <a16:creationId xmlns:a16="http://schemas.microsoft.com/office/drawing/2014/main" id="{FE8E70C8-CDDF-48BD-BC3D-FBEE4CA6D628}"/>
              </a:ext>
            </a:extLst>
          </p:cNvPr>
          <p:cNvSpPr/>
          <p:nvPr/>
        </p:nvSpPr>
        <p:spPr>
          <a:xfrm>
            <a:off x="4844848" y="4657906"/>
            <a:ext cx="1505644" cy="7520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=</a:t>
            </a:r>
          </a:p>
        </p:txBody>
      </p:sp>
      <p:sp>
        <p:nvSpPr>
          <p:cNvPr id="9" name="Hexagon 8" hidden="1">
            <a:extLst>
              <a:ext uri="{FF2B5EF4-FFF2-40B4-BE49-F238E27FC236}">
                <a16:creationId xmlns:a16="http://schemas.microsoft.com/office/drawing/2014/main" id="{913485EA-E915-4C07-890D-F11B113EB61E}"/>
              </a:ext>
            </a:extLst>
          </p:cNvPr>
          <p:cNvSpPr/>
          <p:nvPr/>
        </p:nvSpPr>
        <p:spPr>
          <a:xfrm>
            <a:off x="2855770" y="4181648"/>
            <a:ext cx="2164080" cy="966827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Extracted system call state</a:t>
            </a:r>
          </a:p>
        </p:txBody>
      </p:sp>
      <p:sp>
        <p:nvSpPr>
          <p:cNvPr id="15" name="Hexagon 14" hidden="1">
            <a:extLst>
              <a:ext uri="{FF2B5EF4-FFF2-40B4-BE49-F238E27FC236}">
                <a16:creationId xmlns:a16="http://schemas.microsoft.com/office/drawing/2014/main" id="{4D40383B-8E6E-4B38-927D-25AE6DFF4777}"/>
              </a:ext>
            </a:extLst>
          </p:cNvPr>
          <p:cNvSpPr/>
          <p:nvPr/>
        </p:nvSpPr>
        <p:spPr>
          <a:xfrm>
            <a:off x="6257580" y="4181648"/>
            <a:ext cx="2164080" cy="966827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Extracted system call state</a:t>
            </a:r>
          </a:p>
        </p:txBody>
      </p:sp>
      <p:pic>
        <p:nvPicPr>
          <p:cNvPr id="21" name="Picture 20" descr="A circuit board&#10;&#10;Description automatically generated">
            <a:extLst>
              <a:ext uri="{FF2B5EF4-FFF2-40B4-BE49-F238E27FC236}">
                <a16:creationId xmlns:a16="http://schemas.microsoft.com/office/drawing/2014/main" id="{DCEBF414-5608-41DC-B2B2-0B6D06A2D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633" y="5983807"/>
            <a:ext cx="749605" cy="583535"/>
          </a:xfrm>
          <a:prstGeom prst="rect">
            <a:avLst/>
          </a:prstGeom>
        </p:spPr>
      </p:pic>
      <p:pic>
        <p:nvPicPr>
          <p:cNvPr id="22" name="Picture 21" descr="A circuit board&#10;&#10;Description automatically generated">
            <a:extLst>
              <a:ext uri="{FF2B5EF4-FFF2-40B4-BE49-F238E27FC236}">
                <a16:creationId xmlns:a16="http://schemas.microsoft.com/office/drawing/2014/main" id="{7ED41607-BF52-4BC6-B2C1-3D7161EE8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197" y="5983807"/>
            <a:ext cx="749605" cy="58353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ADD54B5-1FD7-4F63-A9B6-E2ED28EF077B}"/>
              </a:ext>
            </a:extLst>
          </p:cNvPr>
          <p:cNvSpPr/>
          <p:nvPr/>
        </p:nvSpPr>
        <p:spPr>
          <a:xfrm>
            <a:off x="2188670" y="1584960"/>
            <a:ext cx="6421930" cy="513651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39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7AD-6EE1-49AC-A5FC-FC39348A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8"/>
            <a:ext cx="10515600" cy="96682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Monitoring the System Call Interface (NVX)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AD35D-4F30-40F5-874E-9711E756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hthoek 42">
            <a:extLst>
              <a:ext uri="{FF2B5EF4-FFF2-40B4-BE49-F238E27FC236}">
                <a16:creationId xmlns:a16="http://schemas.microsoft.com/office/drawing/2014/main" id="{D677B03E-9B03-4FF6-A511-2A11364C8E96}"/>
              </a:ext>
            </a:extLst>
          </p:cNvPr>
          <p:cNvSpPr/>
          <p:nvPr/>
        </p:nvSpPr>
        <p:spPr>
          <a:xfrm>
            <a:off x="2188670" y="1001884"/>
            <a:ext cx="2115977" cy="583535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NVX System</a:t>
            </a:r>
          </a:p>
        </p:txBody>
      </p:sp>
      <p:sp>
        <p:nvSpPr>
          <p:cNvPr id="7" name="Rechthoek 42">
            <a:extLst>
              <a:ext uri="{FF2B5EF4-FFF2-40B4-BE49-F238E27FC236}">
                <a16:creationId xmlns:a16="http://schemas.microsoft.com/office/drawing/2014/main" id="{4892963E-98C4-46A0-B777-6149B2DFA58F}"/>
              </a:ext>
            </a:extLst>
          </p:cNvPr>
          <p:cNvSpPr/>
          <p:nvPr/>
        </p:nvSpPr>
        <p:spPr>
          <a:xfrm>
            <a:off x="3209406" y="6005198"/>
            <a:ext cx="1469276" cy="52667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Variant 1</a:t>
            </a:r>
          </a:p>
        </p:txBody>
      </p:sp>
      <p:sp>
        <p:nvSpPr>
          <p:cNvPr id="8" name="Rechthoek 42">
            <a:extLst>
              <a:ext uri="{FF2B5EF4-FFF2-40B4-BE49-F238E27FC236}">
                <a16:creationId xmlns:a16="http://schemas.microsoft.com/office/drawing/2014/main" id="{CDAAB030-D10F-470A-AEB9-815079688FA4}"/>
              </a:ext>
            </a:extLst>
          </p:cNvPr>
          <p:cNvSpPr/>
          <p:nvPr/>
        </p:nvSpPr>
        <p:spPr>
          <a:xfrm>
            <a:off x="6550082" y="6005198"/>
            <a:ext cx="1469276" cy="52667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Variant 2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623B0109-A886-440F-9AAA-28F51E828D21}"/>
              </a:ext>
            </a:extLst>
          </p:cNvPr>
          <p:cNvSpPr/>
          <p:nvPr/>
        </p:nvSpPr>
        <p:spPr>
          <a:xfrm>
            <a:off x="3669724" y="5336624"/>
            <a:ext cx="548640" cy="52667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D5FB4203-7A7D-482E-87B7-F5244B38BDDE}"/>
              </a:ext>
            </a:extLst>
          </p:cNvPr>
          <p:cNvSpPr/>
          <p:nvPr/>
        </p:nvSpPr>
        <p:spPr>
          <a:xfrm>
            <a:off x="7010400" y="5336623"/>
            <a:ext cx="548640" cy="529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F87407-78DF-4CF5-92B2-DDF738A1A9CB}"/>
              </a:ext>
            </a:extLst>
          </p:cNvPr>
          <p:cNvSpPr/>
          <p:nvPr/>
        </p:nvSpPr>
        <p:spPr>
          <a:xfrm>
            <a:off x="4844848" y="3828992"/>
            <a:ext cx="1505644" cy="9668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8E70C8-CDDF-48BD-BC3D-FBEE4CA6D628}"/>
              </a:ext>
            </a:extLst>
          </p:cNvPr>
          <p:cNvSpPr/>
          <p:nvPr/>
        </p:nvSpPr>
        <p:spPr>
          <a:xfrm>
            <a:off x="4844848" y="4657906"/>
            <a:ext cx="1505644" cy="7520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=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13485EA-E915-4C07-890D-F11B113EB61E}"/>
              </a:ext>
            </a:extLst>
          </p:cNvPr>
          <p:cNvSpPr/>
          <p:nvPr/>
        </p:nvSpPr>
        <p:spPr>
          <a:xfrm>
            <a:off x="2855770" y="4181648"/>
            <a:ext cx="2164080" cy="966827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Extracted system call state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4D40383B-8E6E-4B38-927D-25AE6DFF4777}"/>
              </a:ext>
            </a:extLst>
          </p:cNvPr>
          <p:cNvSpPr/>
          <p:nvPr/>
        </p:nvSpPr>
        <p:spPr>
          <a:xfrm>
            <a:off x="6257580" y="4181648"/>
            <a:ext cx="2164080" cy="966827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Extracted system call state</a:t>
            </a:r>
          </a:p>
        </p:txBody>
      </p:sp>
      <p:pic>
        <p:nvPicPr>
          <p:cNvPr id="20" name="Picture 19" descr="A circuit board&#10;&#10;Description automatically generated">
            <a:extLst>
              <a:ext uri="{FF2B5EF4-FFF2-40B4-BE49-F238E27FC236}">
                <a16:creationId xmlns:a16="http://schemas.microsoft.com/office/drawing/2014/main" id="{A2046F22-C3E2-4003-8FC4-39A9C6AE9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633" y="5983807"/>
            <a:ext cx="749605" cy="583535"/>
          </a:xfrm>
          <a:prstGeom prst="rect">
            <a:avLst/>
          </a:prstGeom>
        </p:spPr>
      </p:pic>
      <p:pic>
        <p:nvPicPr>
          <p:cNvPr id="21" name="Picture 20" descr="A circuit board&#10;&#10;Description automatically generated">
            <a:extLst>
              <a:ext uri="{FF2B5EF4-FFF2-40B4-BE49-F238E27FC236}">
                <a16:creationId xmlns:a16="http://schemas.microsoft.com/office/drawing/2014/main" id="{4B1F02E5-7DAE-4A74-B16E-6AB709EAA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197" y="5983807"/>
            <a:ext cx="749605" cy="58353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5C24E21-1B86-4357-B1F6-B23CA21ED5D4}"/>
              </a:ext>
            </a:extLst>
          </p:cNvPr>
          <p:cNvSpPr/>
          <p:nvPr/>
        </p:nvSpPr>
        <p:spPr>
          <a:xfrm>
            <a:off x="2188670" y="1584960"/>
            <a:ext cx="6421930" cy="513651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59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7AD-6EE1-49AC-A5FC-FC39348A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8"/>
            <a:ext cx="10515600" cy="96682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Monitoring the System Call Interface (NVX)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AD35D-4F30-40F5-874E-9711E756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Rechthoek 42">
            <a:extLst>
              <a:ext uri="{FF2B5EF4-FFF2-40B4-BE49-F238E27FC236}">
                <a16:creationId xmlns:a16="http://schemas.microsoft.com/office/drawing/2014/main" id="{4892963E-98C4-46A0-B777-6149B2DFA58F}"/>
              </a:ext>
            </a:extLst>
          </p:cNvPr>
          <p:cNvSpPr/>
          <p:nvPr/>
        </p:nvSpPr>
        <p:spPr>
          <a:xfrm>
            <a:off x="3209406" y="6005198"/>
            <a:ext cx="1469276" cy="52667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Variant 1</a:t>
            </a:r>
          </a:p>
        </p:txBody>
      </p:sp>
      <p:sp>
        <p:nvSpPr>
          <p:cNvPr id="8" name="Rechthoek 42">
            <a:extLst>
              <a:ext uri="{FF2B5EF4-FFF2-40B4-BE49-F238E27FC236}">
                <a16:creationId xmlns:a16="http://schemas.microsoft.com/office/drawing/2014/main" id="{CDAAB030-D10F-470A-AEB9-815079688FA4}"/>
              </a:ext>
            </a:extLst>
          </p:cNvPr>
          <p:cNvSpPr/>
          <p:nvPr/>
        </p:nvSpPr>
        <p:spPr>
          <a:xfrm>
            <a:off x="6550082" y="6005198"/>
            <a:ext cx="1469276" cy="52667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Variant 2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623B0109-A886-440F-9AAA-28F51E828D21}"/>
              </a:ext>
            </a:extLst>
          </p:cNvPr>
          <p:cNvSpPr/>
          <p:nvPr/>
        </p:nvSpPr>
        <p:spPr>
          <a:xfrm>
            <a:off x="3669724" y="5336624"/>
            <a:ext cx="548640" cy="52667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D5FB4203-7A7D-482E-87B7-F5244B38BDDE}"/>
              </a:ext>
            </a:extLst>
          </p:cNvPr>
          <p:cNvSpPr/>
          <p:nvPr/>
        </p:nvSpPr>
        <p:spPr>
          <a:xfrm>
            <a:off x="7010400" y="5336623"/>
            <a:ext cx="548640" cy="529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8E70C8-CDDF-48BD-BC3D-FBEE4CA6D628}"/>
              </a:ext>
            </a:extLst>
          </p:cNvPr>
          <p:cNvSpPr/>
          <p:nvPr/>
        </p:nvSpPr>
        <p:spPr>
          <a:xfrm>
            <a:off x="5056175" y="4396031"/>
            <a:ext cx="2115977" cy="7160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0" indent="-857250" algn="ctr">
              <a:buFont typeface="Wingdings" panose="05000000000000000000" pitchFamily="2" charset="2"/>
              <a:buChar char="ü"/>
            </a:pPr>
            <a:r>
              <a:rPr lang="en-US" sz="7200" dirty="0">
                <a:solidFill>
                  <a:srgbClr val="00B050"/>
                </a:solidFill>
              </a:rPr>
              <a:t> F 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13485EA-E915-4C07-890D-F11B113EB61E}"/>
              </a:ext>
            </a:extLst>
          </p:cNvPr>
          <p:cNvSpPr/>
          <p:nvPr/>
        </p:nvSpPr>
        <p:spPr>
          <a:xfrm>
            <a:off x="2855770" y="4181648"/>
            <a:ext cx="2164080" cy="966827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Extracted system call state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4D40383B-8E6E-4B38-927D-25AE6DFF4777}"/>
              </a:ext>
            </a:extLst>
          </p:cNvPr>
          <p:cNvSpPr/>
          <p:nvPr/>
        </p:nvSpPr>
        <p:spPr>
          <a:xfrm>
            <a:off x="6257580" y="4181648"/>
            <a:ext cx="2164080" cy="966827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Extracted system call state</a:t>
            </a:r>
          </a:p>
        </p:txBody>
      </p:sp>
      <p:sp>
        <p:nvSpPr>
          <p:cNvPr id="18" name="Rechthoek 42">
            <a:extLst>
              <a:ext uri="{FF2B5EF4-FFF2-40B4-BE49-F238E27FC236}">
                <a16:creationId xmlns:a16="http://schemas.microsoft.com/office/drawing/2014/main" id="{3B3C8ABA-93A7-4F0C-8816-A6EAA7336173}"/>
              </a:ext>
            </a:extLst>
          </p:cNvPr>
          <p:cNvSpPr/>
          <p:nvPr/>
        </p:nvSpPr>
        <p:spPr>
          <a:xfrm>
            <a:off x="2188670" y="1001884"/>
            <a:ext cx="2115977" cy="583535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NVX System</a:t>
            </a:r>
          </a:p>
        </p:txBody>
      </p:sp>
      <p:pic>
        <p:nvPicPr>
          <p:cNvPr id="22" name="Picture 21" descr="A circuit board&#10;&#10;Description automatically generated">
            <a:extLst>
              <a:ext uri="{FF2B5EF4-FFF2-40B4-BE49-F238E27FC236}">
                <a16:creationId xmlns:a16="http://schemas.microsoft.com/office/drawing/2014/main" id="{325E9ED9-D6F7-42A1-A167-9ED854A0C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633" y="5983807"/>
            <a:ext cx="749605" cy="583535"/>
          </a:xfrm>
          <a:prstGeom prst="rect">
            <a:avLst/>
          </a:prstGeom>
        </p:spPr>
      </p:pic>
      <p:pic>
        <p:nvPicPr>
          <p:cNvPr id="23" name="Picture 22" descr="A circuit board&#10;&#10;Description automatically generated">
            <a:extLst>
              <a:ext uri="{FF2B5EF4-FFF2-40B4-BE49-F238E27FC236}">
                <a16:creationId xmlns:a16="http://schemas.microsoft.com/office/drawing/2014/main" id="{D624E918-FBF9-4AEB-AB02-3E459F4BB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197" y="5983807"/>
            <a:ext cx="749605" cy="58353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2CDB4AC-FB87-4DC7-AC69-BCB9FF293DE3}"/>
              </a:ext>
            </a:extLst>
          </p:cNvPr>
          <p:cNvSpPr/>
          <p:nvPr/>
        </p:nvSpPr>
        <p:spPr>
          <a:xfrm>
            <a:off x="2188670" y="1584960"/>
            <a:ext cx="6421930" cy="513651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447714-2FD6-43DD-9A27-09E75E16BCBC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picture containing bird&#10;&#10;Description automatically generated">
            <a:extLst>
              <a:ext uri="{FF2B5EF4-FFF2-40B4-BE49-F238E27FC236}">
                <a16:creationId xmlns:a16="http://schemas.microsoft.com/office/drawing/2014/main" id="{8E0529C1-A37A-4F95-B487-1B041D589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16" y="265878"/>
            <a:ext cx="5185730" cy="1461545"/>
          </a:xfrm>
          <a:prstGeom prst="rect">
            <a:avLst/>
          </a:prstGeom>
        </p:spPr>
      </p:pic>
      <p:pic>
        <p:nvPicPr>
          <p:cNvPr id="16" name="Picture 15" descr="A picture containing table, bird&#10;&#10;Description automatically generated">
            <a:extLst>
              <a:ext uri="{FF2B5EF4-FFF2-40B4-BE49-F238E27FC236}">
                <a16:creationId xmlns:a16="http://schemas.microsoft.com/office/drawing/2014/main" id="{7B5965B7-94B5-4DE5-BB88-827EBF463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26" y="626565"/>
            <a:ext cx="5611229" cy="1461545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BE8D9E-E26B-492E-B644-F8DA72EDB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318" y="2113579"/>
            <a:ext cx="5871106" cy="1824134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9AB9FD-73F9-47AF-97DE-95411107BF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326" y="2902322"/>
            <a:ext cx="5611229" cy="1547463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794AED-5AC6-4358-9505-67945A8A31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6290" y="4892319"/>
            <a:ext cx="6018708" cy="169980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D82791-1FEB-41A8-A1A0-7B06F78043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831" y="4372887"/>
            <a:ext cx="4373696" cy="182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8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7AD-6EE1-49AC-A5FC-FC39348A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8"/>
            <a:ext cx="10515600" cy="96682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Monitoring the System Call Interface (NVX)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AD35D-4F30-40F5-874E-9711E756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hthoek 42">
            <a:extLst>
              <a:ext uri="{FF2B5EF4-FFF2-40B4-BE49-F238E27FC236}">
                <a16:creationId xmlns:a16="http://schemas.microsoft.com/office/drawing/2014/main" id="{4892963E-98C4-46A0-B777-6149B2DFA58F}"/>
              </a:ext>
            </a:extLst>
          </p:cNvPr>
          <p:cNvSpPr/>
          <p:nvPr/>
        </p:nvSpPr>
        <p:spPr>
          <a:xfrm>
            <a:off x="3209406" y="6005198"/>
            <a:ext cx="1469276" cy="52667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Variant 1</a:t>
            </a:r>
          </a:p>
        </p:txBody>
      </p:sp>
      <p:sp>
        <p:nvSpPr>
          <p:cNvPr id="8" name="Rechthoek 42">
            <a:extLst>
              <a:ext uri="{FF2B5EF4-FFF2-40B4-BE49-F238E27FC236}">
                <a16:creationId xmlns:a16="http://schemas.microsoft.com/office/drawing/2014/main" id="{CDAAB030-D10F-470A-AEB9-815079688FA4}"/>
              </a:ext>
            </a:extLst>
          </p:cNvPr>
          <p:cNvSpPr/>
          <p:nvPr/>
        </p:nvSpPr>
        <p:spPr>
          <a:xfrm>
            <a:off x="6550082" y="6005198"/>
            <a:ext cx="1469276" cy="52667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Variant 2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623B0109-A886-440F-9AAA-28F51E828D21}"/>
              </a:ext>
            </a:extLst>
          </p:cNvPr>
          <p:cNvSpPr/>
          <p:nvPr/>
        </p:nvSpPr>
        <p:spPr>
          <a:xfrm>
            <a:off x="3669724" y="5336624"/>
            <a:ext cx="548640" cy="52667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D5FB4203-7A7D-482E-87B7-F5244B38BDDE}"/>
              </a:ext>
            </a:extLst>
          </p:cNvPr>
          <p:cNvSpPr/>
          <p:nvPr/>
        </p:nvSpPr>
        <p:spPr>
          <a:xfrm>
            <a:off x="7010400" y="5336623"/>
            <a:ext cx="548640" cy="529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F87407-78DF-4CF5-92B2-DDF738A1A9CB}"/>
              </a:ext>
            </a:extLst>
          </p:cNvPr>
          <p:cNvSpPr/>
          <p:nvPr/>
        </p:nvSpPr>
        <p:spPr>
          <a:xfrm>
            <a:off x="4844848" y="3828992"/>
            <a:ext cx="1505644" cy="9668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?</a:t>
            </a: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4EA9FB37-D47A-442A-94F8-847EFAC37F77}"/>
              </a:ext>
            </a:extLst>
          </p:cNvPr>
          <p:cNvSpPr/>
          <p:nvPr/>
        </p:nvSpPr>
        <p:spPr>
          <a:xfrm>
            <a:off x="6256020" y="3809789"/>
            <a:ext cx="2057400" cy="1325563"/>
          </a:xfrm>
          <a:prstGeom prst="pent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Extracted system call state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8E70C8-CDDF-48BD-BC3D-FBEE4CA6D628}"/>
              </a:ext>
            </a:extLst>
          </p:cNvPr>
          <p:cNvSpPr/>
          <p:nvPr/>
        </p:nvSpPr>
        <p:spPr>
          <a:xfrm>
            <a:off x="4844848" y="4657906"/>
            <a:ext cx="1505644" cy="7520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=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13485EA-E915-4C07-890D-F11B113EB61E}"/>
              </a:ext>
            </a:extLst>
          </p:cNvPr>
          <p:cNvSpPr/>
          <p:nvPr/>
        </p:nvSpPr>
        <p:spPr>
          <a:xfrm>
            <a:off x="2855770" y="4181648"/>
            <a:ext cx="2164080" cy="966827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Extracted system call state</a:t>
            </a:r>
          </a:p>
        </p:txBody>
      </p:sp>
      <p:sp>
        <p:nvSpPr>
          <p:cNvPr id="15" name="Rechthoek 42">
            <a:extLst>
              <a:ext uri="{FF2B5EF4-FFF2-40B4-BE49-F238E27FC236}">
                <a16:creationId xmlns:a16="http://schemas.microsoft.com/office/drawing/2014/main" id="{F86C2A6E-FF59-4928-9582-4B7DB189155D}"/>
              </a:ext>
            </a:extLst>
          </p:cNvPr>
          <p:cNvSpPr/>
          <p:nvPr/>
        </p:nvSpPr>
        <p:spPr>
          <a:xfrm>
            <a:off x="2188670" y="1001884"/>
            <a:ext cx="2115977" cy="583535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NVX System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354D7F-377B-4F6B-974E-939FCFA1475C}"/>
              </a:ext>
            </a:extLst>
          </p:cNvPr>
          <p:cNvSpPr/>
          <p:nvPr/>
        </p:nvSpPr>
        <p:spPr>
          <a:xfrm>
            <a:off x="2188670" y="1584960"/>
            <a:ext cx="6421930" cy="513651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close up of a speaker&#10;&#10;Description automatically generated">
            <a:extLst>
              <a:ext uri="{FF2B5EF4-FFF2-40B4-BE49-F238E27FC236}">
                <a16:creationId xmlns:a16="http://schemas.microsoft.com/office/drawing/2014/main" id="{791AFD52-FCEA-4D9A-8947-CC071BABD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197" y="5984891"/>
            <a:ext cx="749605" cy="583535"/>
          </a:xfrm>
          <a:prstGeom prst="rect">
            <a:avLst/>
          </a:prstGeom>
        </p:spPr>
      </p:pic>
      <p:pic>
        <p:nvPicPr>
          <p:cNvPr id="22" name="Picture 21" descr="A circuit board&#10;&#10;Description automatically generated">
            <a:extLst>
              <a:ext uri="{FF2B5EF4-FFF2-40B4-BE49-F238E27FC236}">
                <a16:creationId xmlns:a16="http://schemas.microsoft.com/office/drawing/2014/main" id="{EB312B03-BD90-4A59-95D1-A3FC213FD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633" y="5983807"/>
            <a:ext cx="749605" cy="58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8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7AD-6EE1-49AC-A5FC-FC39348A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8"/>
            <a:ext cx="10515600" cy="96682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Monitoring the System Call Interface (NVX)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AD35D-4F30-40F5-874E-9711E756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Rechthoek 42">
            <a:extLst>
              <a:ext uri="{FF2B5EF4-FFF2-40B4-BE49-F238E27FC236}">
                <a16:creationId xmlns:a16="http://schemas.microsoft.com/office/drawing/2014/main" id="{4892963E-98C4-46A0-B777-6149B2DFA58F}"/>
              </a:ext>
            </a:extLst>
          </p:cNvPr>
          <p:cNvSpPr/>
          <p:nvPr/>
        </p:nvSpPr>
        <p:spPr>
          <a:xfrm>
            <a:off x="3209406" y="6005198"/>
            <a:ext cx="1469276" cy="52667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Variant 1</a:t>
            </a:r>
          </a:p>
        </p:txBody>
      </p:sp>
      <p:sp>
        <p:nvSpPr>
          <p:cNvPr id="8" name="Rechthoek 42">
            <a:extLst>
              <a:ext uri="{FF2B5EF4-FFF2-40B4-BE49-F238E27FC236}">
                <a16:creationId xmlns:a16="http://schemas.microsoft.com/office/drawing/2014/main" id="{CDAAB030-D10F-470A-AEB9-815079688FA4}"/>
              </a:ext>
            </a:extLst>
          </p:cNvPr>
          <p:cNvSpPr/>
          <p:nvPr/>
        </p:nvSpPr>
        <p:spPr>
          <a:xfrm>
            <a:off x="6550082" y="6005198"/>
            <a:ext cx="1469276" cy="52667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Variant 2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623B0109-A886-440F-9AAA-28F51E828D21}"/>
              </a:ext>
            </a:extLst>
          </p:cNvPr>
          <p:cNvSpPr/>
          <p:nvPr/>
        </p:nvSpPr>
        <p:spPr>
          <a:xfrm>
            <a:off x="3669724" y="5336624"/>
            <a:ext cx="548640" cy="52667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D5FB4203-7A7D-482E-87B7-F5244B38BDDE}"/>
              </a:ext>
            </a:extLst>
          </p:cNvPr>
          <p:cNvSpPr/>
          <p:nvPr/>
        </p:nvSpPr>
        <p:spPr>
          <a:xfrm>
            <a:off x="7010400" y="5336623"/>
            <a:ext cx="548640" cy="529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4EA9FB37-D47A-442A-94F8-847EFAC37F77}"/>
              </a:ext>
            </a:extLst>
          </p:cNvPr>
          <p:cNvSpPr/>
          <p:nvPr/>
        </p:nvSpPr>
        <p:spPr>
          <a:xfrm>
            <a:off x="6256020" y="3809789"/>
            <a:ext cx="2057400" cy="1325563"/>
          </a:xfrm>
          <a:prstGeom prst="pent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Extracted system call state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13485EA-E915-4C07-890D-F11B113EB61E}"/>
              </a:ext>
            </a:extLst>
          </p:cNvPr>
          <p:cNvSpPr/>
          <p:nvPr/>
        </p:nvSpPr>
        <p:spPr>
          <a:xfrm>
            <a:off x="2855770" y="4181648"/>
            <a:ext cx="2164080" cy="966827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Extracted system call state</a:t>
            </a:r>
          </a:p>
        </p:txBody>
      </p:sp>
      <p:sp>
        <p:nvSpPr>
          <p:cNvPr id="15" name="Rechthoek 42">
            <a:extLst>
              <a:ext uri="{FF2B5EF4-FFF2-40B4-BE49-F238E27FC236}">
                <a16:creationId xmlns:a16="http://schemas.microsoft.com/office/drawing/2014/main" id="{F86C2A6E-FF59-4928-9582-4B7DB189155D}"/>
              </a:ext>
            </a:extLst>
          </p:cNvPr>
          <p:cNvSpPr/>
          <p:nvPr/>
        </p:nvSpPr>
        <p:spPr>
          <a:xfrm>
            <a:off x="2188670" y="1001884"/>
            <a:ext cx="2115977" cy="583535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NVX 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AC0728-9C7C-499F-908E-84004A7EC589}"/>
              </a:ext>
            </a:extLst>
          </p:cNvPr>
          <p:cNvSpPr/>
          <p:nvPr/>
        </p:nvSpPr>
        <p:spPr>
          <a:xfrm>
            <a:off x="5312645" y="4136295"/>
            <a:ext cx="10796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7200" dirty="0"/>
          </a:p>
        </p:txBody>
      </p:sp>
      <p:pic>
        <p:nvPicPr>
          <p:cNvPr id="21" name="Picture 20" descr="A close up of a speaker&#10;&#10;Description automatically generated">
            <a:extLst>
              <a:ext uri="{FF2B5EF4-FFF2-40B4-BE49-F238E27FC236}">
                <a16:creationId xmlns:a16="http://schemas.microsoft.com/office/drawing/2014/main" id="{C751CED1-5E58-41AA-9A3B-D2F9DE932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197" y="5984891"/>
            <a:ext cx="749605" cy="583535"/>
          </a:xfrm>
          <a:prstGeom prst="rect">
            <a:avLst/>
          </a:prstGeom>
        </p:spPr>
      </p:pic>
      <p:pic>
        <p:nvPicPr>
          <p:cNvPr id="22" name="Picture 21" descr="A circuit board&#10;&#10;Description automatically generated">
            <a:extLst>
              <a:ext uri="{FF2B5EF4-FFF2-40B4-BE49-F238E27FC236}">
                <a16:creationId xmlns:a16="http://schemas.microsoft.com/office/drawing/2014/main" id="{5A453301-3A32-472D-AE06-A4A84FD9B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633" y="5983807"/>
            <a:ext cx="749605" cy="58353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82E07F0-9182-4673-AD8C-D1FABA77D8B9}"/>
              </a:ext>
            </a:extLst>
          </p:cNvPr>
          <p:cNvSpPr/>
          <p:nvPr/>
        </p:nvSpPr>
        <p:spPr>
          <a:xfrm>
            <a:off x="2188670" y="1584960"/>
            <a:ext cx="6421930" cy="513651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03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7AD-6EE1-49AC-A5FC-FC39348A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8"/>
            <a:ext cx="10515600" cy="96682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Monitoring the System Call Interface (NVX)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AD35D-4F30-40F5-874E-9711E756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Rechthoek 42">
            <a:extLst>
              <a:ext uri="{FF2B5EF4-FFF2-40B4-BE49-F238E27FC236}">
                <a16:creationId xmlns:a16="http://schemas.microsoft.com/office/drawing/2014/main" id="{4892963E-98C4-46A0-B777-6149B2DFA58F}"/>
              </a:ext>
            </a:extLst>
          </p:cNvPr>
          <p:cNvSpPr/>
          <p:nvPr/>
        </p:nvSpPr>
        <p:spPr>
          <a:xfrm>
            <a:off x="3209406" y="6005198"/>
            <a:ext cx="1469276" cy="52667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Variant 1</a:t>
            </a:r>
          </a:p>
        </p:txBody>
      </p:sp>
      <p:sp>
        <p:nvSpPr>
          <p:cNvPr id="8" name="Rechthoek 42">
            <a:extLst>
              <a:ext uri="{FF2B5EF4-FFF2-40B4-BE49-F238E27FC236}">
                <a16:creationId xmlns:a16="http://schemas.microsoft.com/office/drawing/2014/main" id="{CDAAB030-D10F-470A-AEB9-815079688FA4}"/>
              </a:ext>
            </a:extLst>
          </p:cNvPr>
          <p:cNvSpPr/>
          <p:nvPr/>
        </p:nvSpPr>
        <p:spPr>
          <a:xfrm>
            <a:off x="6550082" y="6005198"/>
            <a:ext cx="1469276" cy="52667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Variant 2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623B0109-A886-440F-9AAA-28F51E828D21}"/>
              </a:ext>
            </a:extLst>
          </p:cNvPr>
          <p:cNvSpPr/>
          <p:nvPr/>
        </p:nvSpPr>
        <p:spPr>
          <a:xfrm>
            <a:off x="3669724" y="5336624"/>
            <a:ext cx="548640" cy="52667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D5FB4203-7A7D-482E-87B7-F5244B38BDDE}"/>
              </a:ext>
            </a:extLst>
          </p:cNvPr>
          <p:cNvSpPr/>
          <p:nvPr/>
        </p:nvSpPr>
        <p:spPr>
          <a:xfrm>
            <a:off x="7010400" y="5336623"/>
            <a:ext cx="548640" cy="529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4EA9FB37-D47A-442A-94F8-847EFAC37F77}"/>
              </a:ext>
            </a:extLst>
          </p:cNvPr>
          <p:cNvSpPr/>
          <p:nvPr/>
        </p:nvSpPr>
        <p:spPr>
          <a:xfrm>
            <a:off x="6256020" y="3809789"/>
            <a:ext cx="2057400" cy="1325563"/>
          </a:xfrm>
          <a:prstGeom prst="pent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Extracted system call state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13485EA-E915-4C07-890D-F11B113EB61E}"/>
              </a:ext>
            </a:extLst>
          </p:cNvPr>
          <p:cNvSpPr/>
          <p:nvPr/>
        </p:nvSpPr>
        <p:spPr>
          <a:xfrm>
            <a:off x="2855770" y="4181648"/>
            <a:ext cx="2164080" cy="966827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Extracted system call state</a:t>
            </a:r>
          </a:p>
        </p:txBody>
      </p:sp>
      <p:sp>
        <p:nvSpPr>
          <p:cNvPr id="15" name="Rechthoek 42">
            <a:extLst>
              <a:ext uri="{FF2B5EF4-FFF2-40B4-BE49-F238E27FC236}">
                <a16:creationId xmlns:a16="http://schemas.microsoft.com/office/drawing/2014/main" id="{F86C2A6E-FF59-4928-9582-4B7DB189155D}"/>
              </a:ext>
            </a:extLst>
          </p:cNvPr>
          <p:cNvSpPr/>
          <p:nvPr/>
        </p:nvSpPr>
        <p:spPr>
          <a:xfrm>
            <a:off x="2188670" y="1001884"/>
            <a:ext cx="2115977" cy="583535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NVX System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7510A27A-75E2-41BA-B5E3-7B762262FB70}"/>
              </a:ext>
            </a:extLst>
          </p:cNvPr>
          <p:cNvSpPr/>
          <p:nvPr/>
        </p:nvSpPr>
        <p:spPr>
          <a:xfrm>
            <a:off x="3669724" y="3048211"/>
            <a:ext cx="548640" cy="94528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F553A90D-493C-4E5D-98E8-BAAEB964CE2E}"/>
              </a:ext>
            </a:extLst>
          </p:cNvPr>
          <p:cNvSpPr/>
          <p:nvPr/>
        </p:nvSpPr>
        <p:spPr>
          <a:xfrm>
            <a:off x="7010400" y="3048211"/>
            <a:ext cx="548640" cy="529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B510BD-949E-4DE0-924E-152DD79F3EFC}"/>
              </a:ext>
            </a:extLst>
          </p:cNvPr>
          <p:cNvSpPr/>
          <p:nvPr/>
        </p:nvSpPr>
        <p:spPr>
          <a:xfrm>
            <a:off x="4818957" y="1567276"/>
            <a:ext cx="1505644" cy="9668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70646B-0A60-4745-9493-D3EA411566AB}"/>
              </a:ext>
            </a:extLst>
          </p:cNvPr>
          <p:cNvSpPr/>
          <p:nvPr/>
        </p:nvSpPr>
        <p:spPr>
          <a:xfrm>
            <a:off x="4818957" y="2396190"/>
            <a:ext cx="1505644" cy="7520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=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673DDF9-4CDC-4881-87C4-130603729873}"/>
              </a:ext>
            </a:extLst>
          </p:cNvPr>
          <p:cNvSpPr/>
          <p:nvPr/>
        </p:nvSpPr>
        <p:spPr>
          <a:xfrm>
            <a:off x="6202680" y="1940538"/>
            <a:ext cx="2164080" cy="9251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Canonicalized system call state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43674-56FE-4D2F-A258-0BD2534ACAF7}"/>
              </a:ext>
            </a:extLst>
          </p:cNvPr>
          <p:cNvSpPr/>
          <p:nvPr/>
        </p:nvSpPr>
        <p:spPr>
          <a:xfrm>
            <a:off x="2855770" y="1958423"/>
            <a:ext cx="2164080" cy="9251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Canonicalized system call state</a:t>
            </a:r>
          </a:p>
        </p:txBody>
      </p:sp>
      <p:pic>
        <p:nvPicPr>
          <p:cNvPr id="25" name="Picture 24" descr="A close up of a speaker&#10;&#10;Description automatically generated">
            <a:extLst>
              <a:ext uri="{FF2B5EF4-FFF2-40B4-BE49-F238E27FC236}">
                <a16:creationId xmlns:a16="http://schemas.microsoft.com/office/drawing/2014/main" id="{0B6F39A1-88B4-4EF0-AD78-F3BD52FBD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197" y="5984891"/>
            <a:ext cx="749605" cy="583535"/>
          </a:xfrm>
          <a:prstGeom prst="rect">
            <a:avLst/>
          </a:prstGeom>
        </p:spPr>
      </p:pic>
      <p:pic>
        <p:nvPicPr>
          <p:cNvPr id="26" name="Picture 25" descr="A circuit board&#10;&#10;Description automatically generated">
            <a:extLst>
              <a:ext uri="{FF2B5EF4-FFF2-40B4-BE49-F238E27FC236}">
                <a16:creationId xmlns:a16="http://schemas.microsoft.com/office/drawing/2014/main" id="{3275F4D5-6F55-40F1-80AA-4D0B1EAB7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633" y="5983807"/>
            <a:ext cx="749605" cy="58353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D930557-4200-4D34-AAB3-5A7B5BA6237F}"/>
              </a:ext>
            </a:extLst>
          </p:cNvPr>
          <p:cNvSpPr/>
          <p:nvPr/>
        </p:nvSpPr>
        <p:spPr>
          <a:xfrm>
            <a:off x="2188670" y="1584960"/>
            <a:ext cx="6421930" cy="513651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shirt, clock&#10;&#10;Description automatically generated">
            <a:extLst>
              <a:ext uri="{FF2B5EF4-FFF2-40B4-BE49-F238E27FC236}">
                <a16:creationId xmlns:a16="http://schemas.microsoft.com/office/drawing/2014/main" id="{EC5F26CB-D488-4BDA-94C0-2ACB49A56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2995" y="2608724"/>
            <a:ext cx="1965960" cy="252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55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7AD-6EE1-49AC-A5FC-FC39348A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8"/>
            <a:ext cx="10515600" cy="96682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Monitoring the System Call Interface (NVX)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AD35D-4F30-40F5-874E-9711E756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Rechthoek 42">
            <a:extLst>
              <a:ext uri="{FF2B5EF4-FFF2-40B4-BE49-F238E27FC236}">
                <a16:creationId xmlns:a16="http://schemas.microsoft.com/office/drawing/2014/main" id="{4892963E-98C4-46A0-B777-6149B2DFA58F}"/>
              </a:ext>
            </a:extLst>
          </p:cNvPr>
          <p:cNvSpPr/>
          <p:nvPr/>
        </p:nvSpPr>
        <p:spPr>
          <a:xfrm>
            <a:off x="3209406" y="6005198"/>
            <a:ext cx="1469276" cy="52667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Variant 1</a:t>
            </a:r>
          </a:p>
        </p:txBody>
      </p:sp>
      <p:sp>
        <p:nvSpPr>
          <p:cNvPr id="8" name="Rechthoek 42">
            <a:extLst>
              <a:ext uri="{FF2B5EF4-FFF2-40B4-BE49-F238E27FC236}">
                <a16:creationId xmlns:a16="http://schemas.microsoft.com/office/drawing/2014/main" id="{CDAAB030-D10F-470A-AEB9-815079688FA4}"/>
              </a:ext>
            </a:extLst>
          </p:cNvPr>
          <p:cNvSpPr/>
          <p:nvPr/>
        </p:nvSpPr>
        <p:spPr>
          <a:xfrm>
            <a:off x="6550082" y="6005198"/>
            <a:ext cx="1469276" cy="52667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Variant 2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623B0109-A886-440F-9AAA-28F51E828D21}"/>
              </a:ext>
            </a:extLst>
          </p:cNvPr>
          <p:cNvSpPr/>
          <p:nvPr/>
        </p:nvSpPr>
        <p:spPr>
          <a:xfrm>
            <a:off x="3669724" y="5336624"/>
            <a:ext cx="548640" cy="52667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D5FB4203-7A7D-482E-87B7-F5244B38BDDE}"/>
              </a:ext>
            </a:extLst>
          </p:cNvPr>
          <p:cNvSpPr/>
          <p:nvPr/>
        </p:nvSpPr>
        <p:spPr>
          <a:xfrm>
            <a:off x="7010400" y="5336623"/>
            <a:ext cx="548640" cy="529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4EA9FB37-D47A-442A-94F8-847EFAC37F77}"/>
              </a:ext>
            </a:extLst>
          </p:cNvPr>
          <p:cNvSpPr/>
          <p:nvPr/>
        </p:nvSpPr>
        <p:spPr>
          <a:xfrm>
            <a:off x="6256020" y="3809789"/>
            <a:ext cx="2057400" cy="1325563"/>
          </a:xfrm>
          <a:prstGeom prst="pent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Extracted system call state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13485EA-E915-4C07-890D-F11B113EB61E}"/>
              </a:ext>
            </a:extLst>
          </p:cNvPr>
          <p:cNvSpPr/>
          <p:nvPr/>
        </p:nvSpPr>
        <p:spPr>
          <a:xfrm>
            <a:off x="2855770" y="4181648"/>
            <a:ext cx="2164080" cy="966827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Extracted system call state</a:t>
            </a:r>
          </a:p>
        </p:txBody>
      </p:sp>
      <p:sp>
        <p:nvSpPr>
          <p:cNvPr id="15" name="Rechthoek 42">
            <a:extLst>
              <a:ext uri="{FF2B5EF4-FFF2-40B4-BE49-F238E27FC236}">
                <a16:creationId xmlns:a16="http://schemas.microsoft.com/office/drawing/2014/main" id="{F86C2A6E-FF59-4928-9582-4B7DB189155D}"/>
              </a:ext>
            </a:extLst>
          </p:cNvPr>
          <p:cNvSpPr/>
          <p:nvPr/>
        </p:nvSpPr>
        <p:spPr>
          <a:xfrm>
            <a:off x="2188670" y="1001884"/>
            <a:ext cx="2115977" cy="583535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NVX System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7510A27A-75E2-41BA-B5E3-7B762262FB70}"/>
              </a:ext>
            </a:extLst>
          </p:cNvPr>
          <p:cNvSpPr/>
          <p:nvPr/>
        </p:nvSpPr>
        <p:spPr>
          <a:xfrm>
            <a:off x="3669724" y="3048211"/>
            <a:ext cx="548640" cy="94528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F553A90D-493C-4E5D-98E8-BAAEB964CE2E}"/>
              </a:ext>
            </a:extLst>
          </p:cNvPr>
          <p:cNvSpPr/>
          <p:nvPr/>
        </p:nvSpPr>
        <p:spPr>
          <a:xfrm>
            <a:off x="7010400" y="3048211"/>
            <a:ext cx="548640" cy="529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43674-56FE-4D2F-A258-0BD2534ACAF7}"/>
              </a:ext>
            </a:extLst>
          </p:cNvPr>
          <p:cNvSpPr/>
          <p:nvPr/>
        </p:nvSpPr>
        <p:spPr>
          <a:xfrm>
            <a:off x="2855770" y="1958423"/>
            <a:ext cx="2164080" cy="9251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Canonicalized system call state</a:t>
            </a:r>
          </a:p>
        </p:txBody>
      </p:sp>
      <p:pic>
        <p:nvPicPr>
          <p:cNvPr id="25" name="Picture 24" descr="A close up of a speaker&#10;&#10;Description automatically generated">
            <a:extLst>
              <a:ext uri="{FF2B5EF4-FFF2-40B4-BE49-F238E27FC236}">
                <a16:creationId xmlns:a16="http://schemas.microsoft.com/office/drawing/2014/main" id="{0B6F39A1-88B4-4EF0-AD78-F3BD52FBD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197" y="5984891"/>
            <a:ext cx="749605" cy="583535"/>
          </a:xfrm>
          <a:prstGeom prst="rect">
            <a:avLst/>
          </a:prstGeom>
        </p:spPr>
      </p:pic>
      <p:pic>
        <p:nvPicPr>
          <p:cNvPr id="26" name="Picture 25" descr="A circuit board&#10;&#10;Description automatically generated">
            <a:extLst>
              <a:ext uri="{FF2B5EF4-FFF2-40B4-BE49-F238E27FC236}">
                <a16:creationId xmlns:a16="http://schemas.microsoft.com/office/drawing/2014/main" id="{3275F4D5-6F55-40F1-80AA-4D0B1EAB7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633" y="5983807"/>
            <a:ext cx="749605" cy="58353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C10CF13-DB4C-41C3-9D61-E7BD04B4E81F}"/>
              </a:ext>
            </a:extLst>
          </p:cNvPr>
          <p:cNvSpPr/>
          <p:nvPr/>
        </p:nvSpPr>
        <p:spPr>
          <a:xfrm>
            <a:off x="5019850" y="2062943"/>
            <a:ext cx="2115977" cy="7160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0" indent="-857250" algn="ctr">
              <a:buFont typeface="Wingdings" panose="05000000000000000000" pitchFamily="2" charset="2"/>
              <a:buChar char="ü"/>
            </a:pPr>
            <a:r>
              <a:rPr lang="en-US" sz="7200" dirty="0">
                <a:solidFill>
                  <a:srgbClr val="00B050"/>
                </a:solidFill>
              </a:rPr>
              <a:t> F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673DDF9-4CDC-4881-87C4-130603729873}"/>
              </a:ext>
            </a:extLst>
          </p:cNvPr>
          <p:cNvSpPr/>
          <p:nvPr/>
        </p:nvSpPr>
        <p:spPr>
          <a:xfrm>
            <a:off x="6202680" y="1940538"/>
            <a:ext cx="2164080" cy="9251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Canonicalized system call state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179AAD-4F18-44E9-91A2-16A74602FA4D}"/>
              </a:ext>
            </a:extLst>
          </p:cNvPr>
          <p:cNvSpPr/>
          <p:nvPr/>
        </p:nvSpPr>
        <p:spPr>
          <a:xfrm>
            <a:off x="2188670" y="1584960"/>
            <a:ext cx="6421930" cy="513651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picture containing shirt, clock&#10;&#10;Description automatically generated">
            <a:extLst>
              <a:ext uri="{FF2B5EF4-FFF2-40B4-BE49-F238E27FC236}">
                <a16:creationId xmlns:a16="http://schemas.microsoft.com/office/drawing/2014/main" id="{8DA17662-307F-4264-83D8-F61AD86ED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2995" y="2608724"/>
            <a:ext cx="1965960" cy="252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63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1A135-10C7-48A5-B2C1-C69F82A0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EEBE440-1954-CB4F-84D9-A4B563841CA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769003-7711-45BB-B884-A92D23C62DDC}"/>
              </a:ext>
            </a:extLst>
          </p:cNvPr>
          <p:cNvSpPr txBox="1"/>
          <p:nvPr/>
        </p:nvSpPr>
        <p:spPr>
          <a:xfrm>
            <a:off x="4164376" y="2337028"/>
            <a:ext cx="227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call state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55BA4-4A51-4DE4-9AA3-655A7D12F585}"/>
              </a:ext>
            </a:extLst>
          </p:cNvPr>
          <p:cNvSpPr txBox="1"/>
          <p:nvPr/>
        </p:nvSpPr>
        <p:spPr>
          <a:xfrm>
            <a:off x="1369851" y="5099363"/>
            <a:ext cx="1768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syscall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number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203D12-81B6-46F2-B875-4372B77C37CA}"/>
              </a:ext>
            </a:extLst>
          </p:cNvPr>
          <p:cNvSpPr txBox="1"/>
          <p:nvPr/>
        </p:nvSpPr>
        <p:spPr>
          <a:xfrm>
            <a:off x="3383149" y="5094045"/>
            <a:ext cx="200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flags and modes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1C9148-6E18-4397-9051-32E9187C3CC8}"/>
              </a:ext>
            </a:extLst>
          </p:cNvPr>
          <p:cNvSpPr txBox="1"/>
          <p:nvPr/>
        </p:nvSpPr>
        <p:spPr>
          <a:xfrm>
            <a:off x="5412884" y="5077974"/>
            <a:ext cx="2044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simple variables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4B21F2-C2DC-4A0B-BD41-C4FB247C7C34}"/>
              </a:ext>
            </a:extLst>
          </p:cNvPr>
          <p:cNvSpPr txBox="1"/>
          <p:nvPr/>
        </p:nvSpPr>
        <p:spPr>
          <a:xfrm>
            <a:off x="7479614" y="5077974"/>
            <a:ext cx="2330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complex structures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42088D-C7E4-43AC-B23A-72A4439049B6}"/>
              </a:ext>
            </a:extLst>
          </p:cNvPr>
          <p:cNvSpPr txBox="1"/>
          <p:nvPr/>
        </p:nvSpPr>
        <p:spPr>
          <a:xfrm>
            <a:off x="2205962" y="3688059"/>
            <a:ext cx="2354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constant parameters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8A33A4-73FC-4D4C-909F-4189DCB791A5}"/>
              </a:ext>
            </a:extLst>
          </p:cNvPr>
          <p:cNvSpPr txBox="1"/>
          <p:nvPr/>
        </p:nvSpPr>
        <p:spPr>
          <a:xfrm>
            <a:off x="6306251" y="3688059"/>
            <a:ext cx="2354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 parameters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421223-1477-47B2-B31C-20130E9693A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flipH="1">
            <a:off x="3383149" y="2798693"/>
            <a:ext cx="1916538" cy="889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2D2DF6-F6C5-4F6B-9902-A16618D9BFD8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5299687" y="2798693"/>
            <a:ext cx="2183751" cy="889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D0EDE8C-3F18-400E-966A-91AF0E2B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342871" cy="1828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Anatomy of a System Call State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CF1ADC-A3BE-4EB9-94A8-F301D0390819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 flipH="1">
            <a:off x="2254240" y="4088169"/>
            <a:ext cx="1128909" cy="1011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07D69D-56F5-4656-B56F-6FA7CA764CF9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3383149" y="4088169"/>
            <a:ext cx="1003438" cy="1005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38E850-2FD0-4D16-91EB-969AB467AB61}"/>
              </a:ext>
            </a:extLst>
          </p:cNvPr>
          <p:cNvCxnSpPr>
            <a:stCxn id="18" idx="2"/>
            <a:endCxn id="14" idx="0"/>
          </p:cNvCxnSpPr>
          <p:nvPr/>
        </p:nvCxnSpPr>
        <p:spPr>
          <a:xfrm flipH="1">
            <a:off x="6434998" y="4088169"/>
            <a:ext cx="1048440" cy="989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176574C-71A7-4C00-858D-8EA1793C350E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>
            <a:off x="7483438" y="4088169"/>
            <a:ext cx="1161617" cy="989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735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  <p:bldP spid="16" grpId="0"/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E95E-8AB6-43D1-A33C-1D53860E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13" y="365125"/>
            <a:ext cx="1108720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Differences at System Call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E6AB-408B-4A94-8328-8C8C930D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call numbers</a:t>
            </a:r>
          </a:p>
          <a:p>
            <a:r>
              <a:rPr lang="en-US" dirty="0">
                <a:solidFill>
                  <a:schemeClr val="bg1"/>
                </a:solidFill>
              </a:rPr>
              <a:t>System calls</a:t>
            </a:r>
          </a:p>
          <a:p>
            <a:r>
              <a:rPr lang="en-US" dirty="0">
                <a:solidFill>
                  <a:schemeClr val="bg1"/>
                </a:solidFill>
              </a:rPr>
              <a:t>Struct layout</a:t>
            </a:r>
          </a:p>
          <a:p>
            <a:r>
              <a:rPr lang="en-US" dirty="0">
                <a:solidFill>
                  <a:schemeClr val="bg1"/>
                </a:solidFill>
              </a:rPr>
              <a:t>Flags and modes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DE8BC-F134-4599-A93F-2AB791DC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62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9B6D-C83B-48E6-B0DE-9D0AC043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Platform-Independent State Canonicalization (PISC)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C5AB-13DE-4FE1-BEAE-597873EDF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Canonicalize constants</a:t>
            </a:r>
          </a:p>
          <a:p>
            <a:r>
              <a:rPr lang="en-US" dirty="0">
                <a:solidFill>
                  <a:schemeClr val="bg1"/>
                </a:solidFill>
              </a:rPr>
              <a:t>Canonicalize struct layout</a:t>
            </a:r>
          </a:p>
          <a:p>
            <a:r>
              <a:rPr lang="en-US" dirty="0">
                <a:solidFill>
                  <a:schemeClr val="bg1"/>
                </a:solidFill>
              </a:rPr>
              <a:t>Use semantic equivalence rules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C207-7AE1-4258-B687-C1D7399A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82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9B6D-C83B-48E6-B0DE-9D0AC043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Semantic Equivalence Rules (PISC)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C207-7AE1-4258-B687-C1D7399A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27</a:t>
            </a:fld>
            <a:endParaRPr lang="en-US" dirty="0"/>
          </a:p>
        </p:txBody>
      </p:sp>
      <p:pic>
        <p:nvPicPr>
          <p:cNvPr id="6" name="Picture 5" descr="A close up of a speaker&#10;&#10;Description automatically generated">
            <a:extLst>
              <a:ext uri="{FF2B5EF4-FFF2-40B4-BE49-F238E27FC236}">
                <a16:creationId xmlns:a16="http://schemas.microsoft.com/office/drawing/2014/main" id="{5B04596F-5972-439F-89CA-0C3993BF4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95" y="4414669"/>
            <a:ext cx="1186150" cy="1199383"/>
          </a:xfrm>
          <a:prstGeom prst="rect">
            <a:avLst/>
          </a:prstGeom>
        </p:spPr>
      </p:pic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E7704A0E-0576-4B93-9BD8-72603514F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095" y="2067997"/>
            <a:ext cx="1186150" cy="11993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B7A53D-71F8-44B3-B046-21881BB8A481}"/>
              </a:ext>
            </a:extLst>
          </p:cNvPr>
          <p:cNvSpPr/>
          <p:nvPr/>
        </p:nvSpPr>
        <p:spPr>
          <a:xfrm>
            <a:off x="2875403" y="2392266"/>
            <a:ext cx="4054208" cy="550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open(</a:t>
            </a:r>
            <a:r>
              <a:rPr lang="fr-FR" dirty="0" err="1">
                <a:solidFill>
                  <a:schemeClr val="bg1"/>
                </a:solidFill>
              </a:rPr>
              <a:t>filepath</a:t>
            </a:r>
            <a:r>
              <a:rPr lang="fr-FR" dirty="0">
                <a:solidFill>
                  <a:schemeClr val="bg1"/>
                </a:solidFill>
              </a:rPr>
              <a:t>, flags, mode)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AA2E27-AAF0-45D0-B0C3-C33F5CF8456D}"/>
              </a:ext>
            </a:extLst>
          </p:cNvPr>
          <p:cNvSpPr/>
          <p:nvPr/>
        </p:nvSpPr>
        <p:spPr>
          <a:xfrm>
            <a:off x="2875403" y="4738938"/>
            <a:ext cx="5431315" cy="550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openat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dir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filepath</a:t>
            </a:r>
            <a:r>
              <a:rPr lang="fr-FR" dirty="0">
                <a:solidFill>
                  <a:schemeClr val="bg1"/>
                </a:solidFill>
              </a:rPr>
              <a:t>, flags, mode)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B7A8B9-EAC5-4F50-93F9-7F09D7E38438}"/>
              </a:ext>
            </a:extLst>
          </p:cNvPr>
          <p:cNvCxnSpPr>
            <a:cxnSpLocks/>
          </p:cNvCxnSpPr>
          <p:nvPr/>
        </p:nvCxnSpPr>
        <p:spPr>
          <a:xfrm>
            <a:off x="-132202" y="3858658"/>
            <a:ext cx="12636347" cy="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table&#10;&#10;Description automatically generated">
            <a:extLst>
              <a:ext uri="{FF2B5EF4-FFF2-40B4-BE49-F238E27FC236}">
                <a16:creationId xmlns:a16="http://schemas.microsoft.com/office/drawing/2014/main" id="{E21D1B47-9496-4477-8CED-7D0BB2674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430" y="2561747"/>
            <a:ext cx="991728" cy="7627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C70EA6-106A-4CE4-ACE2-66E6F2CA26F7}"/>
              </a:ext>
            </a:extLst>
          </p:cNvPr>
          <p:cNvSpPr txBox="1"/>
          <p:nvPr/>
        </p:nvSpPr>
        <p:spPr>
          <a:xfrm>
            <a:off x="10616588" y="3383463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Picture 16" descr="A picture containing table&#10;&#10;Description automatically generated">
            <a:extLst>
              <a:ext uri="{FF2B5EF4-FFF2-40B4-BE49-F238E27FC236}">
                <a16:creationId xmlns:a16="http://schemas.microsoft.com/office/drawing/2014/main" id="{ACB5515D-25EB-423C-B047-261ADB68E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430" y="3993596"/>
            <a:ext cx="991728" cy="7627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72685B-9627-4FA1-BDCA-0FDF5660D639}"/>
              </a:ext>
            </a:extLst>
          </p:cNvPr>
          <p:cNvSpPr txBox="1"/>
          <p:nvPr/>
        </p:nvSpPr>
        <p:spPr>
          <a:xfrm>
            <a:off x="10616588" y="4815312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E79F01-5048-430E-905A-4A313334137E}"/>
              </a:ext>
            </a:extLst>
          </p:cNvPr>
          <p:cNvSpPr/>
          <p:nvPr/>
        </p:nvSpPr>
        <p:spPr>
          <a:xfrm>
            <a:off x="907057" y="1576381"/>
            <a:ext cx="1454226" cy="407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Variant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F43789-F36E-40F7-9389-BB93CED4DF8C}"/>
              </a:ext>
            </a:extLst>
          </p:cNvPr>
          <p:cNvSpPr/>
          <p:nvPr/>
        </p:nvSpPr>
        <p:spPr>
          <a:xfrm>
            <a:off x="908895" y="3917996"/>
            <a:ext cx="1454226" cy="407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Variant 2</a:t>
            </a:r>
          </a:p>
        </p:txBody>
      </p:sp>
    </p:spTree>
    <p:extLst>
      <p:ext uri="{BB962C8B-B14F-4D97-AF65-F5344CB8AC3E}">
        <p14:creationId xmlns:p14="http://schemas.microsoft.com/office/powerpoint/2010/main" val="25201882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9B6D-C83B-48E6-B0DE-9D0AC043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Semantic Equivalence Rules (PISC)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C5AB-13DE-4FE1-BEAE-597873EDF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                                                                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                                   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C207-7AE1-4258-B687-C1D7399A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 descr="A close up of a speaker&#10;&#10;Description automatically generated">
            <a:extLst>
              <a:ext uri="{FF2B5EF4-FFF2-40B4-BE49-F238E27FC236}">
                <a16:creationId xmlns:a16="http://schemas.microsoft.com/office/drawing/2014/main" id="{5B04596F-5972-439F-89CA-0C3993BF4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95" y="4414669"/>
            <a:ext cx="1186150" cy="1199383"/>
          </a:xfrm>
          <a:prstGeom prst="rect">
            <a:avLst/>
          </a:prstGeom>
        </p:spPr>
      </p:pic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E7704A0E-0576-4B93-9BD8-72603514F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095" y="2067997"/>
            <a:ext cx="1186150" cy="11993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B7A53D-71F8-44B3-B046-21881BB8A481}"/>
              </a:ext>
            </a:extLst>
          </p:cNvPr>
          <p:cNvSpPr/>
          <p:nvPr/>
        </p:nvSpPr>
        <p:spPr>
          <a:xfrm>
            <a:off x="2875403" y="2392266"/>
            <a:ext cx="4054208" cy="550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FF0000"/>
                </a:solidFill>
              </a:rPr>
              <a:t>open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filepath</a:t>
            </a:r>
            <a:r>
              <a:rPr lang="fr-FR" dirty="0">
                <a:solidFill>
                  <a:schemeClr val="bg1"/>
                </a:solidFill>
              </a:rPr>
              <a:t>, flags, mode)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AA2E27-AAF0-45D0-B0C3-C33F5CF8456D}"/>
              </a:ext>
            </a:extLst>
          </p:cNvPr>
          <p:cNvSpPr/>
          <p:nvPr/>
        </p:nvSpPr>
        <p:spPr>
          <a:xfrm>
            <a:off x="2875403" y="4738938"/>
            <a:ext cx="5431315" cy="550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openat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dir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filepath</a:t>
            </a:r>
            <a:r>
              <a:rPr lang="fr-FR" dirty="0">
                <a:solidFill>
                  <a:schemeClr val="bg1"/>
                </a:solidFill>
              </a:rPr>
              <a:t>, flags, mode)</a:t>
            </a:r>
          </a:p>
        </p:txBody>
      </p:sp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0313C7B0-D101-422C-AC90-0C771169A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430" y="2561747"/>
            <a:ext cx="991728" cy="7627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0379F2-B402-4C96-BEED-7C474C9F37AA}"/>
              </a:ext>
            </a:extLst>
          </p:cNvPr>
          <p:cNvSpPr txBox="1"/>
          <p:nvPr/>
        </p:nvSpPr>
        <p:spPr>
          <a:xfrm>
            <a:off x="10616588" y="3383463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 descr="A picture containing table&#10;&#10;Description automatically generated">
            <a:extLst>
              <a:ext uri="{FF2B5EF4-FFF2-40B4-BE49-F238E27FC236}">
                <a16:creationId xmlns:a16="http://schemas.microsoft.com/office/drawing/2014/main" id="{8BA07BF2-B1B2-480D-AF7F-BB91FA06B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430" y="3993596"/>
            <a:ext cx="991728" cy="7627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6BD748-31A8-4691-A67E-E21173ED544F}"/>
              </a:ext>
            </a:extLst>
          </p:cNvPr>
          <p:cNvSpPr txBox="1"/>
          <p:nvPr/>
        </p:nvSpPr>
        <p:spPr>
          <a:xfrm>
            <a:off x="10616588" y="4815312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8B075E-1185-4641-9F9F-259222DB1A80}"/>
              </a:ext>
            </a:extLst>
          </p:cNvPr>
          <p:cNvSpPr/>
          <p:nvPr/>
        </p:nvSpPr>
        <p:spPr>
          <a:xfrm>
            <a:off x="907057" y="1576381"/>
            <a:ext cx="1454226" cy="407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2B7A5F-821C-47C9-8F6B-71F2CCEB7BC8}"/>
              </a:ext>
            </a:extLst>
          </p:cNvPr>
          <p:cNvSpPr/>
          <p:nvPr/>
        </p:nvSpPr>
        <p:spPr>
          <a:xfrm>
            <a:off x="908895" y="3917996"/>
            <a:ext cx="1454226" cy="407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Variant 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682EAD-899B-4BED-8E73-697DFF44489C}"/>
              </a:ext>
            </a:extLst>
          </p:cNvPr>
          <p:cNvCxnSpPr>
            <a:cxnSpLocks/>
          </p:cNvCxnSpPr>
          <p:nvPr/>
        </p:nvCxnSpPr>
        <p:spPr>
          <a:xfrm>
            <a:off x="-132202" y="3858658"/>
            <a:ext cx="12636347" cy="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xplosion: 14 Points 17">
            <a:extLst>
              <a:ext uri="{FF2B5EF4-FFF2-40B4-BE49-F238E27FC236}">
                <a16:creationId xmlns:a16="http://schemas.microsoft.com/office/drawing/2014/main" id="{CD5688AA-7D85-4639-8A5E-A6A9E41B5082}"/>
              </a:ext>
            </a:extLst>
          </p:cNvPr>
          <p:cNvSpPr/>
          <p:nvPr/>
        </p:nvSpPr>
        <p:spPr>
          <a:xfrm>
            <a:off x="2018842" y="3215295"/>
            <a:ext cx="3181120" cy="1199374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False Alarm</a:t>
            </a:r>
          </a:p>
        </p:txBody>
      </p:sp>
    </p:spTree>
    <p:extLst>
      <p:ext uri="{BB962C8B-B14F-4D97-AF65-F5344CB8AC3E}">
        <p14:creationId xmlns:p14="http://schemas.microsoft.com/office/powerpoint/2010/main" val="1320474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9B6D-C83B-48E6-B0DE-9D0AC043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Semantic Equivalence Rules (PISC)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C5AB-13DE-4FE1-BEAE-597873EDF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                                                                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                                   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C207-7AE1-4258-B687-C1D7399A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 descr="A close up of a speaker&#10;&#10;Description automatically generated">
            <a:extLst>
              <a:ext uri="{FF2B5EF4-FFF2-40B4-BE49-F238E27FC236}">
                <a16:creationId xmlns:a16="http://schemas.microsoft.com/office/drawing/2014/main" id="{5B04596F-5972-439F-89CA-0C3993BF4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95" y="4414669"/>
            <a:ext cx="1186150" cy="1199383"/>
          </a:xfrm>
          <a:prstGeom prst="rect">
            <a:avLst/>
          </a:prstGeom>
        </p:spPr>
      </p:pic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E7704A0E-0576-4B93-9BD8-72603514F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095" y="2067997"/>
            <a:ext cx="1186150" cy="11993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B7A53D-71F8-44B3-B046-21881BB8A481}"/>
              </a:ext>
            </a:extLst>
          </p:cNvPr>
          <p:cNvSpPr/>
          <p:nvPr/>
        </p:nvSpPr>
        <p:spPr>
          <a:xfrm>
            <a:off x="2875403" y="2392266"/>
            <a:ext cx="4054208" cy="550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00B050"/>
                </a:solidFill>
              </a:rPr>
              <a:t>open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filepath</a:t>
            </a:r>
            <a:r>
              <a:rPr lang="fr-FR" dirty="0">
                <a:solidFill>
                  <a:schemeClr val="bg1"/>
                </a:solidFill>
              </a:rPr>
              <a:t>, flags, mode)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AA2E27-AAF0-45D0-B0C3-C33F5CF8456D}"/>
              </a:ext>
            </a:extLst>
          </p:cNvPr>
          <p:cNvSpPr/>
          <p:nvPr/>
        </p:nvSpPr>
        <p:spPr>
          <a:xfrm>
            <a:off x="2875403" y="4738938"/>
            <a:ext cx="5431315" cy="550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openat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dir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filepath</a:t>
            </a:r>
            <a:r>
              <a:rPr lang="fr-FR" dirty="0">
                <a:solidFill>
                  <a:schemeClr val="bg1"/>
                </a:solidFill>
              </a:rPr>
              <a:t>, flags, mode)</a:t>
            </a:r>
          </a:p>
        </p:txBody>
      </p:sp>
      <p:pic>
        <p:nvPicPr>
          <p:cNvPr id="14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1C947BA3-5055-4A66-9859-F79F4A89D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430" y="2561747"/>
            <a:ext cx="991728" cy="7627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73D003-32DA-40C9-B253-A7C8B4E0C344}"/>
              </a:ext>
            </a:extLst>
          </p:cNvPr>
          <p:cNvSpPr txBox="1"/>
          <p:nvPr/>
        </p:nvSpPr>
        <p:spPr>
          <a:xfrm>
            <a:off x="10616588" y="3383463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 descr="A picture containing table&#10;&#10;Description automatically generated">
            <a:extLst>
              <a:ext uri="{FF2B5EF4-FFF2-40B4-BE49-F238E27FC236}">
                <a16:creationId xmlns:a16="http://schemas.microsoft.com/office/drawing/2014/main" id="{5742D09A-3F94-4391-BF1B-3D885D517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430" y="3993596"/>
            <a:ext cx="991728" cy="7627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EA85FC-C1E1-4FAD-ACAB-3691E75E8CB3}"/>
              </a:ext>
            </a:extLst>
          </p:cNvPr>
          <p:cNvSpPr txBox="1"/>
          <p:nvPr/>
        </p:nvSpPr>
        <p:spPr>
          <a:xfrm>
            <a:off x="10616588" y="4815312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2E536-257F-425A-9086-5A2E350C4C9C}"/>
              </a:ext>
            </a:extLst>
          </p:cNvPr>
          <p:cNvSpPr/>
          <p:nvPr/>
        </p:nvSpPr>
        <p:spPr>
          <a:xfrm>
            <a:off x="907057" y="1576381"/>
            <a:ext cx="1454226" cy="407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Variant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745877-0F9B-4E37-87A7-B033D404A365}"/>
              </a:ext>
            </a:extLst>
          </p:cNvPr>
          <p:cNvSpPr/>
          <p:nvPr/>
        </p:nvSpPr>
        <p:spPr>
          <a:xfrm>
            <a:off x="908895" y="3917996"/>
            <a:ext cx="1454226" cy="407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Variant 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3ACDD7-3846-4548-9377-361F01370AAA}"/>
              </a:ext>
            </a:extLst>
          </p:cNvPr>
          <p:cNvCxnSpPr>
            <a:cxnSpLocks/>
          </p:cNvCxnSpPr>
          <p:nvPr/>
        </p:nvCxnSpPr>
        <p:spPr>
          <a:xfrm>
            <a:off x="-132202" y="3858658"/>
            <a:ext cx="12636347" cy="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F7649D09-F70A-4438-BACF-0373C9A4B93F}"/>
              </a:ext>
            </a:extLst>
          </p:cNvPr>
          <p:cNvSpPr/>
          <p:nvPr/>
        </p:nvSpPr>
        <p:spPr>
          <a:xfrm>
            <a:off x="2654963" y="3197900"/>
            <a:ext cx="1801127" cy="1361651"/>
          </a:xfrm>
          <a:prstGeom prst="flowChartDocumen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Functional Equivalent</a:t>
            </a:r>
          </a:p>
        </p:txBody>
      </p:sp>
    </p:spTree>
    <p:extLst>
      <p:ext uri="{BB962C8B-B14F-4D97-AF65-F5344CB8AC3E}">
        <p14:creationId xmlns:p14="http://schemas.microsoft.com/office/powerpoint/2010/main" val="267351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439141" cy="52033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Type-Safe Programming Languages (e.g. Rust)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EBE440-1954-CB4F-84D9-A4B563841C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825625"/>
            <a:ext cx="7545946" cy="520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Type-Safe </a:t>
            </a:r>
            <a:r>
              <a:rPr lang="en-US" strike="sngStrike" noProof="0" dirty="0">
                <a:solidFill>
                  <a:schemeClr val="bg1"/>
                </a:solidFill>
                <a:latin typeface="Calibri" panose="020F0502020204030204"/>
              </a:rPr>
              <a:t>Programming </a:t>
            </a:r>
            <a:r>
              <a:rPr kumimoji="0" lang="en-US" sz="28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Languages (e.g. Rust)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2527703"/>
            <a:ext cx="5112895" cy="520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Mitigations: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62740" y="3048039"/>
            <a:ext cx="6643576" cy="1098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Integrity Enforcement (e.g. CFI)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Diversity (e.g. ASLR)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62740" y="3048039"/>
            <a:ext cx="5569688" cy="1274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Integrity</a:t>
            </a:r>
            <a:r>
              <a:rPr kumimoji="0" lang="en-US" sz="2800" b="0" i="0" u="none" strike="sng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Enforcement</a:t>
            </a:r>
            <a:r>
              <a:rPr kumimoji="0" lang="en-US" sz="28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(e.g. CFI)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 Diversity (e.g. ASLR)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2527703"/>
            <a:ext cx="5112895" cy="520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sng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Mitigations: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838200" y="4068437"/>
            <a:ext cx="7338134" cy="520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N-Variant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eXecution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(NVX)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80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7" grpId="0"/>
      <p:bldP spid="8" grpId="0"/>
      <p:bldP spid="8" grpId="1"/>
      <p:bldP spid="9" grpId="0"/>
      <p:bldP spid="9" grpId="1"/>
      <p:bldP spid="10" grpId="0"/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9B6D-C83B-48E6-B0DE-9D0AC043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Semantic Equivalence Rules (PISC)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C5AB-13DE-4FE1-BEAE-597873EDF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                                                                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                                   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C207-7AE1-4258-B687-C1D7399A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 descr="A close up of a speaker&#10;&#10;Description automatically generated">
            <a:extLst>
              <a:ext uri="{FF2B5EF4-FFF2-40B4-BE49-F238E27FC236}">
                <a16:creationId xmlns:a16="http://schemas.microsoft.com/office/drawing/2014/main" id="{5B04596F-5972-439F-89CA-0C3993BF4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95" y="4414669"/>
            <a:ext cx="1186150" cy="1199383"/>
          </a:xfrm>
          <a:prstGeom prst="rect">
            <a:avLst/>
          </a:prstGeom>
        </p:spPr>
      </p:pic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E7704A0E-0576-4B93-9BD8-72603514F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095" y="2067997"/>
            <a:ext cx="1186150" cy="11993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B7A53D-71F8-44B3-B046-21881BB8A481}"/>
              </a:ext>
            </a:extLst>
          </p:cNvPr>
          <p:cNvSpPr/>
          <p:nvPr/>
        </p:nvSpPr>
        <p:spPr>
          <a:xfrm>
            <a:off x="2875403" y="2392266"/>
            <a:ext cx="4054208" cy="550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open(</a:t>
            </a:r>
            <a:r>
              <a:rPr lang="fr-FR" dirty="0" err="1">
                <a:solidFill>
                  <a:srgbClr val="FF0000"/>
                </a:solidFill>
              </a:rPr>
              <a:t>filepath</a:t>
            </a:r>
            <a:r>
              <a:rPr lang="fr-FR" dirty="0">
                <a:solidFill>
                  <a:schemeClr val="bg1"/>
                </a:solidFill>
              </a:rPr>
              <a:t>, flags, mode)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AA2E27-AAF0-45D0-B0C3-C33F5CF8456D}"/>
              </a:ext>
            </a:extLst>
          </p:cNvPr>
          <p:cNvSpPr/>
          <p:nvPr/>
        </p:nvSpPr>
        <p:spPr>
          <a:xfrm>
            <a:off x="2875403" y="4738938"/>
            <a:ext cx="5431315" cy="550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openat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dir</a:t>
            </a:r>
            <a:r>
              <a:rPr lang="fr-FR" dirty="0">
                <a:solidFill>
                  <a:schemeClr val="bg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filepath</a:t>
            </a:r>
            <a:r>
              <a:rPr lang="fr-FR" dirty="0">
                <a:solidFill>
                  <a:schemeClr val="bg1"/>
                </a:solidFill>
              </a:rPr>
              <a:t>, flags, mode)</a:t>
            </a:r>
          </a:p>
        </p:txBody>
      </p:sp>
      <p:pic>
        <p:nvPicPr>
          <p:cNvPr id="12" name="Picture 11" descr="A picture containing table&#10;&#10;Description automatically generated">
            <a:extLst>
              <a:ext uri="{FF2B5EF4-FFF2-40B4-BE49-F238E27FC236}">
                <a16:creationId xmlns:a16="http://schemas.microsoft.com/office/drawing/2014/main" id="{7CA85A69-493E-455C-BCB2-66FE69C31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430" y="2561747"/>
            <a:ext cx="991728" cy="7627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33C0BC-2F7E-458D-8A65-F5A17FB3F332}"/>
              </a:ext>
            </a:extLst>
          </p:cNvPr>
          <p:cNvSpPr txBox="1"/>
          <p:nvPr/>
        </p:nvSpPr>
        <p:spPr>
          <a:xfrm>
            <a:off x="10616588" y="3383463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92365D1E-0B87-491A-A394-EDCD9A7AC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430" y="3993596"/>
            <a:ext cx="991728" cy="7627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BC85FF-7B6F-4E88-AF59-36EDE28E6762}"/>
              </a:ext>
            </a:extLst>
          </p:cNvPr>
          <p:cNvSpPr txBox="1"/>
          <p:nvPr/>
        </p:nvSpPr>
        <p:spPr>
          <a:xfrm>
            <a:off x="10616588" y="4815312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BD810-8F20-4802-95BC-9D8A8D18850E}"/>
              </a:ext>
            </a:extLst>
          </p:cNvPr>
          <p:cNvSpPr/>
          <p:nvPr/>
        </p:nvSpPr>
        <p:spPr>
          <a:xfrm>
            <a:off x="907057" y="1576381"/>
            <a:ext cx="1454226" cy="407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Variant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96E31F-F61B-49FA-BD43-3AAE4D609EF5}"/>
              </a:ext>
            </a:extLst>
          </p:cNvPr>
          <p:cNvSpPr/>
          <p:nvPr/>
        </p:nvSpPr>
        <p:spPr>
          <a:xfrm>
            <a:off x="908895" y="3917996"/>
            <a:ext cx="1454226" cy="407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Variant 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169AED-5E8C-4664-9DC1-23411C772721}"/>
              </a:ext>
            </a:extLst>
          </p:cNvPr>
          <p:cNvCxnSpPr>
            <a:cxnSpLocks/>
          </p:cNvCxnSpPr>
          <p:nvPr/>
        </p:nvCxnSpPr>
        <p:spPr>
          <a:xfrm>
            <a:off x="-132202" y="3858658"/>
            <a:ext cx="12636347" cy="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xplosion: 14 Points 18">
            <a:extLst>
              <a:ext uri="{FF2B5EF4-FFF2-40B4-BE49-F238E27FC236}">
                <a16:creationId xmlns:a16="http://schemas.microsoft.com/office/drawing/2014/main" id="{B1577552-BA00-4C8E-BE81-E53F1ADF3651}"/>
              </a:ext>
            </a:extLst>
          </p:cNvPr>
          <p:cNvSpPr/>
          <p:nvPr/>
        </p:nvSpPr>
        <p:spPr>
          <a:xfrm>
            <a:off x="2692195" y="3324473"/>
            <a:ext cx="3181120" cy="1199374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False Alarm</a:t>
            </a:r>
          </a:p>
        </p:txBody>
      </p:sp>
    </p:spTree>
    <p:extLst>
      <p:ext uri="{BB962C8B-B14F-4D97-AF65-F5344CB8AC3E}">
        <p14:creationId xmlns:p14="http://schemas.microsoft.com/office/powerpoint/2010/main" val="614056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9B6D-C83B-48E6-B0DE-9D0AC043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Semantic Equivalence Rules (PISC)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C5AB-13DE-4FE1-BEAE-597873EDF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                                                                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                                   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C207-7AE1-4258-B687-C1D7399A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 descr="A close up of a speaker&#10;&#10;Description automatically generated">
            <a:extLst>
              <a:ext uri="{FF2B5EF4-FFF2-40B4-BE49-F238E27FC236}">
                <a16:creationId xmlns:a16="http://schemas.microsoft.com/office/drawing/2014/main" id="{5B04596F-5972-439F-89CA-0C3993BF4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95" y="4414669"/>
            <a:ext cx="1186150" cy="1199383"/>
          </a:xfrm>
          <a:prstGeom prst="rect">
            <a:avLst/>
          </a:prstGeom>
        </p:spPr>
      </p:pic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E7704A0E-0576-4B93-9BD8-72603514F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095" y="2067997"/>
            <a:ext cx="1186150" cy="11993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B7A53D-71F8-44B3-B046-21881BB8A481}"/>
              </a:ext>
            </a:extLst>
          </p:cNvPr>
          <p:cNvSpPr/>
          <p:nvPr/>
        </p:nvSpPr>
        <p:spPr>
          <a:xfrm>
            <a:off x="2875403" y="2392266"/>
            <a:ext cx="4054208" cy="550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open(</a:t>
            </a:r>
            <a:r>
              <a:rPr lang="fr-FR" dirty="0" err="1">
                <a:solidFill>
                  <a:srgbClr val="00B050"/>
                </a:solidFill>
              </a:rPr>
              <a:t>filepath</a:t>
            </a:r>
            <a:r>
              <a:rPr lang="fr-FR" dirty="0">
                <a:solidFill>
                  <a:schemeClr val="bg1"/>
                </a:solidFill>
              </a:rPr>
              <a:t>, flags, mode)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AA2E27-AAF0-45D0-B0C3-C33F5CF8456D}"/>
              </a:ext>
            </a:extLst>
          </p:cNvPr>
          <p:cNvSpPr/>
          <p:nvPr/>
        </p:nvSpPr>
        <p:spPr>
          <a:xfrm>
            <a:off x="2875403" y="4738938"/>
            <a:ext cx="5431315" cy="550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openat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rgbClr val="00B050"/>
                </a:solidFill>
              </a:rPr>
              <a:t>dir</a:t>
            </a:r>
            <a:r>
              <a:rPr lang="fr-FR" dirty="0">
                <a:solidFill>
                  <a:schemeClr val="bg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filepath</a:t>
            </a:r>
            <a:r>
              <a:rPr lang="fr-FR" dirty="0">
                <a:solidFill>
                  <a:schemeClr val="bg1"/>
                </a:solidFill>
              </a:rPr>
              <a:t>, flags, mode)</a:t>
            </a:r>
          </a:p>
        </p:txBody>
      </p:sp>
      <p:pic>
        <p:nvPicPr>
          <p:cNvPr id="16" name="Picture 15" descr="A picture containing table&#10;&#10;Description automatically generated">
            <a:extLst>
              <a:ext uri="{FF2B5EF4-FFF2-40B4-BE49-F238E27FC236}">
                <a16:creationId xmlns:a16="http://schemas.microsoft.com/office/drawing/2014/main" id="{3920241A-CE0E-4D6F-84E0-633A54260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430" y="2561747"/>
            <a:ext cx="991728" cy="7627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B071F1-24BC-4C14-8AEC-45BDE0D35328}"/>
              </a:ext>
            </a:extLst>
          </p:cNvPr>
          <p:cNvSpPr txBox="1"/>
          <p:nvPr/>
        </p:nvSpPr>
        <p:spPr>
          <a:xfrm>
            <a:off x="10616588" y="3383463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 descr="A picture containing table&#10;&#10;Description automatically generated">
            <a:extLst>
              <a:ext uri="{FF2B5EF4-FFF2-40B4-BE49-F238E27FC236}">
                <a16:creationId xmlns:a16="http://schemas.microsoft.com/office/drawing/2014/main" id="{0AFCE390-F13F-4586-BA65-499828353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430" y="3993596"/>
            <a:ext cx="991728" cy="7627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1CFC7E9-EFE3-45BB-9EFB-3B5BAF82A142}"/>
              </a:ext>
            </a:extLst>
          </p:cNvPr>
          <p:cNvSpPr txBox="1"/>
          <p:nvPr/>
        </p:nvSpPr>
        <p:spPr>
          <a:xfrm>
            <a:off x="10616588" y="4815312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0D50CA-D70A-4802-AAF7-549437E716D2}"/>
              </a:ext>
            </a:extLst>
          </p:cNvPr>
          <p:cNvSpPr/>
          <p:nvPr/>
        </p:nvSpPr>
        <p:spPr>
          <a:xfrm>
            <a:off x="907057" y="1576381"/>
            <a:ext cx="1454226" cy="407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Variant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B9CD60-E19C-43B4-A571-FE6CF1D1DD1F}"/>
              </a:ext>
            </a:extLst>
          </p:cNvPr>
          <p:cNvSpPr/>
          <p:nvPr/>
        </p:nvSpPr>
        <p:spPr>
          <a:xfrm>
            <a:off x="908895" y="3917996"/>
            <a:ext cx="1454226" cy="407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Variant 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8C429C-3747-49B6-B293-329A45885CB0}"/>
              </a:ext>
            </a:extLst>
          </p:cNvPr>
          <p:cNvCxnSpPr>
            <a:cxnSpLocks/>
          </p:cNvCxnSpPr>
          <p:nvPr/>
        </p:nvCxnSpPr>
        <p:spPr>
          <a:xfrm>
            <a:off x="-132202" y="3858658"/>
            <a:ext cx="12636347" cy="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F927543B-8E11-41AD-B9F2-10E48B3FF6C9}"/>
              </a:ext>
            </a:extLst>
          </p:cNvPr>
          <p:cNvSpPr/>
          <p:nvPr/>
        </p:nvSpPr>
        <p:spPr>
          <a:xfrm>
            <a:off x="3428027" y="3237170"/>
            <a:ext cx="1801127" cy="1361651"/>
          </a:xfrm>
          <a:prstGeom prst="flowChartDocumen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Resolve absolute file paths before checking</a:t>
            </a:r>
          </a:p>
        </p:txBody>
      </p:sp>
    </p:spTree>
    <p:extLst>
      <p:ext uri="{BB962C8B-B14F-4D97-AF65-F5344CB8AC3E}">
        <p14:creationId xmlns:p14="http://schemas.microsoft.com/office/powerpoint/2010/main" val="3174249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9B6D-C83B-48E6-B0DE-9D0AC043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Semantic Equivalence Rules (PISC)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C5AB-13DE-4FE1-BEAE-597873EDF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                                                                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                                   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C207-7AE1-4258-B687-C1D7399A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32</a:t>
            </a:fld>
            <a:endParaRPr lang="en-US" dirty="0"/>
          </a:p>
        </p:txBody>
      </p:sp>
      <p:pic>
        <p:nvPicPr>
          <p:cNvPr id="6" name="Picture 5" descr="A close up of a speaker&#10;&#10;Description automatically generated">
            <a:extLst>
              <a:ext uri="{FF2B5EF4-FFF2-40B4-BE49-F238E27FC236}">
                <a16:creationId xmlns:a16="http://schemas.microsoft.com/office/drawing/2014/main" id="{5B04596F-5972-439F-89CA-0C3993BF4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95" y="4414669"/>
            <a:ext cx="1186150" cy="1199383"/>
          </a:xfrm>
          <a:prstGeom prst="rect">
            <a:avLst/>
          </a:prstGeom>
        </p:spPr>
      </p:pic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E7704A0E-0576-4B93-9BD8-72603514F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095" y="2067997"/>
            <a:ext cx="1186150" cy="11993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B7A53D-71F8-44B3-B046-21881BB8A481}"/>
              </a:ext>
            </a:extLst>
          </p:cNvPr>
          <p:cNvSpPr/>
          <p:nvPr/>
        </p:nvSpPr>
        <p:spPr>
          <a:xfrm>
            <a:off x="2875403" y="2392266"/>
            <a:ext cx="4054208" cy="550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open(</a:t>
            </a:r>
            <a:r>
              <a:rPr lang="fr-FR" dirty="0" err="1">
                <a:solidFill>
                  <a:schemeClr val="bg1"/>
                </a:solidFill>
              </a:rPr>
              <a:t>filepath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>
                <a:solidFill>
                  <a:srgbClr val="FF0000"/>
                </a:solidFill>
              </a:rPr>
              <a:t>flags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>
                <a:solidFill>
                  <a:srgbClr val="FF0000"/>
                </a:solidFill>
              </a:rPr>
              <a:t>mode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AA2E27-AAF0-45D0-B0C3-C33F5CF8456D}"/>
              </a:ext>
            </a:extLst>
          </p:cNvPr>
          <p:cNvSpPr/>
          <p:nvPr/>
        </p:nvSpPr>
        <p:spPr>
          <a:xfrm>
            <a:off x="2875403" y="4738938"/>
            <a:ext cx="5431315" cy="550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openat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dir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filepath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>
                <a:solidFill>
                  <a:srgbClr val="FF0000"/>
                </a:solidFill>
              </a:rPr>
              <a:t>flags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>
                <a:solidFill>
                  <a:srgbClr val="FF0000"/>
                </a:solidFill>
              </a:rPr>
              <a:t>mode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3291E012-95CB-4D69-8C88-6B7B17731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430" y="2561747"/>
            <a:ext cx="991728" cy="7627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4E161E-3237-466B-94AF-E15783AF7411}"/>
              </a:ext>
            </a:extLst>
          </p:cNvPr>
          <p:cNvSpPr txBox="1"/>
          <p:nvPr/>
        </p:nvSpPr>
        <p:spPr>
          <a:xfrm>
            <a:off x="10616588" y="3383463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 descr="A picture containing table&#10;&#10;Description automatically generated">
            <a:extLst>
              <a:ext uri="{FF2B5EF4-FFF2-40B4-BE49-F238E27FC236}">
                <a16:creationId xmlns:a16="http://schemas.microsoft.com/office/drawing/2014/main" id="{EDA48DE4-09EA-4924-8E6A-403A98184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430" y="3993596"/>
            <a:ext cx="991728" cy="7627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1D2E75-ABBD-408E-84BD-15876C3CA4C7}"/>
              </a:ext>
            </a:extLst>
          </p:cNvPr>
          <p:cNvSpPr txBox="1"/>
          <p:nvPr/>
        </p:nvSpPr>
        <p:spPr>
          <a:xfrm>
            <a:off x="10616588" y="4815312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9FBBE-4A4F-4A93-994E-79912CCE7E4D}"/>
              </a:ext>
            </a:extLst>
          </p:cNvPr>
          <p:cNvSpPr/>
          <p:nvPr/>
        </p:nvSpPr>
        <p:spPr>
          <a:xfrm>
            <a:off x="907057" y="1576381"/>
            <a:ext cx="1454226" cy="407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31335-B800-40CD-9A8B-9722F5B2E83E}"/>
              </a:ext>
            </a:extLst>
          </p:cNvPr>
          <p:cNvSpPr/>
          <p:nvPr/>
        </p:nvSpPr>
        <p:spPr>
          <a:xfrm>
            <a:off x="908895" y="3917996"/>
            <a:ext cx="1454226" cy="407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Variant 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A635D1-DD24-4A0F-A61B-5CB5FCE0BBC3}"/>
              </a:ext>
            </a:extLst>
          </p:cNvPr>
          <p:cNvCxnSpPr>
            <a:cxnSpLocks/>
          </p:cNvCxnSpPr>
          <p:nvPr/>
        </p:nvCxnSpPr>
        <p:spPr>
          <a:xfrm>
            <a:off x="-132202" y="3858658"/>
            <a:ext cx="12636347" cy="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xplosion: 14 Points 17">
            <a:extLst>
              <a:ext uri="{FF2B5EF4-FFF2-40B4-BE49-F238E27FC236}">
                <a16:creationId xmlns:a16="http://schemas.microsoft.com/office/drawing/2014/main" id="{D8BE85B7-6254-409A-B80E-AA2707D0BCC9}"/>
              </a:ext>
            </a:extLst>
          </p:cNvPr>
          <p:cNvSpPr/>
          <p:nvPr/>
        </p:nvSpPr>
        <p:spPr>
          <a:xfrm>
            <a:off x="3748491" y="3215295"/>
            <a:ext cx="3181120" cy="1199374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False Alarm</a:t>
            </a:r>
          </a:p>
        </p:txBody>
      </p:sp>
    </p:spTree>
    <p:extLst>
      <p:ext uri="{BB962C8B-B14F-4D97-AF65-F5344CB8AC3E}">
        <p14:creationId xmlns:p14="http://schemas.microsoft.com/office/powerpoint/2010/main" val="1087153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9B6D-C83B-48E6-B0DE-9D0AC043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Semantic Equivalence Rules (PISC)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C5AB-13DE-4FE1-BEAE-597873EDF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                                                                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                                   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C207-7AE1-4258-B687-C1D7399A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33</a:t>
            </a:fld>
            <a:endParaRPr lang="en-US" dirty="0"/>
          </a:p>
        </p:txBody>
      </p:sp>
      <p:pic>
        <p:nvPicPr>
          <p:cNvPr id="6" name="Picture 5" descr="A close up of a speaker&#10;&#10;Description automatically generated">
            <a:extLst>
              <a:ext uri="{FF2B5EF4-FFF2-40B4-BE49-F238E27FC236}">
                <a16:creationId xmlns:a16="http://schemas.microsoft.com/office/drawing/2014/main" id="{5B04596F-5972-439F-89CA-0C3993BF4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95" y="4414669"/>
            <a:ext cx="1186150" cy="1199383"/>
          </a:xfrm>
          <a:prstGeom prst="rect">
            <a:avLst/>
          </a:prstGeom>
        </p:spPr>
      </p:pic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E7704A0E-0576-4B93-9BD8-72603514F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095" y="2067997"/>
            <a:ext cx="1186150" cy="11993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B7A53D-71F8-44B3-B046-21881BB8A481}"/>
              </a:ext>
            </a:extLst>
          </p:cNvPr>
          <p:cNvSpPr/>
          <p:nvPr/>
        </p:nvSpPr>
        <p:spPr>
          <a:xfrm>
            <a:off x="2875403" y="2392266"/>
            <a:ext cx="4054208" cy="550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open(</a:t>
            </a:r>
            <a:r>
              <a:rPr lang="fr-FR" dirty="0" err="1">
                <a:solidFill>
                  <a:schemeClr val="bg1"/>
                </a:solidFill>
              </a:rPr>
              <a:t>filepath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>
                <a:solidFill>
                  <a:srgbClr val="00B050"/>
                </a:solidFill>
              </a:rPr>
              <a:t>flags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>
                <a:solidFill>
                  <a:srgbClr val="00B050"/>
                </a:solidFill>
              </a:rPr>
              <a:t>mode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AA2E27-AAF0-45D0-B0C3-C33F5CF8456D}"/>
              </a:ext>
            </a:extLst>
          </p:cNvPr>
          <p:cNvSpPr/>
          <p:nvPr/>
        </p:nvSpPr>
        <p:spPr>
          <a:xfrm>
            <a:off x="2875403" y="4738938"/>
            <a:ext cx="5431315" cy="550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openat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dir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filepath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>
                <a:solidFill>
                  <a:srgbClr val="00B050"/>
                </a:solidFill>
              </a:rPr>
              <a:t>flags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>
                <a:solidFill>
                  <a:srgbClr val="00B050"/>
                </a:solidFill>
              </a:rPr>
              <a:t>mode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5" name="Picture 14" descr="A picture containing table&#10;&#10;Description automatically generated">
            <a:extLst>
              <a:ext uri="{FF2B5EF4-FFF2-40B4-BE49-F238E27FC236}">
                <a16:creationId xmlns:a16="http://schemas.microsoft.com/office/drawing/2014/main" id="{730FDC8D-0C83-4F2D-80DC-90292D189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430" y="2561747"/>
            <a:ext cx="991728" cy="7627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6EBAB8-C5E2-4AD1-8B7C-A7D023774878}"/>
              </a:ext>
            </a:extLst>
          </p:cNvPr>
          <p:cNvSpPr txBox="1"/>
          <p:nvPr/>
        </p:nvSpPr>
        <p:spPr>
          <a:xfrm>
            <a:off x="10616588" y="3383463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Picture 16" descr="A picture containing table&#10;&#10;Description automatically generated">
            <a:extLst>
              <a:ext uri="{FF2B5EF4-FFF2-40B4-BE49-F238E27FC236}">
                <a16:creationId xmlns:a16="http://schemas.microsoft.com/office/drawing/2014/main" id="{4E831C47-AAD1-4387-BBE9-94F6865BB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430" y="3993596"/>
            <a:ext cx="991728" cy="7627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D89437-90C9-48C0-A450-F54961239763}"/>
              </a:ext>
            </a:extLst>
          </p:cNvPr>
          <p:cNvSpPr txBox="1"/>
          <p:nvPr/>
        </p:nvSpPr>
        <p:spPr>
          <a:xfrm>
            <a:off x="10616588" y="4815312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DBD8F9-575F-423C-A233-A561DA37128C}"/>
              </a:ext>
            </a:extLst>
          </p:cNvPr>
          <p:cNvSpPr/>
          <p:nvPr/>
        </p:nvSpPr>
        <p:spPr>
          <a:xfrm>
            <a:off x="907057" y="1576381"/>
            <a:ext cx="1454226" cy="407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Variant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00F0D9-5C40-41EB-8AB0-C40DA1121CFB}"/>
              </a:ext>
            </a:extLst>
          </p:cNvPr>
          <p:cNvSpPr/>
          <p:nvPr/>
        </p:nvSpPr>
        <p:spPr>
          <a:xfrm>
            <a:off x="908895" y="3917996"/>
            <a:ext cx="1454226" cy="407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Variant 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254F25-384E-4E86-911D-128D14208543}"/>
              </a:ext>
            </a:extLst>
          </p:cNvPr>
          <p:cNvCxnSpPr>
            <a:cxnSpLocks/>
          </p:cNvCxnSpPr>
          <p:nvPr/>
        </p:nvCxnSpPr>
        <p:spPr>
          <a:xfrm>
            <a:off x="-132202" y="3858658"/>
            <a:ext cx="12636347" cy="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C6BBF283-E788-423E-86E0-3D34BF899EC4}"/>
              </a:ext>
            </a:extLst>
          </p:cNvPr>
          <p:cNvSpPr/>
          <p:nvPr/>
        </p:nvSpPr>
        <p:spPr>
          <a:xfrm>
            <a:off x="4384844" y="3197900"/>
            <a:ext cx="1801127" cy="1361651"/>
          </a:xfrm>
          <a:prstGeom prst="flowChartDocumen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Constant 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260381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54A7E-6C0F-4CD5-A7E5-CB27A804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34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132A2FB-06CC-4B80-8D0C-08EA8FA4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8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Challenges</a:t>
            </a:r>
          </a:p>
        </p:txBody>
      </p:sp>
      <p:pic>
        <p:nvPicPr>
          <p:cNvPr id="16" name="Content Placeholder 15" descr="A picture containing person, man, looking, holding&#10;&#10;Description automatically generated">
            <a:extLst>
              <a:ext uri="{FF2B5EF4-FFF2-40B4-BE49-F238E27FC236}">
                <a16:creationId xmlns:a16="http://schemas.microsoft.com/office/drawing/2014/main" id="{F449708C-A724-485D-9270-08A49FBF7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2360" y="3742395"/>
            <a:ext cx="3967279" cy="2613955"/>
          </a:xfrm>
        </p:spPr>
      </p:pic>
      <p:sp>
        <p:nvSpPr>
          <p:cNvPr id="17" name="Cloud 16">
            <a:extLst>
              <a:ext uri="{FF2B5EF4-FFF2-40B4-BE49-F238E27FC236}">
                <a16:creationId xmlns:a16="http://schemas.microsoft.com/office/drawing/2014/main" id="{52A29A62-B0A3-4B58-8EC3-97DDEFFE7D43}"/>
              </a:ext>
            </a:extLst>
          </p:cNvPr>
          <p:cNvSpPr/>
          <p:nvPr/>
        </p:nvSpPr>
        <p:spPr>
          <a:xfrm>
            <a:off x="2417567" y="1690524"/>
            <a:ext cx="3389585" cy="168691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False Alarms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5F4962F4-3735-42AB-A759-00CA1B1CADFD}"/>
              </a:ext>
            </a:extLst>
          </p:cNvPr>
          <p:cNvSpPr/>
          <p:nvPr/>
        </p:nvSpPr>
        <p:spPr>
          <a:xfrm>
            <a:off x="6384846" y="1690524"/>
            <a:ext cx="3389585" cy="168691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29210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59F8-D719-445E-AC9E-7BCEE580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Expensive Inter-Monitor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78BB5-9B38-41CF-AFDD-FB9341A94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Latency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TCP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Reliable UDP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Custom TCP/IP stack</a:t>
            </a:r>
          </a:p>
          <a:p>
            <a:r>
              <a:rPr lang="en-US" dirty="0">
                <a:solidFill>
                  <a:schemeClr val="bg1"/>
                </a:solidFill>
              </a:rPr>
              <a:t>Roundtrip time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Avoid inter-monitor communication (when possible)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54435-37EC-4721-82DC-4436804A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83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59F8-D719-445E-AC9E-7BCEE580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78BB5-9B38-41CF-AFDD-FB9341A94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Monitoring and replication are expensive</a:t>
            </a:r>
          </a:p>
          <a:p>
            <a:r>
              <a:rPr lang="en-US" dirty="0">
                <a:solidFill>
                  <a:schemeClr val="bg1"/>
                </a:solidFill>
              </a:rPr>
              <a:t>Avoid monitoring and replication when possible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Selective Monitoring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Selective Replication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54435-37EC-4721-82DC-4436804A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42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29"/>
          <p:cNvSpPr/>
          <p:nvPr/>
        </p:nvSpPr>
        <p:spPr>
          <a:xfrm>
            <a:off x="8314549" y="718111"/>
            <a:ext cx="2112929" cy="1925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9" name="Rechthoek 29"/>
          <p:cNvSpPr/>
          <p:nvPr/>
        </p:nvSpPr>
        <p:spPr>
          <a:xfrm>
            <a:off x="1495182" y="714935"/>
            <a:ext cx="2112929" cy="1925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12" name="Rechthoek 42"/>
          <p:cNvSpPr/>
          <p:nvPr/>
        </p:nvSpPr>
        <p:spPr>
          <a:xfrm>
            <a:off x="1495179" y="992667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</a:t>
            </a:r>
          </a:p>
          <a:p>
            <a:pPr algn="ctr"/>
            <a:r>
              <a:rPr lang="nl-BE" sz="2200" dirty="0"/>
              <a:t>Variant</a:t>
            </a:r>
          </a:p>
        </p:txBody>
      </p:sp>
      <p:sp>
        <p:nvSpPr>
          <p:cNvPr id="16" name="Rechthoek 29"/>
          <p:cNvSpPr/>
          <p:nvPr/>
        </p:nvSpPr>
        <p:spPr>
          <a:xfrm>
            <a:off x="1510503" y="4034725"/>
            <a:ext cx="210408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sp>
        <p:nvSpPr>
          <p:cNvPr id="17" name="Rechthoek 29"/>
          <p:cNvSpPr/>
          <p:nvPr/>
        </p:nvSpPr>
        <p:spPr>
          <a:xfrm>
            <a:off x="1510502" y="5582693"/>
            <a:ext cx="2104082" cy="56527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Kernel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37</a:t>
            </a:fld>
            <a:endParaRPr lang="en-US" dirty="0"/>
          </a:p>
        </p:txBody>
      </p:sp>
      <p:sp>
        <p:nvSpPr>
          <p:cNvPr id="62" name="Rechthoek 29">
            <a:extLst>
              <a:ext uri="{FF2B5EF4-FFF2-40B4-BE49-F238E27FC236}">
                <a16:creationId xmlns:a16="http://schemas.microsoft.com/office/drawing/2014/main" id="{82443529-A24C-42F8-A641-5189919F9DA6}"/>
              </a:ext>
            </a:extLst>
          </p:cNvPr>
          <p:cNvSpPr/>
          <p:nvPr/>
        </p:nvSpPr>
        <p:spPr>
          <a:xfrm>
            <a:off x="8331555" y="5586691"/>
            <a:ext cx="2095921" cy="56527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Kernel</a:t>
            </a:r>
          </a:p>
        </p:txBody>
      </p:sp>
      <p:sp>
        <p:nvSpPr>
          <p:cNvPr id="66" name="Rechthoek 42">
            <a:extLst>
              <a:ext uri="{FF2B5EF4-FFF2-40B4-BE49-F238E27FC236}">
                <a16:creationId xmlns:a16="http://schemas.microsoft.com/office/drawing/2014/main" id="{DEC98D73-6E70-4D9D-8404-F5843FC47C79}"/>
              </a:ext>
            </a:extLst>
          </p:cNvPr>
          <p:cNvSpPr/>
          <p:nvPr/>
        </p:nvSpPr>
        <p:spPr>
          <a:xfrm>
            <a:off x="8314547" y="995843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</a:t>
            </a:r>
          </a:p>
          <a:p>
            <a:pPr algn="ctr"/>
            <a:r>
              <a:rPr lang="nl-BE" sz="2200" dirty="0"/>
              <a:t>Variant</a:t>
            </a:r>
          </a:p>
        </p:txBody>
      </p:sp>
      <p:sp>
        <p:nvSpPr>
          <p:cNvPr id="67" name="Rechthoek 29">
            <a:extLst>
              <a:ext uri="{FF2B5EF4-FFF2-40B4-BE49-F238E27FC236}">
                <a16:creationId xmlns:a16="http://schemas.microsoft.com/office/drawing/2014/main" id="{89E8A054-286A-40B5-9102-FB06876158C7}"/>
              </a:ext>
            </a:extLst>
          </p:cNvPr>
          <p:cNvSpPr/>
          <p:nvPr/>
        </p:nvSpPr>
        <p:spPr>
          <a:xfrm>
            <a:off x="8331555" y="4034725"/>
            <a:ext cx="2095921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pic>
        <p:nvPicPr>
          <p:cNvPr id="70" name="Picture 69" descr="A picture containing table&#10;&#10;Description automatically generated">
            <a:extLst>
              <a:ext uri="{FF2B5EF4-FFF2-40B4-BE49-F238E27FC236}">
                <a16:creationId xmlns:a16="http://schemas.microsoft.com/office/drawing/2014/main" id="{53E55A95-8DD7-4B9E-B445-36F2A95B6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273" y="5604013"/>
            <a:ext cx="991728" cy="762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3F697E-0C52-47A9-9DDD-AC222856078A}"/>
              </a:ext>
            </a:extLst>
          </p:cNvPr>
          <p:cNvSpPr txBox="1"/>
          <p:nvPr/>
        </p:nvSpPr>
        <p:spPr>
          <a:xfrm>
            <a:off x="4448431" y="6425729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" name="Picture 70" descr="A picture containing table&#10;&#10;Description automatically generated">
            <a:extLst>
              <a:ext uri="{FF2B5EF4-FFF2-40B4-BE49-F238E27FC236}">
                <a16:creationId xmlns:a16="http://schemas.microsoft.com/office/drawing/2014/main" id="{93D457FB-EB0D-413B-8DD0-B707ADE64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993" y="5604013"/>
            <a:ext cx="991728" cy="76272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1F49411-DFEC-41C0-9DFF-6F759BA9FBBE}"/>
              </a:ext>
            </a:extLst>
          </p:cNvPr>
          <p:cNvSpPr txBox="1"/>
          <p:nvPr/>
        </p:nvSpPr>
        <p:spPr>
          <a:xfrm>
            <a:off x="6023843" y="6425729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A6EB40-77E2-494F-8071-29EF97C0039E}"/>
              </a:ext>
            </a:extLst>
          </p:cNvPr>
          <p:cNvCxnSpPr>
            <a:cxnSpLocks/>
          </p:cNvCxnSpPr>
          <p:nvPr/>
        </p:nvCxnSpPr>
        <p:spPr>
          <a:xfrm>
            <a:off x="5993176" y="0"/>
            <a:ext cx="0" cy="7066522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kstvak 85">
            <a:extLst>
              <a:ext uri="{FF2B5EF4-FFF2-40B4-BE49-F238E27FC236}">
                <a16:creationId xmlns:a16="http://schemas.microsoft.com/office/drawing/2014/main" id="{C3271DCC-302D-4856-94A1-282A602EE57A}"/>
              </a:ext>
            </a:extLst>
          </p:cNvPr>
          <p:cNvSpPr txBox="1"/>
          <p:nvPr/>
        </p:nvSpPr>
        <p:spPr>
          <a:xfrm>
            <a:off x="1350068" y="3052798"/>
            <a:ext cx="905569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s</a:t>
            </a:r>
            <a:r>
              <a:rPr lang="nl-BE" sz="2200" i="0" dirty="0">
                <a:solidFill>
                  <a:srgbClr val="FF0000"/>
                </a:solidFill>
              </a:rPr>
              <a:t>yscall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4FDD108E-61B9-4679-B4BB-0866CEFF04A3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01851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Monitoring</a:t>
            </a:r>
          </a:p>
        </p:txBody>
      </p:sp>
      <p:cxnSp>
        <p:nvCxnSpPr>
          <p:cNvPr id="57" name="Elbow Connector 27">
            <a:extLst>
              <a:ext uri="{FF2B5EF4-FFF2-40B4-BE49-F238E27FC236}">
                <a16:creationId xmlns:a16="http://schemas.microsoft.com/office/drawing/2014/main" id="{E6C30D39-D770-4495-980C-6E382889E392}"/>
              </a:ext>
            </a:extLst>
          </p:cNvPr>
          <p:cNvCxnSpPr>
            <a:cxnSpLocks/>
            <a:stCxn id="12" idx="1"/>
            <a:endCxn id="17" idx="1"/>
          </p:cNvCxnSpPr>
          <p:nvPr/>
        </p:nvCxnSpPr>
        <p:spPr>
          <a:xfrm rot="10800000" flipH="1" flipV="1">
            <a:off x="1495178" y="1385171"/>
            <a:ext cx="15323" cy="4480161"/>
          </a:xfrm>
          <a:prstGeom prst="bentConnector3">
            <a:avLst>
              <a:gd name="adj1" fmla="val -149187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kstvak 85">
            <a:extLst>
              <a:ext uri="{FF2B5EF4-FFF2-40B4-BE49-F238E27FC236}">
                <a16:creationId xmlns:a16="http://schemas.microsoft.com/office/drawing/2014/main" id="{EEDF6942-979A-4BEE-B4EB-6CB593BBA225}"/>
              </a:ext>
            </a:extLst>
          </p:cNvPr>
          <p:cNvSpPr txBox="1"/>
          <p:nvPr/>
        </p:nvSpPr>
        <p:spPr>
          <a:xfrm>
            <a:off x="8162308" y="2993190"/>
            <a:ext cx="905569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s</a:t>
            </a:r>
            <a:r>
              <a:rPr lang="nl-BE" sz="2200" i="0" dirty="0">
                <a:solidFill>
                  <a:srgbClr val="FF0000"/>
                </a:solidFill>
              </a:rPr>
              <a:t>yscall</a:t>
            </a:r>
          </a:p>
        </p:txBody>
      </p:sp>
      <p:cxnSp>
        <p:nvCxnSpPr>
          <p:cNvPr id="68" name="Elbow Connector 27">
            <a:extLst>
              <a:ext uri="{FF2B5EF4-FFF2-40B4-BE49-F238E27FC236}">
                <a16:creationId xmlns:a16="http://schemas.microsoft.com/office/drawing/2014/main" id="{2F691205-2053-480A-89BD-00AA15FBCBA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307418" y="1325563"/>
            <a:ext cx="15323" cy="4480161"/>
          </a:xfrm>
          <a:prstGeom prst="bentConnector3">
            <a:avLst>
              <a:gd name="adj1" fmla="val -149187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387B15-39CF-49D1-ABC3-E5F82008DAB9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2562543" y="4509591"/>
            <a:ext cx="1" cy="107310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DE1BE4-DC30-4F40-AA27-8930132B67DC}"/>
              </a:ext>
            </a:extLst>
          </p:cNvPr>
          <p:cNvCxnSpPr>
            <a:cxnSpLocks/>
          </p:cNvCxnSpPr>
          <p:nvPr/>
        </p:nvCxnSpPr>
        <p:spPr>
          <a:xfrm flipV="1">
            <a:off x="9391197" y="4513589"/>
            <a:ext cx="1" cy="107310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27">
            <a:extLst>
              <a:ext uri="{FF2B5EF4-FFF2-40B4-BE49-F238E27FC236}">
                <a16:creationId xmlns:a16="http://schemas.microsoft.com/office/drawing/2014/main" id="{5EA16599-7C73-4633-BD42-0E49D2CD9229}"/>
              </a:ext>
            </a:extLst>
          </p:cNvPr>
          <p:cNvSpPr/>
          <p:nvPr/>
        </p:nvSpPr>
        <p:spPr>
          <a:xfrm>
            <a:off x="4131662" y="3402938"/>
            <a:ext cx="3686799" cy="1643204"/>
          </a:xfrm>
          <a:prstGeom prst="cloud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Expensive monitoring through the network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7CF367-6EF3-4406-AD1E-A61D0960AB52}"/>
              </a:ext>
            </a:extLst>
          </p:cNvPr>
          <p:cNvCxnSpPr>
            <a:cxnSpLocks/>
          </p:cNvCxnSpPr>
          <p:nvPr/>
        </p:nvCxnSpPr>
        <p:spPr>
          <a:xfrm flipH="1">
            <a:off x="3708910" y="4292217"/>
            <a:ext cx="412330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385EAC-1092-4430-8DF6-68881F78A5BE}"/>
              </a:ext>
            </a:extLst>
          </p:cNvPr>
          <p:cNvCxnSpPr>
            <a:cxnSpLocks/>
          </p:cNvCxnSpPr>
          <p:nvPr/>
        </p:nvCxnSpPr>
        <p:spPr>
          <a:xfrm flipH="1">
            <a:off x="7895087" y="4274016"/>
            <a:ext cx="412330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455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29"/>
          <p:cNvSpPr/>
          <p:nvPr/>
        </p:nvSpPr>
        <p:spPr>
          <a:xfrm>
            <a:off x="8314549" y="718111"/>
            <a:ext cx="2112929" cy="1925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9" name="Rechthoek 29"/>
          <p:cNvSpPr/>
          <p:nvPr/>
        </p:nvSpPr>
        <p:spPr>
          <a:xfrm>
            <a:off x="1495182" y="714935"/>
            <a:ext cx="2112929" cy="1925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12" name="Rechthoek 42"/>
          <p:cNvSpPr/>
          <p:nvPr/>
        </p:nvSpPr>
        <p:spPr>
          <a:xfrm>
            <a:off x="1495179" y="992667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</a:t>
            </a:r>
          </a:p>
          <a:p>
            <a:pPr algn="ctr"/>
            <a:r>
              <a:rPr lang="nl-BE" sz="2200" dirty="0"/>
              <a:t>Variant</a:t>
            </a:r>
          </a:p>
        </p:txBody>
      </p:sp>
      <p:sp>
        <p:nvSpPr>
          <p:cNvPr id="16" name="Rechthoek 29"/>
          <p:cNvSpPr/>
          <p:nvPr/>
        </p:nvSpPr>
        <p:spPr>
          <a:xfrm>
            <a:off x="1510503" y="4034725"/>
            <a:ext cx="210408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sp>
        <p:nvSpPr>
          <p:cNvPr id="17" name="Rechthoek 29"/>
          <p:cNvSpPr/>
          <p:nvPr/>
        </p:nvSpPr>
        <p:spPr>
          <a:xfrm>
            <a:off x="1510502" y="5582693"/>
            <a:ext cx="2104082" cy="56527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Kernel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38</a:t>
            </a:fld>
            <a:endParaRPr lang="en-US" dirty="0"/>
          </a:p>
        </p:txBody>
      </p:sp>
      <p:sp>
        <p:nvSpPr>
          <p:cNvPr id="62" name="Rechthoek 29">
            <a:extLst>
              <a:ext uri="{FF2B5EF4-FFF2-40B4-BE49-F238E27FC236}">
                <a16:creationId xmlns:a16="http://schemas.microsoft.com/office/drawing/2014/main" id="{82443529-A24C-42F8-A641-5189919F9DA6}"/>
              </a:ext>
            </a:extLst>
          </p:cNvPr>
          <p:cNvSpPr/>
          <p:nvPr/>
        </p:nvSpPr>
        <p:spPr>
          <a:xfrm>
            <a:off x="8331555" y="5586691"/>
            <a:ext cx="2095921" cy="56527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Kernel</a:t>
            </a:r>
          </a:p>
        </p:txBody>
      </p:sp>
      <p:sp>
        <p:nvSpPr>
          <p:cNvPr id="66" name="Rechthoek 42">
            <a:extLst>
              <a:ext uri="{FF2B5EF4-FFF2-40B4-BE49-F238E27FC236}">
                <a16:creationId xmlns:a16="http://schemas.microsoft.com/office/drawing/2014/main" id="{DEC98D73-6E70-4D9D-8404-F5843FC47C79}"/>
              </a:ext>
            </a:extLst>
          </p:cNvPr>
          <p:cNvSpPr/>
          <p:nvPr/>
        </p:nvSpPr>
        <p:spPr>
          <a:xfrm>
            <a:off x="8314547" y="995843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</a:t>
            </a:r>
          </a:p>
          <a:p>
            <a:pPr algn="ctr"/>
            <a:r>
              <a:rPr lang="nl-BE" sz="2200" dirty="0"/>
              <a:t>Variant</a:t>
            </a:r>
          </a:p>
        </p:txBody>
      </p:sp>
      <p:sp>
        <p:nvSpPr>
          <p:cNvPr id="67" name="Rechthoek 29">
            <a:extLst>
              <a:ext uri="{FF2B5EF4-FFF2-40B4-BE49-F238E27FC236}">
                <a16:creationId xmlns:a16="http://schemas.microsoft.com/office/drawing/2014/main" id="{89E8A054-286A-40B5-9102-FB06876158C7}"/>
              </a:ext>
            </a:extLst>
          </p:cNvPr>
          <p:cNvSpPr/>
          <p:nvPr/>
        </p:nvSpPr>
        <p:spPr>
          <a:xfrm>
            <a:off x="8331555" y="4034725"/>
            <a:ext cx="2095921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pic>
        <p:nvPicPr>
          <p:cNvPr id="70" name="Picture 69" descr="A picture containing table&#10;&#10;Description automatically generated">
            <a:extLst>
              <a:ext uri="{FF2B5EF4-FFF2-40B4-BE49-F238E27FC236}">
                <a16:creationId xmlns:a16="http://schemas.microsoft.com/office/drawing/2014/main" id="{53E55A95-8DD7-4B9E-B445-36F2A95B6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273" y="5604013"/>
            <a:ext cx="991728" cy="762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3F697E-0C52-47A9-9DDD-AC222856078A}"/>
              </a:ext>
            </a:extLst>
          </p:cNvPr>
          <p:cNvSpPr txBox="1"/>
          <p:nvPr/>
        </p:nvSpPr>
        <p:spPr>
          <a:xfrm>
            <a:off x="4448431" y="6425729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" name="Picture 70" descr="A picture containing table&#10;&#10;Description automatically generated">
            <a:extLst>
              <a:ext uri="{FF2B5EF4-FFF2-40B4-BE49-F238E27FC236}">
                <a16:creationId xmlns:a16="http://schemas.microsoft.com/office/drawing/2014/main" id="{93D457FB-EB0D-413B-8DD0-B707ADE64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993" y="5604013"/>
            <a:ext cx="991728" cy="76272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1F49411-DFEC-41C0-9DFF-6F759BA9FBBE}"/>
              </a:ext>
            </a:extLst>
          </p:cNvPr>
          <p:cNvSpPr txBox="1"/>
          <p:nvPr/>
        </p:nvSpPr>
        <p:spPr>
          <a:xfrm>
            <a:off x="6023843" y="6425729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A6EB40-77E2-494F-8071-29EF97C0039E}"/>
              </a:ext>
            </a:extLst>
          </p:cNvPr>
          <p:cNvCxnSpPr>
            <a:cxnSpLocks/>
          </p:cNvCxnSpPr>
          <p:nvPr/>
        </p:nvCxnSpPr>
        <p:spPr>
          <a:xfrm>
            <a:off x="5993176" y="0"/>
            <a:ext cx="0" cy="7066522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kstvak 85">
            <a:extLst>
              <a:ext uri="{FF2B5EF4-FFF2-40B4-BE49-F238E27FC236}">
                <a16:creationId xmlns:a16="http://schemas.microsoft.com/office/drawing/2014/main" id="{C3271DCC-302D-4856-94A1-282A602EE57A}"/>
              </a:ext>
            </a:extLst>
          </p:cNvPr>
          <p:cNvSpPr txBox="1"/>
          <p:nvPr/>
        </p:nvSpPr>
        <p:spPr>
          <a:xfrm>
            <a:off x="1350068" y="3052798"/>
            <a:ext cx="905569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s</a:t>
            </a:r>
            <a:r>
              <a:rPr lang="nl-BE" sz="2200" i="0" dirty="0">
                <a:solidFill>
                  <a:srgbClr val="FF0000"/>
                </a:solidFill>
              </a:rPr>
              <a:t>yscall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4FDD108E-61B9-4679-B4BB-0866CEFF04A3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01851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Selective Monitoring</a:t>
            </a:r>
          </a:p>
        </p:txBody>
      </p:sp>
      <p:cxnSp>
        <p:nvCxnSpPr>
          <p:cNvPr id="57" name="Elbow Connector 27">
            <a:extLst>
              <a:ext uri="{FF2B5EF4-FFF2-40B4-BE49-F238E27FC236}">
                <a16:creationId xmlns:a16="http://schemas.microsoft.com/office/drawing/2014/main" id="{E6C30D39-D770-4495-980C-6E382889E392}"/>
              </a:ext>
            </a:extLst>
          </p:cNvPr>
          <p:cNvCxnSpPr>
            <a:cxnSpLocks/>
            <a:stCxn id="12" idx="1"/>
            <a:endCxn id="17" idx="1"/>
          </p:cNvCxnSpPr>
          <p:nvPr/>
        </p:nvCxnSpPr>
        <p:spPr>
          <a:xfrm rot="10800000" flipH="1" flipV="1">
            <a:off x="1495178" y="1385171"/>
            <a:ext cx="15323" cy="4480161"/>
          </a:xfrm>
          <a:prstGeom prst="bentConnector3">
            <a:avLst>
              <a:gd name="adj1" fmla="val -149187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kstvak 85">
            <a:extLst>
              <a:ext uri="{FF2B5EF4-FFF2-40B4-BE49-F238E27FC236}">
                <a16:creationId xmlns:a16="http://schemas.microsoft.com/office/drawing/2014/main" id="{EEDF6942-979A-4BEE-B4EB-6CB593BBA225}"/>
              </a:ext>
            </a:extLst>
          </p:cNvPr>
          <p:cNvSpPr txBox="1"/>
          <p:nvPr/>
        </p:nvSpPr>
        <p:spPr>
          <a:xfrm>
            <a:off x="8162308" y="2993190"/>
            <a:ext cx="905569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s</a:t>
            </a:r>
            <a:r>
              <a:rPr lang="nl-BE" sz="2200" i="0" dirty="0">
                <a:solidFill>
                  <a:srgbClr val="FF0000"/>
                </a:solidFill>
              </a:rPr>
              <a:t>yscall</a:t>
            </a:r>
          </a:p>
        </p:txBody>
      </p:sp>
      <p:cxnSp>
        <p:nvCxnSpPr>
          <p:cNvPr id="68" name="Elbow Connector 27">
            <a:extLst>
              <a:ext uri="{FF2B5EF4-FFF2-40B4-BE49-F238E27FC236}">
                <a16:creationId xmlns:a16="http://schemas.microsoft.com/office/drawing/2014/main" id="{2F691205-2053-480A-89BD-00AA15FBCBA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307418" y="1325563"/>
            <a:ext cx="15323" cy="4480161"/>
          </a:xfrm>
          <a:prstGeom prst="bentConnector3">
            <a:avLst>
              <a:gd name="adj1" fmla="val -149187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387B15-39CF-49D1-ABC3-E5F82008DAB9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2562543" y="4509591"/>
            <a:ext cx="1" cy="107310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DE1BE4-DC30-4F40-AA27-8930132B67DC}"/>
              </a:ext>
            </a:extLst>
          </p:cNvPr>
          <p:cNvCxnSpPr>
            <a:cxnSpLocks/>
          </p:cNvCxnSpPr>
          <p:nvPr/>
        </p:nvCxnSpPr>
        <p:spPr>
          <a:xfrm flipV="1">
            <a:off x="9391197" y="4513589"/>
            <a:ext cx="1" cy="107310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9DD25CBD-3B1E-445A-8BCA-0BBC20F025E8}"/>
              </a:ext>
            </a:extLst>
          </p:cNvPr>
          <p:cNvSpPr/>
          <p:nvPr/>
        </p:nvSpPr>
        <p:spPr>
          <a:xfrm>
            <a:off x="4131662" y="3402938"/>
            <a:ext cx="3686799" cy="1643204"/>
          </a:xfrm>
          <a:prstGeom prst="cloud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Expensive monitoring through the network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5A9BC0-1E50-427A-B590-A78C108C6C8F}"/>
              </a:ext>
            </a:extLst>
          </p:cNvPr>
          <p:cNvCxnSpPr>
            <a:cxnSpLocks/>
          </p:cNvCxnSpPr>
          <p:nvPr/>
        </p:nvCxnSpPr>
        <p:spPr>
          <a:xfrm flipH="1">
            <a:off x="3708910" y="4292217"/>
            <a:ext cx="412330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3021E0-AA15-466C-B7AF-7E167A296545}"/>
              </a:ext>
            </a:extLst>
          </p:cNvPr>
          <p:cNvCxnSpPr>
            <a:cxnSpLocks/>
          </p:cNvCxnSpPr>
          <p:nvPr/>
        </p:nvCxnSpPr>
        <p:spPr>
          <a:xfrm flipH="1">
            <a:off x="7895087" y="4274016"/>
            <a:ext cx="412330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3B807ED-4044-4D31-9F29-A4CBD130B6C4}"/>
              </a:ext>
            </a:extLst>
          </p:cNvPr>
          <p:cNvSpPr/>
          <p:nvPr/>
        </p:nvSpPr>
        <p:spPr>
          <a:xfrm>
            <a:off x="4930770" y="2011792"/>
            <a:ext cx="1801127" cy="1361651"/>
          </a:xfrm>
          <a:prstGeom prst="flowChartDocumen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Security Sensitive System Call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68CD3A-505C-4FF8-B985-AAAFF920E3AA}"/>
              </a:ext>
            </a:extLst>
          </p:cNvPr>
          <p:cNvCxnSpPr>
            <a:cxnSpLocks/>
          </p:cNvCxnSpPr>
          <p:nvPr/>
        </p:nvCxnSpPr>
        <p:spPr>
          <a:xfrm flipV="1">
            <a:off x="2807594" y="2643721"/>
            <a:ext cx="1932679" cy="601755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C1A4D9-D467-4E3F-B812-FD4B2253F652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7012012" y="2665728"/>
            <a:ext cx="1150296" cy="542906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907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29"/>
          <p:cNvSpPr/>
          <p:nvPr/>
        </p:nvSpPr>
        <p:spPr>
          <a:xfrm>
            <a:off x="8314549" y="718111"/>
            <a:ext cx="2112929" cy="1925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9" name="Rechthoek 29"/>
          <p:cNvSpPr/>
          <p:nvPr/>
        </p:nvSpPr>
        <p:spPr>
          <a:xfrm>
            <a:off x="1495182" y="714935"/>
            <a:ext cx="2112929" cy="1925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12" name="Rechthoek 42"/>
          <p:cNvSpPr/>
          <p:nvPr/>
        </p:nvSpPr>
        <p:spPr>
          <a:xfrm>
            <a:off x="1495179" y="992667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</a:t>
            </a:r>
          </a:p>
          <a:p>
            <a:pPr algn="ctr"/>
            <a:r>
              <a:rPr lang="nl-BE" sz="2200" dirty="0"/>
              <a:t>Variant</a:t>
            </a:r>
          </a:p>
        </p:txBody>
      </p:sp>
      <p:sp>
        <p:nvSpPr>
          <p:cNvPr id="16" name="Rechthoek 29"/>
          <p:cNvSpPr/>
          <p:nvPr/>
        </p:nvSpPr>
        <p:spPr>
          <a:xfrm>
            <a:off x="1510503" y="4034725"/>
            <a:ext cx="210408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sp>
        <p:nvSpPr>
          <p:cNvPr id="17" name="Rechthoek 29"/>
          <p:cNvSpPr/>
          <p:nvPr/>
        </p:nvSpPr>
        <p:spPr>
          <a:xfrm>
            <a:off x="1510502" y="5582693"/>
            <a:ext cx="2104082" cy="56527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Kernel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39</a:t>
            </a:fld>
            <a:endParaRPr lang="en-US" dirty="0"/>
          </a:p>
        </p:txBody>
      </p:sp>
      <p:sp>
        <p:nvSpPr>
          <p:cNvPr id="62" name="Rechthoek 29">
            <a:extLst>
              <a:ext uri="{FF2B5EF4-FFF2-40B4-BE49-F238E27FC236}">
                <a16:creationId xmlns:a16="http://schemas.microsoft.com/office/drawing/2014/main" id="{82443529-A24C-42F8-A641-5189919F9DA6}"/>
              </a:ext>
            </a:extLst>
          </p:cNvPr>
          <p:cNvSpPr/>
          <p:nvPr/>
        </p:nvSpPr>
        <p:spPr>
          <a:xfrm>
            <a:off x="8331555" y="5586691"/>
            <a:ext cx="2095921" cy="56527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Kernel</a:t>
            </a:r>
          </a:p>
        </p:txBody>
      </p:sp>
      <p:sp>
        <p:nvSpPr>
          <p:cNvPr id="66" name="Rechthoek 42">
            <a:extLst>
              <a:ext uri="{FF2B5EF4-FFF2-40B4-BE49-F238E27FC236}">
                <a16:creationId xmlns:a16="http://schemas.microsoft.com/office/drawing/2014/main" id="{DEC98D73-6E70-4D9D-8404-F5843FC47C79}"/>
              </a:ext>
            </a:extLst>
          </p:cNvPr>
          <p:cNvSpPr/>
          <p:nvPr/>
        </p:nvSpPr>
        <p:spPr>
          <a:xfrm>
            <a:off x="8314547" y="995843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</a:t>
            </a:r>
          </a:p>
          <a:p>
            <a:pPr algn="ctr"/>
            <a:r>
              <a:rPr lang="nl-BE" sz="2200" dirty="0"/>
              <a:t>Variant</a:t>
            </a:r>
          </a:p>
        </p:txBody>
      </p:sp>
      <p:sp>
        <p:nvSpPr>
          <p:cNvPr id="67" name="Rechthoek 29">
            <a:extLst>
              <a:ext uri="{FF2B5EF4-FFF2-40B4-BE49-F238E27FC236}">
                <a16:creationId xmlns:a16="http://schemas.microsoft.com/office/drawing/2014/main" id="{89E8A054-286A-40B5-9102-FB06876158C7}"/>
              </a:ext>
            </a:extLst>
          </p:cNvPr>
          <p:cNvSpPr/>
          <p:nvPr/>
        </p:nvSpPr>
        <p:spPr>
          <a:xfrm>
            <a:off x="8331555" y="4034725"/>
            <a:ext cx="2095921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pic>
        <p:nvPicPr>
          <p:cNvPr id="70" name="Picture 69" descr="A picture containing table&#10;&#10;Description automatically generated">
            <a:extLst>
              <a:ext uri="{FF2B5EF4-FFF2-40B4-BE49-F238E27FC236}">
                <a16:creationId xmlns:a16="http://schemas.microsoft.com/office/drawing/2014/main" id="{53E55A95-8DD7-4B9E-B445-36F2A95B6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273" y="5604013"/>
            <a:ext cx="991728" cy="762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3F697E-0C52-47A9-9DDD-AC222856078A}"/>
              </a:ext>
            </a:extLst>
          </p:cNvPr>
          <p:cNvSpPr txBox="1"/>
          <p:nvPr/>
        </p:nvSpPr>
        <p:spPr>
          <a:xfrm>
            <a:off x="4448431" y="6425729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" name="Picture 70" descr="A picture containing table&#10;&#10;Description automatically generated">
            <a:extLst>
              <a:ext uri="{FF2B5EF4-FFF2-40B4-BE49-F238E27FC236}">
                <a16:creationId xmlns:a16="http://schemas.microsoft.com/office/drawing/2014/main" id="{93D457FB-EB0D-413B-8DD0-B707ADE64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993" y="5604013"/>
            <a:ext cx="991728" cy="76272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1F49411-DFEC-41C0-9DFF-6F759BA9FBBE}"/>
              </a:ext>
            </a:extLst>
          </p:cNvPr>
          <p:cNvSpPr txBox="1"/>
          <p:nvPr/>
        </p:nvSpPr>
        <p:spPr>
          <a:xfrm>
            <a:off x="6023843" y="6425729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A6EB40-77E2-494F-8071-29EF97C0039E}"/>
              </a:ext>
            </a:extLst>
          </p:cNvPr>
          <p:cNvCxnSpPr>
            <a:cxnSpLocks/>
          </p:cNvCxnSpPr>
          <p:nvPr/>
        </p:nvCxnSpPr>
        <p:spPr>
          <a:xfrm>
            <a:off x="5993176" y="0"/>
            <a:ext cx="0" cy="7066522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kstvak 85">
            <a:extLst>
              <a:ext uri="{FF2B5EF4-FFF2-40B4-BE49-F238E27FC236}">
                <a16:creationId xmlns:a16="http://schemas.microsoft.com/office/drawing/2014/main" id="{C3271DCC-302D-4856-94A1-282A602EE57A}"/>
              </a:ext>
            </a:extLst>
          </p:cNvPr>
          <p:cNvSpPr txBox="1"/>
          <p:nvPr/>
        </p:nvSpPr>
        <p:spPr>
          <a:xfrm>
            <a:off x="1350068" y="3052798"/>
            <a:ext cx="905569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dirty="0">
                <a:solidFill>
                  <a:srgbClr val="00B050"/>
                </a:solidFill>
              </a:rPr>
              <a:t>s</a:t>
            </a:r>
            <a:r>
              <a:rPr lang="nl-BE" sz="2200" i="0" dirty="0">
                <a:solidFill>
                  <a:srgbClr val="00B050"/>
                </a:solidFill>
              </a:rPr>
              <a:t>yscall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4FDD108E-61B9-4679-B4BB-0866CEFF04A3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01851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Selective Monitoring</a:t>
            </a:r>
          </a:p>
        </p:txBody>
      </p:sp>
      <p:cxnSp>
        <p:nvCxnSpPr>
          <p:cNvPr id="57" name="Elbow Connector 27">
            <a:extLst>
              <a:ext uri="{FF2B5EF4-FFF2-40B4-BE49-F238E27FC236}">
                <a16:creationId xmlns:a16="http://schemas.microsoft.com/office/drawing/2014/main" id="{E6C30D39-D770-4495-980C-6E382889E392}"/>
              </a:ext>
            </a:extLst>
          </p:cNvPr>
          <p:cNvCxnSpPr>
            <a:cxnSpLocks/>
            <a:stCxn id="12" idx="1"/>
            <a:endCxn id="17" idx="1"/>
          </p:cNvCxnSpPr>
          <p:nvPr/>
        </p:nvCxnSpPr>
        <p:spPr>
          <a:xfrm rot="10800000" flipH="1" flipV="1">
            <a:off x="1495178" y="1385171"/>
            <a:ext cx="15323" cy="4480161"/>
          </a:xfrm>
          <a:prstGeom prst="bentConnector3">
            <a:avLst>
              <a:gd name="adj1" fmla="val -1491875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kstvak 85">
            <a:extLst>
              <a:ext uri="{FF2B5EF4-FFF2-40B4-BE49-F238E27FC236}">
                <a16:creationId xmlns:a16="http://schemas.microsoft.com/office/drawing/2014/main" id="{EEDF6942-979A-4BEE-B4EB-6CB593BBA225}"/>
              </a:ext>
            </a:extLst>
          </p:cNvPr>
          <p:cNvSpPr txBox="1"/>
          <p:nvPr/>
        </p:nvSpPr>
        <p:spPr>
          <a:xfrm>
            <a:off x="8162308" y="2993190"/>
            <a:ext cx="905569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dirty="0">
                <a:solidFill>
                  <a:srgbClr val="00B050"/>
                </a:solidFill>
              </a:rPr>
              <a:t>s</a:t>
            </a:r>
            <a:r>
              <a:rPr lang="nl-BE" sz="2200" i="0" dirty="0">
                <a:solidFill>
                  <a:srgbClr val="00B050"/>
                </a:solidFill>
              </a:rPr>
              <a:t>yscall</a:t>
            </a:r>
          </a:p>
        </p:txBody>
      </p:sp>
      <p:cxnSp>
        <p:nvCxnSpPr>
          <p:cNvPr id="68" name="Elbow Connector 27">
            <a:extLst>
              <a:ext uri="{FF2B5EF4-FFF2-40B4-BE49-F238E27FC236}">
                <a16:creationId xmlns:a16="http://schemas.microsoft.com/office/drawing/2014/main" id="{2F691205-2053-480A-89BD-00AA15FBCBA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307418" y="1325563"/>
            <a:ext cx="15323" cy="4480161"/>
          </a:xfrm>
          <a:prstGeom prst="bentConnector3">
            <a:avLst>
              <a:gd name="adj1" fmla="val -1491875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387B15-39CF-49D1-ABC3-E5F82008DAB9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2562543" y="4509591"/>
            <a:ext cx="1" cy="1073102"/>
          </a:xfrm>
          <a:prstGeom prst="straightConnector1">
            <a:avLst/>
          </a:prstGeom>
          <a:ln w="25400">
            <a:solidFill>
              <a:srgbClr val="00B05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DE1BE4-DC30-4F40-AA27-8930132B67DC}"/>
              </a:ext>
            </a:extLst>
          </p:cNvPr>
          <p:cNvCxnSpPr>
            <a:cxnSpLocks/>
          </p:cNvCxnSpPr>
          <p:nvPr/>
        </p:nvCxnSpPr>
        <p:spPr>
          <a:xfrm flipV="1">
            <a:off x="9391197" y="4513589"/>
            <a:ext cx="1" cy="1073102"/>
          </a:xfrm>
          <a:prstGeom prst="straightConnector1">
            <a:avLst/>
          </a:prstGeom>
          <a:ln w="25400">
            <a:solidFill>
              <a:srgbClr val="00B05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3B807ED-4044-4D31-9F29-A4CBD130B6C4}"/>
              </a:ext>
            </a:extLst>
          </p:cNvPr>
          <p:cNvSpPr/>
          <p:nvPr/>
        </p:nvSpPr>
        <p:spPr>
          <a:xfrm>
            <a:off x="4930770" y="2011792"/>
            <a:ext cx="1801127" cy="1361651"/>
          </a:xfrm>
          <a:prstGeom prst="flowChartDocumen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Non-Sensitive System Call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68CD3A-505C-4FF8-B985-AAAFF920E3AA}"/>
              </a:ext>
            </a:extLst>
          </p:cNvPr>
          <p:cNvCxnSpPr>
            <a:cxnSpLocks/>
          </p:cNvCxnSpPr>
          <p:nvPr/>
        </p:nvCxnSpPr>
        <p:spPr>
          <a:xfrm flipV="1">
            <a:off x="2807594" y="2643721"/>
            <a:ext cx="1932679" cy="601755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C1A4D9-D467-4E3F-B812-FD4B2253F652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7012012" y="2665728"/>
            <a:ext cx="1150296" cy="542906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loud 29">
            <a:extLst>
              <a:ext uri="{FF2B5EF4-FFF2-40B4-BE49-F238E27FC236}">
                <a16:creationId xmlns:a16="http://schemas.microsoft.com/office/drawing/2014/main" id="{24E06BBD-EC00-463F-98B9-D74ECA6E864E}"/>
              </a:ext>
            </a:extLst>
          </p:cNvPr>
          <p:cNvSpPr/>
          <p:nvPr/>
        </p:nvSpPr>
        <p:spPr>
          <a:xfrm>
            <a:off x="4131662" y="3402938"/>
            <a:ext cx="3686799" cy="1643204"/>
          </a:xfrm>
          <a:prstGeom prst="cloud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 monitoring</a:t>
            </a:r>
          </a:p>
        </p:txBody>
      </p:sp>
    </p:spTree>
    <p:extLst>
      <p:ext uri="{BB962C8B-B14F-4D97-AF65-F5344CB8AC3E}">
        <p14:creationId xmlns:p14="http://schemas.microsoft.com/office/powerpoint/2010/main" val="286588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12242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N-Variant </a:t>
            </a:r>
            <a:r>
              <a:rPr lang="en-US" dirty="0" err="1">
                <a:solidFill>
                  <a:schemeClr val="bg1"/>
                </a:solidFill>
              </a:rPr>
              <a:t>eXecution</a:t>
            </a:r>
            <a:r>
              <a:rPr lang="en-US" dirty="0">
                <a:solidFill>
                  <a:schemeClr val="bg1"/>
                </a:solidFill>
              </a:rPr>
              <a:t> (NVX)</a:t>
            </a:r>
          </a:p>
        </p:txBody>
      </p:sp>
      <p:sp>
        <p:nvSpPr>
          <p:cNvPr id="5" name="Rechthoek 29"/>
          <p:cNvSpPr/>
          <p:nvPr/>
        </p:nvSpPr>
        <p:spPr>
          <a:xfrm>
            <a:off x="4535763" y="1170462"/>
            <a:ext cx="2112929" cy="2432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8" name="Rechthoek 42"/>
          <p:cNvSpPr/>
          <p:nvPr/>
        </p:nvSpPr>
        <p:spPr>
          <a:xfrm>
            <a:off x="4535763" y="1170462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</a:t>
            </a:r>
            <a:br>
              <a:rPr lang="nl-BE" sz="2200" dirty="0"/>
            </a:br>
            <a:r>
              <a:rPr lang="nl-BE" sz="2200" dirty="0"/>
              <a:t>Variant</a:t>
            </a:r>
          </a:p>
        </p:txBody>
      </p:sp>
      <p:sp>
        <p:nvSpPr>
          <p:cNvPr id="9" name="Rechthoek 29"/>
          <p:cNvSpPr/>
          <p:nvPr/>
        </p:nvSpPr>
        <p:spPr>
          <a:xfrm>
            <a:off x="1197727" y="1170462"/>
            <a:ext cx="2112929" cy="2432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12" name="Rechthoek 42"/>
          <p:cNvSpPr/>
          <p:nvPr/>
        </p:nvSpPr>
        <p:spPr>
          <a:xfrm>
            <a:off x="1197724" y="1955472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</a:t>
            </a:r>
          </a:p>
          <a:p>
            <a:pPr algn="ctr"/>
            <a:r>
              <a:rPr lang="nl-BE" sz="2200" dirty="0"/>
              <a:t>Variant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310653" y="1955472"/>
            <a:ext cx="1225110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310653" y="2740482"/>
            <a:ext cx="3338039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304180" y="1172289"/>
            <a:ext cx="1225110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29"/>
          <p:cNvSpPr/>
          <p:nvPr/>
        </p:nvSpPr>
        <p:spPr>
          <a:xfrm>
            <a:off x="1204200" y="4388359"/>
            <a:ext cx="5450968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sp>
        <p:nvSpPr>
          <p:cNvPr id="17" name="Rechthoek 29"/>
          <p:cNvSpPr/>
          <p:nvPr/>
        </p:nvSpPr>
        <p:spPr>
          <a:xfrm>
            <a:off x="1204200" y="5648234"/>
            <a:ext cx="5450968" cy="47486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Kernel</a:t>
            </a:r>
          </a:p>
        </p:txBody>
      </p:sp>
      <p:grpSp>
        <p:nvGrpSpPr>
          <p:cNvPr id="19" name="Groep 80"/>
          <p:cNvGrpSpPr/>
          <p:nvPr/>
        </p:nvGrpSpPr>
        <p:grpSpPr>
          <a:xfrm>
            <a:off x="1193677" y="2998660"/>
            <a:ext cx="2137265" cy="430887"/>
            <a:chOff x="1331640" y="2897208"/>
            <a:chExt cx="2899057" cy="430887"/>
          </a:xfrm>
        </p:grpSpPr>
        <p:cxnSp>
          <p:nvCxnSpPr>
            <p:cNvPr id="20" name="Rechte verbindingslijn met pijl 13"/>
            <p:cNvCxnSpPr/>
            <p:nvPr/>
          </p:nvCxnSpPr>
          <p:spPr bwMode="auto">
            <a:xfrm>
              <a:off x="1331640" y="3284984"/>
              <a:ext cx="2880320" cy="1588"/>
            </a:xfrm>
            <a:prstGeom prst="straightConnector1">
              <a:avLst/>
            </a:prstGeom>
            <a:solidFill>
              <a:srgbClr val="DDDDD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1" name="Tekstvak 14"/>
            <p:cNvSpPr txBox="1"/>
            <p:nvPr/>
          </p:nvSpPr>
          <p:spPr>
            <a:xfrm>
              <a:off x="3851921" y="2897208"/>
              <a:ext cx="3787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200" i="0" dirty="0">
                  <a:solidFill>
                    <a:schemeClr val="tx1"/>
                  </a:solidFill>
                </a:rPr>
                <a:t>t</a:t>
              </a:r>
            </a:p>
          </p:txBody>
        </p:sp>
      </p:grpSp>
      <p:grpSp>
        <p:nvGrpSpPr>
          <p:cNvPr id="22" name="Groep 80"/>
          <p:cNvGrpSpPr/>
          <p:nvPr/>
        </p:nvGrpSpPr>
        <p:grpSpPr>
          <a:xfrm>
            <a:off x="4530500" y="2995046"/>
            <a:ext cx="2137265" cy="430887"/>
            <a:chOff x="1331640" y="2902886"/>
            <a:chExt cx="2899057" cy="430887"/>
          </a:xfrm>
        </p:grpSpPr>
        <p:cxnSp>
          <p:nvCxnSpPr>
            <p:cNvPr id="23" name="Rechte verbindingslijn met pijl 13"/>
            <p:cNvCxnSpPr/>
            <p:nvPr/>
          </p:nvCxnSpPr>
          <p:spPr bwMode="auto">
            <a:xfrm>
              <a:off x="1331640" y="3284984"/>
              <a:ext cx="2880320" cy="1588"/>
            </a:xfrm>
            <a:prstGeom prst="straightConnector1">
              <a:avLst/>
            </a:prstGeom>
            <a:solidFill>
              <a:srgbClr val="DDDDD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4" name="Tekstvak 14"/>
            <p:cNvSpPr txBox="1"/>
            <p:nvPr/>
          </p:nvSpPr>
          <p:spPr>
            <a:xfrm>
              <a:off x="3851921" y="2902886"/>
              <a:ext cx="3787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200" i="0" dirty="0">
                  <a:solidFill>
                    <a:schemeClr val="tx1"/>
                  </a:solidFill>
                </a:rPr>
                <a:t>t</a:t>
              </a:r>
            </a:p>
          </p:txBody>
        </p:sp>
      </p:grpSp>
      <p:sp>
        <p:nvSpPr>
          <p:cNvPr id="26" name="Tekstvak 97"/>
          <p:cNvSpPr txBox="1"/>
          <p:nvPr/>
        </p:nvSpPr>
        <p:spPr>
          <a:xfrm>
            <a:off x="6855297" y="1052732"/>
            <a:ext cx="522328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200" b="1" dirty="0">
                <a:solidFill>
                  <a:schemeClr val="bg1"/>
                </a:solidFill>
              </a:rPr>
              <a:t>In a nutshell:</a:t>
            </a:r>
          </a:p>
          <a:p>
            <a:endParaRPr lang="nl-BE" sz="22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bg1"/>
                </a:solidFill>
              </a:rPr>
              <a:t>Run multiple diversified program variants in parallel</a:t>
            </a:r>
            <a:br>
              <a:rPr lang="nl-BE" sz="2200" dirty="0">
                <a:solidFill>
                  <a:schemeClr val="bg1"/>
                </a:solidFill>
              </a:rPr>
            </a:br>
            <a:endParaRPr lang="nl-BE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bg1"/>
                </a:solidFill>
              </a:rPr>
              <a:t>Execute these variants in lockstep on identical inputs</a:t>
            </a:r>
            <a:br>
              <a:rPr lang="nl-BE" sz="2200" dirty="0">
                <a:solidFill>
                  <a:schemeClr val="bg1"/>
                </a:solidFill>
              </a:rPr>
            </a:br>
            <a:endParaRPr lang="nl-BE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bg1"/>
                </a:solidFill>
              </a:rPr>
              <a:t>Suspend them at every system call</a:t>
            </a:r>
            <a:br>
              <a:rPr lang="nl-BE" sz="2200" dirty="0">
                <a:solidFill>
                  <a:schemeClr val="bg1"/>
                </a:solidFill>
              </a:rPr>
            </a:br>
            <a:endParaRPr lang="nl-BE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bg1"/>
                </a:solidFill>
              </a:rPr>
              <a:t>Compare system call numbers/arguments</a:t>
            </a:r>
          </a:p>
          <a:p>
            <a:endParaRPr lang="nl-BE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bg1"/>
                </a:solidFill>
              </a:rPr>
              <a:t>I/O replication for transparency and identical inputs</a:t>
            </a:r>
          </a:p>
          <a:p>
            <a:endParaRPr lang="nl-BE" dirty="0"/>
          </a:p>
          <a:p>
            <a:endParaRPr lang="nl-BE" dirty="0"/>
          </a:p>
        </p:txBody>
      </p:sp>
      <p:cxnSp>
        <p:nvCxnSpPr>
          <p:cNvPr id="27" name="Rechte verbindingslijn met pijl 37"/>
          <p:cNvCxnSpPr/>
          <p:nvPr/>
        </p:nvCxnSpPr>
        <p:spPr bwMode="auto">
          <a:xfrm>
            <a:off x="1382607" y="3603350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kstvak 85"/>
          <p:cNvSpPr txBox="1"/>
          <p:nvPr/>
        </p:nvSpPr>
        <p:spPr>
          <a:xfrm>
            <a:off x="1382607" y="3811188"/>
            <a:ext cx="558166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 err="1">
                <a:solidFill>
                  <a:schemeClr val="bg1"/>
                </a:solidFill>
              </a:rPr>
              <a:t>brk</a:t>
            </a:r>
            <a:endParaRPr lang="nl-BE" sz="2200" i="0" dirty="0">
              <a:solidFill>
                <a:schemeClr val="bg1"/>
              </a:solidFill>
            </a:endParaRPr>
          </a:p>
        </p:txBody>
      </p:sp>
      <p:sp>
        <p:nvSpPr>
          <p:cNvPr id="29" name="Rechthoek 17"/>
          <p:cNvSpPr/>
          <p:nvPr/>
        </p:nvSpPr>
        <p:spPr bwMode="auto">
          <a:xfrm>
            <a:off x="1213047" y="3395728"/>
            <a:ext cx="178407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A1E60"/>
              </a:buClr>
              <a:buSzPct val="75000"/>
              <a:buFont typeface="Wingdings" pitchFamily="2" charset="2"/>
              <a:buNone/>
              <a:tabLst/>
            </a:pPr>
            <a:endParaRPr kumimoji="0" lang="nl-BE" sz="2200" b="0" i="1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cs typeface="Arial" charset="0"/>
            </a:endParaRPr>
          </a:p>
        </p:txBody>
      </p:sp>
      <p:cxnSp>
        <p:nvCxnSpPr>
          <p:cNvPr id="31" name="Rechte verbindingslijn met pijl 37"/>
          <p:cNvCxnSpPr/>
          <p:nvPr/>
        </p:nvCxnSpPr>
        <p:spPr bwMode="auto">
          <a:xfrm>
            <a:off x="4762768" y="3599078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kstvak 85"/>
          <p:cNvSpPr txBox="1"/>
          <p:nvPr/>
        </p:nvSpPr>
        <p:spPr>
          <a:xfrm>
            <a:off x="4762768" y="3806916"/>
            <a:ext cx="558166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 err="1">
                <a:solidFill>
                  <a:schemeClr val="bg1"/>
                </a:solidFill>
              </a:rPr>
              <a:t>brk</a:t>
            </a:r>
            <a:endParaRPr lang="nl-BE" sz="2200" i="0" dirty="0">
              <a:solidFill>
                <a:schemeClr val="bg1"/>
              </a:solidFill>
            </a:endParaRPr>
          </a:p>
        </p:txBody>
      </p:sp>
      <p:sp>
        <p:nvSpPr>
          <p:cNvPr id="33" name="Rechthoek 17"/>
          <p:cNvSpPr/>
          <p:nvPr/>
        </p:nvSpPr>
        <p:spPr bwMode="auto">
          <a:xfrm>
            <a:off x="4552769" y="3391456"/>
            <a:ext cx="220532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A1E60"/>
              </a:buClr>
              <a:buSzPct val="75000"/>
              <a:buFont typeface="Wingdings" pitchFamily="2" charset="2"/>
              <a:buNone/>
              <a:tabLst/>
            </a:pPr>
            <a:endParaRPr kumimoji="0" lang="nl-BE" sz="2200" b="0" i="1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cs typeface="Arial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35" name="Rechte verbindingslijn met pijl 37"/>
          <p:cNvCxnSpPr/>
          <p:nvPr/>
        </p:nvCxnSpPr>
        <p:spPr bwMode="auto">
          <a:xfrm>
            <a:off x="1382607" y="4384087"/>
            <a:ext cx="0" cy="479138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Rechte verbindingslijn met pijl 37"/>
          <p:cNvCxnSpPr/>
          <p:nvPr/>
        </p:nvCxnSpPr>
        <p:spPr bwMode="auto">
          <a:xfrm>
            <a:off x="1382607" y="4863225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hthoek 17"/>
          <p:cNvSpPr/>
          <p:nvPr/>
        </p:nvSpPr>
        <p:spPr bwMode="auto">
          <a:xfrm>
            <a:off x="1382606" y="5652000"/>
            <a:ext cx="496627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A1E60"/>
              </a:buClr>
              <a:buSzPct val="75000"/>
              <a:buFont typeface="Wingdings" pitchFamily="2" charset="2"/>
              <a:buNone/>
              <a:tabLst/>
            </a:pPr>
            <a:endParaRPr kumimoji="0" lang="nl-BE" sz="2200" b="0" i="1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cs typeface="Arial" charset="0"/>
            </a:endParaRPr>
          </a:p>
        </p:txBody>
      </p:sp>
      <p:cxnSp>
        <p:nvCxnSpPr>
          <p:cNvPr id="40" name="Rechte verbindingslijn met pijl 37"/>
          <p:cNvCxnSpPr/>
          <p:nvPr/>
        </p:nvCxnSpPr>
        <p:spPr bwMode="auto">
          <a:xfrm>
            <a:off x="1873447" y="4863225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1" name="Rechte verbindingslijn met pijl 37"/>
          <p:cNvCxnSpPr/>
          <p:nvPr/>
        </p:nvCxnSpPr>
        <p:spPr bwMode="auto">
          <a:xfrm>
            <a:off x="1867660" y="4384087"/>
            <a:ext cx="0" cy="479138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3" name="Rechte verbindingslijn met pijl 37"/>
          <p:cNvCxnSpPr/>
          <p:nvPr/>
        </p:nvCxnSpPr>
        <p:spPr bwMode="auto">
          <a:xfrm>
            <a:off x="1867660" y="3599078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4" name="Rechte verbindingslijn met pijl 37"/>
          <p:cNvCxnSpPr/>
          <p:nvPr/>
        </p:nvCxnSpPr>
        <p:spPr bwMode="auto">
          <a:xfrm>
            <a:off x="4762769" y="4388359"/>
            <a:ext cx="0" cy="479138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Rechte verbindingslijn met pijl 37"/>
          <p:cNvCxnSpPr/>
          <p:nvPr/>
        </p:nvCxnSpPr>
        <p:spPr bwMode="auto">
          <a:xfrm>
            <a:off x="4762769" y="4867497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hthoek 17"/>
          <p:cNvSpPr/>
          <p:nvPr/>
        </p:nvSpPr>
        <p:spPr bwMode="auto">
          <a:xfrm>
            <a:off x="4762768" y="5643962"/>
            <a:ext cx="496627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A1E60"/>
              </a:buClr>
              <a:buSzPct val="75000"/>
              <a:buFont typeface="Wingdings" pitchFamily="2" charset="2"/>
              <a:buNone/>
              <a:tabLst/>
            </a:pPr>
            <a:endParaRPr kumimoji="0" lang="nl-BE" sz="2200" b="0" i="1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cs typeface="Arial" charset="0"/>
            </a:endParaRPr>
          </a:p>
        </p:txBody>
      </p:sp>
      <p:cxnSp>
        <p:nvCxnSpPr>
          <p:cNvPr id="47" name="Rechte verbindingslijn met pijl 37"/>
          <p:cNvCxnSpPr/>
          <p:nvPr/>
        </p:nvCxnSpPr>
        <p:spPr bwMode="auto">
          <a:xfrm>
            <a:off x="5253609" y="4867497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8" name="Rechte verbindingslijn met pijl 37"/>
          <p:cNvCxnSpPr/>
          <p:nvPr/>
        </p:nvCxnSpPr>
        <p:spPr bwMode="auto">
          <a:xfrm>
            <a:off x="5247822" y="4388359"/>
            <a:ext cx="0" cy="479138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9" name="Rechte verbindingslijn met pijl 37"/>
          <p:cNvCxnSpPr/>
          <p:nvPr/>
        </p:nvCxnSpPr>
        <p:spPr bwMode="auto">
          <a:xfrm>
            <a:off x="5247822" y="3603350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0" name="Rechte verbindingslijn met pijl 37"/>
          <p:cNvCxnSpPr/>
          <p:nvPr/>
        </p:nvCxnSpPr>
        <p:spPr bwMode="auto">
          <a:xfrm>
            <a:off x="2431917" y="3607622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kstvak 85"/>
          <p:cNvSpPr txBox="1"/>
          <p:nvPr/>
        </p:nvSpPr>
        <p:spPr>
          <a:xfrm>
            <a:off x="2382756" y="3815460"/>
            <a:ext cx="781176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>
                <a:solidFill>
                  <a:schemeClr val="bg1"/>
                </a:solidFill>
              </a:rPr>
              <a:t>write</a:t>
            </a:r>
          </a:p>
        </p:txBody>
      </p:sp>
      <p:sp>
        <p:nvSpPr>
          <p:cNvPr id="52" name="Rechthoek 17"/>
          <p:cNvSpPr/>
          <p:nvPr/>
        </p:nvSpPr>
        <p:spPr bwMode="auto">
          <a:xfrm>
            <a:off x="1877009" y="3400001"/>
            <a:ext cx="554908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A1E60"/>
              </a:buClr>
              <a:buSzPct val="75000"/>
              <a:buFont typeface="Wingdings" pitchFamily="2" charset="2"/>
              <a:buNone/>
              <a:tabLst/>
            </a:pPr>
            <a:endParaRPr kumimoji="0" lang="nl-BE" sz="2200" b="0" i="1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cs typeface="Arial" charset="0"/>
            </a:endParaRPr>
          </a:p>
        </p:txBody>
      </p:sp>
      <p:cxnSp>
        <p:nvCxnSpPr>
          <p:cNvPr id="53" name="Rechte verbindingslijn met pijl 37"/>
          <p:cNvCxnSpPr/>
          <p:nvPr/>
        </p:nvCxnSpPr>
        <p:spPr bwMode="auto">
          <a:xfrm>
            <a:off x="5803232" y="3598031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Tekstvak 85"/>
          <p:cNvSpPr txBox="1"/>
          <p:nvPr/>
        </p:nvSpPr>
        <p:spPr>
          <a:xfrm>
            <a:off x="5754071" y="3805869"/>
            <a:ext cx="781176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>
                <a:solidFill>
                  <a:schemeClr val="bg1"/>
                </a:solidFill>
              </a:rPr>
              <a:t>write</a:t>
            </a:r>
          </a:p>
        </p:txBody>
      </p:sp>
      <p:sp>
        <p:nvSpPr>
          <p:cNvPr id="55" name="Rechthoek 17"/>
          <p:cNvSpPr/>
          <p:nvPr/>
        </p:nvSpPr>
        <p:spPr bwMode="auto">
          <a:xfrm>
            <a:off x="5248324" y="3390410"/>
            <a:ext cx="554908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A1E60"/>
              </a:buClr>
              <a:buSzPct val="75000"/>
              <a:buFont typeface="Wingdings" pitchFamily="2" charset="2"/>
              <a:buNone/>
              <a:tabLst/>
            </a:pPr>
            <a:endParaRPr kumimoji="0" lang="nl-BE" sz="2200" b="0" i="1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cs typeface="Arial" charset="0"/>
            </a:endParaRPr>
          </a:p>
        </p:txBody>
      </p:sp>
      <p:cxnSp>
        <p:nvCxnSpPr>
          <p:cNvPr id="56" name="Rechte verbindingslijn met pijl 37"/>
          <p:cNvCxnSpPr/>
          <p:nvPr/>
        </p:nvCxnSpPr>
        <p:spPr bwMode="auto">
          <a:xfrm>
            <a:off x="2431918" y="4379815"/>
            <a:ext cx="0" cy="479138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Rechte verbindingslijn met pijl 37"/>
          <p:cNvCxnSpPr/>
          <p:nvPr/>
        </p:nvCxnSpPr>
        <p:spPr bwMode="auto">
          <a:xfrm>
            <a:off x="2431918" y="4858953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hthoek 17"/>
          <p:cNvSpPr/>
          <p:nvPr/>
        </p:nvSpPr>
        <p:spPr bwMode="auto">
          <a:xfrm>
            <a:off x="2431917" y="5647728"/>
            <a:ext cx="672877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A1E60"/>
              </a:buClr>
              <a:buSzPct val="75000"/>
              <a:buFont typeface="Wingdings" pitchFamily="2" charset="2"/>
              <a:buNone/>
              <a:tabLst/>
            </a:pPr>
            <a:endParaRPr kumimoji="0" lang="nl-BE" sz="2200" b="0" i="1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cs typeface="Arial" charset="0"/>
            </a:endParaRPr>
          </a:p>
        </p:txBody>
      </p:sp>
      <p:cxnSp>
        <p:nvCxnSpPr>
          <p:cNvPr id="59" name="Rechte verbindingslijn met pijl 37"/>
          <p:cNvCxnSpPr/>
          <p:nvPr/>
        </p:nvCxnSpPr>
        <p:spPr bwMode="auto">
          <a:xfrm>
            <a:off x="3101472" y="4858953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0" name="Rechte verbindingslijn met pijl 37"/>
          <p:cNvCxnSpPr/>
          <p:nvPr/>
        </p:nvCxnSpPr>
        <p:spPr bwMode="auto">
          <a:xfrm flipH="1">
            <a:off x="3104243" y="4388359"/>
            <a:ext cx="3371866" cy="471435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dash"/>
            <a:round/>
            <a:headEnd type="arrow" w="med" len="med"/>
            <a:tailEnd type="none"/>
          </a:ln>
          <a:effectLst/>
        </p:spPr>
      </p:cxnSp>
      <p:cxnSp>
        <p:nvCxnSpPr>
          <p:cNvPr id="63" name="Rechte verbindingslijn met pijl 37"/>
          <p:cNvCxnSpPr/>
          <p:nvPr/>
        </p:nvCxnSpPr>
        <p:spPr bwMode="auto">
          <a:xfrm>
            <a:off x="3101472" y="4392631"/>
            <a:ext cx="0" cy="479138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4" name="Rechte verbindingslijn met pijl 37"/>
          <p:cNvCxnSpPr/>
          <p:nvPr/>
        </p:nvCxnSpPr>
        <p:spPr bwMode="auto">
          <a:xfrm>
            <a:off x="3101472" y="3607622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5" name="Rechte verbindingslijn met pijl 37"/>
          <p:cNvCxnSpPr/>
          <p:nvPr/>
        </p:nvCxnSpPr>
        <p:spPr bwMode="auto">
          <a:xfrm>
            <a:off x="6476109" y="3598031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415419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2" grpId="0" animBg="1"/>
      <p:bldP spid="28" grpId="0"/>
      <p:bldP spid="29" grpId="0" animBg="1"/>
      <p:bldP spid="32" grpId="0"/>
      <p:bldP spid="33" grpId="0" animBg="1"/>
      <p:bldP spid="39" grpId="0" animBg="1"/>
      <p:bldP spid="46" grpId="0" animBg="1"/>
      <p:bldP spid="51" grpId="0"/>
      <p:bldP spid="52" grpId="0" animBg="1"/>
      <p:bldP spid="54" grpId="0"/>
      <p:bldP spid="55" grpId="0" animBg="1"/>
      <p:bldP spid="5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29"/>
          <p:cNvSpPr/>
          <p:nvPr/>
        </p:nvSpPr>
        <p:spPr>
          <a:xfrm>
            <a:off x="8314549" y="718111"/>
            <a:ext cx="2112929" cy="1925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9" name="Rechthoek 29"/>
          <p:cNvSpPr/>
          <p:nvPr/>
        </p:nvSpPr>
        <p:spPr>
          <a:xfrm>
            <a:off x="1495182" y="714935"/>
            <a:ext cx="2112929" cy="1925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12" name="Rechthoek 42"/>
          <p:cNvSpPr/>
          <p:nvPr/>
        </p:nvSpPr>
        <p:spPr>
          <a:xfrm>
            <a:off x="1495179" y="992667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</a:t>
            </a:r>
          </a:p>
          <a:p>
            <a:pPr algn="ctr"/>
            <a:r>
              <a:rPr lang="nl-BE" sz="2200" dirty="0"/>
              <a:t>Variant</a:t>
            </a:r>
          </a:p>
        </p:txBody>
      </p:sp>
      <p:sp>
        <p:nvSpPr>
          <p:cNvPr id="16" name="Rechthoek 29"/>
          <p:cNvSpPr/>
          <p:nvPr/>
        </p:nvSpPr>
        <p:spPr>
          <a:xfrm>
            <a:off x="1510503" y="4034725"/>
            <a:ext cx="210408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sp>
        <p:nvSpPr>
          <p:cNvPr id="17" name="Rechthoek 29"/>
          <p:cNvSpPr/>
          <p:nvPr/>
        </p:nvSpPr>
        <p:spPr>
          <a:xfrm>
            <a:off x="1510502" y="5582693"/>
            <a:ext cx="2104082" cy="56527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Kernel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40</a:t>
            </a:fld>
            <a:endParaRPr lang="en-US" dirty="0"/>
          </a:p>
        </p:txBody>
      </p:sp>
      <p:sp>
        <p:nvSpPr>
          <p:cNvPr id="62" name="Rechthoek 29">
            <a:extLst>
              <a:ext uri="{FF2B5EF4-FFF2-40B4-BE49-F238E27FC236}">
                <a16:creationId xmlns:a16="http://schemas.microsoft.com/office/drawing/2014/main" id="{82443529-A24C-42F8-A641-5189919F9DA6}"/>
              </a:ext>
            </a:extLst>
          </p:cNvPr>
          <p:cNvSpPr/>
          <p:nvPr/>
        </p:nvSpPr>
        <p:spPr>
          <a:xfrm>
            <a:off x="8331555" y="5586691"/>
            <a:ext cx="2095921" cy="56527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Kernel</a:t>
            </a:r>
          </a:p>
        </p:txBody>
      </p:sp>
      <p:sp>
        <p:nvSpPr>
          <p:cNvPr id="66" name="Rechthoek 42">
            <a:extLst>
              <a:ext uri="{FF2B5EF4-FFF2-40B4-BE49-F238E27FC236}">
                <a16:creationId xmlns:a16="http://schemas.microsoft.com/office/drawing/2014/main" id="{DEC98D73-6E70-4D9D-8404-F5843FC47C79}"/>
              </a:ext>
            </a:extLst>
          </p:cNvPr>
          <p:cNvSpPr/>
          <p:nvPr/>
        </p:nvSpPr>
        <p:spPr>
          <a:xfrm>
            <a:off x="8314547" y="995843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</a:t>
            </a:r>
          </a:p>
          <a:p>
            <a:pPr algn="ctr"/>
            <a:r>
              <a:rPr lang="nl-BE" sz="2200" dirty="0"/>
              <a:t>Variant</a:t>
            </a:r>
          </a:p>
        </p:txBody>
      </p:sp>
      <p:sp>
        <p:nvSpPr>
          <p:cNvPr id="67" name="Rechthoek 29">
            <a:extLst>
              <a:ext uri="{FF2B5EF4-FFF2-40B4-BE49-F238E27FC236}">
                <a16:creationId xmlns:a16="http://schemas.microsoft.com/office/drawing/2014/main" id="{89E8A054-286A-40B5-9102-FB06876158C7}"/>
              </a:ext>
            </a:extLst>
          </p:cNvPr>
          <p:cNvSpPr/>
          <p:nvPr/>
        </p:nvSpPr>
        <p:spPr>
          <a:xfrm>
            <a:off x="8331555" y="4034725"/>
            <a:ext cx="2095921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pic>
        <p:nvPicPr>
          <p:cNvPr id="70" name="Picture 69" descr="A picture containing table&#10;&#10;Description automatically generated">
            <a:extLst>
              <a:ext uri="{FF2B5EF4-FFF2-40B4-BE49-F238E27FC236}">
                <a16:creationId xmlns:a16="http://schemas.microsoft.com/office/drawing/2014/main" id="{53E55A95-8DD7-4B9E-B445-36F2A95B6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273" y="5604013"/>
            <a:ext cx="991728" cy="762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3F697E-0C52-47A9-9DDD-AC222856078A}"/>
              </a:ext>
            </a:extLst>
          </p:cNvPr>
          <p:cNvSpPr txBox="1"/>
          <p:nvPr/>
        </p:nvSpPr>
        <p:spPr>
          <a:xfrm>
            <a:off x="4448431" y="6425729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" name="Picture 70" descr="A picture containing table&#10;&#10;Description automatically generated">
            <a:extLst>
              <a:ext uri="{FF2B5EF4-FFF2-40B4-BE49-F238E27FC236}">
                <a16:creationId xmlns:a16="http://schemas.microsoft.com/office/drawing/2014/main" id="{93D457FB-EB0D-413B-8DD0-B707ADE64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993" y="5604013"/>
            <a:ext cx="991728" cy="76272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1F49411-DFEC-41C0-9DFF-6F759BA9FBBE}"/>
              </a:ext>
            </a:extLst>
          </p:cNvPr>
          <p:cNvSpPr txBox="1"/>
          <p:nvPr/>
        </p:nvSpPr>
        <p:spPr>
          <a:xfrm>
            <a:off x="6023843" y="6425729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A6EB40-77E2-494F-8071-29EF97C0039E}"/>
              </a:ext>
            </a:extLst>
          </p:cNvPr>
          <p:cNvCxnSpPr>
            <a:cxnSpLocks/>
          </p:cNvCxnSpPr>
          <p:nvPr/>
        </p:nvCxnSpPr>
        <p:spPr>
          <a:xfrm>
            <a:off x="5993176" y="0"/>
            <a:ext cx="0" cy="7066522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kstvak 85">
            <a:extLst>
              <a:ext uri="{FF2B5EF4-FFF2-40B4-BE49-F238E27FC236}">
                <a16:creationId xmlns:a16="http://schemas.microsoft.com/office/drawing/2014/main" id="{C3271DCC-302D-4856-94A1-282A602EE57A}"/>
              </a:ext>
            </a:extLst>
          </p:cNvPr>
          <p:cNvSpPr txBox="1"/>
          <p:nvPr/>
        </p:nvSpPr>
        <p:spPr>
          <a:xfrm>
            <a:off x="1350068" y="3052798"/>
            <a:ext cx="905569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syscall</a:t>
            </a:r>
            <a:endParaRPr lang="nl-BE" sz="2200" i="0" dirty="0">
              <a:solidFill>
                <a:srgbClr val="FF0000"/>
              </a:solidFill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4FDD108E-61B9-4679-B4BB-0866CEFF04A3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01851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Replication</a:t>
            </a:r>
          </a:p>
        </p:txBody>
      </p:sp>
      <p:cxnSp>
        <p:nvCxnSpPr>
          <p:cNvPr id="57" name="Elbow Connector 27">
            <a:extLst>
              <a:ext uri="{FF2B5EF4-FFF2-40B4-BE49-F238E27FC236}">
                <a16:creationId xmlns:a16="http://schemas.microsoft.com/office/drawing/2014/main" id="{E6C30D39-D770-4495-980C-6E382889E392}"/>
              </a:ext>
            </a:extLst>
          </p:cNvPr>
          <p:cNvCxnSpPr>
            <a:cxnSpLocks/>
            <a:stCxn id="12" idx="1"/>
            <a:endCxn id="17" idx="1"/>
          </p:cNvCxnSpPr>
          <p:nvPr/>
        </p:nvCxnSpPr>
        <p:spPr>
          <a:xfrm rot="10800000" flipH="1" flipV="1">
            <a:off x="1495178" y="1385171"/>
            <a:ext cx="15323" cy="4480161"/>
          </a:xfrm>
          <a:prstGeom prst="bentConnector3">
            <a:avLst>
              <a:gd name="adj1" fmla="val -149187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kstvak 85">
            <a:extLst>
              <a:ext uri="{FF2B5EF4-FFF2-40B4-BE49-F238E27FC236}">
                <a16:creationId xmlns:a16="http://schemas.microsoft.com/office/drawing/2014/main" id="{EEDF6942-979A-4BEE-B4EB-6CB593BBA225}"/>
              </a:ext>
            </a:extLst>
          </p:cNvPr>
          <p:cNvSpPr txBox="1"/>
          <p:nvPr/>
        </p:nvSpPr>
        <p:spPr>
          <a:xfrm>
            <a:off x="8162308" y="2993190"/>
            <a:ext cx="905569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syscall</a:t>
            </a:r>
            <a:endParaRPr lang="nl-BE" sz="2200" i="0" dirty="0">
              <a:solidFill>
                <a:srgbClr val="FF0000"/>
              </a:solidFill>
            </a:endParaRPr>
          </a:p>
        </p:txBody>
      </p:sp>
      <p:cxnSp>
        <p:nvCxnSpPr>
          <p:cNvPr id="68" name="Elbow Connector 27">
            <a:extLst>
              <a:ext uri="{FF2B5EF4-FFF2-40B4-BE49-F238E27FC236}">
                <a16:creationId xmlns:a16="http://schemas.microsoft.com/office/drawing/2014/main" id="{2F691205-2053-480A-89BD-00AA15FBCBA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307418" y="1325563"/>
            <a:ext cx="15323" cy="4480161"/>
          </a:xfrm>
          <a:prstGeom prst="bentConnector3">
            <a:avLst>
              <a:gd name="adj1" fmla="val -149187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387B15-39CF-49D1-ABC3-E5F82008DAB9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2562543" y="4509591"/>
            <a:ext cx="1" cy="107310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DE1BE4-DC30-4F40-AA27-8930132B67DC}"/>
              </a:ext>
            </a:extLst>
          </p:cNvPr>
          <p:cNvCxnSpPr>
            <a:cxnSpLocks/>
          </p:cNvCxnSpPr>
          <p:nvPr/>
        </p:nvCxnSpPr>
        <p:spPr>
          <a:xfrm flipV="1">
            <a:off x="9391197" y="4513589"/>
            <a:ext cx="1" cy="107310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9DD25CBD-3B1E-445A-8BCA-0BBC20F025E8}"/>
              </a:ext>
            </a:extLst>
          </p:cNvPr>
          <p:cNvSpPr/>
          <p:nvPr/>
        </p:nvSpPr>
        <p:spPr>
          <a:xfrm>
            <a:off x="4131662" y="3402938"/>
            <a:ext cx="3686799" cy="1643204"/>
          </a:xfrm>
          <a:prstGeom prst="cloud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Expensive replication of results through the  network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5A9BC0-1E50-427A-B590-A78C108C6C8F}"/>
              </a:ext>
            </a:extLst>
          </p:cNvPr>
          <p:cNvCxnSpPr>
            <a:cxnSpLocks/>
          </p:cNvCxnSpPr>
          <p:nvPr/>
        </p:nvCxnSpPr>
        <p:spPr>
          <a:xfrm flipH="1">
            <a:off x="3708910" y="4292217"/>
            <a:ext cx="412330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3021E0-AA15-466C-B7AF-7E167A296545}"/>
              </a:ext>
            </a:extLst>
          </p:cNvPr>
          <p:cNvCxnSpPr>
            <a:cxnSpLocks/>
          </p:cNvCxnSpPr>
          <p:nvPr/>
        </p:nvCxnSpPr>
        <p:spPr>
          <a:xfrm flipH="1">
            <a:off x="7895087" y="4274016"/>
            <a:ext cx="412330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600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29"/>
          <p:cNvSpPr/>
          <p:nvPr/>
        </p:nvSpPr>
        <p:spPr>
          <a:xfrm>
            <a:off x="8314549" y="718111"/>
            <a:ext cx="2112929" cy="1925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9" name="Rechthoek 29"/>
          <p:cNvSpPr/>
          <p:nvPr/>
        </p:nvSpPr>
        <p:spPr>
          <a:xfrm>
            <a:off x="1495182" y="714935"/>
            <a:ext cx="2112929" cy="1925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12" name="Rechthoek 42"/>
          <p:cNvSpPr/>
          <p:nvPr/>
        </p:nvSpPr>
        <p:spPr>
          <a:xfrm>
            <a:off x="1495179" y="992667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</a:t>
            </a:r>
          </a:p>
          <a:p>
            <a:pPr algn="ctr"/>
            <a:r>
              <a:rPr lang="nl-BE" sz="2200" dirty="0"/>
              <a:t>Variant</a:t>
            </a:r>
          </a:p>
        </p:txBody>
      </p:sp>
      <p:sp>
        <p:nvSpPr>
          <p:cNvPr id="16" name="Rechthoek 29"/>
          <p:cNvSpPr/>
          <p:nvPr/>
        </p:nvSpPr>
        <p:spPr>
          <a:xfrm>
            <a:off x="1510503" y="4034725"/>
            <a:ext cx="210408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sp>
        <p:nvSpPr>
          <p:cNvPr id="17" name="Rechthoek 29"/>
          <p:cNvSpPr/>
          <p:nvPr/>
        </p:nvSpPr>
        <p:spPr>
          <a:xfrm>
            <a:off x="1510502" y="5582693"/>
            <a:ext cx="2104082" cy="56527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Kernel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41</a:t>
            </a:fld>
            <a:endParaRPr lang="en-US" dirty="0"/>
          </a:p>
        </p:txBody>
      </p:sp>
      <p:sp>
        <p:nvSpPr>
          <p:cNvPr id="62" name="Rechthoek 29">
            <a:extLst>
              <a:ext uri="{FF2B5EF4-FFF2-40B4-BE49-F238E27FC236}">
                <a16:creationId xmlns:a16="http://schemas.microsoft.com/office/drawing/2014/main" id="{82443529-A24C-42F8-A641-5189919F9DA6}"/>
              </a:ext>
            </a:extLst>
          </p:cNvPr>
          <p:cNvSpPr/>
          <p:nvPr/>
        </p:nvSpPr>
        <p:spPr>
          <a:xfrm>
            <a:off x="8331555" y="5586691"/>
            <a:ext cx="2095921" cy="56527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Kernel</a:t>
            </a:r>
          </a:p>
        </p:txBody>
      </p:sp>
      <p:sp>
        <p:nvSpPr>
          <p:cNvPr id="66" name="Rechthoek 42">
            <a:extLst>
              <a:ext uri="{FF2B5EF4-FFF2-40B4-BE49-F238E27FC236}">
                <a16:creationId xmlns:a16="http://schemas.microsoft.com/office/drawing/2014/main" id="{DEC98D73-6E70-4D9D-8404-F5843FC47C79}"/>
              </a:ext>
            </a:extLst>
          </p:cNvPr>
          <p:cNvSpPr/>
          <p:nvPr/>
        </p:nvSpPr>
        <p:spPr>
          <a:xfrm>
            <a:off x="8314547" y="995843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</a:t>
            </a:r>
          </a:p>
          <a:p>
            <a:pPr algn="ctr"/>
            <a:r>
              <a:rPr lang="nl-BE" sz="2200" dirty="0"/>
              <a:t>Variant</a:t>
            </a:r>
          </a:p>
        </p:txBody>
      </p:sp>
      <p:sp>
        <p:nvSpPr>
          <p:cNvPr id="67" name="Rechthoek 29">
            <a:extLst>
              <a:ext uri="{FF2B5EF4-FFF2-40B4-BE49-F238E27FC236}">
                <a16:creationId xmlns:a16="http://schemas.microsoft.com/office/drawing/2014/main" id="{89E8A054-286A-40B5-9102-FB06876158C7}"/>
              </a:ext>
            </a:extLst>
          </p:cNvPr>
          <p:cNvSpPr/>
          <p:nvPr/>
        </p:nvSpPr>
        <p:spPr>
          <a:xfrm>
            <a:off x="8331555" y="4034725"/>
            <a:ext cx="2095921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pic>
        <p:nvPicPr>
          <p:cNvPr id="70" name="Picture 69" descr="A picture containing table&#10;&#10;Description automatically generated">
            <a:extLst>
              <a:ext uri="{FF2B5EF4-FFF2-40B4-BE49-F238E27FC236}">
                <a16:creationId xmlns:a16="http://schemas.microsoft.com/office/drawing/2014/main" id="{53E55A95-8DD7-4B9E-B445-36F2A95B6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273" y="5604013"/>
            <a:ext cx="991728" cy="762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3F697E-0C52-47A9-9DDD-AC222856078A}"/>
              </a:ext>
            </a:extLst>
          </p:cNvPr>
          <p:cNvSpPr txBox="1"/>
          <p:nvPr/>
        </p:nvSpPr>
        <p:spPr>
          <a:xfrm>
            <a:off x="4448431" y="6425729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" name="Picture 70" descr="A picture containing table&#10;&#10;Description automatically generated">
            <a:extLst>
              <a:ext uri="{FF2B5EF4-FFF2-40B4-BE49-F238E27FC236}">
                <a16:creationId xmlns:a16="http://schemas.microsoft.com/office/drawing/2014/main" id="{93D457FB-EB0D-413B-8DD0-B707ADE64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993" y="5604013"/>
            <a:ext cx="991728" cy="76272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1F49411-DFEC-41C0-9DFF-6F759BA9FBBE}"/>
              </a:ext>
            </a:extLst>
          </p:cNvPr>
          <p:cNvSpPr txBox="1"/>
          <p:nvPr/>
        </p:nvSpPr>
        <p:spPr>
          <a:xfrm>
            <a:off x="6023843" y="6425729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A6EB40-77E2-494F-8071-29EF97C0039E}"/>
              </a:ext>
            </a:extLst>
          </p:cNvPr>
          <p:cNvCxnSpPr>
            <a:cxnSpLocks/>
          </p:cNvCxnSpPr>
          <p:nvPr/>
        </p:nvCxnSpPr>
        <p:spPr>
          <a:xfrm>
            <a:off x="5993176" y="0"/>
            <a:ext cx="0" cy="7066522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1">
            <a:extLst>
              <a:ext uri="{FF2B5EF4-FFF2-40B4-BE49-F238E27FC236}">
                <a16:creationId xmlns:a16="http://schemas.microsoft.com/office/drawing/2014/main" id="{4FDD108E-61B9-4679-B4BB-0866CEFF04A3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01851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Selective Replication (1)</a:t>
            </a:r>
          </a:p>
        </p:txBody>
      </p:sp>
      <p:sp>
        <p:nvSpPr>
          <p:cNvPr id="29" name="Tekstvak 85">
            <a:extLst>
              <a:ext uri="{FF2B5EF4-FFF2-40B4-BE49-F238E27FC236}">
                <a16:creationId xmlns:a16="http://schemas.microsoft.com/office/drawing/2014/main" id="{FFC167CF-9DB7-4BB4-8259-45326CA7BD02}"/>
              </a:ext>
            </a:extLst>
          </p:cNvPr>
          <p:cNvSpPr txBox="1"/>
          <p:nvPr/>
        </p:nvSpPr>
        <p:spPr>
          <a:xfrm>
            <a:off x="1350068" y="3052798"/>
            <a:ext cx="701923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>
                <a:solidFill>
                  <a:srgbClr val="00B050"/>
                </a:solidFill>
              </a:rPr>
              <a:t>read</a:t>
            </a:r>
          </a:p>
        </p:txBody>
      </p:sp>
      <p:cxnSp>
        <p:nvCxnSpPr>
          <p:cNvPr id="31" name="Elbow Connector 27">
            <a:extLst>
              <a:ext uri="{FF2B5EF4-FFF2-40B4-BE49-F238E27FC236}">
                <a16:creationId xmlns:a16="http://schemas.microsoft.com/office/drawing/2014/main" id="{9CB369E2-562C-4C45-89A5-72A93F5B66E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495178" y="1385171"/>
            <a:ext cx="15323" cy="4480161"/>
          </a:xfrm>
          <a:prstGeom prst="bentConnector3">
            <a:avLst>
              <a:gd name="adj1" fmla="val -1491875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kstvak 85">
            <a:extLst>
              <a:ext uri="{FF2B5EF4-FFF2-40B4-BE49-F238E27FC236}">
                <a16:creationId xmlns:a16="http://schemas.microsoft.com/office/drawing/2014/main" id="{E7A6AC30-E001-4C9D-8F1A-4CC8D6B54091}"/>
              </a:ext>
            </a:extLst>
          </p:cNvPr>
          <p:cNvSpPr txBox="1"/>
          <p:nvPr/>
        </p:nvSpPr>
        <p:spPr>
          <a:xfrm>
            <a:off x="8162308" y="2993190"/>
            <a:ext cx="701923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>
                <a:solidFill>
                  <a:srgbClr val="00B050"/>
                </a:solidFill>
              </a:rPr>
              <a:t>read</a:t>
            </a:r>
          </a:p>
        </p:txBody>
      </p:sp>
      <p:cxnSp>
        <p:nvCxnSpPr>
          <p:cNvPr id="33" name="Elbow Connector 27">
            <a:extLst>
              <a:ext uri="{FF2B5EF4-FFF2-40B4-BE49-F238E27FC236}">
                <a16:creationId xmlns:a16="http://schemas.microsoft.com/office/drawing/2014/main" id="{DE729CF9-9912-4BF5-A2CE-25CD463866E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307418" y="1325563"/>
            <a:ext cx="15323" cy="4480161"/>
          </a:xfrm>
          <a:prstGeom prst="bentConnector3">
            <a:avLst>
              <a:gd name="adj1" fmla="val -1491875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B877D7-7EA2-4160-B51E-EC8CBB907CBC}"/>
              </a:ext>
            </a:extLst>
          </p:cNvPr>
          <p:cNvCxnSpPr>
            <a:cxnSpLocks/>
          </p:cNvCxnSpPr>
          <p:nvPr/>
        </p:nvCxnSpPr>
        <p:spPr>
          <a:xfrm flipV="1">
            <a:off x="2562543" y="4509591"/>
            <a:ext cx="1" cy="1073102"/>
          </a:xfrm>
          <a:prstGeom prst="straightConnector1">
            <a:avLst/>
          </a:prstGeom>
          <a:ln w="25400">
            <a:solidFill>
              <a:srgbClr val="00B05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0FD0FA-A801-4578-B5D7-A619E45A983D}"/>
              </a:ext>
            </a:extLst>
          </p:cNvPr>
          <p:cNvCxnSpPr>
            <a:cxnSpLocks/>
          </p:cNvCxnSpPr>
          <p:nvPr/>
        </p:nvCxnSpPr>
        <p:spPr>
          <a:xfrm flipV="1">
            <a:off x="9391197" y="4513589"/>
            <a:ext cx="1" cy="1073102"/>
          </a:xfrm>
          <a:prstGeom prst="straightConnector1">
            <a:avLst/>
          </a:prstGeom>
          <a:ln w="25400">
            <a:solidFill>
              <a:srgbClr val="00B05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9F03B20D-BACA-49FA-BBB0-7945A276017E}"/>
              </a:ext>
            </a:extLst>
          </p:cNvPr>
          <p:cNvSpPr/>
          <p:nvPr/>
        </p:nvSpPr>
        <p:spPr>
          <a:xfrm>
            <a:off x="4930770" y="2011792"/>
            <a:ext cx="1801127" cy="1361651"/>
          </a:xfrm>
          <a:prstGeom prst="flowChartDocumen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read-only file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BEFE30-2A23-4868-A8E1-BCBC695395E5}"/>
              </a:ext>
            </a:extLst>
          </p:cNvPr>
          <p:cNvCxnSpPr>
            <a:cxnSpLocks/>
          </p:cNvCxnSpPr>
          <p:nvPr/>
        </p:nvCxnSpPr>
        <p:spPr>
          <a:xfrm flipV="1">
            <a:off x="2807594" y="2643721"/>
            <a:ext cx="1932679" cy="601755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A40D6A-3E66-4ED3-A884-C89034311069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7012012" y="2665728"/>
            <a:ext cx="1150296" cy="542906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>
            <a:extLst>
              <a:ext uri="{FF2B5EF4-FFF2-40B4-BE49-F238E27FC236}">
                <a16:creationId xmlns:a16="http://schemas.microsoft.com/office/drawing/2014/main" id="{B0381FAC-B889-4F45-863F-D8904BA3EAD3}"/>
              </a:ext>
            </a:extLst>
          </p:cNvPr>
          <p:cNvSpPr/>
          <p:nvPr/>
        </p:nvSpPr>
        <p:spPr>
          <a:xfrm>
            <a:off x="4131662" y="3402938"/>
            <a:ext cx="3686799" cy="1643204"/>
          </a:xfrm>
          <a:prstGeom prst="cloud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Each Variant uses its own copy of the file for read-only operations.</a:t>
            </a:r>
          </a:p>
        </p:txBody>
      </p:sp>
    </p:spTree>
    <p:extLst>
      <p:ext uri="{BB962C8B-B14F-4D97-AF65-F5344CB8AC3E}">
        <p14:creationId xmlns:p14="http://schemas.microsoft.com/office/powerpoint/2010/main" val="18386725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29"/>
          <p:cNvSpPr/>
          <p:nvPr/>
        </p:nvSpPr>
        <p:spPr>
          <a:xfrm>
            <a:off x="8314549" y="718111"/>
            <a:ext cx="2112929" cy="1925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9" name="Rechthoek 29"/>
          <p:cNvSpPr/>
          <p:nvPr/>
        </p:nvSpPr>
        <p:spPr>
          <a:xfrm>
            <a:off x="1495182" y="714935"/>
            <a:ext cx="2112929" cy="1925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12" name="Rechthoek 42"/>
          <p:cNvSpPr/>
          <p:nvPr/>
        </p:nvSpPr>
        <p:spPr>
          <a:xfrm>
            <a:off x="1495179" y="992667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</a:t>
            </a:r>
          </a:p>
          <a:p>
            <a:pPr algn="ctr"/>
            <a:r>
              <a:rPr lang="nl-BE" sz="2200" dirty="0"/>
              <a:t>Variant</a:t>
            </a:r>
          </a:p>
        </p:txBody>
      </p:sp>
      <p:sp>
        <p:nvSpPr>
          <p:cNvPr id="16" name="Rechthoek 29"/>
          <p:cNvSpPr/>
          <p:nvPr/>
        </p:nvSpPr>
        <p:spPr>
          <a:xfrm>
            <a:off x="1510503" y="4034725"/>
            <a:ext cx="210408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sp>
        <p:nvSpPr>
          <p:cNvPr id="17" name="Rechthoek 29"/>
          <p:cNvSpPr/>
          <p:nvPr/>
        </p:nvSpPr>
        <p:spPr>
          <a:xfrm>
            <a:off x="1510502" y="5582693"/>
            <a:ext cx="2104082" cy="56527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Kernel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42</a:t>
            </a:fld>
            <a:endParaRPr lang="en-US" dirty="0"/>
          </a:p>
        </p:txBody>
      </p:sp>
      <p:sp>
        <p:nvSpPr>
          <p:cNvPr id="62" name="Rechthoek 29">
            <a:extLst>
              <a:ext uri="{FF2B5EF4-FFF2-40B4-BE49-F238E27FC236}">
                <a16:creationId xmlns:a16="http://schemas.microsoft.com/office/drawing/2014/main" id="{82443529-A24C-42F8-A641-5189919F9DA6}"/>
              </a:ext>
            </a:extLst>
          </p:cNvPr>
          <p:cNvSpPr/>
          <p:nvPr/>
        </p:nvSpPr>
        <p:spPr>
          <a:xfrm>
            <a:off x="8331555" y="5586691"/>
            <a:ext cx="2095921" cy="56527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Kernel</a:t>
            </a:r>
          </a:p>
        </p:txBody>
      </p:sp>
      <p:sp>
        <p:nvSpPr>
          <p:cNvPr id="66" name="Rechthoek 42">
            <a:extLst>
              <a:ext uri="{FF2B5EF4-FFF2-40B4-BE49-F238E27FC236}">
                <a16:creationId xmlns:a16="http://schemas.microsoft.com/office/drawing/2014/main" id="{DEC98D73-6E70-4D9D-8404-F5843FC47C79}"/>
              </a:ext>
            </a:extLst>
          </p:cNvPr>
          <p:cNvSpPr/>
          <p:nvPr/>
        </p:nvSpPr>
        <p:spPr>
          <a:xfrm>
            <a:off x="8314547" y="995843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</a:t>
            </a:r>
          </a:p>
          <a:p>
            <a:pPr algn="ctr"/>
            <a:r>
              <a:rPr lang="nl-BE" sz="2200" dirty="0"/>
              <a:t>Variant</a:t>
            </a:r>
          </a:p>
        </p:txBody>
      </p:sp>
      <p:sp>
        <p:nvSpPr>
          <p:cNvPr id="67" name="Rechthoek 29">
            <a:extLst>
              <a:ext uri="{FF2B5EF4-FFF2-40B4-BE49-F238E27FC236}">
                <a16:creationId xmlns:a16="http://schemas.microsoft.com/office/drawing/2014/main" id="{89E8A054-286A-40B5-9102-FB06876158C7}"/>
              </a:ext>
            </a:extLst>
          </p:cNvPr>
          <p:cNvSpPr/>
          <p:nvPr/>
        </p:nvSpPr>
        <p:spPr>
          <a:xfrm>
            <a:off x="8331555" y="4034725"/>
            <a:ext cx="2095921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pic>
        <p:nvPicPr>
          <p:cNvPr id="70" name="Picture 69" descr="A picture containing table&#10;&#10;Description automatically generated">
            <a:extLst>
              <a:ext uri="{FF2B5EF4-FFF2-40B4-BE49-F238E27FC236}">
                <a16:creationId xmlns:a16="http://schemas.microsoft.com/office/drawing/2014/main" id="{53E55A95-8DD7-4B9E-B445-36F2A95B6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273" y="5604013"/>
            <a:ext cx="991728" cy="762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3F697E-0C52-47A9-9DDD-AC222856078A}"/>
              </a:ext>
            </a:extLst>
          </p:cNvPr>
          <p:cNvSpPr txBox="1"/>
          <p:nvPr/>
        </p:nvSpPr>
        <p:spPr>
          <a:xfrm>
            <a:off x="4448431" y="6425729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" name="Picture 70" descr="A picture containing table&#10;&#10;Description automatically generated">
            <a:extLst>
              <a:ext uri="{FF2B5EF4-FFF2-40B4-BE49-F238E27FC236}">
                <a16:creationId xmlns:a16="http://schemas.microsoft.com/office/drawing/2014/main" id="{93D457FB-EB0D-413B-8DD0-B707ADE64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993" y="5604013"/>
            <a:ext cx="991728" cy="76272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1F49411-DFEC-41C0-9DFF-6F759BA9FBBE}"/>
              </a:ext>
            </a:extLst>
          </p:cNvPr>
          <p:cNvSpPr txBox="1"/>
          <p:nvPr/>
        </p:nvSpPr>
        <p:spPr>
          <a:xfrm>
            <a:off x="6023843" y="6425729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A6EB40-77E2-494F-8071-29EF97C0039E}"/>
              </a:ext>
            </a:extLst>
          </p:cNvPr>
          <p:cNvCxnSpPr>
            <a:cxnSpLocks/>
          </p:cNvCxnSpPr>
          <p:nvPr/>
        </p:nvCxnSpPr>
        <p:spPr>
          <a:xfrm>
            <a:off x="5993176" y="0"/>
            <a:ext cx="0" cy="7066522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1">
            <a:extLst>
              <a:ext uri="{FF2B5EF4-FFF2-40B4-BE49-F238E27FC236}">
                <a16:creationId xmlns:a16="http://schemas.microsoft.com/office/drawing/2014/main" id="{4FDD108E-61B9-4679-B4BB-0866CEFF04A3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01851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Selective Replication (2)</a:t>
            </a:r>
          </a:p>
        </p:txBody>
      </p:sp>
      <p:sp>
        <p:nvSpPr>
          <p:cNvPr id="29" name="Tekstvak 85">
            <a:extLst>
              <a:ext uri="{FF2B5EF4-FFF2-40B4-BE49-F238E27FC236}">
                <a16:creationId xmlns:a16="http://schemas.microsoft.com/office/drawing/2014/main" id="{FFC167CF-9DB7-4BB4-8259-45326CA7BD02}"/>
              </a:ext>
            </a:extLst>
          </p:cNvPr>
          <p:cNvSpPr txBox="1"/>
          <p:nvPr/>
        </p:nvSpPr>
        <p:spPr>
          <a:xfrm>
            <a:off x="1350068" y="3052798"/>
            <a:ext cx="905569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dirty="0">
                <a:solidFill>
                  <a:srgbClr val="00B050"/>
                </a:solidFill>
              </a:rPr>
              <a:t>syscall</a:t>
            </a:r>
            <a:endParaRPr lang="nl-BE" sz="2200" i="0" dirty="0">
              <a:solidFill>
                <a:srgbClr val="00B050"/>
              </a:solidFill>
            </a:endParaRPr>
          </a:p>
        </p:txBody>
      </p:sp>
      <p:cxnSp>
        <p:nvCxnSpPr>
          <p:cNvPr id="31" name="Elbow Connector 27">
            <a:extLst>
              <a:ext uri="{FF2B5EF4-FFF2-40B4-BE49-F238E27FC236}">
                <a16:creationId xmlns:a16="http://schemas.microsoft.com/office/drawing/2014/main" id="{9CB369E2-562C-4C45-89A5-72A93F5B66E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495178" y="1385171"/>
            <a:ext cx="15323" cy="4480161"/>
          </a:xfrm>
          <a:prstGeom prst="bentConnector3">
            <a:avLst>
              <a:gd name="adj1" fmla="val -1491875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kstvak 85">
            <a:extLst>
              <a:ext uri="{FF2B5EF4-FFF2-40B4-BE49-F238E27FC236}">
                <a16:creationId xmlns:a16="http://schemas.microsoft.com/office/drawing/2014/main" id="{E7A6AC30-E001-4C9D-8F1A-4CC8D6B54091}"/>
              </a:ext>
            </a:extLst>
          </p:cNvPr>
          <p:cNvSpPr txBox="1"/>
          <p:nvPr/>
        </p:nvSpPr>
        <p:spPr>
          <a:xfrm>
            <a:off x="8162308" y="2993190"/>
            <a:ext cx="905569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>
                <a:solidFill>
                  <a:srgbClr val="00B050"/>
                </a:solidFill>
              </a:rPr>
              <a:t>syscall</a:t>
            </a:r>
          </a:p>
        </p:txBody>
      </p:sp>
      <p:cxnSp>
        <p:nvCxnSpPr>
          <p:cNvPr id="33" name="Elbow Connector 27">
            <a:extLst>
              <a:ext uri="{FF2B5EF4-FFF2-40B4-BE49-F238E27FC236}">
                <a16:creationId xmlns:a16="http://schemas.microsoft.com/office/drawing/2014/main" id="{DE729CF9-9912-4BF5-A2CE-25CD463866E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307418" y="1325563"/>
            <a:ext cx="15323" cy="4480161"/>
          </a:xfrm>
          <a:prstGeom prst="bentConnector3">
            <a:avLst>
              <a:gd name="adj1" fmla="val -1491875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B877D7-7EA2-4160-B51E-EC8CBB907CBC}"/>
              </a:ext>
            </a:extLst>
          </p:cNvPr>
          <p:cNvCxnSpPr>
            <a:cxnSpLocks/>
          </p:cNvCxnSpPr>
          <p:nvPr/>
        </p:nvCxnSpPr>
        <p:spPr>
          <a:xfrm flipV="1">
            <a:off x="2562543" y="4509591"/>
            <a:ext cx="1" cy="1073102"/>
          </a:xfrm>
          <a:prstGeom prst="straightConnector1">
            <a:avLst/>
          </a:prstGeom>
          <a:ln w="25400">
            <a:solidFill>
              <a:srgbClr val="00B05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0FD0FA-A801-4578-B5D7-A619E45A983D}"/>
              </a:ext>
            </a:extLst>
          </p:cNvPr>
          <p:cNvCxnSpPr>
            <a:cxnSpLocks/>
          </p:cNvCxnSpPr>
          <p:nvPr/>
        </p:nvCxnSpPr>
        <p:spPr>
          <a:xfrm flipV="1">
            <a:off x="9391197" y="4513589"/>
            <a:ext cx="1" cy="1073102"/>
          </a:xfrm>
          <a:prstGeom prst="straightConnector1">
            <a:avLst/>
          </a:prstGeom>
          <a:ln w="25400">
            <a:solidFill>
              <a:srgbClr val="00B05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9F03B20D-BACA-49FA-BBB0-7945A276017E}"/>
              </a:ext>
            </a:extLst>
          </p:cNvPr>
          <p:cNvSpPr/>
          <p:nvPr/>
        </p:nvSpPr>
        <p:spPr>
          <a:xfrm>
            <a:off x="4930770" y="2011792"/>
            <a:ext cx="1801127" cy="1361651"/>
          </a:xfrm>
          <a:prstGeom prst="flowChartDocumen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Reads immutable state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BEFE30-2A23-4868-A8E1-BCBC695395E5}"/>
              </a:ext>
            </a:extLst>
          </p:cNvPr>
          <p:cNvCxnSpPr>
            <a:cxnSpLocks/>
          </p:cNvCxnSpPr>
          <p:nvPr/>
        </p:nvCxnSpPr>
        <p:spPr>
          <a:xfrm flipV="1">
            <a:off x="2807594" y="2643721"/>
            <a:ext cx="1932679" cy="601755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A40D6A-3E66-4ED3-A884-C89034311069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7012012" y="2665728"/>
            <a:ext cx="1150296" cy="542906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>
            <a:extLst>
              <a:ext uri="{FF2B5EF4-FFF2-40B4-BE49-F238E27FC236}">
                <a16:creationId xmlns:a16="http://schemas.microsoft.com/office/drawing/2014/main" id="{B0381FAC-B889-4F45-863F-D8904BA3EAD3}"/>
              </a:ext>
            </a:extLst>
          </p:cNvPr>
          <p:cNvSpPr/>
          <p:nvPr/>
        </p:nvSpPr>
        <p:spPr>
          <a:xfrm>
            <a:off x="4131662" y="3402938"/>
            <a:ext cx="3686799" cy="1643204"/>
          </a:xfrm>
          <a:prstGeom prst="cloud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The monitor caches the immutable state</a:t>
            </a:r>
          </a:p>
        </p:txBody>
      </p:sp>
    </p:spTree>
    <p:extLst>
      <p:ext uri="{BB962C8B-B14F-4D97-AF65-F5344CB8AC3E}">
        <p14:creationId xmlns:p14="http://schemas.microsoft.com/office/powerpoint/2010/main" val="1811091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62E97-E191-42A9-A0DB-A7630E15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3303" y="1264482"/>
            <a:ext cx="4156267" cy="5257799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   Security</a:t>
            </a:r>
            <a:br>
              <a:rPr lang="en-US" sz="4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br>
              <a:rPr lang="en-US" sz="4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   Performance</a:t>
            </a:r>
            <a:br>
              <a:rPr lang="en-US" sz="48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4800" dirty="0">
                <a:solidFill>
                  <a:schemeClr val="bg1">
                    <a:lumMod val="95000"/>
                  </a:schemeClr>
                </a:solidFill>
              </a:rPr>
            </a:br>
            <a:endParaRPr lang="en-US" sz="4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9525">
            <a:solidFill>
              <a:schemeClr val="tx1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AEDD2CB-A41A-481A-AC44-E03B683F4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851" r="10547"/>
          <a:stretch/>
        </p:blipFill>
        <p:spPr>
          <a:xfrm>
            <a:off x="4062964" y="744235"/>
            <a:ext cx="7163222" cy="4808332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C1E46-6021-4B30-BEEA-1DB17329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EEBE440-1954-CB4F-84D9-A4B563841CA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41781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AAD6-0DD3-4359-973F-731D909E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Case Study: </a:t>
            </a:r>
            <a:r>
              <a:rPr lang="en-US" dirty="0" err="1">
                <a:solidFill>
                  <a:schemeClr val="bg1"/>
                </a:solidFill>
              </a:rPr>
              <a:t>ProFTPD</a:t>
            </a:r>
            <a:r>
              <a:rPr lang="en-US" dirty="0">
                <a:solidFill>
                  <a:schemeClr val="bg1"/>
                </a:solidFill>
              </a:rPr>
              <a:t> SSL Private Key Leak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2B24-A6B1-49D0-A06C-52A912270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400" dirty="0">
                <a:solidFill>
                  <a:schemeClr val="bg1"/>
                </a:solidFill>
              </a:rPr>
              <a:t>Hu et al. demonstrated an information </a:t>
            </a:r>
            <a:r>
              <a:rPr lang="en-US" sz="2400" dirty="0">
                <a:solidFill>
                  <a:schemeClr val="bg1"/>
                </a:solidFill>
              </a:rPr>
              <a:t>disclosure attack on </a:t>
            </a:r>
            <a:r>
              <a:rPr lang="en-US" sz="2400" dirty="0" err="1">
                <a:solidFill>
                  <a:schemeClr val="bg1"/>
                </a:solidFill>
              </a:rPr>
              <a:t>ProFTPD</a:t>
            </a:r>
            <a:endParaRPr lang="en-US" sz="2400" dirty="0">
              <a:solidFill>
                <a:schemeClr val="bg1"/>
              </a:solidFill>
            </a:endParaRPr>
          </a:p>
          <a:p>
            <a:pPr lvl="1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Traverse 6 data structures using data-only gadgets, ultimately reaching a private key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 distributed heterogeneous NVX raises the bar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4/6 pointer fields needed for this attack are located in different offsets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C1472-2B62-443E-B558-0223D526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EBE440-1954-CB4F-84D9-A4B563841C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65273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Struct Layout Diversity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EBE440-1954-CB4F-84D9-A4B563841C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54075" y="2618422"/>
          <a:ext cx="828385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882">
                  <a:extLst>
                    <a:ext uri="{9D8B030D-6E8A-4147-A177-3AD203B41FA5}">
                      <a16:colId xmlns:a16="http://schemas.microsoft.com/office/drawing/2014/main" val="3257448321"/>
                    </a:ext>
                  </a:extLst>
                </a:gridCol>
                <a:gridCol w="3043993">
                  <a:extLst>
                    <a:ext uri="{9D8B030D-6E8A-4147-A177-3AD203B41FA5}">
                      <a16:colId xmlns:a16="http://schemas.microsoft.com/office/drawing/2014/main" val="1008285776"/>
                    </a:ext>
                  </a:extLst>
                </a:gridCol>
                <a:gridCol w="2255975">
                  <a:extLst>
                    <a:ext uri="{9D8B030D-6E8A-4147-A177-3AD203B41FA5}">
                      <a16:colId xmlns:a16="http://schemas.microsoft.com/office/drawing/2014/main" val="867474057"/>
                    </a:ext>
                  </a:extLst>
                </a:gridCol>
              </a:tblGrid>
              <a:tr h="331838">
                <a:tc>
                  <a:txBody>
                    <a:bodyPr/>
                    <a:lstStyle/>
                    <a:p>
                      <a:r>
                        <a:rPr lang="en-US" sz="2200" dirty="0"/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Artificial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096509"/>
                  </a:ext>
                </a:extLst>
              </a:tr>
              <a:tr h="331838">
                <a:tc>
                  <a:txBody>
                    <a:bodyPr/>
                    <a:lstStyle/>
                    <a:p>
                      <a:r>
                        <a:rPr lang="en-US" sz="2200" dirty="0"/>
                        <a:t>Nginx 1.14.2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14.52%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91.78%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335645"/>
                  </a:ext>
                </a:extLst>
              </a:tr>
              <a:tr h="331838">
                <a:tc>
                  <a:txBody>
                    <a:bodyPr/>
                    <a:lstStyle/>
                    <a:p>
                      <a:r>
                        <a:rPr lang="en-US" sz="2200" dirty="0" err="1"/>
                        <a:t>Lighttpd</a:t>
                      </a:r>
                      <a:r>
                        <a:rPr lang="en-US" sz="2200" dirty="0"/>
                        <a:t> 1.4.52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12.93%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81.90%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870531"/>
                  </a:ext>
                </a:extLst>
              </a:tr>
              <a:tr h="225486">
                <a:tc>
                  <a:txBody>
                    <a:bodyPr/>
                    <a:lstStyle/>
                    <a:p>
                      <a:r>
                        <a:rPr lang="en-US" sz="2200" dirty="0"/>
                        <a:t>Redis 5.0.1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27.27%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75.60%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81021"/>
                  </a:ext>
                </a:extLst>
              </a:tr>
              <a:tr h="225486">
                <a:tc>
                  <a:txBody>
                    <a:bodyPr/>
                    <a:lstStyle/>
                    <a:p>
                      <a:r>
                        <a:rPr lang="en-US" sz="2200" dirty="0" err="1"/>
                        <a:t>ProFTPD</a:t>
                      </a:r>
                      <a:r>
                        <a:rPr lang="en-US" sz="2200" dirty="0"/>
                        <a:t> 1.3.0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27.38%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85.71%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34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158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C1472-2B62-443E-B558-0223D526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635" y="6356350"/>
            <a:ext cx="6858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EEBE440-1954-CB4F-84D9-A4B563841C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2BEA6B-A0BC-45C1-82EB-18331BF59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0649" y="245229"/>
            <a:ext cx="6335485" cy="6299262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6F893F2-E90C-4410-A480-5A5A6A06C8A7}"/>
              </a:ext>
            </a:extLst>
          </p:cNvPr>
          <p:cNvSpPr txBox="1">
            <a:spLocks/>
          </p:cNvSpPr>
          <p:nvPr/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PIROP Gadget Reduction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1D459E-ECC1-4D58-9A98-6D77A735B8D5}"/>
              </a:ext>
            </a:extLst>
          </p:cNvPr>
          <p:cNvSpPr txBox="1"/>
          <p:nvPr/>
        </p:nvSpPr>
        <p:spPr>
          <a:xfrm>
            <a:off x="643468" y="2749129"/>
            <a:ext cx="3869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Less than 3.3% of PIROP gadgets survive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Almost eliminating PIROP ABI-dependent gadgets (0%-0.318%)</a:t>
            </a:r>
          </a:p>
        </p:txBody>
      </p:sp>
    </p:spTree>
    <p:extLst>
      <p:ext uri="{BB962C8B-B14F-4D97-AF65-F5344CB8AC3E}">
        <p14:creationId xmlns:p14="http://schemas.microsoft.com/office/powerpoint/2010/main" val="44019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50274-7544-4582-8E2B-6E4351A3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 With Other NVX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C24F4-E844-41CD-A57D-E75F0C24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7966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EEBE440-1954-CB4F-84D9-A4B563841C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771759-9CA6-460A-BFCF-B4619F90F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3433" y="3133919"/>
            <a:ext cx="8325134" cy="242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45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A close up of a mans face&#10;&#10;Description automatically generated">
            <a:extLst>
              <a:ext uri="{FF2B5EF4-FFF2-40B4-BE49-F238E27FC236}">
                <a16:creationId xmlns:a16="http://schemas.microsoft.com/office/drawing/2014/main" id="{E8AF2551-A104-48F0-8C0D-55B3FEAE9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62" b="2453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C24F4-E844-41CD-A57D-E75F0C24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EEBE440-1954-CB4F-84D9-A4B563841CA7}" type="slidenum">
              <a:rPr kumimoji="0" lang="en-US" b="0" i="0" u="none" strike="noStrike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pPr marR="0" lvl="0" indent="0" fontAlgn="auto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b="0" i="0" u="none" strike="noStrike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13B626-957A-4F56-A473-9AA104E958D6}"/>
              </a:ext>
            </a:extLst>
          </p:cNvPr>
          <p:cNvSpPr txBox="1"/>
          <p:nvPr/>
        </p:nvSpPr>
        <p:spPr>
          <a:xfrm>
            <a:off x="20" y="6026673"/>
            <a:ext cx="47383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Alexios Voulimeneas</a:t>
            </a:r>
          </a:p>
          <a:p>
            <a:r>
              <a:rPr lang="en-US" sz="2400" b="1" dirty="0"/>
              <a:t>Email: avoulime@uci.edu</a:t>
            </a:r>
          </a:p>
        </p:txBody>
      </p:sp>
    </p:spTree>
    <p:extLst>
      <p:ext uri="{BB962C8B-B14F-4D97-AF65-F5344CB8AC3E}">
        <p14:creationId xmlns:p14="http://schemas.microsoft.com/office/powerpoint/2010/main" val="277971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E95E-8AB6-43D1-A33C-1D53860E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NVX Systems can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E6AB-408B-4A94-8328-8C8C930D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Protect Against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Attacks that rely on knowledge of the target's absolute virtual address space layout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Attacks that attempt to acquire that knowledge through information leakage</a:t>
            </a:r>
          </a:p>
          <a:p>
            <a:pPr marL="457200" lvl="1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DE8BC-F134-4599-A93F-2AB791DC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E95E-8AB6-43D1-A33C-1D53860E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NVX Systems cannot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E6AB-408B-4A94-8328-8C8C930D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Protect Against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 </a:t>
            </a:r>
            <a:r>
              <a:rPr lang="en-US" dirty="0">
                <a:solidFill>
                  <a:srgbClr val="FF0000"/>
                </a:solidFill>
              </a:rPr>
              <a:t>Attacks that build on knowledge of the program's internal geometry (e.g.,  </a:t>
            </a:r>
            <a:r>
              <a:rPr lang="en-US" dirty="0" err="1"/>
              <a:t>kh</a:t>
            </a:r>
            <a:r>
              <a:rPr lang="en-US" dirty="0" err="1">
                <a:solidFill>
                  <a:srgbClr val="FF0000"/>
                </a:solidFill>
              </a:rPr>
              <a:t>relative</a:t>
            </a:r>
            <a:r>
              <a:rPr lang="en-US" dirty="0">
                <a:solidFill>
                  <a:srgbClr val="FF0000"/>
                </a:solidFill>
              </a:rPr>
              <a:t> data/instruction layouts) and/or data representation</a:t>
            </a: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DE8BC-F134-4599-A93F-2AB791DC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1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F3FB-D5F8-44DB-9B2C-306E4368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ProFTPD</a:t>
            </a:r>
            <a:r>
              <a:rPr lang="en-US" dirty="0">
                <a:solidFill>
                  <a:schemeClr val="bg1"/>
                </a:solidFill>
              </a:rPr>
              <a:t> SSL Private Key Leak (DOP)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9A4-6778-46F8-9175-1CA8ADA2B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Hu et al. build an information </a:t>
            </a:r>
            <a:r>
              <a:rPr lang="en-US" dirty="0">
                <a:solidFill>
                  <a:schemeClr val="bg1"/>
                </a:solidFill>
              </a:rPr>
              <a:t>disclosure attack on </a:t>
            </a:r>
            <a:r>
              <a:rPr lang="en-US" dirty="0" err="1">
                <a:solidFill>
                  <a:schemeClr val="bg1"/>
                </a:solidFill>
              </a:rPr>
              <a:t>ProFTPD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Traverse 6 data structures using only data-only gadgets, ultimately reaching a private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B45B0-F4C8-4ADE-9E33-604CCD27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9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AAD6-0DD3-4359-973F-731D909E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Position-independent Code Reuse (PIROP)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2B24-A6B1-49D0-A06C-52A912270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Göktas</a:t>
            </a:r>
            <a:r>
              <a:rPr lang="en-US" dirty="0">
                <a:solidFill>
                  <a:schemeClr val="bg1"/>
                </a:solidFill>
              </a:rPr>
              <a:t> et al. construct code-reuse exploits that use </a:t>
            </a:r>
            <a:r>
              <a:rPr lang="en-US" i="1" dirty="0">
                <a:solidFill>
                  <a:schemeClr val="bg1"/>
                </a:solidFill>
              </a:rPr>
              <a:t>relative</a:t>
            </a:r>
            <a:r>
              <a:rPr lang="en-US" dirty="0">
                <a:solidFill>
                  <a:schemeClr val="bg1"/>
                </a:solidFill>
              </a:rPr>
              <a:t> locations in memory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Attackers could locate PIROP gadgets even in diversified programs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C1472-2B62-443E-B558-0223D526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4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E72A9-F445-41F3-BC80-EC905496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picture containing indoor, table, sitting, small&#10;&#10;Description automatically generated">
            <a:extLst>
              <a:ext uri="{FF2B5EF4-FFF2-40B4-BE49-F238E27FC236}">
                <a16:creationId xmlns:a16="http://schemas.microsoft.com/office/drawing/2014/main" id="{31EC5017-32AB-4BA8-B326-1ED6CC684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747" y="878422"/>
            <a:ext cx="2697274" cy="16328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A216E1-1D07-47C6-BF85-51A9D6C326C7}"/>
              </a:ext>
            </a:extLst>
          </p:cNvPr>
          <p:cNvSpPr/>
          <p:nvPr/>
        </p:nvSpPr>
        <p:spPr>
          <a:xfrm>
            <a:off x="1309149" y="2801025"/>
            <a:ext cx="9186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Problem: Diversity is limited to what a single platform can offer.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2B530-0CCF-4D49-8057-05D36CE3B8A9}"/>
              </a:ext>
            </a:extLst>
          </p:cNvPr>
          <p:cNvSpPr txBox="1"/>
          <p:nvPr/>
        </p:nvSpPr>
        <p:spPr>
          <a:xfrm>
            <a:off x="3369154" y="4201355"/>
            <a:ext cx="4772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290557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7567</TotalTime>
  <Words>1396</Words>
  <Application>Microsoft Office PowerPoint</Application>
  <PresentationFormat>Widescreen</PresentationFormat>
  <Paragraphs>498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Wingdings</vt:lpstr>
      <vt:lpstr>Office Theme</vt:lpstr>
      <vt:lpstr>1_Office Theme</vt:lpstr>
      <vt:lpstr>2_Office Theme</vt:lpstr>
      <vt:lpstr>Distributed Heterogeneous N-Variant Execution</vt:lpstr>
      <vt:lpstr>PowerPoint Presentation</vt:lpstr>
      <vt:lpstr>Solutions</vt:lpstr>
      <vt:lpstr>N-Variant eXecution (NVX)</vt:lpstr>
      <vt:lpstr>What NVX Systems can do</vt:lpstr>
      <vt:lpstr>What NVX Systems cannot do</vt:lpstr>
      <vt:lpstr>ProFTPD SSL Private Key Leak (DOP)</vt:lpstr>
      <vt:lpstr>Position-independent Code Reuse (PIROP)</vt:lpstr>
      <vt:lpstr>PowerPoint Presentation</vt:lpstr>
      <vt:lpstr>Distributed Heterogeneous N-Variant Execution</vt:lpstr>
      <vt:lpstr>Sources of Additional Diversity (ISA-Heterogeneity)</vt:lpstr>
      <vt:lpstr>Sources of Additional Diversity (ABI-Heterogeneity)</vt:lpstr>
      <vt:lpstr>PowerPoint Presentation</vt:lpstr>
      <vt:lpstr>Challenges</vt:lpstr>
      <vt:lpstr>ISA-Heterogeneity</vt:lpstr>
      <vt:lpstr>ISA-Heterogeneity</vt:lpstr>
      <vt:lpstr>Monitoring the system call interface (NVX)</vt:lpstr>
      <vt:lpstr>Monitoring the System Call Interface (NVX)</vt:lpstr>
      <vt:lpstr>Monitoring the System Call Interface (NVX)</vt:lpstr>
      <vt:lpstr>Monitoring the System Call Interface (NVX)</vt:lpstr>
      <vt:lpstr>Monitoring the System Call Interface (NVX)</vt:lpstr>
      <vt:lpstr>Monitoring the System Call Interface (NVX)</vt:lpstr>
      <vt:lpstr>Monitoring the System Call Interface (NVX)</vt:lpstr>
      <vt:lpstr>Anatomy of a System Call State </vt:lpstr>
      <vt:lpstr>Differences at System Call Interface</vt:lpstr>
      <vt:lpstr>Platform-Independent State Canonicalization (PISC)</vt:lpstr>
      <vt:lpstr>Semantic Equivalence Rules (PISC)</vt:lpstr>
      <vt:lpstr>Semantic Equivalence Rules (PISC)</vt:lpstr>
      <vt:lpstr>Semantic Equivalence Rules (PISC)</vt:lpstr>
      <vt:lpstr>Semantic Equivalence Rules (PISC)</vt:lpstr>
      <vt:lpstr>Semantic Equivalence Rules (PISC)</vt:lpstr>
      <vt:lpstr>Semantic Equivalence Rules (PISC)</vt:lpstr>
      <vt:lpstr>Semantic Equivalence Rules (PISC)</vt:lpstr>
      <vt:lpstr>Challenges</vt:lpstr>
      <vt:lpstr>Expensive Inter-Monitor Communication</vt:lpstr>
      <vt:lpstr>Optimizations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Security      Performance  </vt:lpstr>
      <vt:lpstr>Case Study: ProFTPD SSL Private Key Leak</vt:lpstr>
      <vt:lpstr>Struct Layout Diversity</vt:lpstr>
      <vt:lpstr>PowerPoint Presentation</vt:lpstr>
      <vt:lpstr>Comparison With Other NVX Systems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Next Generation of Security Focused NVX Systems: Addressing limitations in N-Variant Execution</dc:title>
  <dc:creator>Alexios Voulimeneas</dc:creator>
  <cp:lastModifiedBy>Alexios Voulimeneas</cp:lastModifiedBy>
  <cp:revision>913</cp:revision>
  <dcterms:created xsi:type="dcterms:W3CDTF">2020-05-18T09:43:06Z</dcterms:created>
  <dcterms:modified xsi:type="dcterms:W3CDTF">2022-04-25T09:52:54Z</dcterms:modified>
</cp:coreProperties>
</file>