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 Slab"/>
      <p:regular r:id="rId28"/>
      <p:bold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Average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1EA410-F996-48C5-98D1-43AD66717ACD}">
  <a:tblStyle styleId="{961EA410-F996-48C5-98D1-43AD66717A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Slab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Slab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Average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09df37892d_6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09df37892d_6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ba74bd872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2ba74bd872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ba74bd872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2ba74bd872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c5892f1e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2c5892f1e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cc1f40db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2cc1f40db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2ba74bd872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2ba74bd872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2cc1f40db1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2cc1f40db1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481a3527fe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481a3527fe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486e0ab03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486e0ab03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e327459f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e327459f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9f3a94c6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f9f3a94c6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489934e82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489934e82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49545d9bd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49545d9bd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9f3a94c6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9f3a94c6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9545d9b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9545d9b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81a3527fe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81a3527fe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9545d9bde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9545d9bde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81a3527fe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81a3527fe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09df37892d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09df37892d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cc1f40db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cc1f40db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3" name="Google Shape;13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" name="Google Shape;14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Google Shape;28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6324700" y="36325"/>
            <a:ext cx="2788850" cy="6803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22.png"/><Relationship Id="rId7" Type="http://schemas.openxmlformats.org/officeDocument/2006/relationships/image" Target="../media/image17.png"/><Relationship Id="rId8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22.png"/><Relationship Id="rId7" Type="http://schemas.openxmlformats.org/officeDocument/2006/relationships/image" Target="../media/image17.png"/><Relationship Id="rId8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22.png"/><Relationship Id="rId6" Type="http://schemas.openxmlformats.org/officeDocument/2006/relationships/image" Target="../media/image20.png"/><Relationship Id="rId7" Type="http://schemas.openxmlformats.org/officeDocument/2006/relationships/image" Target="../media/image27.png"/><Relationship Id="rId8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24.png"/><Relationship Id="rId7" Type="http://schemas.openxmlformats.org/officeDocument/2006/relationships/image" Target="../media/image21.png"/><Relationship Id="rId8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png"/><Relationship Id="rId4" Type="http://schemas.openxmlformats.org/officeDocument/2006/relationships/image" Target="../media/image12.png"/><Relationship Id="rId5" Type="http://schemas.openxmlformats.org/officeDocument/2006/relationships/image" Target="../media/image32.png"/><Relationship Id="rId6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34.png"/><Relationship Id="rId5" Type="http://schemas.openxmlformats.org/officeDocument/2006/relationships/image" Target="../media/image29.png"/><Relationship Id="rId6" Type="http://schemas.openxmlformats.org/officeDocument/2006/relationships/image" Target="../media/image33.png"/><Relationship Id="rId7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9.png"/><Relationship Id="rId4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Relationship Id="rId8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993300" y="882975"/>
            <a:ext cx="7157400" cy="92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biathlon laser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105900" y="3933250"/>
            <a:ext cx="212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-Alexandre Piana</a:t>
            </a:r>
            <a:endParaRPr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-Alexis Champault</a:t>
            </a:r>
            <a:endParaRPr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850" y="1556025"/>
            <a:ext cx="2570625" cy="25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1225" y="2349453"/>
            <a:ext cx="3016899" cy="98377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3548000" y="2692775"/>
            <a:ext cx="1512900" cy="42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219350" y="204225"/>
            <a:ext cx="11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TSTI 4</a:t>
            </a:r>
            <a:r>
              <a:rPr lang="f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350525" y="3757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Solution </a:t>
            </a:r>
            <a:r>
              <a:rPr lang="fr"/>
              <a:t>matériel : Gâchette de tir</a:t>
            </a:r>
            <a:endParaRPr/>
          </a:p>
        </p:txBody>
      </p:sp>
      <p:graphicFrame>
        <p:nvGraphicFramePr>
          <p:cNvPr id="173" name="Google Shape;173;p22"/>
          <p:cNvGraphicFramePr/>
          <p:nvPr/>
        </p:nvGraphicFramePr>
        <p:xfrm>
          <a:off x="952500" y="166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{961EA410-F996-48C5-98D1-43AD66717ACD}</a:tableStyleId>
              </a:tblPr>
              <a:tblGrid>
                <a:gridCol w="2413000"/>
                <a:gridCol w="2413000"/>
                <a:gridCol w="2413000"/>
              </a:tblGrid>
              <a:tr h="4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u="sng">
                          <a:solidFill>
                            <a:schemeClr val="dk1"/>
                          </a:solidFill>
                        </a:rPr>
                        <a:t>Solution:</a:t>
                      </a:r>
                      <a:endParaRPr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Bouton poussoir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capteur de mouvement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Prix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1.50€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10€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Taille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0.7*21mm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32*24*8mm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Poids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3g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4g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Eco-conception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égaux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égaux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9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Gagnant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173" y="4181473"/>
            <a:ext cx="611407" cy="61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9550" y="2156427"/>
            <a:ext cx="542425" cy="53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5200" y="2652627"/>
            <a:ext cx="542425" cy="53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5200" y="3148827"/>
            <a:ext cx="542425" cy="53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9550" y="3645027"/>
            <a:ext cx="542425" cy="53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8325" y="2138125"/>
            <a:ext cx="573050" cy="5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8325" y="2634325"/>
            <a:ext cx="573050" cy="5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8325" y="3130525"/>
            <a:ext cx="573050" cy="5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2474" y="1555323"/>
            <a:ext cx="843886" cy="6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73543" y="1592668"/>
            <a:ext cx="611400" cy="6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9075" y="3637627"/>
            <a:ext cx="542425" cy="5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Solution Matériel: </a:t>
            </a:r>
            <a:r>
              <a:rPr lang="fr"/>
              <a:t>Allumer</a:t>
            </a:r>
            <a:r>
              <a:rPr lang="fr"/>
              <a:t> le LaserCible</a:t>
            </a:r>
            <a:endParaRPr/>
          </a:p>
        </p:txBody>
      </p:sp>
      <p:graphicFrame>
        <p:nvGraphicFramePr>
          <p:cNvPr id="190" name="Google Shape;190;p23"/>
          <p:cNvGraphicFramePr/>
          <p:nvPr/>
        </p:nvGraphicFramePr>
        <p:xfrm>
          <a:off x="343175" y="133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{961EA410-F996-48C5-98D1-43AD66717ACD}</a:tableStyleId>
              </a:tblPr>
              <a:tblGrid>
                <a:gridCol w="1427650"/>
                <a:gridCol w="1726650"/>
                <a:gridCol w="2040650"/>
                <a:gridCol w="1509875"/>
                <a:gridCol w="1180925"/>
              </a:tblGrid>
              <a:tr h="43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u="sng">
                          <a:solidFill>
                            <a:schemeClr val="dk1"/>
                          </a:solidFill>
                        </a:rPr>
                        <a:t>Solution:</a:t>
                      </a:r>
                      <a:endParaRPr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Bouton poussoir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Module 2 bouton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Interrupteur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Prix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1.50€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3.50€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0.65€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Taille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0.7*21mm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20*20*11.5mm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5.2 mm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Poids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3g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3g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3g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Eco-conception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égaux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égaux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égaux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Insertion Projet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fr">
                          <a:solidFill>
                            <a:schemeClr val="dk1"/>
                          </a:solidFill>
                        </a:rPr>
                        <a:t>pratique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+ </a:t>
                      </a:r>
                      <a:r>
                        <a:rPr lang="fr">
                          <a:solidFill>
                            <a:schemeClr val="dk1"/>
                          </a:solidFill>
                        </a:rPr>
                        <a:t>utile et + facile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+utile et aussi facile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Gagnant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3 points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7 points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12 points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1713" y="1807875"/>
            <a:ext cx="445225" cy="44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1713" y="2201250"/>
            <a:ext cx="445225" cy="44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2775" y="3698700"/>
            <a:ext cx="445225" cy="44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2625" y="1805425"/>
            <a:ext cx="445225" cy="4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2888" y="2205200"/>
            <a:ext cx="445225" cy="4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3452" y="2650416"/>
            <a:ext cx="421575" cy="42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1652" y="2650416"/>
            <a:ext cx="421575" cy="42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3452" y="3072003"/>
            <a:ext cx="421575" cy="42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1639" y="3081428"/>
            <a:ext cx="421575" cy="42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0923" y="4170798"/>
            <a:ext cx="611407" cy="61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44225" y="1251151"/>
            <a:ext cx="752028" cy="61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26718" y="1251168"/>
            <a:ext cx="611400" cy="6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9800" y="3585400"/>
            <a:ext cx="445225" cy="4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02771" y="1264865"/>
            <a:ext cx="611425" cy="497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9800" y="1764875"/>
            <a:ext cx="445225" cy="4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9788" y="2205200"/>
            <a:ext cx="445225" cy="4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0739" y="2650416"/>
            <a:ext cx="421575" cy="42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6089" y="3080841"/>
            <a:ext cx="421575" cy="42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625" y="3634300"/>
            <a:ext cx="445225" cy="4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Solution matériel</a:t>
            </a:r>
            <a:r>
              <a:rPr lang="fr"/>
              <a:t>: mode couché, debout</a:t>
            </a:r>
            <a:endParaRPr/>
          </a:p>
        </p:txBody>
      </p:sp>
      <p:graphicFrame>
        <p:nvGraphicFramePr>
          <p:cNvPr id="215" name="Google Shape;215;p24"/>
          <p:cNvGraphicFramePr/>
          <p:nvPr/>
        </p:nvGraphicFramePr>
        <p:xfrm>
          <a:off x="840550" y="142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{961EA410-F996-48C5-98D1-43AD66717ACD}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u="sng">
                          <a:solidFill>
                            <a:schemeClr val="dk1"/>
                          </a:solidFill>
                        </a:rPr>
                        <a:t>Solution:</a:t>
                      </a:r>
                      <a:endParaRPr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Bouton poussoir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Potentiomètre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Interrupteur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Importance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Prix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1.50€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0.95€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0.65€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Taille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0.7*21mm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 16 *18 mm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5.2mm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Poids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3g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5g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3g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Eco-conception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égaux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égaux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égaux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Insertion Projet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- pratique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+facile </a:t>
                      </a:r>
                      <a:r>
                        <a:rPr lang="fr">
                          <a:solidFill>
                            <a:schemeClr val="dk1"/>
                          </a:solidFill>
                        </a:rPr>
                        <a:t>à utiliser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+ </a:t>
                      </a:r>
                      <a:r>
                        <a:rPr lang="fr">
                          <a:solidFill>
                            <a:schemeClr val="dk1"/>
                          </a:solidFill>
                        </a:rPr>
                        <a:t>facilité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Gagnant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6 points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5 points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11 points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16" name="Google Shape;2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7525" y="2430575"/>
            <a:ext cx="445225" cy="44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0925" y="2831738"/>
            <a:ext cx="445225" cy="44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6325" y="2430575"/>
            <a:ext cx="445225" cy="44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0913" y="2034375"/>
            <a:ext cx="445225" cy="4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725" y="2428125"/>
            <a:ext cx="445225" cy="4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725" y="2829300"/>
            <a:ext cx="445225" cy="4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3939" y="3267103"/>
            <a:ext cx="421575" cy="42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0552" y="3211003"/>
            <a:ext cx="421575" cy="42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4486" y="4015373"/>
            <a:ext cx="611407" cy="61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06700" y="1452200"/>
            <a:ext cx="716052" cy="58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725" y="1529750"/>
            <a:ext cx="560725" cy="56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6325" y="2054813"/>
            <a:ext cx="445225" cy="44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0463" y="2052375"/>
            <a:ext cx="445225" cy="4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6325" y="2826775"/>
            <a:ext cx="445225" cy="44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9402" y="3211003"/>
            <a:ext cx="421575" cy="42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70021" y="1538802"/>
            <a:ext cx="611425" cy="497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Solution</a:t>
            </a:r>
            <a:r>
              <a:rPr lang="fr"/>
              <a:t> </a:t>
            </a:r>
            <a:r>
              <a:rPr lang="fr"/>
              <a:t>matérielle</a:t>
            </a:r>
            <a:r>
              <a:rPr lang="fr"/>
              <a:t>: </a:t>
            </a:r>
            <a:r>
              <a:rPr lang="fr"/>
              <a:t>quelle</a:t>
            </a:r>
            <a:r>
              <a:rPr lang="fr"/>
              <a:t> carte mère prendre?</a:t>
            </a:r>
            <a:endParaRPr/>
          </a:p>
        </p:txBody>
      </p:sp>
      <p:graphicFrame>
        <p:nvGraphicFramePr>
          <p:cNvPr id="237" name="Google Shape;237;p25"/>
          <p:cNvGraphicFramePr/>
          <p:nvPr/>
        </p:nvGraphicFramePr>
        <p:xfrm>
          <a:off x="728225" y="120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{961EA410-F996-48C5-98D1-43AD66717ACD}</a:tableStyleId>
              </a:tblPr>
              <a:tblGrid>
                <a:gridCol w="1777050"/>
                <a:gridCol w="2066725"/>
                <a:gridCol w="2259250"/>
                <a:gridCol w="141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u="sng">
                          <a:solidFill>
                            <a:schemeClr val="dk1"/>
                          </a:solidFill>
                        </a:rPr>
                        <a:t>Solution</a:t>
                      </a:r>
                      <a:r>
                        <a:rPr lang="fr" u="sng">
                          <a:solidFill>
                            <a:schemeClr val="dk1"/>
                          </a:solidFill>
                        </a:rPr>
                        <a:t>:</a:t>
                      </a:r>
                      <a:endParaRPr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Carte arduino nano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Carte</a:t>
                      </a:r>
                      <a:r>
                        <a:rPr lang="fr">
                          <a:solidFill>
                            <a:schemeClr val="dk1"/>
                          </a:solidFill>
                        </a:rPr>
                        <a:t> rasberry nano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Importance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Prix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26€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10€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Tailles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45 x 18 x 18 mm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21 mm x 51,3 mm x 3,9 mm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Poids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3g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3g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Eco-conception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égaux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égaux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facilité</a:t>
                      </a:r>
                      <a:r>
                        <a:rPr lang="fr">
                          <a:solidFill>
                            <a:schemeClr val="dk1"/>
                          </a:solidFill>
                        </a:rPr>
                        <a:t> de programmation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Plus de facilité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Jamais utilisé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2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Gagnant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9 points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6 points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38" name="Google Shape;2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6025" y="1602825"/>
            <a:ext cx="445225" cy="44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6775" y="2112800"/>
            <a:ext cx="445225" cy="44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8602" y="2620316"/>
            <a:ext cx="421575" cy="42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0464" y="2998353"/>
            <a:ext cx="421575" cy="42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7852" y="2620316"/>
            <a:ext cx="421575" cy="42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0014" y="2998353"/>
            <a:ext cx="421575" cy="42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3723" y="4167573"/>
            <a:ext cx="611407" cy="61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5546" y="1144132"/>
            <a:ext cx="611400" cy="497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11125" y="1022987"/>
            <a:ext cx="739350" cy="73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48625" y="1600375"/>
            <a:ext cx="445225" cy="4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06650" y="2216700"/>
            <a:ext cx="445225" cy="4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9900" y="3419950"/>
            <a:ext cx="445225" cy="44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06650" y="3417500"/>
            <a:ext cx="445225" cy="4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Solution Cible: Capter la lumière du laser</a:t>
            </a:r>
            <a:endParaRPr/>
          </a:p>
        </p:txBody>
      </p:sp>
      <p:graphicFrame>
        <p:nvGraphicFramePr>
          <p:cNvPr id="256" name="Google Shape;256;p26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{961EA410-F996-48C5-98D1-43AD66717ACD}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u="sng">
                          <a:solidFill>
                            <a:schemeClr val="dk1"/>
                          </a:solidFill>
                        </a:rPr>
                        <a:t>Solution:</a:t>
                      </a:r>
                      <a:endParaRPr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Cellule LDR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Capteur de couleur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Prix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0.80€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10€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Tailles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4mm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20*20*3mm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Poids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2g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3g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Eco-conception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égaux (ne </a:t>
                      </a:r>
                      <a:r>
                        <a:rPr lang="fr">
                          <a:solidFill>
                            <a:schemeClr val="dk1"/>
                          </a:solidFill>
                        </a:rPr>
                        <a:t>consomme</a:t>
                      </a:r>
                      <a:r>
                        <a:rPr lang="fr">
                          <a:solidFill>
                            <a:schemeClr val="dk1"/>
                          </a:solidFill>
                        </a:rPr>
                        <a:t> pas beaucoup)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égaux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0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Gagnant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57" name="Google Shape;2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573" y="3774473"/>
            <a:ext cx="611407" cy="61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9250" y="1780825"/>
            <a:ext cx="445225" cy="44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7725" y="2239138"/>
            <a:ext cx="445225" cy="44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8627" y="2617353"/>
            <a:ext cx="421575" cy="42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1877" y="2617353"/>
            <a:ext cx="421575" cy="42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3702" y="3116553"/>
            <a:ext cx="421575" cy="42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1077" y="3240766"/>
            <a:ext cx="421575" cy="42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4200" y="1026269"/>
            <a:ext cx="1326000" cy="12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11869" y="1307097"/>
            <a:ext cx="729142" cy="6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11875" y="1828800"/>
            <a:ext cx="445225" cy="4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11875" y="2236700"/>
            <a:ext cx="445225" cy="4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"/>
          <p:cNvSpPr txBox="1"/>
          <p:nvPr>
            <p:ph type="title"/>
          </p:nvPr>
        </p:nvSpPr>
        <p:spPr>
          <a:xfrm>
            <a:off x="387900" y="1773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Exigence 1: choix de solution </a:t>
            </a:r>
            <a:endParaRPr/>
          </a:p>
        </p:txBody>
      </p:sp>
      <p:graphicFrame>
        <p:nvGraphicFramePr>
          <p:cNvPr id="273" name="Google Shape;273;p27"/>
          <p:cNvGraphicFramePr/>
          <p:nvPr/>
        </p:nvGraphicFramePr>
        <p:xfrm>
          <a:off x="674275" y="101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{961EA410-F996-48C5-98D1-43AD66717ACD}</a:tableStyleId>
              </a:tblPr>
              <a:tblGrid>
                <a:gridCol w="143825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écran ascii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Site html + php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Site html + Java</a:t>
                      </a:r>
                      <a:endParaRPr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Django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Importance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prix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I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I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beauté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2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connaissance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2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Taille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temps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résultat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4" name="Google Shape;274;p27"/>
          <p:cNvSpPr txBox="1"/>
          <p:nvPr/>
        </p:nvSpPr>
        <p:spPr>
          <a:xfrm>
            <a:off x="596950" y="4542600"/>
            <a:ext cx="76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solution choisie est donc: le site html + Java et php !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5" name="Google Shape;2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618" y="3998324"/>
            <a:ext cx="40018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9700" y="2779238"/>
            <a:ext cx="445225" cy="44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488" y="2760700"/>
            <a:ext cx="445225" cy="4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3275" y="2760700"/>
            <a:ext cx="445225" cy="4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3275" y="3595500"/>
            <a:ext cx="445225" cy="4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2650" y="2760700"/>
            <a:ext cx="445225" cy="4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2650" y="2349138"/>
            <a:ext cx="445225" cy="4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2650" y="1925900"/>
            <a:ext cx="445225" cy="4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7300" y="3150275"/>
            <a:ext cx="445225" cy="4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7300" y="3595500"/>
            <a:ext cx="445225" cy="4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3927" y="3576728"/>
            <a:ext cx="421575" cy="42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16752" y="3179641"/>
            <a:ext cx="421575" cy="42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43302" y="2371128"/>
            <a:ext cx="421575" cy="42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43302" y="3226953"/>
            <a:ext cx="421575" cy="42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2402" y="2360953"/>
            <a:ext cx="421575" cy="42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5127" y="1911303"/>
            <a:ext cx="421575" cy="42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8327" y="1937716"/>
            <a:ext cx="421575" cy="42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61527" y="1937716"/>
            <a:ext cx="421575" cy="42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63852" y="3576728"/>
            <a:ext cx="421575" cy="42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67439" y="3240153"/>
            <a:ext cx="421575" cy="42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3487" y="3998325"/>
            <a:ext cx="400175" cy="400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4575" y="2359300"/>
            <a:ext cx="445225" cy="4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Exigence: 2 chronométrer</a:t>
            </a:r>
            <a:endParaRPr/>
          </a:p>
        </p:txBody>
      </p:sp>
      <p:graphicFrame>
        <p:nvGraphicFramePr>
          <p:cNvPr id="302" name="Google Shape;302;p28"/>
          <p:cNvGraphicFramePr/>
          <p:nvPr/>
        </p:nvGraphicFramePr>
        <p:xfrm>
          <a:off x="952500" y="140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{961EA410-F996-48C5-98D1-43AD66717ACD}</a:tableStyleId>
              </a:tblPr>
              <a:tblGrid>
                <a:gridCol w="1488275"/>
                <a:gridCol w="2131225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solution 1: chronomètre + Buzzer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solution 2: site + buzzer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importance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prix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lisibilité et compréhension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beauté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résultat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3" name="Google Shape;303;p28"/>
          <p:cNvSpPr txBox="1"/>
          <p:nvPr/>
        </p:nvSpPr>
        <p:spPr>
          <a:xfrm>
            <a:off x="952500" y="4380950"/>
            <a:ext cx="783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solution choisie est donc le site + Buzzer car il permet une bonne lisibilité, tout en étant connecté à la partie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4" name="Google Shape;3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3925" y="2019463"/>
            <a:ext cx="445225" cy="4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3925" y="3060363"/>
            <a:ext cx="445225" cy="4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8900" y="2021913"/>
            <a:ext cx="445225" cy="44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3925" y="2542363"/>
            <a:ext cx="445225" cy="44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8900" y="2523563"/>
            <a:ext cx="445225" cy="44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8900" y="3025213"/>
            <a:ext cx="445225" cy="44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1418" y="3421424"/>
            <a:ext cx="400184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Partie Alexis</a:t>
            </a:r>
            <a:endParaRPr/>
          </a:p>
        </p:txBody>
      </p:sp>
      <p:sp>
        <p:nvSpPr>
          <p:cNvPr id="316" name="Google Shape;316;p29"/>
          <p:cNvSpPr txBox="1"/>
          <p:nvPr>
            <p:ph idx="1" type="body"/>
          </p:nvPr>
        </p:nvSpPr>
        <p:spPr>
          <a:xfrm>
            <a:off x="216625" y="1489825"/>
            <a:ext cx="3419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-Programmer le capteur puis la cellule LDR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-Test des valeurs de la cellule LDR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-Problème: soucis avec les  valeurs avec la </a:t>
            </a:r>
            <a:r>
              <a:rPr lang="fr"/>
              <a:t>lumière</a:t>
            </a:r>
            <a:endParaRPr/>
          </a:p>
        </p:txBody>
      </p:sp>
      <p:pic>
        <p:nvPicPr>
          <p:cNvPr id="317" name="Google Shape;3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948" y="803550"/>
            <a:ext cx="1470750" cy="11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5150" y="803550"/>
            <a:ext cx="1549050" cy="154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9" title="Graphiqu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8113" y="2163775"/>
            <a:ext cx="4350426" cy="269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9"/>
          <p:cNvSpPr/>
          <p:nvPr/>
        </p:nvSpPr>
        <p:spPr>
          <a:xfrm>
            <a:off x="4184400" y="4327050"/>
            <a:ext cx="387600" cy="13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Partie Alexis</a:t>
            </a:r>
            <a:endParaRPr/>
          </a:p>
        </p:txBody>
      </p:sp>
      <p:sp>
        <p:nvSpPr>
          <p:cNvPr id="326" name="Google Shape;326;p30"/>
          <p:cNvSpPr txBox="1"/>
          <p:nvPr>
            <p:ph idx="1" type="body"/>
          </p:nvPr>
        </p:nvSpPr>
        <p:spPr>
          <a:xfrm>
            <a:off x="424125" y="15350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-Capteur de </a:t>
            </a:r>
            <a:r>
              <a:rPr lang="fr"/>
              <a:t>flexion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-Horloge</a:t>
            </a:r>
            <a:endParaRPr/>
          </a:p>
        </p:txBody>
      </p:sp>
      <p:pic>
        <p:nvPicPr>
          <p:cNvPr id="327" name="Google Shape;3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125" y="923900"/>
            <a:ext cx="1807234" cy="135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9600" y="1489813"/>
            <a:ext cx="445225" cy="44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3500" y="2024975"/>
            <a:ext cx="8763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0"/>
          <p:cNvPicPr preferRelativeResize="0"/>
          <p:nvPr/>
        </p:nvPicPr>
        <p:blipFill rotWithShape="1">
          <a:blip r:embed="rId6">
            <a:alphaModFix/>
          </a:blip>
          <a:srcRect b="3010" l="390" r="76341" t="3496"/>
          <a:stretch/>
        </p:blipFill>
        <p:spPr>
          <a:xfrm>
            <a:off x="5225350" y="393226"/>
            <a:ext cx="2268523" cy="497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Partie Alexandre</a:t>
            </a:r>
            <a:endParaRPr/>
          </a:p>
        </p:txBody>
      </p:sp>
      <p:sp>
        <p:nvSpPr>
          <p:cNvPr id="336" name="Google Shape;336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visual studio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Laragon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Github</a:t>
            </a:r>
            <a:endParaRPr/>
          </a:p>
        </p:txBody>
      </p:sp>
      <p:pic>
        <p:nvPicPr>
          <p:cNvPr id="337" name="Google Shape;3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7998" y="1423048"/>
            <a:ext cx="733125" cy="7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5318" y="2225859"/>
            <a:ext cx="1116125" cy="836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37875" y="1401113"/>
            <a:ext cx="4190625" cy="329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1"/>
          <p:cNvPicPr preferRelativeResize="0"/>
          <p:nvPr/>
        </p:nvPicPr>
        <p:blipFill rotWithShape="1">
          <a:blip r:embed="rId6">
            <a:alphaModFix/>
          </a:blip>
          <a:srcRect b="12480" l="0" r="39573" t="0"/>
          <a:stretch/>
        </p:blipFill>
        <p:spPr>
          <a:xfrm>
            <a:off x="4237871" y="1423058"/>
            <a:ext cx="4190624" cy="325500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1"/>
          <p:cNvSpPr/>
          <p:nvPr/>
        </p:nvSpPr>
        <p:spPr>
          <a:xfrm>
            <a:off x="1923025" y="3294500"/>
            <a:ext cx="600600" cy="61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05313" y="3176775"/>
            <a:ext cx="836025" cy="8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251300" y="-85175"/>
            <a:ext cx="6308700" cy="81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 u="sng"/>
              <a:t>Comprendre le </a:t>
            </a:r>
            <a:r>
              <a:rPr lang="fr" sz="2700" u="sng"/>
              <a:t>cahier</a:t>
            </a:r>
            <a:r>
              <a:rPr lang="fr" sz="2700" u="sng"/>
              <a:t> des charges</a:t>
            </a:r>
            <a:endParaRPr sz="2700" u="sng"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138750" y="1410150"/>
            <a:ext cx="5588700" cy="24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5315">
                <a:solidFill>
                  <a:schemeClr val="dk1"/>
                </a:solidFill>
              </a:rPr>
              <a:t>Reproduire en toute sécurité</a:t>
            </a:r>
            <a:r>
              <a:rPr lang="fr" sz="5315"/>
              <a:t>,l’</a:t>
            </a:r>
            <a:r>
              <a:rPr lang="fr" sz="5315">
                <a:solidFill>
                  <a:schemeClr val="dk1"/>
                </a:solidFill>
              </a:rPr>
              <a:t>épreuve de tir du Biathlon en remplaçant le </a:t>
            </a:r>
            <a:r>
              <a:rPr lang="fr" sz="5315">
                <a:solidFill>
                  <a:schemeClr val="dk1"/>
                </a:solidFill>
              </a:rPr>
              <a:t>plomb par</a:t>
            </a:r>
            <a:r>
              <a:rPr lang="fr" sz="5315">
                <a:solidFill>
                  <a:schemeClr val="dk1"/>
                </a:solidFill>
              </a:rPr>
              <a:t> un faisceau laser.</a:t>
            </a:r>
            <a:endParaRPr sz="53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3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31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5315"/>
          </a:p>
        </p:txBody>
      </p:sp>
      <p:sp>
        <p:nvSpPr>
          <p:cNvPr id="76" name="Google Shape;76;p14"/>
          <p:cNvSpPr txBox="1"/>
          <p:nvPr/>
        </p:nvSpPr>
        <p:spPr>
          <a:xfrm>
            <a:off x="333075" y="949025"/>
            <a:ext cx="263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Problématique général</a:t>
            </a:r>
            <a:endParaRPr sz="16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750" y="3102075"/>
            <a:ext cx="2023750" cy="151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5825" y="3201698"/>
            <a:ext cx="2217475" cy="124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4"/>
          <p:cNvCxnSpPr/>
          <p:nvPr/>
        </p:nvCxnSpPr>
        <p:spPr>
          <a:xfrm>
            <a:off x="3389000" y="3797550"/>
            <a:ext cx="2475300" cy="111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"/>
          <p:cNvSpPr txBox="1"/>
          <p:nvPr>
            <p:ph type="title"/>
          </p:nvPr>
        </p:nvSpPr>
        <p:spPr>
          <a:xfrm>
            <a:off x="387900" y="3466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partie compte à rebour :</a:t>
            </a:r>
            <a:endParaRPr/>
          </a:p>
        </p:txBody>
      </p:sp>
      <p:pic>
        <p:nvPicPr>
          <p:cNvPr id="348" name="Google Shape;3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662" y="1083375"/>
            <a:ext cx="6425188" cy="396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2"/>
          <p:cNvPicPr preferRelativeResize="0"/>
          <p:nvPr/>
        </p:nvPicPr>
        <p:blipFill rotWithShape="1">
          <a:blip r:embed="rId4">
            <a:alphaModFix/>
          </a:blip>
          <a:srcRect b="1526" l="0" r="0" t="0"/>
          <a:stretch/>
        </p:blipFill>
        <p:spPr>
          <a:xfrm>
            <a:off x="1096650" y="1083375"/>
            <a:ext cx="6425200" cy="39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 qu’il reste à faire</a:t>
            </a:r>
            <a:endParaRPr/>
          </a:p>
        </p:txBody>
      </p:sp>
      <p:sp>
        <p:nvSpPr>
          <p:cNvPr id="355" name="Google Shape;355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u="sng"/>
              <a:t>Alexis :</a:t>
            </a:r>
            <a:endParaRPr sz="20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-Programmer le bouton poussoir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</a:t>
            </a:r>
            <a:r>
              <a:rPr lang="fr"/>
              <a:t>Programmer</a:t>
            </a:r>
            <a:r>
              <a:rPr lang="fr"/>
              <a:t> potentiomètre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 u="sng"/>
              <a:t>Alexandre :</a:t>
            </a:r>
            <a:endParaRPr sz="20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-Finir le site internet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-Lier les cellules LDR à Python</a:t>
            </a:r>
            <a:endParaRPr/>
          </a:p>
        </p:txBody>
      </p:sp>
      <p:pic>
        <p:nvPicPr>
          <p:cNvPr id="356" name="Google Shape;3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7150" y="2659350"/>
            <a:ext cx="1564725" cy="156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407000"/>
            <a:ext cx="8520600" cy="7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Comprendre le cahier des charges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130175" y="9801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Contexte générale</a:t>
            </a:r>
            <a:endParaRPr sz="1600"/>
          </a:p>
        </p:txBody>
      </p:sp>
      <p:sp>
        <p:nvSpPr>
          <p:cNvPr id="86" name="Google Shape;86;p15"/>
          <p:cNvSpPr txBox="1"/>
          <p:nvPr/>
        </p:nvSpPr>
        <p:spPr>
          <a:xfrm>
            <a:off x="115600" y="1380838"/>
            <a:ext cx="75048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458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Les professeur EPS du lycée Richelieu de la ville de Rueil-Malmaison souhaite intégrer dans leur progression commune une activité olympique ; hiver et de montagne  : épreuve de tir du Biathlon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4425" y="2789075"/>
            <a:ext cx="2555876" cy="125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11977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cas d’utilisation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525" y="692475"/>
            <a:ext cx="6481176" cy="433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Répartition</a:t>
            </a:r>
            <a:r>
              <a:rPr lang="fr" u="sng"/>
              <a:t> des </a:t>
            </a:r>
            <a:r>
              <a:rPr lang="fr" u="sng"/>
              <a:t>tâches</a:t>
            </a:r>
            <a:endParaRPr u="sng"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0" y="3322074"/>
            <a:ext cx="1464900" cy="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500"/>
              <a:t>Alexandre</a:t>
            </a:r>
            <a:endParaRPr sz="1500"/>
          </a:p>
        </p:txBody>
      </p:sp>
      <p:sp>
        <p:nvSpPr>
          <p:cNvPr id="100" name="Google Shape;100;p17"/>
          <p:cNvSpPr txBox="1"/>
          <p:nvPr/>
        </p:nvSpPr>
        <p:spPr>
          <a:xfrm>
            <a:off x="89350" y="4414725"/>
            <a:ext cx="175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Alexis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1227750" y="3322075"/>
            <a:ext cx="1464900" cy="41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1227750" y="4417275"/>
            <a:ext cx="1464900" cy="41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2952325" y="3173225"/>
            <a:ext cx="240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Partie Ecran score du Biathlon Laser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3050575" y="4422375"/>
            <a:ext cx="24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Partie Tir du Biathlon Laser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7"/>
          <p:cNvSpPr/>
          <p:nvPr/>
        </p:nvSpPr>
        <p:spPr>
          <a:xfrm rot="1739">
            <a:off x="5222008" y="3257459"/>
            <a:ext cx="1185900" cy="48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 rot="-1328282">
            <a:off x="5542877" y="3979496"/>
            <a:ext cx="1166280" cy="48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6596675" y="3219475"/>
            <a:ext cx="202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Partie Cible du </a:t>
            </a: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Biathlon</a:t>
            </a: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Laser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7"/>
          <p:cNvSpPr/>
          <p:nvPr/>
        </p:nvSpPr>
        <p:spPr>
          <a:xfrm rot="1683377">
            <a:off x="5533166" y="2486954"/>
            <a:ext cx="1185741" cy="4819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89350" y="2361049"/>
            <a:ext cx="1464900" cy="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500"/>
              <a:t>Issa</a:t>
            </a:r>
            <a:endParaRPr sz="1500"/>
          </a:p>
        </p:txBody>
      </p:sp>
      <p:sp>
        <p:nvSpPr>
          <p:cNvPr id="110" name="Google Shape;110;p17"/>
          <p:cNvSpPr/>
          <p:nvPr/>
        </p:nvSpPr>
        <p:spPr>
          <a:xfrm>
            <a:off x="1775025" y="2432750"/>
            <a:ext cx="1464900" cy="41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632300" y="2361062"/>
            <a:ext cx="1464900" cy="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500"/>
              <a:t>Partie conception</a:t>
            </a:r>
            <a:endParaRPr sz="1500"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736850" y="1413350"/>
            <a:ext cx="3998700" cy="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500"/>
              <a:t>Intégrer</a:t>
            </a:r>
            <a:r>
              <a:rPr lang="fr" sz="1500"/>
              <a:t> la partie tir du laser</a:t>
            </a:r>
            <a:endParaRPr sz="1500"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149500" y="1569175"/>
            <a:ext cx="1753800" cy="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500"/>
              <a:t>Massinissa</a:t>
            </a:r>
            <a:endParaRPr sz="1500"/>
          </a:p>
        </p:txBody>
      </p:sp>
      <p:sp>
        <p:nvSpPr>
          <p:cNvPr id="114" name="Google Shape;114;p17"/>
          <p:cNvSpPr/>
          <p:nvPr/>
        </p:nvSpPr>
        <p:spPr>
          <a:xfrm>
            <a:off x="1897613" y="1543425"/>
            <a:ext cx="1464900" cy="41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des solutions principals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Alexandre :							Alexis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Affichage - site web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cible -  C++/python / BDD/ php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4421450" y="2205375"/>
            <a:ext cx="343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Partie tir : Laser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 u="sng"/>
              <a:t>Solution Générale</a:t>
            </a:r>
            <a:endParaRPr sz="2700" u="sng"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5" y="1694575"/>
            <a:ext cx="8839198" cy="2224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Solution :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b="42022" l="1536" r="87099" t="44507"/>
          <a:stretch/>
        </p:blipFill>
        <p:spPr>
          <a:xfrm>
            <a:off x="148113" y="3380900"/>
            <a:ext cx="1330726" cy="87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b="13142" l="13198" r="75956" t="73387"/>
          <a:stretch/>
        </p:blipFill>
        <p:spPr>
          <a:xfrm>
            <a:off x="3137425" y="1528675"/>
            <a:ext cx="1100938" cy="87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/>
          </a:blip>
          <a:srcRect b="14429" l="24098" r="65682" t="73093"/>
          <a:stretch/>
        </p:blipFill>
        <p:spPr>
          <a:xfrm>
            <a:off x="4850675" y="1528675"/>
            <a:ext cx="1136349" cy="77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b="17402" l="54218" r="35069" t="69848"/>
          <a:stretch/>
        </p:blipFill>
        <p:spPr>
          <a:xfrm>
            <a:off x="6820825" y="1498700"/>
            <a:ext cx="1255899" cy="83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0"/>
          <p:cNvCxnSpPr>
            <a:stCxn id="133" idx="2"/>
          </p:cNvCxnSpPr>
          <p:nvPr/>
        </p:nvCxnSpPr>
        <p:spPr>
          <a:xfrm>
            <a:off x="813476" y="42595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0"/>
          <p:cNvCxnSpPr/>
          <p:nvPr/>
        </p:nvCxnSpPr>
        <p:spPr>
          <a:xfrm>
            <a:off x="1657226" y="2407275"/>
            <a:ext cx="1500" cy="62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0"/>
          <p:cNvCxnSpPr>
            <a:stCxn id="134" idx="2"/>
            <a:endCxn id="140" idx="0"/>
          </p:cNvCxnSpPr>
          <p:nvPr/>
        </p:nvCxnSpPr>
        <p:spPr>
          <a:xfrm>
            <a:off x="3687894" y="2407275"/>
            <a:ext cx="0" cy="81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0"/>
          <p:cNvSpPr txBox="1"/>
          <p:nvPr/>
        </p:nvSpPr>
        <p:spPr>
          <a:xfrm>
            <a:off x="2900250" y="3221800"/>
            <a:ext cx="157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Programmation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1" name="Google Shape;141;p20"/>
          <p:cNvCxnSpPr/>
          <p:nvPr/>
        </p:nvCxnSpPr>
        <p:spPr>
          <a:xfrm>
            <a:off x="5364700" y="2344425"/>
            <a:ext cx="0" cy="96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0"/>
          <p:cNvCxnSpPr/>
          <p:nvPr/>
        </p:nvCxnSpPr>
        <p:spPr>
          <a:xfrm>
            <a:off x="7369975" y="2348938"/>
            <a:ext cx="0" cy="96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0"/>
          <p:cNvSpPr txBox="1"/>
          <p:nvPr/>
        </p:nvSpPr>
        <p:spPr>
          <a:xfrm>
            <a:off x="4636900" y="3307425"/>
            <a:ext cx="14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Programmation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6770200" y="3329500"/>
            <a:ext cx="20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Site web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4911975" y="41201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Arduino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" name="Google Shape;146;p20"/>
          <p:cNvCxnSpPr/>
          <p:nvPr/>
        </p:nvCxnSpPr>
        <p:spPr>
          <a:xfrm>
            <a:off x="5363800" y="3707625"/>
            <a:ext cx="1800" cy="43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7" name="Google Shape;147;p20"/>
          <p:cNvPicPr preferRelativeResize="0"/>
          <p:nvPr/>
        </p:nvPicPr>
        <p:blipFill rotWithShape="1">
          <a:blip r:embed="rId4">
            <a:alphaModFix/>
          </a:blip>
          <a:srcRect b="43486" l="2210" r="87325" t="43822"/>
          <a:stretch/>
        </p:blipFill>
        <p:spPr>
          <a:xfrm>
            <a:off x="1046350" y="1551625"/>
            <a:ext cx="1223260" cy="8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/>
        </p:nvSpPr>
        <p:spPr>
          <a:xfrm>
            <a:off x="1731375" y="3250125"/>
            <a:ext cx="195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audible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et visible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Solution </a:t>
            </a:r>
            <a:r>
              <a:rPr lang="fr"/>
              <a:t>matériel</a:t>
            </a:r>
            <a:r>
              <a:rPr lang="fr"/>
              <a:t>: Laser dans le fusil</a:t>
            </a:r>
            <a:endParaRPr/>
          </a:p>
        </p:txBody>
      </p:sp>
      <p:graphicFrame>
        <p:nvGraphicFramePr>
          <p:cNvPr id="154" name="Google Shape;154;p21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{961EA410-F996-48C5-98D1-43AD66717ACD}</a:tableStyleId>
              </a:tblPr>
              <a:tblGrid>
                <a:gridCol w="1941500"/>
                <a:gridCol w="2366575"/>
                <a:gridCol w="2350550"/>
                <a:gridCol w="1107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Solution: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Module laser rouge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Module laser LP705R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Importance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Prix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5.90€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5.30€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Tailles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18.5*15mm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12*28mm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Poids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2g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3g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Longueur d’onde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650 nm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670 nm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Eco-conception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égaux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égaux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3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Gagnant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7 points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4 points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8180" y="1196950"/>
            <a:ext cx="974647" cy="7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9425" y="1086810"/>
            <a:ext cx="1219200" cy="114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7813" y="1730277"/>
            <a:ext cx="542425" cy="53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1250" y="2144352"/>
            <a:ext cx="542425" cy="53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7837" y="2583413"/>
            <a:ext cx="469250" cy="46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1249" y="2957525"/>
            <a:ext cx="469250" cy="464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9350" y="1764300"/>
            <a:ext cx="573050" cy="5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62500" y="2126050"/>
            <a:ext cx="573050" cy="5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62500" y="2583425"/>
            <a:ext cx="542400" cy="5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7825" y="2957525"/>
            <a:ext cx="542400" cy="5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71252" y="3421628"/>
            <a:ext cx="421575" cy="42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22914" y="3442528"/>
            <a:ext cx="421575" cy="42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96423" y="3864123"/>
            <a:ext cx="611407" cy="61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