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300" r:id="rId5"/>
    <p:sldId id="326" r:id="rId6"/>
    <p:sldId id="332" r:id="rId7"/>
    <p:sldId id="331" r:id="rId8"/>
    <p:sldId id="333" r:id="rId9"/>
    <p:sldId id="329" r:id="rId10"/>
    <p:sldId id="258" r:id="rId11"/>
    <p:sldId id="335" r:id="rId12"/>
    <p:sldId id="322" r:id="rId13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ina Lazarec" initials="YL" lastIdx="3" clrIdx="0">
    <p:extLst>
      <p:ext uri="{19B8F6BF-5375-455C-9EA6-DF929625EA0E}">
        <p15:presenceInfo xmlns:p15="http://schemas.microsoft.com/office/powerpoint/2012/main" userId="Yanina Lazarec" providerId="None"/>
      </p:ext>
    </p:extLst>
  </p:cmAuthor>
  <p:cmAuthor id="2" name="Jorge Perez" initials="JP" lastIdx="1" clrIdx="1">
    <p:extLst>
      <p:ext uri="{19B8F6BF-5375-455C-9EA6-DF929625EA0E}">
        <p15:presenceInfo xmlns:p15="http://schemas.microsoft.com/office/powerpoint/2012/main" userId="S::jperez@sipssa.com.ar::f7d3f936-e4ae-418c-b71a-3554bd85fe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3" autoAdjust="0"/>
  </p:normalViewPr>
  <p:slideViewPr>
    <p:cSldViewPr snapToGrid="0">
      <p:cViewPr>
        <p:scale>
          <a:sx n="75" d="100"/>
          <a:sy n="75" d="100"/>
        </p:scale>
        <p:origin x="51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is.r\Desktop\aut\reportes\reporte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[reporte 2022.xlsx]DETALLE $!TablaDinámica2</c:name>
    <c:fmtId val="2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'DETALLE $'!$B$3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2ED7-4193-811E-AF6DED5625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ED7-4193-811E-AF6DED5625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2ED7-4193-811E-AF6DED5625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2ED7-4193-811E-AF6DED5625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2ED7-4193-811E-AF6DED56256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2ED7-4193-811E-AF6DED56256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2ED7-4193-811E-AF6DED56256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2ED7-4193-811E-AF6DED56256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2ED7-4193-811E-AF6DED56256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2ED7-4193-811E-AF6DED5625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'DETALLE $'!$A$4:$A$14</c:f>
              <c:strCache>
                <c:ptCount val="10"/>
                <c:pt idx="0">
                  <c:v>VICTORIA, PALACIOS BALDONCINI</c:v>
                </c:pt>
                <c:pt idx="1">
                  <c:v>ERIC, CARRAZAN</c:v>
                </c:pt>
                <c:pt idx="2">
                  <c:v>BARBARA ADRIANA, STRELIN</c:v>
                </c:pt>
                <c:pt idx="3">
                  <c:v>AZUL SOFIA, CUELLO</c:v>
                </c:pt>
                <c:pt idx="4">
                  <c:v>ANDRES JAVIER, CORDOBA</c:v>
                </c:pt>
                <c:pt idx="5">
                  <c:v>ANICA VERENA, MARTINEZ</c:v>
                </c:pt>
                <c:pt idx="6">
                  <c:v>LUANA MAYTENA, PERALTA PEREYRA</c:v>
                </c:pt>
                <c:pt idx="7">
                  <c:v>MATEO, CARRIZO ROMERA</c:v>
                </c:pt>
                <c:pt idx="8">
                  <c:v>DEMIR AGUSTIN, GODOY PIZARRO</c:v>
                </c:pt>
                <c:pt idx="9">
                  <c:v>LAUREANO, SILVA MIRANDA</c:v>
                </c:pt>
              </c:strCache>
            </c:strRef>
          </c:cat>
          <c:val>
            <c:numRef>
              <c:f>'DETALLE $'!$B$4:$B$14</c:f>
              <c:numCache>
                <c:formatCode>_("$"* #,##0.00_);_("$"* \(#,##0.00\);_("$"* "-"??_);_(@_)</c:formatCode>
                <c:ptCount val="10"/>
                <c:pt idx="0">
                  <c:v>6471710.5100000007</c:v>
                </c:pt>
                <c:pt idx="1">
                  <c:v>6395865.5900000008</c:v>
                </c:pt>
                <c:pt idx="2">
                  <c:v>5008442.0100000007</c:v>
                </c:pt>
                <c:pt idx="3">
                  <c:v>4754244.5899999989</c:v>
                </c:pt>
                <c:pt idx="4">
                  <c:v>3407324.9700000007</c:v>
                </c:pt>
                <c:pt idx="5">
                  <c:v>1546644.0999999996</c:v>
                </c:pt>
                <c:pt idx="6">
                  <c:v>919472.40999999992</c:v>
                </c:pt>
                <c:pt idx="7">
                  <c:v>266733.39</c:v>
                </c:pt>
                <c:pt idx="8">
                  <c:v>253902.40000000002</c:v>
                </c:pt>
                <c:pt idx="9">
                  <c:v>220180.69000000003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ED7-4193-811E-AF6DED562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0218-F7FE-4BA2-B188-59265A0451A7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DF51B-3558-48FF-8475-3F79628009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60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El costo del ahorro se hizo teniendo en cuenta que las placas de RRHH se hacen a un costo de $350 cada una y el esto se tomo el valor más bajo de referencia de $1500.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F51B-3558-48FF-8475-3F796280095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287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96189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791766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142257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37858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467375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738282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400901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331488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80767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858235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13980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AF7D-A802-45C7-8E75-11BA438AB3F8}" type="datetimeFigureOut">
              <a:rPr lang="es-AR" smtClean="0"/>
              <a:t>11/1/2023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EED6-ED89-4FD1-B0FF-DF267B77661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099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426036" y="4181796"/>
            <a:ext cx="17872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">
                <a:solidFill>
                  <a:schemeClr val="bg1"/>
                </a:solidFill>
                <a:latin typeface="Montserrat SemiBold"/>
              </a:rPr>
              <a:t>FEBRERO</a:t>
            </a:r>
            <a:endParaRPr lang="es-ES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3" name="Imagen 2" descr="Texto, 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22CF07B5-5125-4DC9-9325-9E87451F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5" y="0"/>
            <a:ext cx="12230323" cy="683657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9038B8-F8EE-4F6F-9926-F22FC4A80532}"/>
              </a:ext>
            </a:extLst>
          </p:cNvPr>
          <p:cNvSpPr txBox="1"/>
          <p:nvPr/>
        </p:nvSpPr>
        <p:spPr>
          <a:xfrm>
            <a:off x="4374215" y="3073800"/>
            <a:ext cx="446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Montserrat ExtraBold" panose="00000900000000000000" pitchFamily="2" charset="0"/>
              </a:rPr>
              <a:t>DOMICILIARIOS</a:t>
            </a:r>
            <a:endParaRPr lang="es-AR" sz="40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8F872C-0311-44E1-A1E2-D4D521143373}"/>
              </a:ext>
            </a:extLst>
          </p:cNvPr>
          <p:cNvSpPr txBox="1"/>
          <p:nvPr/>
        </p:nvSpPr>
        <p:spPr>
          <a:xfrm>
            <a:off x="3512246" y="4362757"/>
            <a:ext cx="22846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>
                <a:solidFill>
                  <a:schemeClr val="accent3"/>
                </a:solidFill>
                <a:latin typeface="Montserrat ExtraBold" panose="00000900000000000000" pitchFamily="2" charset="0"/>
              </a:rPr>
              <a:t>2022</a:t>
            </a:r>
            <a:endParaRPr lang="es-AR" sz="6600" dirty="0">
              <a:solidFill>
                <a:schemeClr val="accent3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987054D-B939-4335-A289-1911FB8AB258}"/>
              </a:ext>
            </a:extLst>
          </p:cNvPr>
          <p:cNvSpPr/>
          <p:nvPr/>
        </p:nvSpPr>
        <p:spPr>
          <a:xfrm>
            <a:off x="9495692" y="998645"/>
            <a:ext cx="2696308" cy="2419643"/>
          </a:xfrm>
          <a:prstGeom prst="rect">
            <a:avLst/>
          </a:prstGeom>
          <a:solidFill>
            <a:srgbClr val="009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556E55EB-0A85-4664-8384-2280F0DF8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73" y="5902784"/>
            <a:ext cx="2637854" cy="10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66CFD447-5EF7-455A-B593-6DB7F455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311"/>
            <a:ext cx="12192000" cy="68151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7ACCE3D-EC6A-48D8-83C7-71CB11270107}"/>
              </a:ext>
            </a:extLst>
          </p:cNvPr>
          <p:cNvSpPr txBox="1"/>
          <p:nvPr/>
        </p:nvSpPr>
        <p:spPr>
          <a:xfrm>
            <a:off x="4855917" y="2622989"/>
            <a:ext cx="63530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500" dirty="0">
                <a:solidFill>
                  <a:schemeClr val="bg1"/>
                </a:solidFill>
                <a:latin typeface="Montserrat ExtraBold" panose="00000900000000000000" pitchFamily="2" charset="0"/>
              </a:rPr>
              <a:t>AUDITORIA MEDICA</a:t>
            </a:r>
            <a:endParaRPr lang="es-AR" sz="45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48BC69-4192-4BF7-87D8-72DCCE05784D}"/>
              </a:ext>
            </a:extLst>
          </p:cNvPr>
          <p:cNvSpPr txBox="1"/>
          <p:nvPr/>
        </p:nvSpPr>
        <p:spPr>
          <a:xfrm>
            <a:off x="3050936" y="3881505"/>
            <a:ext cx="7031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>
                <a:solidFill>
                  <a:schemeClr val="accent3"/>
                </a:solidFill>
                <a:latin typeface="Montserrat ExtraBold" panose="00000900000000000000" pitchFamily="2" charset="0"/>
              </a:rPr>
              <a:t>INSUMOS ESPECIALES </a:t>
            </a:r>
            <a:endParaRPr lang="es-AR" sz="4400" dirty="0">
              <a:solidFill>
                <a:schemeClr val="accent3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591C84-DB61-44D6-A761-7E7E0EFB5237}"/>
              </a:ext>
            </a:extLst>
          </p:cNvPr>
          <p:cNvSpPr txBox="1"/>
          <p:nvPr/>
        </p:nvSpPr>
        <p:spPr>
          <a:xfrm>
            <a:off x="264338" y="99207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3"/>
                </a:solidFill>
                <a:latin typeface="Montserrat ExtraBold" panose="00000900000000000000" pitchFamily="2" charset="0"/>
              </a:rPr>
              <a:t>TÍTULO PPT</a:t>
            </a:r>
            <a:endParaRPr lang="es-AR" sz="1600" dirty="0">
              <a:solidFill>
                <a:schemeClr val="accent3"/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F6367A3E-1731-4D5A-8A32-84812D571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1" y="5957203"/>
            <a:ext cx="2347497" cy="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9877F9-0AAA-43C6-BA9E-DA0CF913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2"/>
            <a:ext cx="12192000" cy="4435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9AAAC4-F238-4C02-92FC-F68C16B8707A}"/>
              </a:ext>
            </a:extLst>
          </p:cNvPr>
          <p:cNvSpPr txBox="1"/>
          <p:nvPr/>
        </p:nvSpPr>
        <p:spPr>
          <a:xfrm>
            <a:off x="275171" y="33791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Insumos especiales </a:t>
            </a:r>
            <a:r>
              <a:rPr lang="es-ES" sz="1400" dirty="0">
                <a:solidFill>
                  <a:schemeClr val="bg1"/>
                </a:solidFill>
                <a:latin typeface="Montserrat ExtraBold" panose="00000900000000000000" pitchFamily="2" charset="0"/>
              </a:rPr>
              <a:t>/ </a:t>
            </a:r>
            <a:endParaRPr lang="es-AR" sz="14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8CE89C-F827-4027-863E-04C4879FF464}"/>
              </a:ext>
            </a:extLst>
          </p:cNvPr>
          <p:cNvSpPr txBox="1"/>
          <p:nvPr/>
        </p:nvSpPr>
        <p:spPr>
          <a:xfrm>
            <a:off x="2116636" y="38504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  Auditoria Medica</a:t>
            </a:r>
            <a:endParaRPr lang="es-AR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23B61D-2DBD-40B6-8014-79319749B25A}"/>
              </a:ext>
            </a:extLst>
          </p:cNvPr>
          <p:cNvSpPr txBox="1"/>
          <p:nvPr/>
        </p:nvSpPr>
        <p:spPr>
          <a:xfrm>
            <a:off x="4333254" y="558141"/>
            <a:ext cx="3525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chemeClr val="accent3"/>
                </a:solidFill>
                <a:latin typeface="Segoe Script" panose="030B0504020000000003" pitchFamily="66" charset="0"/>
              </a:rPr>
              <a:t>Resumen 2022</a:t>
            </a:r>
            <a:endParaRPr lang="es-AR" sz="3000" dirty="0">
              <a:solidFill>
                <a:schemeClr val="accent3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423AF0-CF0E-409B-AAF4-61BD27CA68BA}"/>
              </a:ext>
            </a:extLst>
          </p:cNvPr>
          <p:cNvSpPr txBox="1"/>
          <p:nvPr/>
        </p:nvSpPr>
        <p:spPr>
          <a:xfrm>
            <a:off x="672903" y="2136338"/>
            <a:ext cx="10846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El puesto de </a:t>
            </a:r>
            <a:r>
              <a:rPr lang="es-ES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INSUMOS ESPECIALES</a:t>
            </a:r>
            <a:r>
              <a:rPr lang="es-E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es el encargado de gestionar lo relacionado a internaciones domiciliarias, nutrición, oxigenoterapia e Insumos / descartables de los afiliados que tengan diagnósticos que requieran este tipo de prestaciones.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Montserrat" panose="00000500000000000000" pitchFamily="2" charset="0"/>
              </a:rPr>
              <a:t>Para un control especifico, se diagramo un sistema de protocolos que requieren de cotizaciones, presupuestos y ordenes de compra lo que permite contabilizar cantidades y gastos de manera mensual/anual.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Montserrat" panose="00000500000000000000" pitchFamily="2" charset="0"/>
              </a:rPr>
              <a:t>Durante el periodo 2022 el gasto total realizado fue de</a:t>
            </a:r>
            <a:r>
              <a:rPr lang="es-AR" dirty="0">
                <a:solidFill>
                  <a:srgbClr val="333333"/>
                </a:solidFill>
                <a:latin typeface="Montserrat" panose="00000500000000000000" pitchFamily="2" charset="0"/>
              </a:rPr>
              <a:t> </a:t>
            </a:r>
            <a:r>
              <a:rPr lang="es-AR" b="1" dirty="0">
                <a:solidFill>
                  <a:srgbClr val="333333"/>
                </a:solidFill>
                <a:latin typeface="Montserrat" panose="00000500000000000000" pitchFamily="2" charset="0"/>
              </a:rPr>
              <a:t>$   31.179.084,76, </a:t>
            </a:r>
            <a:r>
              <a:rPr lang="es-AR" dirty="0">
                <a:solidFill>
                  <a:srgbClr val="333333"/>
                </a:solidFill>
                <a:latin typeface="Montserrat" panose="00000500000000000000" pitchFamily="2" charset="0"/>
              </a:rPr>
              <a:t>correspondiente a </a:t>
            </a:r>
            <a:r>
              <a:rPr lang="es-ES" dirty="0">
                <a:solidFill>
                  <a:srgbClr val="333333"/>
                </a:solidFill>
                <a:latin typeface="Montserrat" panose="00000500000000000000" pitchFamily="2" charset="0"/>
              </a:rPr>
              <a:t>10 afiliados con consumos critico y 66 con insumos alquilados (CPAP)</a:t>
            </a:r>
            <a:r>
              <a:rPr lang="es-AR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333333"/>
                </a:solidFill>
                <a:latin typeface="Montserrat" panose="00000500000000000000" pitchFamily="2" charset="0"/>
              </a:rPr>
              <a:t>No es posible por el momento, compararlo con periodos anteriores, ya que el puesto se creo en el mes de Julio de 2021, y no es viable hacer un contraste de periodos completos.</a:t>
            </a:r>
            <a:endParaRPr lang="es-ES" dirty="0">
              <a:solidFill>
                <a:srgbClr val="333333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5E26E1D0-2A06-41E8-92ED-977FFBC6C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1" y="5957203"/>
            <a:ext cx="2347497" cy="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E2C531F-12BA-4D3F-85B6-09CD13B1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2"/>
            <a:ext cx="12192000" cy="44359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5FA70DC-20F0-4B8E-8D41-9700D43CC5AD}"/>
              </a:ext>
            </a:extLst>
          </p:cNvPr>
          <p:cNvSpPr txBox="1"/>
          <p:nvPr/>
        </p:nvSpPr>
        <p:spPr>
          <a:xfrm>
            <a:off x="275171" y="33791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ExtraBold" panose="00000900000000000000" pitchFamily="2" charset="0"/>
              </a:rPr>
              <a:t>TÍTULO DEL PPT  / </a:t>
            </a:r>
            <a:endParaRPr lang="es-AR" sz="14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F05AAB-3307-4ED4-ACC7-4016483AAFA7}"/>
              </a:ext>
            </a:extLst>
          </p:cNvPr>
          <p:cNvSpPr txBox="1"/>
          <p:nvPr/>
        </p:nvSpPr>
        <p:spPr>
          <a:xfrm>
            <a:off x="2116636" y="3850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ÁREA</a:t>
            </a:r>
            <a:endParaRPr lang="es-AR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88B78E-6823-48D5-9423-7725F77F2DBE}"/>
              </a:ext>
            </a:extLst>
          </p:cNvPr>
          <p:cNvSpPr txBox="1"/>
          <p:nvPr/>
        </p:nvSpPr>
        <p:spPr>
          <a:xfrm>
            <a:off x="1181704" y="728249"/>
            <a:ext cx="97770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>
                <a:solidFill>
                  <a:schemeClr val="accent3"/>
                </a:solidFill>
                <a:latin typeface="Segoe Script" panose="030B0504020000000003" pitchFamily="66" charset="0"/>
              </a:rPr>
              <a:t>PRESTADORES /PROVEEDORES</a:t>
            </a:r>
            <a:endParaRPr lang="es-AR" sz="2500" dirty="0">
              <a:solidFill>
                <a:schemeClr val="accent3"/>
              </a:solidFill>
              <a:latin typeface="Segoe Script" panose="030B0504020000000003" pitchFamily="66" charset="0"/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2291D92B-1106-40A7-9CD5-16B75EA0D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1" y="5957203"/>
            <a:ext cx="2347497" cy="9591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D27D412-A5A1-F457-2D6F-AA41A80E4D6D}"/>
              </a:ext>
            </a:extLst>
          </p:cNvPr>
          <p:cNvSpPr txBox="1"/>
          <p:nvPr/>
        </p:nvSpPr>
        <p:spPr>
          <a:xfrm>
            <a:off x="438655" y="1951437"/>
            <a:ext cx="1123753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s-ES" sz="2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Los prestadores / proveedores están catalogados de la siguiente manera:</a:t>
            </a:r>
          </a:p>
          <a:p>
            <a:pPr algn="just" fontAlgn="base"/>
            <a:endParaRPr lang="es-ES" sz="2000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333333"/>
                </a:solidFill>
                <a:latin typeface="Montserrat" panose="00000500000000000000" pitchFamily="2" charset="0"/>
              </a:rPr>
              <a:t>Internaciones / practicas domiciliarias 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(</a:t>
            </a:r>
            <a:r>
              <a:rPr lang="es-ES" sz="2000" dirty="0" err="1">
                <a:solidFill>
                  <a:srgbClr val="333333"/>
                </a:solidFill>
                <a:latin typeface="Montserrat" panose="00000500000000000000" pitchFamily="2" charset="0"/>
              </a:rPr>
              <a:t>Indom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, Amparar, Global Care, Carranza Grisel)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333333"/>
                </a:solidFill>
                <a:latin typeface="Montserrat" panose="00000500000000000000" pitchFamily="2" charset="0"/>
              </a:rPr>
              <a:t>Nutrición domiciliaria 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(</a:t>
            </a:r>
            <a:r>
              <a:rPr lang="es-ES" sz="2000" dirty="0" err="1">
                <a:solidFill>
                  <a:srgbClr val="333333"/>
                </a:solidFill>
                <a:latin typeface="Montserrat" panose="00000500000000000000" pitchFamily="2" charset="0"/>
              </a:rPr>
              <a:t>Drop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 Care, </a:t>
            </a:r>
            <a:r>
              <a:rPr lang="es-ES" sz="2000" dirty="0" err="1">
                <a:solidFill>
                  <a:srgbClr val="333333"/>
                </a:solidFill>
                <a:latin typeface="Montserrat" panose="00000500000000000000" pitchFamily="2" charset="0"/>
              </a:rPr>
              <a:t>Lativ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 </a:t>
            </a:r>
            <a:r>
              <a:rPr lang="es-ES" sz="2000" dirty="0" err="1">
                <a:solidFill>
                  <a:srgbClr val="333333"/>
                </a:solidFill>
                <a:latin typeface="Montserrat" panose="00000500000000000000" pitchFamily="2" charset="0"/>
              </a:rPr>
              <a:t>sa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333333"/>
                </a:solidFill>
                <a:latin typeface="Montserrat" panose="00000500000000000000" pitchFamily="2" charset="0"/>
              </a:rPr>
              <a:t>Oxigenoterapia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 (Terapias Medicas, Nativa)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333333"/>
                </a:solidFill>
                <a:latin typeface="Montserrat" panose="00000500000000000000" pitchFamily="2" charset="0"/>
              </a:rPr>
              <a:t>Descartables/Insumos Domiciliarios 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(Flores, </a:t>
            </a:r>
            <a:r>
              <a:rPr lang="es-ES" sz="2000" dirty="0" err="1">
                <a:solidFill>
                  <a:srgbClr val="333333"/>
                </a:solidFill>
                <a:latin typeface="Montserrat" panose="00000500000000000000" pitchFamily="2" charset="0"/>
              </a:rPr>
              <a:t>Decade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; Grupo C3, Austral </a:t>
            </a:r>
            <a:r>
              <a:rPr lang="es-ES" sz="2000" dirty="0" err="1">
                <a:solidFill>
                  <a:srgbClr val="333333"/>
                </a:solidFill>
                <a:latin typeface="Montserrat" panose="00000500000000000000" pitchFamily="2" charset="0"/>
              </a:rPr>
              <a:t>Farma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, Ortopedia Aquiles)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333333"/>
                </a:solidFill>
                <a:latin typeface="Montserrat" panose="00000500000000000000" pitchFamily="2" charset="0"/>
              </a:rPr>
              <a:t>Medicación</a:t>
            </a:r>
            <a:r>
              <a:rPr lang="es-ES" sz="2000" dirty="0">
                <a:solidFill>
                  <a:srgbClr val="333333"/>
                </a:solidFill>
                <a:latin typeface="Montserrat" panose="00000500000000000000" pitchFamily="2" charset="0"/>
              </a:rPr>
              <a:t> (Farmacias Líder)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sz="18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algn="just" fontAlgn="base"/>
            <a:endParaRPr lang="es-ES" sz="18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E2C531F-12BA-4D3F-85B6-09CD13B1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2"/>
            <a:ext cx="12192000" cy="44359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5FA70DC-20F0-4B8E-8D41-9700D43CC5AD}"/>
              </a:ext>
            </a:extLst>
          </p:cNvPr>
          <p:cNvSpPr txBox="1"/>
          <p:nvPr/>
        </p:nvSpPr>
        <p:spPr>
          <a:xfrm>
            <a:off x="275171" y="33791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ExtraBold" panose="00000900000000000000" pitchFamily="2" charset="0"/>
              </a:rPr>
              <a:t>TÍTULO DEL PPT  / </a:t>
            </a:r>
            <a:endParaRPr lang="es-AR" sz="14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F05AAB-3307-4ED4-ACC7-4016483AAFA7}"/>
              </a:ext>
            </a:extLst>
          </p:cNvPr>
          <p:cNvSpPr txBox="1"/>
          <p:nvPr/>
        </p:nvSpPr>
        <p:spPr>
          <a:xfrm>
            <a:off x="2116636" y="3850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ÁREA</a:t>
            </a:r>
            <a:endParaRPr lang="es-AR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88B78E-6823-48D5-9423-7725F77F2DBE}"/>
              </a:ext>
            </a:extLst>
          </p:cNvPr>
          <p:cNvSpPr txBox="1"/>
          <p:nvPr/>
        </p:nvSpPr>
        <p:spPr>
          <a:xfrm>
            <a:off x="3638040" y="407181"/>
            <a:ext cx="5126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dirty="0">
                <a:solidFill>
                  <a:schemeClr val="accent3"/>
                </a:solidFill>
                <a:latin typeface="Segoe Script" panose="030B0504020000000003" pitchFamily="66" charset="0"/>
              </a:rPr>
              <a:t>Gastos proveedores 2022</a:t>
            </a:r>
            <a:endParaRPr lang="es-AR" sz="2500" dirty="0">
              <a:solidFill>
                <a:schemeClr val="accent3"/>
              </a:solidFill>
              <a:latin typeface="Segoe Script" panose="030B0504020000000003" pitchFamily="66" charset="0"/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2291D92B-1106-40A7-9CD5-16B75EA0D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1" y="5957203"/>
            <a:ext cx="2347497" cy="9591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2EE9A3-5997-4D99-CAF8-77908C69F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5077"/>
            <a:ext cx="7583285" cy="456971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DC764AC-2A74-62E4-9124-83F4296C9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342" y="1591468"/>
            <a:ext cx="4256778" cy="40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9877F9-0AAA-43C6-BA9E-DA0CF913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2"/>
            <a:ext cx="12192000" cy="4435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9AAAC4-F238-4C02-92FC-F68C16B8707A}"/>
              </a:ext>
            </a:extLst>
          </p:cNvPr>
          <p:cNvSpPr txBox="1"/>
          <p:nvPr/>
        </p:nvSpPr>
        <p:spPr>
          <a:xfrm>
            <a:off x="275171" y="33791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ExtraBold" panose="00000900000000000000" pitchFamily="2" charset="0"/>
              </a:rPr>
              <a:t>TÍTULO DEL PPT  / </a:t>
            </a:r>
            <a:endParaRPr lang="es-AR" sz="14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8CE89C-F827-4027-863E-04C4879FF464}"/>
              </a:ext>
            </a:extLst>
          </p:cNvPr>
          <p:cNvSpPr txBox="1"/>
          <p:nvPr/>
        </p:nvSpPr>
        <p:spPr>
          <a:xfrm>
            <a:off x="2116636" y="3850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ÁREA</a:t>
            </a:r>
            <a:endParaRPr lang="es-AR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23B61D-2DBD-40B6-8014-79319749B25A}"/>
              </a:ext>
            </a:extLst>
          </p:cNvPr>
          <p:cNvSpPr txBox="1"/>
          <p:nvPr/>
        </p:nvSpPr>
        <p:spPr>
          <a:xfrm>
            <a:off x="2822278" y="439479"/>
            <a:ext cx="6215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chemeClr val="accent3"/>
                </a:solidFill>
                <a:latin typeface="Segoe Script" panose="030B0504020000000003" pitchFamily="66" charset="0"/>
              </a:rPr>
              <a:t>AFILIADOS CRITICOS</a:t>
            </a:r>
            <a:endParaRPr lang="es-AR" sz="3000" dirty="0">
              <a:solidFill>
                <a:schemeClr val="accent3"/>
              </a:solidFill>
              <a:latin typeface="Segoe Script" panose="030B0504020000000003" pitchFamily="66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25CD15-7F5F-44D3-91B1-1AD95F1A3377}"/>
              </a:ext>
            </a:extLst>
          </p:cNvPr>
          <p:cNvSpPr txBox="1"/>
          <p:nvPr/>
        </p:nvSpPr>
        <p:spPr>
          <a:xfrm>
            <a:off x="1182223" y="1017044"/>
            <a:ext cx="1013278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El siguiente resumen se centra en los 10 afiliados de mayor consumo, ya que concentran el 94% del gasto del puesto, un monto total de </a:t>
            </a:r>
            <a:r>
              <a:rPr lang="es-A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$ 29.244.520,66.</a:t>
            </a:r>
          </a:p>
          <a:p>
            <a:pPr algn="just"/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Estos afiliados son:</a:t>
            </a:r>
          </a:p>
          <a:p>
            <a:pPr algn="just"/>
            <a:endParaRPr lang="es-AR" sz="1600" dirty="0">
              <a:solidFill>
                <a:srgbClr val="4D5156"/>
              </a:solidFill>
              <a:latin typeface="Montserrat Medium" panose="00000600000000000000" pitchFamily="2" charset="0"/>
            </a:endParaRPr>
          </a:p>
          <a:p>
            <a:pPr algn="just"/>
            <a:endParaRPr lang="es-AR" sz="1600" dirty="0">
              <a:solidFill>
                <a:srgbClr val="4D5156"/>
              </a:solidFill>
              <a:latin typeface="Montserrat Medium" panose="00000600000000000000" pitchFamily="2" charset="0"/>
            </a:endParaRPr>
          </a:p>
          <a:p>
            <a:pPr algn="just"/>
            <a:endParaRPr lang="es-AR" sz="1600" dirty="0">
              <a:solidFill>
                <a:srgbClr val="4D5156"/>
              </a:solidFill>
              <a:latin typeface="Montserrat Medium" panose="00000600000000000000" pitchFamily="2" charset="0"/>
            </a:endParaRPr>
          </a:p>
          <a:p>
            <a:pPr indent="-342900" algn="just">
              <a:buFont typeface="+mj-lt"/>
              <a:buAutoNum type="arabicPeriod"/>
            </a:pP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Victoria Palacios </a:t>
            </a:r>
            <a:r>
              <a:rPr lang="es-AR" sz="1600" dirty="0" err="1">
                <a:solidFill>
                  <a:srgbClr val="4D5156"/>
                </a:solidFill>
                <a:latin typeface="Montserrat Medium" panose="00000600000000000000" pitchFamily="2" charset="0"/>
              </a:rPr>
              <a:t>Baldoncini</a:t>
            </a: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            ------------------------- ($     6.471.710,51 )</a:t>
            </a:r>
          </a:p>
          <a:p>
            <a:pPr indent="-342900" algn="just">
              <a:buFont typeface="+mj-lt"/>
              <a:buAutoNum type="arabicPeriod"/>
            </a:pP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Erik </a:t>
            </a:r>
            <a:r>
              <a:rPr lang="es-AR" sz="1600" dirty="0" err="1">
                <a:solidFill>
                  <a:srgbClr val="4D5156"/>
                </a:solidFill>
                <a:latin typeface="Montserrat Medium" panose="00000600000000000000" pitchFamily="2" charset="0"/>
              </a:rPr>
              <a:t>Carrazan</a:t>
            </a: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                                        -------------------------($     6.395.865,59 )</a:t>
            </a:r>
          </a:p>
          <a:p>
            <a:pPr indent="-342900" algn="just">
              <a:buFont typeface="+mj-lt"/>
              <a:buAutoNum type="arabicPeriod"/>
            </a:pP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Barbara </a:t>
            </a:r>
            <a:r>
              <a:rPr lang="es-AR" sz="1600" dirty="0" err="1">
                <a:solidFill>
                  <a:srgbClr val="4D5156"/>
                </a:solidFill>
                <a:latin typeface="Montserrat Medium" panose="00000600000000000000" pitchFamily="2" charset="0"/>
              </a:rPr>
              <a:t>Strelin</a:t>
            </a: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                                    --------------------------($     5.008.442,01 ) </a:t>
            </a:r>
          </a:p>
          <a:p>
            <a:pPr indent="-342900" algn="just">
              <a:buFont typeface="+mj-lt"/>
              <a:buAutoNum type="arabicPeriod"/>
            </a:pP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Azul Sofia Cuello                                 --------------------------($     4.754.244,59 )</a:t>
            </a:r>
          </a:p>
          <a:p>
            <a:pPr indent="-342900" algn="just">
              <a:buFont typeface="+mj-lt"/>
              <a:buAutoNum type="arabicPeriod"/>
            </a:pP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Andrés Javier Córdoba                      --------------------------($     3.407.324,97 )</a:t>
            </a:r>
          </a:p>
          <a:p>
            <a:pPr indent="-342900" algn="just">
              <a:buFont typeface="+mj-lt"/>
              <a:buAutoNum type="arabicPeriod"/>
            </a:pPr>
            <a:r>
              <a:rPr lang="es-AR" sz="1600" dirty="0" err="1">
                <a:solidFill>
                  <a:srgbClr val="4D5156"/>
                </a:solidFill>
                <a:latin typeface="Montserrat Medium" panose="00000600000000000000" pitchFamily="2" charset="0"/>
              </a:rPr>
              <a:t>Anica</a:t>
            </a: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 Verena Martínez                      --------------------------($     1.546.644,10 )</a:t>
            </a:r>
          </a:p>
          <a:p>
            <a:pPr indent="-342900" algn="just">
              <a:buFont typeface="+mj-lt"/>
              <a:buAutoNum type="arabicPeriod"/>
            </a:pP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Luana </a:t>
            </a:r>
            <a:r>
              <a:rPr lang="es-AR" sz="1600" dirty="0" err="1">
                <a:solidFill>
                  <a:srgbClr val="4D5156"/>
                </a:solidFill>
                <a:latin typeface="Montserrat Medium" panose="00000600000000000000" pitchFamily="2" charset="0"/>
              </a:rPr>
              <a:t>Maytena</a:t>
            </a: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 Peralta Pereyra     --------------------------($         919.472,41 )</a:t>
            </a:r>
          </a:p>
          <a:p>
            <a:pPr indent="-342900" algn="just">
              <a:buFont typeface="+mj-lt"/>
              <a:buAutoNum type="arabicPeriod"/>
            </a:pP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Mateo Carrizo Romera                      --------------------------($         266.733,39 )</a:t>
            </a:r>
          </a:p>
          <a:p>
            <a:pPr indent="-342900" algn="just">
              <a:buFont typeface="+mj-lt"/>
              <a:buAutoNum type="arabicPeriod"/>
            </a:pPr>
            <a:r>
              <a:rPr lang="es-AR" sz="1600" dirty="0" err="1">
                <a:solidFill>
                  <a:srgbClr val="4D5156"/>
                </a:solidFill>
                <a:latin typeface="Montserrat Medium" panose="00000600000000000000" pitchFamily="2" charset="0"/>
              </a:rPr>
              <a:t>Demir</a:t>
            </a: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 Agustín Godoy Pizarro         --------------------------($         253.902,40 )</a:t>
            </a:r>
          </a:p>
          <a:p>
            <a:pPr indent="-342900" algn="just">
              <a:buFont typeface="+mj-lt"/>
              <a:buAutoNum type="arabicPeriod"/>
            </a:pPr>
            <a:r>
              <a:rPr lang="es-AR" sz="1600" dirty="0">
                <a:solidFill>
                  <a:srgbClr val="4D5156"/>
                </a:solidFill>
                <a:latin typeface="Montserrat Medium" panose="00000600000000000000" pitchFamily="2" charset="0"/>
              </a:rPr>
              <a:t>Laureano Silva Miranda                    --------------------------($         220.180,69 )</a:t>
            </a:r>
          </a:p>
          <a:p>
            <a:pPr marL="342900" indent="-342900" algn="just">
              <a:buFont typeface="+mj-lt"/>
              <a:buAutoNum type="arabicPeriod"/>
            </a:pPr>
            <a:endParaRPr lang="es-AR" sz="1600" dirty="0">
              <a:solidFill>
                <a:srgbClr val="4D515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E90F25-1113-41C0-BEA9-0DDA44BB5C10}"/>
              </a:ext>
            </a:extLst>
          </p:cNvPr>
          <p:cNvSpPr txBox="1"/>
          <p:nvPr/>
        </p:nvSpPr>
        <p:spPr>
          <a:xfrm>
            <a:off x="4333254" y="1598903"/>
            <a:ext cx="352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2000" dirty="0">
              <a:latin typeface="Montserrat SemiBold" panose="00000700000000000000" pitchFamily="2" charset="0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5E26E1D0-2A06-41E8-92ED-977FFBC6C4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0" y="6041609"/>
            <a:ext cx="2347497" cy="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3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9877F9-0AAA-43C6-BA9E-DA0CF913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359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3931290-851C-418E-A754-6669D049FEF7}"/>
              </a:ext>
            </a:extLst>
          </p:cNvPr>
          <p:cNvSpPr/>
          <p:nvPr/>
        </p:nvSpPr>
        <p:spPr>
          <a:xfrm>
            <a:off x="1010414" y="5733449"/>
            <a:ext cx="5265598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>
              <a:buClr>
                <a:schemeClr val="accent6"/>
              </a:buClr>
            </a:pPr>
            <a:r>
              <a:rPr lang="es-AR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general</a:t>
            </a:r>
            <a:r>
              <a:rPr lang="es-AR" sz="1200"/>
              <a:t> </a:t>
            </a:r>
            <a:r>
              <a:rPr lang="es-AR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$   29.244.520,66 </a:t>
            </a:r>
            <a:endParaRPr lang="es-ES" sz="1200" dirty="0">
              <a:latin typeface="Montserrat" panose="00000500000000000000" pitchFamily="2" charset="0"/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E205E7-D9D3-446E-B187-49B03F338659}"/>
              </a:ext>
            </a:extLst>
          </p:cNvPr>
          <p:cNvSpPr txBox="1"/>
          <p:nvPr/>
        </p:nvSpPr>
        <p:spPr>
          <a:xfrm>
            <a:off x="284597" y="71392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ExtraBold" panose="00000900000000000000" pitchFamily="2" charset="0"/>
              </a:rPr>
              <a:t>TÍTULO DEL PPT  / </a:t>
            </a:r>
            <a:endParaRPr lang="es-AR" sz="14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3FB528-3AB0-4B2B-BDE2-C8E2AF85C697}"/>
              </a:ext>
            </a:extLst>
          </p:cNvPr>
          <p:cNvSpPr txBox="1"/>
          <p:nvPr/>
        </p:nvSpPr>
        <p:spPr>
          <a:xfrm>
            <a:off x="2126062" y="7610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ÁREA</a:t>
            </a:r>
            <a:endParaRPr lang="es-AR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88CF58-DB61-4B36-AD63-0F7FA3CBE002}"/>
              </a:ext>
            </a:extLst>
          </p:cNvPr>
          <p:cNvSpPr txBox="1"/>
          <p:nvPr/>
        </p:nvSpPr>
        <p:spPr>
          <a:xfrm>
            <a:off x="2926337" y="619315"/>
            <a:ext cx="579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>
                <a:solidFill>
                  <a:schemeClr val="accent3"/>
                </a:solidFill>
                <a:latin typeface="Segoe Script" panose="030B0504020000000003" pitchFamily="66" charset="0"/>
              </a:rPr>
              <a:t>DETALLE AFILIADOS CRITICOS</a:t>
            </a:r>
            <a:endParaRPr lang="es-AR" sz="2200" dirty="0">
              <a:solidFill>
                <a:schemeClr val="accent3"/>
              </a:solidFill>
              <a:latin typeface="Segoe Script" panose="030B0504020000000003" pitchFamily="66" charset="0"/>
            </a:endParaRPr>
          </a:p>
        </p:txBody>
      </p:sp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34ED9D73-3AB3-4623-B3B0-9C7C7E686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1" y="5957203"/>
            <a:ext cx="2347497" cy="959165"/>
          </a:xfrm>
          <a:prstGeom prst="rect">
            <a:avLst/>
          </a:prstGeom>
        </p:spPr>
      </p:pic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1BE4143F-3BD9-016E-8C79-4D2E096C8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48470"/>
              </p:ext>
            </p:extLst>
          </p:nvPr>
        </p:nvGraphicFramePr>
        <p:xfrm>
          <a:off x="1308295" y="1225926"/>
          <a:ext cx="10030265" cy="478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0985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9877F9-0AAA-43C6-BA9E-DA0CF913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742"/>
            <a:ext cx="12192000" cy="4435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9AAAC4-F238-4C02-92FC-F68C16B8707A}"/>
              </a:ext>
            </a:extLst>
          </p:cNvPr>
          <p:cNvSpPr txBox="1"/>
          <p:nvPr/>
        </p:nvSpPr>
        <p:spPr>
          <a:xfrm>
            <a:off x="275171" y="33791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Insumos especiales </a:t>
            </a:r>
            <a:r>
              <a:rPr lang="es-ES" sz="1400" dirty="0">
                <a:solidFill>
                  <a:schemeClr val="bg1"/>
                </a:solidFill>
                <a:latin typeface="Montserrat ExtraBold" panose="00000900000000000000" pitchFamily="2" charset="0"/>
              </a:rPr>
              <a:t>/ </a:t>
            </a:r>
            <a:endParaRPr lang="es-AR" sz="14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8CE89C-F827-4027-863E-04C4879FF464}"/>
              </a:ext>
            </a:extLst>
          </p:cNvPr>
          <p:cNvSpPr txBox="1"/>
          <p:nvPr/>
        </p:nvSpPr>
        <p:spPr>
          <a:xfrm>
            <a:off x="2116636" y="38504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Montserrat SemiBold" panose="00000700000000000000" pitchFamily="2" charset="0"/>
              </a:rPr>
              <a:t>  Auditoria Medica</a:t>
            </a:r>
            <a:endParaRPr lang="es-AR" sz="14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23B61D-2DBD-40B6-8014-79319749B25A}"/>
              </a:ext>
            </a:extLst>
          </p:cNvPr>
          <p:cNvSpPr txBox="1"/>
          <p:nvPr/>
        </p:nvSpPr>
        <p:spPr>
          <a:xfrm>
            <a:off x="4333254" y="558141"/>
            <a:ext cx="3525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solidFill>
                  <a:schemeClr val="accent3"/>
                </a:solidFill>
                <a:latin typeface="Segoe Script" panose="030B0504020000000003" pitchFamily="66" charset="0"/>
              </a:rPr>
              <a:t>METAS 2023</a:t>
            </a:r>
            <a:endParaRPr lang="es-AR" sz="3000" dirty="0">
              <a:solidFill>
                <a:schemeClr val="accent3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423AF0-CF0E-409B-AAF4-61BD27CA68BA}"/>
              </a:ext>
            </a:extLst>
          </p:cNvPr>
          <p:cNvSpPr txBox="1"/>
          <p:nvPr/>
        </p:nvSpPr>
        <p:spPr>
          <a:xfrm>
            <a:off x="672903" y="2103510"/>
            <a:ext cx="10846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Montserrat" panose="00000500000000000000" pitchFamily="2" charset="0"/>
              </a:rPr>
              <a:t>Mantener los valores igual o por debajo de los niveles de inflación de Practicas, Insumos y descartables.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Montserrat" panose="00000500000000000000" pitchFamily="2" charset="0"/>
              </a:rPr>
              <a:t>Incrementar los controles en el uso de descartables domiciliarios, educando a familiares y personal domiciliario en el uso correcto de los mismos.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Montserrat" panose="00000500000000000000" pitchFamily="2" charset="0"/>
              </a:rPr>
              <a:t>Alinear con el área de Recupero y Discapacidad los procesos para recuperar prestaciones en caso de ser posible.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latin typeface="Montserrat" panose="00000500000000000000" pitchFamily="2" charset="0"/>
              </a:rPr>
              <a:t>Incrementar la cartilla de proveedores y prestadores para tener mayor competencia de precios.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pPr algn="just" fontAlgn="base"/>
            <a:endParaRPr lang="es-ES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s-ES" dirty="0">
              <a:solidFill>
                <a:srgbClr val="333333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5E26E1D0-2A06-41E8-92ED-977FFBC6C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1" y="5957203"/>
            <a:ext cx="2347497" cy="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0D25C1D-2FC1-43DB-BA7F-E50AEF34C61C}"/>
              </a:ext>
            </a:extLst>
          </p:cNvPr>
          <p:cNvSpPr txBox="1"/>
          <p:nvPr/>
        </p:nvSpPr>
        <p:spPr>
          <a:xfrm>
            <a:off x="2904421" y="2447108"/>
            <a:ext cx="6187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600" dirty="0">
                <a:solidFill>
                  <a:schemeClr val="accent3"/>
                </a:solidFill>
                <a:latin typeface="Segoe Script" panose="030B0504020000000003" pitchFamily="66" charset="0"/>
              </a:rPr>
              <a:t>¡Gracias!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EAE76C-374F-4721-A278-A990405B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67"/>
            <a:ext cx="12192000" cy="4435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212EF8-C829-4F81-8791-FDB0D80B09E1}"/>
              </a:ext>
            </a:extLst>
          </p:cNvPr>
          <p:cNvSpPr txBox="1"/>
          <p:nvPr/>
        </p:nvSpPr>
        <p:spPr>
          <a:xfrm>
            <a:off x="4530645" y="3870776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latin typeface="Montserrat SemiBold" panose="00000700000000000000" pitchFamily="2" charset="0"/>
              </a:rPr>
              <a:t>Hasta la próxima.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9950B4BB-344C-46AC-9F5C-113BEF1D9D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05" y="5898835"/>
            <a:ext cx="2347497" cy="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7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B7B5DD"/>
      </a:accent1>
      <a:accent2>
        <a:srgbClr val="FBC06A"/>
      </a:accent2>
      <a:accent3>
        <a:srgbClr val="3C9595"/>
      </a:accent3>
      <a:accent4>
        <a:srgbClr val="FA9E90"/>
      </a:accent4>
      <a:accent5>
        <a:srgbClr val="7470BD"/>
      </a:accent5>
      <a:accent6>
        <a:srgbClr val="A5A5A5"/>
      </a:accent6>
      <a:hlink>
        <a:srgbClr val="F89B13"/>
      </a:hlink>
      <a:folHlink>
        <a:srgbClr val="286363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1F72D426CB9F43BCD66125D1CC30D1" ma:contentTypeVersion="13" ma:contentTypeDescription="Crear nuevo documento." ma:contentTypeScope="" ma:versionID="d7b92845ee3ec318c123c3fd9541607f">
  <xsd:schema xmlns:xsd="http://www.w3.org/2001/XMLSchema" xmlns:xs="http://www.w3.org/2001/XMLSchema" xmlns:p="http://schemas.microsoft.com/office/2006/metadata/properties" xmlns:ns2="43624d47-3fa3-4150-897b-4491231230bd" xmlns:ns3="245e5188-6436-436f-b0b5-45bfab9a9dc7" targetNamespace="http://schemas.microsoft.com/office/2006/metadata/properties" ma:root="true" ma:fieldsID="f006c8e2a612fa212adcba457491ba82" ns2:_="" ns3:_="">
    <xsd:import namespace="43624d47-3fa3-4150-897b-4491231230bd"/>
    <xsd:import namespace="245e5188-6436-436f-b0b5-45bfab9a9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24d47-3fa3-4150-897b-449123123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dc465c40-1744-4051-8519-ce00a24898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e5188-6436-436f-b0b5-45bfab9a9dc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ede2630-43b8-4166-9f9b-2da547312067}" ma:internalName="TaxCatchAll" ma:showField="CatchAllData" ma:web="245e5188-6436-436f-b0b5-45bfab9a9d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624d47-3fa3-4150-897b-4491231230bd">
      <Terms xmlns="http://schemas.microsoft.com/office/infopath/2007/PartnerControls"/>
    </lcf76f155ced4ddcb4097134ff3c332f>
    <TaxCatchAll xmlns="245e5188-6436-436f-b0b5-45bfab9a9dc7" xsi:nil="true"/>
  </documentManagement>
</p:properties>
</file>

<file path=customXml/itemProps1.xml><?xml version="1.0" encoding="utf-8"?>
<ds:datastoreItem xmlns:ds="http://schemas.openxmlformats.org/officeDocument/2006/customXml" ds:itemID="{C3C982B1-8A4B-413D-A707-64047C5C5D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24d47-3fa3-4150-897b-4491231230bd"/>
    <ds:schemaRef ds:uri="245e5188-6436-436f-b0b5-45bfab9a9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5A3C00-0E06-4165-9AAB-8433674020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B84DD-76CC-4748-936D-BC4B05015989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97ed487-2108-4f9d-9ae3-6136c3f87a51"/>
    <ds:schemaRef ds:uri="5c1c74bb-5c02-4641-9ef6-83248da9886a"/>
    <ds:schemaRef ds:uri="43624d47-3fa3-4150-897b-4491231230bd"/>
    <ds:schemaRef ds:uri="245e5188-6436-436f-b0b5-45bfab9a9dc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</TotalTime>
  <Words>481</Words>
  <Application>Microsoft Office PowerPoint</Application>
  <PresentationFormat>Panorámica</PresentationFormat>
  <Paragraphs>62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ExtraBold</vt:lpstr>
      <vt:lpstr>Montserrat Medium</vt:lpstr>
      <vt:lpstr>Montserrat SemiBold</vt:lpstr>
      <vt:lpstr>Segoe Script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Bertoni</dc:creator>
  <cp:lastModifiedBy>Alexis Rovida</cp:lastModifiedBy>
  <cp:revision>11</cp:revision>
  <cp:lastPrinted>2020-10-07T12:05:11Z</cp:lastPrinted>
  <dcterms:created xsi:type="dcterms:W3CDTF">2020-06-11T18:57:54Z</dcterms:created>
  <dcterms:modified xsi:type="dcterms:W3CDTF">2023-01-11T19:22:27Z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0x010100061F72D426CB9F43BCD66125D1CC30D1</vt:lpwstr>
  </property>
</Properties>
</file>