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58" r:id="rId6"/>
    <p:sldId id="261" r:id="rId7"/>
    <p:sldId id="262" r:id="rId8"/>
    <p:sldId id="268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916D0-39CE-4304-99E6-5816D0107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7ACB1A-D5C6-4691-A705-E782ED54F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DFAA23-AD32-49BB-856A-C48BF613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28EB6-189D-4F56-95F1-36BC5DF2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65588-F0E5-4EEC-85CA-2A10D5B6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1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5038B-2CE6-44D2-9531-7CF035AC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40A844-9183-4472-8D7A-4A6D81B7A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97DB6-C35F-4562-AFF6-E7FC11E5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A73EB-635A-4FBA-A5F6-622FF411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6CE360-D512-4290-9F2F-9C9F61F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7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DAC133-6693-4AC8-BE78-F0C1C7BFF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3FE8A-5535-467F-AF6D-0CF37C9C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08C22-3668-453F-904A-61FF7ECD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1B60A8-FDC0-428E-B19A-671ADCDB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DA550-BF9A-417F-A2A1-D6A2CA0A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64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9388B-7719-47C7-86CB-EDF73070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B6C7E3-2D12-4D2E-ABE1-91D91A4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00C58-8CDB-4DE1-AB30-09D89D9C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332BEC-AE5A-46F4-9072-2946E04B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1C1EF-2040-483E-B7F5-831B2BC8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47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80DA8-BB5F-492F-8982-AE4D0401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D7AB4C-109E-4F96-B081-BD48FB25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4D461-928A-4AAA-8F67-90E6AB14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3902CA-21AA-4B9D-A10B-9868D7C7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C8076-3FBC-464B-ADF8-66B6F8A6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03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4B96F-45B2-4FE8-ABA6-B262BE7D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90551-D249-4C85-9652-A74F52956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3C4E81-49EF-46B4-8ED6-8F28A3474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F5ECC5-B26E-4328-A7BF-C1FFE7A9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97F012-A16F-4188-8EE4-D465BECD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8EFEAD-7613-41C9-8D02-37C8B0D3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81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E7EEC-9C14-418F-9B5C-6D2BA108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46A7E-045B-443C-A9A3-26AA0BF5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AD0F0C-33B2-4A52-A8D1-42CF31EAF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198456-37BC-4717-BF17-AE586C97B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E6B6E6-61A2-4318-B8CF-5F28BF00B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714A92-1F7A-4672-9E69-E7E34ABA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6196C8-CC2C-4AC3-A0E5-965179D5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57B2D7-595B-4681-BF0D-2B64B944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5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506B0-07D2-47AC-A12C-5F0CDE2C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EFD461-D648-4732-989A-B18987B7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7F677B-5F54-411E-946C-9674A475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DA230B-D55B-4608-8545-6CEBC8E7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3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1C1860-6F92-4C4D-AB69-B72F9565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FEE94B-A8AA-4C97-9D77-31A475EA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A8C8F1-2106-4DF3-9558-E22C7D2C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1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41A26-FB13-4D09-A020-AAC4BC83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604B5-C9A5-43B2-89CC-46F4A07B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C2FB02-4617-4CD0-BDB9-27AEFB81C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FBAE01-4D55-467F-8BFF-411CCB1F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8A3F8-A9D9-41CD-A96E-4B2F81A8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E8D241-2A91-4436-B56C-56B3248A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A1DB0-59D4-4E7F-A99D-A797A5FB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4077B3-DD85-4F07-B81A-1323D3483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E8031A-0602-498B-BD6F-EE624425A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78251C-6576-4584-8D8A-E0919C60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AD86F5-64C7-4922-B2D4-EA8747B6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E72B42-6FD8-4BB4-BE69-D15D9E7F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50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188475-946A-4A7C-8298-A3400522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F1C8FE-F772-49FE-A12A-D7B9BE71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80AC3-0F74-4EC2-9F68-02CCAA96D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6993-ACA1-40D3-9D67-FC9AC44A4929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96CC3-7F05-4EBF-AF19-4D9A32F37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5F33E1-1A8C-4A4A-B0C2-9071E940D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5FA3-273D-4213-9EED-2BC315D22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05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10" Type="http://schemas.openxmlformats.org/officeDocument/2006/relationships/image" Target="../media/image6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D7072-5325-4387-BD01-D70B74786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Consolas" panose="020B0609020204030204" pitchFamily="49" charset="0"/>
              </a:rPr>
              <a:t>Présentation cas d’usage </a:t>
            </a:r>
            <a:r>
              <a:rPr lang="fr-FR" dirty="0" err="1">
                <a:latin typeface="Consolas" panose="020B0609020204030204" pitchFamily="49" charset="0"/>
              </a:rPr>
              <a:t>Outscale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D1EF00-4E18-4507-8A70-5DB24174C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Consolas" panose="020B0609020204030204" pitchFamily="49" charset="0"/>
              </a:rPr>
              <a:t>22/11/2021</a:t>
            </a:r>
          </a:p>
        </p:txBody>
      </p:sp>
    </p:spTree>
    <p:extLst>
      <p:ext uri="{BB962C8B-B14F-4D97-AF65-F5344CB8AC3E}">
        <p14:creationId xmlns:p14="http://schemas.microsoft.com/office/powerpoint/2010/main" val="214587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7EDF43-F5BE-49DF-A833-8594438C634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4D8773-A690-405B-9F56-92965DFE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4" y="0"/>
            <a:ext cx="5571836" cy="1325563"/>
          </a:xfrm>
        </p:spPr>
        <p:txBody>
          <a:bodyPr>
            <a:normAutofit fontScale="90000"/>
          </a:bodyPr>
          <a:lstStyle/>
          <a:p>
            <a:r>
              <a:rPr lang="fr-FR" sz="3200" dirty="0" err="1">
                <a:latin typeface="Consolas" panose="020B0609020204030204" pitchFamily="49" charset="0"/>
              </a:rPr>
              <a:t>Load</a:t>
            </a:r>
            <a:r>
              <a:rPr lang="fr-FR" sz="3200" dirty="0">
                <a:latin typeface="Consolas" panose="020B0609020204030204" pitchFamily="49" charset="0"/>
              </a:rPr>
              <a:t> balancer et enregistrement des instances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1AF0A-DAE9-40D6-BA6E-92EAFE5C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64" y="1981952"/>
            <a:ext cx="5571836" cy="1028411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latin typeface="Consolas" panose="020B0609020204030204" pitchFamily="49" charset="0"/>
              </a:rPr>
              <a:t>Création de deux LBU, un dans chaque AZ, dans les </a:t>
            </a:r>
            <a:r>
              <a:rPr lang="fr-FR" dirty="0" err="1">
                <a:latin typeface="Consolas" panose="020B0609020204030204" pitchFamily="49" charset="0"/>
              </a:rPr>
              <a:t>subnets</a:t>
            </a:r>
            <a:r>
              <a:rPr lang="fr-FR" dirty="0">
                <a:latin typeface="Consolas" panose="020B0609020204030204" pitchFamily="49" charset="0"/>
              </a:rPr>
              <a:t> du Front et le Security Group du Front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78DC4-F9CD-4911-B0FB-B75C88A0FCBD}"/>
              </a:ext>
            </a:extLst>
          </p:cNvPr>
          <p:cNvSpPr/>
          <p:nvPr/>
        </p:nvSpPr>
        <p:spPr>
          <a:xfrm>
            <a:off x="6425048" y="1695939"/>
            <a:ext cx="5571836" cy="1600438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aws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 elb 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-balancer</a:t>
            </a:r>
          </a:p>
          <a:p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-balancer-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 front-load-balancer2a --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listeners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 Protocol=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TCP,LoadBalancerPort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=80,InstanceProtocol=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TCP,InstancePort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=80</a:t>
            </a:r>
          </a:p>
          <a:p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subnets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 subnet-cd47c938</a:t>
            </a:r>
          </a:p>
          <a:p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security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-groups sg-a499ce8a</a:t>
            </a:r>
          </a:p>
          <a:p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endpoint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 https://lbu.eu-west-2.outscale.com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2992BB7-05D0-4966-8279-5150C8CF0580}"/>
              </a:ext>
            </a:extLst>
          </p:cNvPr>
          <p:cNvSpPr txBox="1">
            <a:spLocks/>
          </p:cNvSpPr>
          <p:nvPr/>
        </p:nvSpPr>
        <p:spPr>
          <a:xfrm>
            <a:off x="524164" y="4099012"/>
            <a:ext cx="5571836" cy="102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Consolas" panose="020B0609020204030204" pitchFamily="49" charset="0"/>
              </a:rPr>
              <a:t>Association de chaque instance du Front (vm01 et vm02) aux deux </a:t>
            </a:r>
            <a:r>
              <a:rPr lang="fr-FR" sz="2000" dirty="0" err="1">
                <a:latin typeface="Consolas" panose="020B0609020204030204" pitchFamily="49" charset="0"/>
              </a:rPr>
              <a:t>load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balancers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521C3-F14D-48BF-BC2D-2E530051BED4}"/>
              </a:ext>
            </a:extLst>
          </p:cNvPr>
          <p:cNvSpPr/>
          <p:nvPr/>
        </p:nvSpPr>
        <p:spPr>
          <a:xfrm>
            <a:off x="6425049" y="4099012"/>
            <a:ext cx="5571836" cy="95410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aws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 elb 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register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-instances-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-balancer</a:t>
            </a:r>
          </a:p>
          <a:p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-balancer-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 front-load-balancer1b</a:t>
            </a:r>
          </a:p>
          <a:p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--instances i-ed36862a</a:t>
            </a:r>
          </a:p>
          <a:p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--</a:t>
            </a:r>
            <a:r>
              <a:rPr lang="fr-F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endpoint</a:t>
            </a:r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 https://lbu.eu-west-2.outscale.com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BD66A9-85FC-4A96-89FC-5AF0E4AF0778}"/>
              </a:ext>
            </a:extLst>
          </p:cNvPr>
          <p:cNvSpPr/>
          <p:nvPr/>
        </p:nvSpPr>
        <p:spPr>
          <a:xfrm>
            <a:off x="0" y="6611779"/>
            <a:ext cx="619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Présentation cas d’usage </a:t>
            </a:r>
            <a:r>
              <a:rPr lang="fr-FR" sz="1000" dirty="0" err="1">
                <a:latin typeface="Consolas" panose="020B0609020204030204" pitchFamily="49" charset="0"/>
              </a:rPr>
              <a:t>Outscale</a:t>
            </a:r>
            <a:r>
              <a:rPr lang="fr-FR" sz="1000" dirty="0">
                <a:latin typeface="Consolas" panose="020B0609020204030204" pitchFamily="49" charset="0"/>
              </a:rPr>
              <a:t> - 22/11/2021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033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E9B3D-44E4-4E62-85D0-4E805B70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5562600" cy="1325563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Consolas" panose="020B0609020204030204" pitchFamily="49" charset="0"/>
              </a:rPr>
              <a:t>Tests et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316248-46AC-435A-9078-FA55F81CB3E9}"/>
              </a:ext>
            </a:extLst>
          </p:cNvPr>
          <p:cNvSpPr/>
          <p:nvPr/>
        </p:nvSpPr>
        <p:spPr>
          <a:xfrm>
            <a:off x="0" y="6611779"/>
            <a:ext cx="619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Présentation cas d’usage </a:t>
            </a:r>
            <a:r>
              <a:rPr lang="fr-FR" sz="1000" dirty="0" err="1">
                <a:latin typeface="Consolas" panose="020B0609020204030204" pitchFamily="49" charset="0"/>
              </a:rPr>
              <a:t>Outscale</a:t>
            </a:r>
            <a:r>
              <a:rPr lang="fr-FR" sz="1000" dirty="0">
                <a:latin typeface="Consolas" panose="020B0609020204030204" pitchFamily="49" charset="0"/>
              </a:rPr>
              <a:t> - 22/11/2021</a:t>
            </a:r>
            <a:endParaRPr lang="fr-FR" sz="1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AA8962-E15D-4BB5-8588-A8766F57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46" y="1690123"/>
            <a:ext cx="7616515" cy="13176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A174E8A-7F39-4D3F-A221-38F1B24E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2642131"/>
            <a:ext cx="7616516" cy="12647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C9CC03-13E3-4238-A7FF-ED95AA296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946" y="4252042"/>
            <a:ext cx="7616515" cy="112073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AFBBB11-337E-4710-8DAB-869863C3C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691" y="5172023"/>
            <a:ext cx="7616515" cy="112630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B5EA8-E3F9-4648-A133-F1B0CB7CC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06889"/>
            <a:ext cx="10577945" cy="286232"/>
          </a:xfrm>
          <a:noFill/>
        </p:spPr>
        <p:txBody>
          <a:bodyPr wrap="square">
            <a:spAutoFit/>
          </a:bodyPr>
          <a:lstStyle/>
          <a:p>
            <a:pPr marL="0"/>
            <a:r>
              <a:rPr lang="fr-FR" sz="1400" dirty="0">
                <a:latin typeface="Consolas" panose="020B0609020204030204" pitchFamily="49" charset="0"/>
              </a:rPr>
              <a:t>Installation de </a:t>
            </a:r>
            <a:r>
              <a:rPr lang="fr-FR" sz="1400" dirty="0" err="1">
                <a:latin typeface="Consolas" panose="020B0609020204030204" pitchFamily="49" charset="0"/>
              </a:rPr>
              <a:t>Lighttpd</a:t>
            </a:r>
            <a:r>
              <a:rPr lang="fr-FR" sz="1400" dirty="0">
                <a:latin typeface="Consolas" panose="020B0609020204030204" pitchFamily="49" charset="0"/>
              </a:rPr>
              <a:t> et écriture d’un fichier index.html simple</a:t>
            </a:r>
          </a:p>
        </p:txBody>
      </p:sp>
    </p:spTree>
    <p:extLst>
      <p:ext uri="{BB962C8B-B14F-4D97-AF65-F5344CB8AC3E}">
        <p14:creationId xmlns:p14="http://schemas.microsoft.com/office/powerpoint/2010/main" val="303278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B51DA-6DF2-48BB-9618-69AAE219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3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Consolas" panose="020B0609020204030204" pitchFamily="49" charset="0"/>
              </a:rPr>
              <a:t>Prochaines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0E211-BB09-4069-8D5A-F1BFB35A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Déploiement applicatif</a:t>
            </a:r>
          </a:p>
          <a:p>
            <a:pPr marL="0" indent="0">
              <a:buNone/>
            </a:pPr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Amélioration de la cible</a:t>
            </a:r>
          </a:p>
          <a:p>
            <a:pPr marL="0" indent="0">
              <a:buNone/>
            </a:pP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78869-D404-4D11-BD5F-E1A8D2F87C9F}"/>
              </a:ext>
            </a:extLst>
          </p:cNvPr>
          <p:cNvSpPr/>
          <p:nvPr/>
        </p:nvSpPr>
        <p:spPr>
          <a:xfrm>
            <a:off x="0" y="6611779"/>
            <a:ext cx="619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Présentation cas d’usage </a:t>
            </a:r>
            <a:r>
              <a:rPr lang="fr-FR" sz="1000" dirty="0" err="1">
                <a:latin typeface="Consolas" panose="020B0609020204030204" pitchFamily="49" charset="0"/>
              </a:rPr>
              <a:t>Outscale</a:t>
            </a:r>
            <a:r>
              <a:rPr lang="fr-FR" sz="1000" dirty="0">
                <a:latin typeface="Consolas" panose="020B0609020204030204" pitchFamily="49" charset="0"/>
              </a:rPr>
              <a:t> - 22/11/2021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66882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B0F54-9FBF-4063-8E74-017172A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nsolas" panose="020B0609020204030204" pitchFamily="49" charset="0"/>
              </a:rPr>
              <a:t>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F037B-225E-441F-9B91-D8D7FCC2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onsolas" panose="020B0609020204030204" pitchFamily="49" charset="0"/>
              </a:rPr>
              <a:t>Démarche de découverte du cloud </a:t>
            </a:r>
            <a:r>
              <a:rPr lang="fr-FR" dirty="0" err="1">
                <a:latin typeface="Consolas" panose="020B0609020204030204" pitchFamily="49" charset="0"/>
              </a:rPr>
              <a:t>Outscale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>
                <a:latin typeface="Consolas" panose="020B0609020204030204" pitchFamily="49" charset="0"/>
              </a:rPr>
              <a:t>Consultation et test de code disponible sur </a:t>
            </a:r>
            <a:r>
              <a:rPr lang="fr-FR" dirty="0" err="1">
                <a:latin typeface="Consolas" panose="020B0609020204030204" pitchFamily="49" charset="0"/>
              </a:rPr>
              <a:t>Github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>
                <a:latin typeface="Consolas" panose="020B0609020204030204" pitchFamily="49" charset="0"/>
              </a:rPr>
              <a:t>Tests et essais (cockpit, </a:t>
            </a:r>
            <a:r>
              <a:rPr lang="fr-FR" dirty="0" err="1">
                <a:latin typeface="Consolas" panose="020B0609020204030204" pitchFamily="49" charset="0"/>
              </a:rPr>
              <a:t>terraform</a:t>
            </a:r>
            <a:r>
              <a:rPr lang="fr-FR" dirty="0">
                <a:latin typeface="Consolas" panose="020B0609020204030204" pitchFamily="49" charset="0"/>
              </a:rPr>
              <a:t>, cli)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Lecture de la doc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Démo d’une architecture cible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Déploiement d’une architecture n-tier typique des cas d’usage web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Redondance de l’infrastructure avec protection </a:t>
            </a:r>
            <a:r>
              <a:rPr lang="fr-FR" dirty="0" err="1">
                <a:latin typeface="Consolas" panose="020B0609020204030204" pitchFamily="49" charset="0"/>
              </a:rPr>
              <a:t>intre</a:t>
            </a:r>
            <a:r>
              <a:rPr lang="fr-FR" dirty="0">
                <a:latin typeface="Consolas" panose="020B0609020204030204" pitchFamily="49" charset="0"/>
              </a:rPr>
              <a:t>-région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Segmentation des tiers et application des règles de filtrage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Objectifs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Utilisation des différents moyens possibles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Compréhension des concepts </a:t>
            </a:r>
            <a:r>
              <a:rPr lang="fr-FR" dirty="0" err="1">
                <a:latin typeface="Consolas" panose="020B0609020204030204" pitchFamily="49" charset="0"/>
              </a:rPr>
              <a:t>Outscale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>
                <a:latin typeface="Consolas" panose="020B0609020204030204" pitchFamily="49" charset="0"/>
              </a:rPr>
              <a:t>Familiarisation avec les ressources cloud disponibles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50248-FFA6-49C0-8123-D354BCFA9294}"/>
              </a:ext>
            </a:extLst>
          </p:cNvPr>
          <p:cNvSpPr/>
          <p:nvPr/>
        </p:nvSpPr>
        <p:spPr>
          <a:xfrm>
            <a:off x="0" y="6611779"/>
            <a:ext cx="619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Présentation cas d’usage </a:t>
            </a:r>
            <a:r>
              <a:rPr lang="fr-FR" sz="1000" dirty="0" err="1">
                <a:latin typeface="Consolas" panose="020B0609020204030204" pitchFamily="49" charset="0"/>
              </a:rPr>
              <a:t>Outscale</a:t>
            </a:r>
            <a:r>
              <a:rPr lang="fr-FR" sz="1000" dirty="0">
                <a:latin typeface="Consolas" panose="020B0609020204030204" pitchFamily="49" charset="0"/>
              </a:rPr>
              <a:t> - 22/11/2021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7880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F57B4-BCC6-47E2-95C2-99E3027BDAE0}"/>
              </a:ext>
            </a:extLst>
          </p:cNvPr>
          <p:cNvSpPr/>
          <p:nvPr/>
        </p:nvSpPr>
        <p:spPr bwMode="auto">
          <a:xfrm>
            <a:off x="2563812" y="1890562"/>
            <a:ext cx="6858000" cy="443959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(net01)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2E185F-971C-45F7-AACB-F114730D597A}"/>
              </a:ext>
            </a:extLst>
          </p:cNvPr>
          <p:cNvSpPr/>
          <p:nvPr/>
        </p:nvSpPr>
        <p:spPr bwMode="auto">
          <a:xfrm>
            <a:off x="2490787" y="928909"/>
            <a:ext cx="7210425" cy="5656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 Cloud (eu-west-2)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9E57A-594B-4C60-AA0C-0818443ECA7A}"/>
              </a:ext>
            </a:extLst>
          </p:cNvPr>
          <p:cNvSpPr/>
          <p:nvPr/>
        </p:nvSpPr>
        <p:spPr bwMode="auto">
          <a:xfrm>
            <a:off x="2940049" y="1507974"/>
            <a:ext cx="2463799" cy="49869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D151F-0332-4CE7-907F-4F5926CA278F}"/>
              </a:ext>
            </a:extLst>
          </p:cNvPr>
          <p:cNvSpPr/>
          <p:nvPr/>
        </p:nvSpPr>
        <p:spPr bwMode="auto">
          <a:xfrm>
            <a:off x="6788150" y="1507975"/>
            <a:ext cx="2449512" cy="49869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pic>
        <p:nvPicPr>
          <p:cNvPr id="10" name="Graphic 17">
            <a:extLst>
              <a:ext uri="{FF2B5EF4-FFF2-40B4-BE49-F238E27FC236}">
                <a16:creationId xmlns:a16="http://schemas.microsoft.com/office/drawing/2014/main" id="{EC5912C9-125D-44F9-8368-E71AFCB5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650" y="31604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22E27065-9574-4EFD-8425-1719B608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024" y="357861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D13A99-BCF4-4E62-AD14-3620C80922BF}"/>
              </a:ext>
            </a:extLst>
          </p:cNvPr>
          <p:cNvSpPr/>
          <p:nvPr/>
        </p:nvSpPr>
        <p:spPr>
          <a:xfrm>
            <a:off x="3246720" y="2479814"/>
            <a:ext cx="1850456" cy="16686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02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pic>
        <p:nvPicPr>
          <p:cNvPr id="23" name="Graphic 38">
            <a:extLst>
              <a:ext uri="{FF2B5EF4-FFF2-40B4-BE49-F238E27FC236}">
                <a16:creationId xmlns:a16="http://schemas.microsoft.com/office/drawing/2014/main" id="{47D7BA94-9505-4683-9763-1F34DAE4F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5400" y="1887867"/>
            <a:ext cx="381000" cy="381000"/>
          </a:xfrm>
          <a:prstGeom prst="rect">
            <a:avLst/>
          </a:prstGeom>
        </p:spPr>
      </p:pic>
      <p:pic>
        <p:nvPicPr>
          <p:cNvPr id="1026" name="Picture 2" descr="3DS OUTSCALE | LinkedIn">
            <a:extLst>
              <a:ext uri="{FF2B5EF4-FFF2-40B4-BE49-F238E27FC236}">
                <a16:creationId xmlns:a16="http://schemas.microsoft.com/office/drawing/2014/main" id="{ADEDB8C6-9510-411C-A283-45DC41668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84" y="945140"/>
            <a:ext cx="412216" cy="4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1">
            <a:extLst>
              <a:ext uri="{FF2B5EF4-FFF2-40B4-BE49-F238E27FC236}">
                <a16:creationId xmlns:a16="http://schemas.microsoft.com/office/drawing/2014/main" id="{7B1FC2A4-AF91-425B-ACF3-D79EA8463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164" y="2210976"/>
            <a:ext cx="5262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LBU</a:t>
            </a:r>
          </a:p>
        </p:txBody>
      </p:sp>
      <p:pic>
        <p:nvPicPr>
          <p:cNvPr id="28" name="Graphic 18">
            <a:extLst>
              <a:ext uri="{FF2B5EF4-FFF2-40B4-BE49-F238E27FC236}">
                <a16:creationId xmlns:a16="http://schemas.microsoft.com/office/drawing/2014/main" id="{458B444C-A931-44F2-A066-D3A9D3C4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943348" y="2110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2">
            <a:extLst>
              <a:ext uri="{FF2B5EF4-FFF2-40B4-BE49-F238E27FC236}">
                <a16:creationId xmlns:a16="http://schemas.microsoft.com/office/drawing/2014/main" id="{AA8E25BC-3279-4EFE-A272-0DAA56BA7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14" y="909981"/>
            <a:ext cx="665124" cy="66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6">
            <a:extLst>
              <a:ext uri="{FF2B5EF4-FFF2-40B4-BE49-F238E27FC236}">
                <a16:creationId xmlns:a16="http://schemas.microsoft.com/office/drawing/2014/main" id="{B1E9EA68-EAF4-473D-8DAA-0A65C23D4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502" y="2910662"/>
            <a:ext cx="588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31" name="Graphic 31">
            <a:extLst>
              <a:ext uri="{FF2B5EF4-FFF2-40B4-BE49-F238E27FC236}">
                <a16:creationId xmlns:a16="http://schemas.microsoft.com/office/drawing/2014/main" id="{C7042EE6-78D4-47A8-BB37-3C23910C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3151529" y="2597735"/>
            <a:ext cx="333210" cy="33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7">
            <a:extLst>
              <a:ext uri="{FF2B5EF4-FFF2-40B4-BE49-F238E27FC236}">
                <a16:creationId xmlns:a16="http://schemas.microsoft.com/office/drawing/2014/main" id="{0398F78F-B5EA-4C78-93F2-9DEF54DB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371" y="31604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8">
            <a:extLst>
              <a:ext uri="{FF2B5EF4-FFF2-40B4-BE49-F238E27FC236}">
                <a16:creationId xmlns:a16="http://schemas.microsoft.com/office/drawing/2014/main" id="{946513F9-4839-4DDE-AA17-B5DEF1838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745" y="357861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0B3CDF-284A-437D-8199-F28506347BF8}"/>
              </a:ext>
            </a:extLst>
          </p:cNvPr>
          <p:cNvSpPr/>
          <p:nvPr/>
        </p:nvSpPr>
        <p:spPr>
          <a:xfrm>
            <a:off x="7157441" y="2479814"/>
            <a:ext cx="1850456" cy="16686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01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7FB16037-0424-45CE-9660-8616EFB3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371" y="51841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7E4237A4-0612-4C8B-913A-8E1E8FEB3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745" y="5602300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1B2552-0F15-4039-A6CD-4BC8B51B2932}"/>
              </a:ext>
            </a:extLst>
          </p:cNvPr>
          <p:cNvSpPr/>
          <p:nvPr/>
        </p:nvSpPr>
        <p:spPr>
          <a:xfrm>
            <a:off x="7157441" y="4503496"/>
            <a:ext cx="1850456" cy="16686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03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10.0.3.0/24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5BAEDAFB-FB81-4686-B8AB-6FF1AF6C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650" y="5212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8">
            <a:extLst>
              <a:ext uri="{FF2B5EF4-FFF2-40B4-BE49-F238E27FC236}">
                <a16:creationId xmlns:a16="http://schemas.microsoft.com/office/drawing/2014/main" id="{621A212C-80A7-486B-9689-618423D27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024" y="563054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F222E9-43E0-46ED-80B0-7E6528096187}"/>
              </a:ext>
            </a:extLst>
          </p:cNvPr>
          <p:cNvSpPr/>
          <p:nvPr/>
        </p:nvSpPr>
        <p:spPr>
          <a:xfrm>
            <a:off x="3246720" y="4531744"/>
            <a:ext cx="1850456" cy="16686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04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10.0.4.0/24</a:t>
            </a:r>
          </a:p>
        </p:txBody>
      </p:sp>
      <p:pic>
        <p:nvPicPr>
          <p:cNvPr id="56" name="Graphic 31">
            <a:extLst>
              <a:ext uri="{FF2B5EF4-FFF2-40B4-BE49-F238E27FC236}">
                <a16:creationId xmlns:a16="http://schemas.microsoft.com/office/drawing/2014/main" id="{9EC7B460-2CF8-41B9-B8F0-27867328A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3151529" y="4647366"/>
            <a:ext cx="333210" cy="33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31">
            <a:extLst>
              <a:ext uri="{FF2B5EF4-FFF2-40B4-BE49-F238E27FC236}">
                <a16:creationId xmlns:a16="http://schemas.microsoft.com/office/drawing/2014/main" id="{9A862A3A-BEEF-4D1B-AB1F-FB6825E8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8790981" y="2572231"/>
            <a:ext cx="333210" cy="33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1">
            <a:extLst>
              <a:ext uri="{FF2B5EF4-FFF2-40B4-BE49-F238E27FC236}">
                <a16:creationId xmlns:a16="http://schemas.microsoft.com/office/drawing/2014/main" id="{0E4B7945-58AD-44C0-B71E-259424335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8790981" y="4601255"/>
            <a:ext cx="333210" cy="33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46C2E5A-3E16-4008-B724-638BF04BB6D9}"/>
              </a:ext>
            </a:extLst>
          </p:cNvPr>
          <p:cNvSpPr/>
          <p:nvPr/>
        </p:nvSpPr>
        <p:spPr>
          <a:xfrm>
            <a:off x="3101254" y="2392465"/>
            <a:ext cx="6050645" cy="1855670"/>
          </a:xfrm>
          <a:prstGeom prst="rect">
            <a:avLst/>
          </a:prstGeom>
          <a:noFill/>
          <a:ln w="127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050BEC-9332-4264-A9EA-595F7B5BCA7A}"/>
              </a:ext>
            </a:extLst>
          </p:cNvPr>
          <p:cNvSpPr/>
          <p:nvPr/>
        </p:nvSpPr>
        <p:spPr>
          <a:xfrm>
            <a:off x="3101254" y="4410754"/>
            <a:ext cx="6050646" cy="1855670"/>
          </a:xfrm>
          <a:prstGeom prst="rect">
            <a:avLst/>
          </a:prstGeom>
          <a:noFill/>
          <a:ln w="127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A898A3-2FE6-4D9D-A67F-70A4B9335971}"/>
              </a:ext>
            </a:extLst>
          </p:cNvPr>
          <p:cNvSpPr/>
          <p:nvPr/>
        </p:nvSpPr>
        <p:spPr>
          <a:xfrm>
            <a:off x="5403848" y="2397232"/>
            <a:ext cx="1375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 Front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3B3221-A00B-4A79-9784-B99B1E0B4999}"/>
              </a:ext>
            </a:extLst>
          </p:cNvPr>
          <p:cNvSpPr/>
          <p:nvPr/>
        </p:nvSpPr>
        <p:spPr>
          <a:xfrm>
            <a:off x="5410508" y="5797686"/>
            <a:ext cx="1375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 Back</a:t>
            </a:r>
          </a:p>
        </p:txBody>
      </p:sp>
      <p:sp>
        <p:nvSpPr>
          <p:cNvPr id="70" name="TextBox 21">
            <a:extLst>
              <a:ext uri="{FF2B5EF4-FFF2-40B4-BE49-F238E27FC236}">
                <a16:creationId xmlns:a16="http://schemas.microsoft.com/office/drawing/2014/main" id="{55ED205C-FC8C-4C20-B756-4743F85C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138" y="1135093"/>
            <a:ext cx="8951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Link</a:t>
            </a:r>
          </a:p>
        </p:txBody>
      </p:sp>
      <p:sp>
        <p:nvSpPr>
          <p:cNvPr id="69" name="Titre 68">
            <a:extLst>
              <a:ext uri="{FF2B5EF4-FFF2-40B4-BE49-F238E27FC236}">
                <a16:creationId xmlns:a16="http://schemas.microsoft.com/office/drawing/2014/main" id="{77750E21-EF94-4105-86D2-1DAC8662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14" y="15756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Consolas" panose="020B0609020204030204" pitchFamily="49" charset="0"/>
              </a:rPr>
              <a:t>Architecture cible - composants</a:t>
            </a:r>
          </a:p>
        </p:txBody>
      </p:sp>
      <p:pic>
        <p:nvPicPr>
          <p:cNvPr id="42" name="Graphic 18">
            <a:extLst>
              <a:ext uri="{FF2B5EF4-FFF2-40B4-BE49-F238E27FC236}">
                <a16:creationId xmlns:a16="http://schemas.microsoft.com/office/drawing/2014/main" id="{F46135E1-7826-46F6-B791-F7855350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854424" y="21083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B813423-B5CE-4327-BBC4-7640D6F808AE}"/>
              </a:ext>
            </a:extLst>
          </p:cNvPr>
          <p:cNvSpPr/>
          <p:nvPr/>
        </p:nvSpPr>
        <p:spPr>
          <a:xfrm>
            <a:off x="0" y="6611779"/>
            <a:ext cx="619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Présentation cas d’usage </a:t>
            </a:r>
            <a:r>
              <a:rPr lang="fr-FR" sz="1000" dirty="0" err="1">
                <a:latin typeface="Consolas" panose="020B0609020204030204" pitchFamily="49" charset="0"/>
              </a:rPr>
              <a:t>Outscale</a:t>
            </a:r>
            <a:r>
              <a:rPr lang="fr-FR" sz="1000" dirty="0">
                <a:latin typeface="Consolas" panose="020B0609020204030204" pitchFamily="49" charset="0"/>
              </a:rPr>
              <a:t> - 22/11/2021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841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F57B4-BCC6-47E2-95C2-99E3027BDAE0}"/>
              </a:ext>
            </a:extLst>
          </p:cNvPr>
          <p:cNvSpPr/>
          <p:nvPr/>
        </p:nvSpPr>
        <p:spPr bwMode="auto">
          <a:xfrm>
            <a:off x="2563812" y="1890562"/>
            <a:ext cx="6858000" cy="443959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(net01)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2E185F-971C-45F7-AACB-F114730D597A}"/>
              </a:ext>
            </a:extLst>
          </p:cNvPr>
          <p:cNvSpPr/>
          <p:nvPr/>
        </p:nvSpPr>
        <p:spPr bwMode="auto">
          <a:xfrm>
            <a:off x="2490787" y="928909"/>
            <a:ext cx="7210425" cy="5656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 Cloud (eu-west-2)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9E57A-594B-4C60-AA0C-0818443ECA7A}"/>
              </a:ext>
            </a:extLst>
          </p:cNvPr>
          <p:cNvSpPr/>
          <p:nvPr/>
        </p:nvSpPr>
        <p:spPr bwMode="auto">
          <a:xfrm>
            <a:off x="2940049" y="1507974"/>
            <a:ext cx="2463799" cy="49869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D151F-0332-4CE7-907F-4F5926CA278F}"/>
              </a:ext>
            </a:extLst>
          </p:cNvPr>
          <p:cNvSpPr/>
          <p:nvPr/>
        </p:nvSpPr>
        <p:spPr bwMode="auto">
          <a:xfrm>
            <a:off x="6788150" y="1507975"/>
            <a:ext cx="2449512" cy="49869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pic>
        <p:nvPicPr>
          <p:cNvPr id="10" name="Graphic 17">
            <a:extLst>
              <a:ext uri="{FF2B5EF4-FFF2-40B4-BE49-F238E27FC236}">
                <a16:creationId xmlns:a16="http://schemas.microsoft.com/office/drawing/2014/main" id="{EC5912C9-125D-44F9-8368-E71AFCB5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650" y="31604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22E27065-9574-4EFD-8425-1719B608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024" y="357861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D13A99-BCF4-4E62-AD14-3620C80922BF}"/>
              </a:ext>
            </a:extLst>
          </p:cNvPr>
          <p:cNvSpPr/>
          <p:nvPr/>
        </p:nvSpPr>
        <p:spPr>
          <a:xfrm>
            <a:off x="3246720" y="2479814"/>
            <a:ext cx="1850456" cy="16686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02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pic>
        <p:nvPicPr>
          <p:cNvPr id="23" name="Graphic 38">
            <a:extLst>
              <a:ext uri="{FF2B5EF4-FFF2-40B4-BE49-F238E27FC236}">
                <a16:creationId xmlns:a16="http://schemas.microsoft.com/office/drawing/2014/main" id="{47D7BA94-9505-4683-9763-1F34DAE4F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5400" y="1887867"/>
            <a:ext cx="381000" cy="381000"/>
          </a:xfrm>
          <a:prstGeom prst="rect">
            <a:avLst/>
          </a:prstGeom>
        </p:spPr>
      </p:pic>
      <p:pic>
        <p:nvPicPr>
          <p:cNvPr id="1026" name="Picture 2" descr="3DS OUTSCALE | LinkedIn">
            <a:extLst>
              <a:ext uri="{FF2B5EF4-FFF2-40B4-BE49-F238E27FC236}">
                <a16:creationId xmlns:a16="http://schemas.microsoft.com/office/drawing/2014/main" id="{ADEDB8C6-9510-411C-A283-45DC41668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84" y="945140"/>
            <a:ext cx="412216" cy="4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12">
            <a:extLst>
              <a:ext uri="{FF2B5EF4-FFF2-40B4-BE49-F238E27FC236}">
                <a16:creationId xmlns:a16="http://schemas.microsoft.com/office/drawing/2014/main" id="{AA8E25BC-3279-4EFE-A272-0DAA56BA7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14" y="909981"/>
            <a:ext cx="665124" cy="66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6">
            <a:extLst>
              <a:ext uri="{FF2B5EF4-FFF2-40B4-BE49-F238E27FC236}">
                <a16:creationId xmlns:a16="http://schemas.microsoft.com/office/drawing/2014/main" id="{B1E9EA68-EAF4-473D-8DAA-0A65C23D4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502" y="2910662"/>
            <a:ext cx="588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31" name="Graphic 31">
            <a:extLst>
              <a:ext uri="{FF2B5EF4-FFF2-40B4-BE49-F238E27FC236}">
                <a16:creationId xmlns:a16="http://schemas.microsoft.com/office/drawing/2014/main" id="{C7042EE6-78D4-47A8-BB37-3C23910C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151529" y="2597735"/>
            <a:ext cx="333210" cy="33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7">
            <a:extLst>
              <a:ext uri="{FF2B5EF4-FFF2-40B4-BE49-F238E27FC236}">
                <a16:creationId xmlns:a16="http://schemas.microsoft.com/office/drawing/2014/main" id="{0398F78F-B5EA-4C78-93F2-9DEF54DB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371" y="31604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8">
            <a:extLst>
              <a:ext uri="{FF2B5EF4-FFF2-40B4-BE49-F238E27FC236}">
                <a16:creationId xmlns:a16="http://schemas.microsoft.com/office/drawing/2014/main" id="{946513F9-4839-4DDE-AA17-B5DEF1838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745" y="357861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0B3CDF-284A-437D-8199-F28506347BF8}"/>
              </a:ext>
            </a:extLst>
          </p:cNvPr>
          <p:cNvSpPr/>
          <p:nvPr/>
        </p:nvSpPr>
        <p:spPr>
          <a:xfrm>
            <a:off x="7157441" y="2479814"/>
            <a:ext cx="1850456" cy="16686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01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7FB16037-0424-45CE-9660-8616EFB3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371" y="51841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7E4237A4-0612-4C8B-913A-8E1E8FEB3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745" y="5602300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1B2552-0F15-4039-A6CD-4BC8B51B2932}"/>
              </a:ext>
            </a:extLst>
          </p:cNvPr>
          <p:cNvSpPr/>
          <p:nvPr/>
        </p:nvSpPr>
        <p:spPr>
          <a:xfrm>
            <a:off x="7157441" y="4503496"/>
            <a:ext cx="1850456" cy="16686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03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10.0.3.0/24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5BAEDAFB-FB81-4686-B8AB-6FF1AF6C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650" y="5212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8">
            <a:extLst>
              <a:ext uri="{FF2B5EF4-FFF2-40B4-BE49-F238E27FC236}">
                <a16:creationId xmlns:a16="http://schemas.microsoft.com/office/drawing/2014/main" id="{621A212C-80A7-486B-9689-618423D27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024" y="563054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F222E9-43E0-46ED-80B0-7E6528096187}"/>
              </a:ext>
            </a:extLst>
          </p:cNvPr>
          <p:cNvSpPr/>
          <p:nvPr/>
        </p:nvSpPr>
        <p:spPr>
          <a:xfrm>
            <a:off x="3246720" y="4531744"/>
            <a:ext cx="1850456" cy="16686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04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10.0.4.0/24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0C3A51E-EBA9-4BB9-858E-99CD7AA38AF2}"/>
              </a:ext>
            </a:extLst>
          </p:cNvPr>
          <p:cNvCxnSpPr>
            <a:cxnSpLocks/>
            <a:stCxn id="10" idx="0"/>
            <a:endCxn id="73" idx="2"/>
          </p:cNvCxnSpPr>
          <p:nvPr/>
        </p:nvCxnSpPr>
        <p:spPr>
          <a:xfrm flipH="1" flipV="1">
            <a:off x="4208892" y="2567678"/>
            <a:ext cx="4708" cy="592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BAD72BD-B03E-488A-AED1-9D16ED1128C5}"/>
              </a:ext>
            </a:extLst>
          </p:cNvPr>
          <p:cNvCxnSpPr>
            <a:cxnSpLocks/>
            <a:stCxn id="24" idx="0"/>
            <a:endCxn id="74" idx="2"/>
          </p:cNvCxnSpPr>
          <p:nvPr/>
        </p:nvCxnSpPr>
        <p:spPr>
          <a:xfrm flipH="1" flipV="1">
            <a:off x="8119968" y="2565564"/>
            <a:ext cx="4353" cy="5949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B27D7E2-56F0-4AF3-B6C9-92BB57BEC958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4213600" y="3855617"/>
            <a:ext cx="0" cy="13567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2F31655-9538-4106-AB3C-405C785C42D4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4213600" y="3855617"/>
            <a:ext cx="3910721" cy="1328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6A2C7B3-98B4-4027-8D73-8E95B0864703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8124321" y="3855617"/>
            <a:ext cx="0" cy="1328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8B12267-066E-4404-B347-30E4E9858954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flipH="1">
            <a:off x="4213600" y="3855617"/>
            <a:ext cx="3910721" cy="13567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D46968B-82E1-4550-B798-47279C6A355D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4448550" y="5419102"/>
            <a:ext cx="3440821" cy="282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31">
            <a:extLst>
              <a:ext uri="{FF2B5EF4-FFF2-40B4-BE49-F238E27FC236}">
                <a16:creationId xmlns:a16="http://schemas.microsoft.com/office/drawing/2014/main" id="{9EC7B460-2CF8-41B9-B8F0-27867328A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151529" y="4647366"/>
            <a:ext cx="333210" cy="33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31">
            <a:extLst>
              <a:ext uri="{FF2B5EF4-FFF2-40B4-BE49-F238E27FC236}">
                <a16:creationId xmlns:a16="http://schemas.microsoft.com/office/drawing/2014/main" id="{9A862A3A-BEEF-4D1B-AB1F-FB6825E8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8790981" y="2572231"/>
            <a:ext cx="333210" cy="33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1">
            <a:extLst>
              <a:ext uri="{FF2B5EF4-FFF2-40B4-BE49-F238E27FC236}">
                <a16:creationId xmlns:a16="http://schemas.microsoft.com/office/drawing/2014/main" id="{0E4B7945-58AD-44C0-B71E-259424335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8790981" y="4601255"/>
            <a:ext cx="333210" cy="33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46C2E5A-3E16-4008-B724-638BF04BB6D9}"/>
              </a:ext>
            </a:extLst>
          </p:cNvPr>
          <p:cNvSpPr/>
          <p:nvPr/>
        </p:nvSpPr>
        <p:spPr>
          <a:xfrm>
            <a:off x="3101254" y="2392465"/>
            <a:ext cx="6050645" cy="1855670"/>
          </a:xfrm>
          <a:prstGeom prst="rect">
            <a:avLst/>
          </a:prstGeom>
          <a:noFill/>
          <a:ln w="127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050BEC-9332-4264-A9EA-595F7B5BCA7A}"/>
              </a:ext>
            </a:extLst>
          </p:cNvPr>
          <p:cNvSpPr/>
          <p:nvPr/>
        </p:nvSpPr>
        <p:spPr>
          <a:xfrm>
            <a:off x="3101254" y="4410754"/>
            <a:ext cx="6050646" cy="1855670"/>
          </a:xfrm>
          <a:prstGeom prst="rect">
            <a:avLst/>
          </a:prstGeom>
          <a:noFill/>
          <a:ln w="127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A898A3-2FE6-4D9D-A67F-70A4B9335971}"/>
              </a:ext>
            </a:extLst>
          </p:cNvPr>
          <p:cNvSpPr/>
          <p:nvPr/>
        </p:nvSpPr>
        <p:spPr>
          <a:xfrm>
            <a:off x="5403848" y="2397232"/>
            <a:ext cx="1375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 Front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3B3221-A00B-4A79-9784-B99B1E0B4999}"/>
              </a:ext>
            </a:extLst>
          </p:cNvPr>
          <p:cNvSpPr/>
          <p:nvPr/>
        </p:nvSpPr>
        <p:spPr>
          <a:xfrm>
            <a:off x="5410508" y="5797686"/>
            <a:ext cx="1375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 Back</a:t>
            </a:r>
          </a:p>
        </p:txBody>
      </p:sp>
      <p:sp>
        <p:nvSpPr>
          <p:cNvPr id="70" name="TextBox 21">
            <a:extLst>
              <a:ext uri="{FF2B5EF4-FFF2-40B4-BE49-F238E27FC236}">
                <a16:creationId xmlns:a16="http://schemas.microsoft.com/office/drawing/2014/main" id="{55ED205C-FC8C-4C20-B756-4743F85C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446" y="1055574"/>
            <a:ext cx="8951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Link</a:t>
            </a:r>
          </a:p>
        </p:txBody>
      </p:sp>
      <p:sp>
        <p:nvSpPr>
          <p:cNvPr id="69" name="Titre 68">
            <a:extLst>
              <a:ext uri="{FF2B5EF4-FFF2-40B4-BE49-F238E27FC236}">
                <a16:creationId xmlns:a16="http://schemas.microsoft.com/office/drawing/2014/main" id="{77750E21-EF94-4105-86D2-1DAC8662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14" y="-5133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Consolas" panose="020B0609020204030204" pitchFamily="49" charset="0"/>
              </a:rPr>
              <a:t>Architecture cible - flux</a:t>
            </a:r>
          </a:p>
        </p:txBody>
      </p:sp>
      <p:sp>
        <p:nvSpPr>
          <p:cNvPr id="72" name="TextBox 21">
            <a:extLst>
              <a:ext uri="{FF2B5EF4-FFF2-40B4-BE49-F238E27FC236}">
                <a16:creationId xmlns:a16="http://schemas.microsoft.com/office/drawing/2014/main" id="{72A99A58-DFB5-43BF-B0FC-3F78B8F0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872" y="2210976"/>
            <a:ext cx="5262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LBU</a:t>
            </a:r>
          </a:p>
        </p:txBody>
      </p:sp>
      <p:pic>
        <p:nvPicPr>
          <p:cNvPr id="73" name="Graphic 18">
            <a:extLst>
              <a:ext uri="{FF2B5EF4-FFF2-40B4-BE49-F238E27FC236}">
                <a16:creationId xmlns:a16="http://schemas.microsoft.com/office/drawing/2014/main" id="{13AF32DD-ADF1-4CAE-8322-D38DB3CE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3980292" y="2110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18">
            <a:extLst>
              <a:ext uri="{FF2B5EF4-FFF2-40B4-BE49-F238E27FC236}">
                <a16:creationId xmlns:a16="http://schemas.microsoft.com/office/drawing/2014/main" id="{A2229D99-3C5E-4058-A81B-D206C94A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891368" y="21083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A32AD7B4-B2A6-44E0-A978-EA5F9EB31F31}"/>
              </a:ext>
            </a:extLst>
          </p:cNvPr>
          <p:cNvCxnSpPr>
            <a:cxnSpLocks/>
            <a:stCxn id="29" idx="1"/>
            <a:endCxn id="73" idx="0"/>
          </p:cNvCxnSpPr>
          <p:nvPr/>
        </p:nvCxnSpPr>
        <p:spPr>
          <a:xfrm flipH="1">
            <a:off x="4208892" y="1242543"/>
            <a:ext cx="1585122" cy="8679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24E088E4-9144-4B01-8221-6EB19204DE51}"/>
              </a:ext>
            </a:extLst>
          </p:cNvPr>
          <p:cNvCxnSpPr>
            <a:cxnSpLocks/>
            <a:stCxn id="74" idx="0"/>
            <a:endCxn id="29" idx="3"/>
          </p:cNvCxnSpPr>
          <p:nvPr/>
        </p:nvCxnSpPr>
        <p:spPr>
          <a:xfrm flipH="1" flipV="1">
            <a:off x="6459138" y="1242543"/>
            <a:ext cx="1660830" cy="8658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9FA05270-FE62-409C-B413-D97CFB7CE980}"/>
              </a:ext>
            </a:extLst>
          </p:cNvPr>
          <p:cNvCxnSpPr>
            <a:cxnSpLocks/>
            <a:stCxn id="24" idx="1"/>
            <a:endCxn id="73" idx="2"/>
          </p:cNvCxnSpPr>
          <p:nvPr/>
        </p:nvCxnSpPr>
        <p:spPr>
          <a:xfrm flipH="1" flipV="1">
            <a:off x="4208892" y="2567678"/>
            <a:ext cx="3680479" cy="8277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51DF103-098F-4DC2-AAD9-AFD86AD439AB}"/>
              </a:ext>
            </a:extLst>
          </p:cNvPr>
          <p:cNvCxnSpPr>
            <a:cxnSpLocks/>
            <a:stCxn id="10" idx="3"/>
            <a:endCxn id="74" idx="2"/>
          </p:cNvCxnSpPr>
          <p:nvPr/>
        </p:nvCxnSpPr>
        <p:spPr>
          <a:xfrm flipV="1">
            <a:off x="4448550" y="2565564"/>
            <a:ext cx="3671418" cy="8298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08A25CA-BEC3-4E9F-9E52-08D49B05EC39}"/>
              </a:ext>
            </a:extLst>
          </p:cNvPr>
          <p:cNvSpPr/>
          <p:nvPr/>
        </p:nvSpPr>
        <p:spPr>
          <a:xfrm>
            <a:off x="0" y="6611779"/>
            <a:ext cx="619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Présentation cas d’usage </a:t>
            </a:r>
            <a:r>
              <a:rPr lang="fr-FR" sz="1000" dirty="0" err="1">
                <a:latin typeface="Consolas" panose="020B0609020204030204" pitchFamily="49" charset="0"/>
              </a:rPr>
              <a:t>Outscale</a:t>
            </a:r>
            <a:r>
              <a:rPr lang="fr-FR" sz="1000" dirty="0">
                <a:latin typeface="Consolas" panose="020B0609020204030204" pitchFamily="49" charset="0"/>
              </a:rPr>
              <a:t> - 22/11/2021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80077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BF6FA-7CAC-403C-A58C-C874E040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nsolas" panose="020B0609020204030204" pitchFamily="49" charset="0"/>
              </a:rPr>
              <a:t>Déploiement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42B5C4-DC74-4BBC-A47D-20D14BA8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903" y="1681163"/>
            <a:ext cx="3436642" cy="823912"/>
          </a:xfrm>
        </p:spPr>
        <p:txBody>
          <a:bodyPr/>
          <a:lstStyle/>
          <a:p>
            <a:r>
              <a:rPr lang="fr-FR" u="sng" dirty="0" err="1">
                <a:latin typeface="Consolas" panose="020B0609020204030204" pitchFamily="49" charset="0"/>
              </a:rPr>
              <a:t>Terrafrom</a:t>
            </a:r>
            <a:endParaRPr lang="fr-FR" u="sng" dirty="0"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0FDCF-8DE1-45B9-8AB2-CE6E8D4B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3903" y="2505075"/>
            <a:ext cx="3436642" cy="3684588"/>
          </a:xfrm>
        </p:spPr>
        <p:txBody>
          <a:bodyPr>
            <a:normAutofit lnSpcReduction="10000"/>
          </a:bodyPr>
          <a:lstStyle/>
          <a:p>
            <a:pPr lvl="1"/>
            <a:r>
              <a:rPr lang="fr-FR" dirty="0">
                <a:latin typeface="Consolas" panose="020B0609020204030204" pitchFamily="49" charset="0"/>
              </a:rPr>
              <a:t>VPC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Subnets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>
                <a:latin typeface="Consolas" panose="020B0609020204030204" pitchFamily="49" charset="0"/>
              </a:rPr>
              <a:t>Route tables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Internet </a:t>
            </a:r>
            <a:r>
              <a:rPr lang="fr-FR" dirty="0" err="1">
                <a:latin typeface="Consolas" panose="020B0609020204030204" pitchFamily="49" charset="0"/>
              </a:rPr>
              <a:t>link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>
                <a:latin typeface="Consolas" panose="020B0609020204030204" pitchFamily="49" charset="0"/>
              </a:rPr>
              <a:t>Security groups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Security groups </a:t>
            </a:r>
            <a:r>
              <a:rPr lang="fr-FR" dirty="0" err="1">
                <a:latin typeface="Consolas" panose="020B0609020204030204" pitchFamily="49" charset="0"/>
              </a:rPr>
              <a:t>rules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VMs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=&gt; 30 objets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BD2A9-E290-489B-A475-DF5EF1B04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4536" y="1681163"/>
            <a:ext cx="3453567" cy="823912"/>
          </a:xfrm>
        </p:spPr>
        <p:txBody>
          <a:bodyPr/>
          <a:lstStyle/>
          <a:p>
            <a:r>
              <a:rPr lang="fr-FR" u="sng" dirty="0">
                <a:latin typeface="Consolas" panose="020B0609020204030204" pitchFamily="49" charset="0"/>
              </a:rPr>
              <a:t>AWS CLI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64A0A-C3FB-4DA3-B4CB-04CBA040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34536" y="2505075"/>
            <a:ext cx="3453567" cy="3684588"/>
          </a:xfrm>
        </p:spPr>
        <p:txBody>
          <a:bodyPr>
            <a:normAutofit lnSpcReduction="10000"/>
          </a:bodyPr>
          <a:lstStyle/>
          <a:p>
            <a:pPr lvl="1"/>
            <a:r>
              <a:rPr lang="fr-FR" dirty="0">
                <a:latin typeface="Consolas" panose="020B0609020204030204" pitchFamily="49" charset="0"/>
              </a:rPr>
              <a:t>LBU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LBU instance registration</a:t>
            </a: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=&gt; 6 commandes</a:t>
            </a:r>
          </a:p>
          <a:p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FFB9B-6C28-4A67-98C0-5719DA1705D2}"/>
              </a:ext>
            </a:extLst>
          </p:cNvPr>
          <p:cNvSpPr/>
          <p:nvPr/>
        </p:nvSpPr>
        <p:spPr>
          <a:xfrm>
            <a:off x="0" y="6611779"/>
            <a:ext cx="619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Présentation cas d’usage </a:t>
            </a:r>
            <a:r>
              <a:rPr lang="fr-FR" sz="1000" dirty="0" err="1">
                <a:latin typeface="Consolas" panose="020B0609020204030204" pitchFamily="49" charset="0"/>
              </a:rPr>
              <a:t>Outscale</a:t>
            </a:r>
            <a:r>
              <a:rPr lang="fr-FR" sz="1000" dirty="0">
                <a:latin typeface="Consolas" panose="020B0609020204030204" pitchFamily="49" charset="0"/>
              </a:rPr>
              <a:t> - 22/11/2021</a:t>
            </a:r>
            <a:endParaRPr lang="fr-FR" sz="1000" dirty="0"/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88D19B50-DD35-42D7-A2E5-517235AF3593}"/>
              </a:ext>
            </a:extLst>
          </p:cNvPr>
          <p:cNvSpPr txBox="1">
            <a:spLocks/>
          </p:cNvSpPr>
          <p:nvPr/>
        </p:nvSpPr>
        <p:spPr>
          <a:xfrm>
            <a:off x="8282718" y="1681163"/>
            <a:ext cx="345356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>
                <a:latin typeface="Consolas" panose="020B0609020204030204" pitchFamily="49" charset="0"/>
              </a:rPr>
              <a:t>Cockpit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31092F89-5ECA-4B5D-BCFA-E7242BA28F81}"/>
              </a:ext>
            </a:extLst>
          </p:cNvPr>
          <p:cNvSpPr txBox="1">
            <a:spLocks/>
          </p:cNvSpPr>
          <p:nvPr/>
        </p:nvSpPr>
        <p:spPr>
          <a:xfrm>
            <a:off x="8282718" y="2505075"/>
            <a:ext cx="345356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>
                <a:latin typeface="Consolas" panose="020B0609020204030204" pitchFamily="49" charset="0"/>
              </a:rPr>
              <a:t>EIP</a:t>
            </a:r>
          </a:p>
          <a:p>
            <a:pPr marL="457200" lvl="1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9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FB0771-E447-4DDB-8364-F75D9BF8139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94F566-E1AD-4831-BDCD-D9CB3A0D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4" y="0"/>
            <a:ext cx="5578765" cy="1325563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Consolas" panose="020B0609020204030204" pitchFamily="49" charset="0"/>
              </a:rPr>
              <a:t>VPC, </a:t>
            </a:r>
            <a:r>
              <a:rPr lang="fr-FR" sz="3200" dirty="0" err="1">
                <a:latin typeface="Consolas" panose="020B0609020204030204" pitchFamily="49" charset="0"/>
              </a:rPr>
              <a:t>subnet</a:t>
            </a:r>
            <a:r>
              <a:rPr lang="fr-FR" sz="3200" dirty="0">
                <a:latin typeface="Consolas" panose="020B0609020204030204" pitchFamily="49" charset="0"/>
              </a:rPr>
              <a:t> et adressage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129FA4-9EB7-4F19-B796-82652FEE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825625"/>
            <a:ext cx="5578765" cy="4351338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Consolas" panose="020B0609020204030204" pitchFamily="49" charset="0"/>
              </a:rPr>
              <a:t>Création d’un VPC avec une plage d’adresse 10.0.0.0/16</a:t>
            </a:r>
          </a:p>
          <a:p>
            <a:pPr marL="0" indent="0">
              <a:buNone/>
            </a:pP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Création de 4 </a:t>
            </a:r>
            <a:r>
              <a:rPr lang="fr-FR" sz="2400" dirty="0" err="1">
                <a:latin typeface="Consolas" panose="020B0609020204030204" pitchFamily="49" charset="0"/>
              </a:rPr>
              <a:t>subnets</a:t>
            </a:r>
            <a:r>
              <a:rPr lang="fr-FR" sz="2400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fr-FR" sz="2000" dirty="0">
                <a:latin typeface="Consolas" panose="020B0609020204030204" pitchFamily="49" charset="0"/>
              </a:rPr>
              <a:t>AZ a:</a:t>
            </a:r>
          </a:p>
          <a:p>
            <a:pPr lvl="2"/>
            <a:r>
              <a:rPr lang="fr-FR" sz="1800" dirty="0" err="1">
                <a:latin typeface="Consolas" panose="020B0609020204030204" pitchFamily="49" charset="0"/>
              </a:rPr>
              <a:t>Subnet</a:t>
            </a:r>
            <a:r>
              <a:rPr lang="fr-FR" sz="1800" dirty="0">
                <a:latin typeface="Consolas" panose="020B0609020204030204" pitchFamily="49" charset="0"/>
              </a:rPr>
              <a:t> 2: 10.0.2.0/24</a:t>
            </a:r>
          </a:p>
          <a:p>
            <a:pPr lvl="2"/>
            <a:r>
              <a:rPr lang="fr-FR" sz="1800" dirty="0" err="1">
                <a:latin typeface="Consolas" panose="020B0609020204030204" pitchFamily="49" charset="0"/>
              </a:rPr>
              <a:t>Subnet</a:t>
            </a:r>
            <a:r>
              <a:rPr lang="fr-FR" sz="1800" dirty="0">
                <a:latin typeface="Consolas" panose="020B0609020204030204" pitchFamily="49" charset="0"/>
              </a:rPr>
              <a:t> 4: 10.0.4.0/24</a:t>
            </a:r>
          </a:p>
          <a:p>
            <a:pPr lvl="1"/>
            <a:r>
              <a:rPr lang="fr-FR" sz="2000" dirty="0">
                <a:latin typeface="Consolas" panose="020B0609020204030204" pitchFamily="49" charset="0"/>
              </a:rPr>
              <a:t>AZ b:</a:t>
            </a:r>
          </a:p>
          <a:p>
            <a:pPr lvl="2"/>
            <a:r>
              <a:rPr lang="fr-FR" sz="1800" dirty="0" err="1">
                <a:latin typeface="Consolas" panose="020B0609020204030204" pitchFamily="49" charset="0"/>
              </a:rPr>
              <a:t>Subnet</a:t>
            </a:r>
            <a:r>
              <a:rPr lang="fr-FR" sz="1800" dirty="0">
                <a:latin typeface="Consolas" panose="020B0609020204030204" pitchFamily="49" charset="0"/>
              </a:rPr>
              <a:t> 1: 10.0.1.0/24</a:t>
            </a:r>
          </a:p>
          <a:p>
            <a:pPr lvl="2"/>
            <a:r>
              <a:rPr lang="fr-FR" sz="1800" dirty="0" err="1">
                <a:latin typeface="Consolas" panose="020B0609020204030204" pitchFamily="49" charset="0"/>
              </a:rPr>
              <a:t>Subnet</a:t>
            </a:r>
            <a:r>
              <a:rPr lang="fr-FR" sz="1800" dirty="0">
                <a:latin typeface="Consolas" panose="020B0609020204030204" pitchFamily="49" charset="0"/>
              </a:rPr>
              <a:t> 3: 10.0.3.0/24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74227E-5A79-4151-93E4-8335100D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27" y="1256421"/>
            <a:ext cx="2651990" cy="13488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DC98D1-E006-4659-8839-9550CE52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27" y="2844341"/>
            <a:ext cx="3475021" cy="16917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95D4459-491C-4D27-9E35-C7AB4F6A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324" y="4729174"/>
            <a:ext cx="3513124" cy="16613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9A3C80-7060-4D49-9211-DA1431ABB945}"/>
              </a:ext>
            </a:extLst>
          </p:cNvPr>
          <p:cNvSpPr/>
          <p:nvPr/>
        </p:nvSpPr>
        <p:spPr>
          <a:xfrm>
            <a:off x="0" y="6611779"/>
            <a:ext cx="619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Présentation cas d’usage </a:t>
            </a:r>
            <a:r>
              <a:rPr lang="fr-FR" sz="1000" dirty="0" err="1">
                <a:latin typeface="Consolas" panose="020B0609020204030204" pitchFamily="49" charset="0"/>
              </a:rPr>
              <a:t>Outscale</a:t>
            </a:r>
            <a:r>
              <a:rPr lang="fr-FR" sz="1000" dirty="0">
                <a:latin typeface="Consolas" panose="020B0609020204030204" pitchFamily="49" charset="0"/>
              </a:rPr>
              <a:t> - 22/11/2021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8452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C17BF5-03AE-4C1D-8BA0-A20EBCF8A53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85A6B1-D34D-4FEE-B81F-816E2B26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0"/>
            <a:ext cx="5497945" cy="1325563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Consolas" panose="020B0609020204030204" pitchFamily="49" charset="0"/>
              </a:rPr>
              <a:t>Security groups et règles de filtrage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1CE75-6E93-4CA3-B86D-F435D590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55" y="1834861"/>
            <a:ext cx="5017655" cy="4351338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Deux Security Groups:</a:t>
            </a:r>
          </a:p>
          <a:p>
            <a:pPr lvl="1"/>
            <a:r>
              <a:rPr lang="fr-FR" sz="1800" dirty="0">
                <a:latin typeface="Consolas" panose="020B0609020204030204" pitchFamily="49" charset="0"/>
              </a:rPr>
              <a:t>Front avec les </a:t>
            </a:r>
            <a:r>
              <a:rPr lang="fr-FR" sz="1800" dirty="0" err="1">
                <a:latin typeface="Consolas" panose="020B0609020204030204" pitchFamily="49" charset="0"/>
              </a:rPr>
              <a:t>subnets</a:t>
            </a:r>
            <a:r>
              <a:rPr lang="fr-FR" sz="1800" dirty="0">
                <a:latin typeface="Consolas" panose="020B0609020204030204" pitchFamily="49" charset="0"/>
              </a:rPr>
              <a:t> 1 et 2</a:t>
            </a:r>
          </a:p>
          <a:p>
            <a:pPr lvl="1"/>
            <a:r>
              <a:rPr lang="fr-FR" sz="1800" dirty="0">
                <a:latin typeface="Consolas" panose="020B0609020204030204" pitchFamily="49" charset="0"/>
              </a:rPr>
              <a:t>Back avec les </a:t>
            </a:r>
            <a:r>
              <a:rPr lang="fr-FR" sz="1800" dirty="0" err="1">
                <a:latin typeface="Consolas" panose="020B0609020204030204" pitchFamily="49" charset="0"/>
              </a:rPr>
              <a:t>subnets</a:t>
            </a:r>
            <a:r>
              <a:rPr lang="fr-FR" sz="1800" dirty="0">
                <a:latin typeface="Consolas" panose="020B0609020204030204" pitchFamily="49" charset="0"/>
              </a:rPr>
              <a:t> 3 et 4</a:t>
            </a:r>
          </a:p>
          <a:p>
            <a:pPr lvl="1"/>
            <a:endParaRPr lang="fr-FR" sz="18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Règles de filtrage</a:t>
            </a:r>
          </a:p>
          <a:p>
            <a:pPr lvl="1"/>
            <a:r>
              <a:rPr lang="fr-FR" sz="1800" dirty="0">
                <a:latin typeface="Consolas" panose="020B0609020204030204" pitchFamily="49" charset="0"/>
              </a:rPr>
              <a:t>Front</a:t>
            </a:r>
          </a:p>
          <a:p>
            <a:pPr lvl="2"/>
            <a:r>
              <a:rPr lang="fr-FR" sz="1600" dirty="0">
                <a:latin typeface="Consolas" panose="020B0609020204030204" pitchFamily="49" charset="0"/>
              </a:rPr>
              <a:t>Inbound sur les ports 80 et 22 de 0.0.0.0/0 </a:t>
            </a:r>
          </a:p>
          <a:p>
            <a:pPr lvl="1"/>
            <a:r>
              <a:rPr lang="fr-FR" sz="1800" dirty="0">
                <a:latin typeface="Consolas" panose="020B0609020204030204" pitchFamily="49" charset="0"/>
              </a:rPr>
              <a:t>Back</a:t>
            </a:r>
          </a:p>
          <a:p>
            <a:pPr lvl="2"/>
            <a:r>
              <a:rPr lang="fr-FR" sz="1600" dirty="0">
                <a:latin typeface="Consolas" panose="020B0609020204030204" pitchFamily="49" charset="0"/>
              </a:rPr>
              <a:t>Inbound sur les ports 80 et 22 de Security Group Front</a:t>
            </a:r>
          </a:p>
          <a:p>
            <a:pPr lvl="1"/>
            <a:endParaRPr lang="fr-FR" sz="1800" dirty="0"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9BFB8-9FDD-4FD1-A3C0-C5D38FDD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06" y="1320457"/>
            <a:ext cx="4541914" cy="9373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790DF39-FA04-4363-A007-BB3FD2D8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06" y="2548171"/>
            <a:ext cx="5736080" cy="13680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BD3C87-2EAC-4A18-B6AA-F08BC2F48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805" y="4120437"/>
            <a:ext cx="5798511" cy="20657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67519F-BD93-4AE3-B72E-8E6B57A07EC1}"/>
              </a:ext>
            </a:extLst>
          </p:cNvPr>
          <p:cNvSpPr/>
          <p:nvPr/>
        </p:nvSpPr>
        <p:spPr>
          <a:xfrm>
            <a:off x="0" y="6611779"/>
            <a:ext cx="619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Présentation cas d’usage </a:t>
            </a:r>
            <a:r>
              <a:rPr lang="fr-FR" sz="1000" dirty="0" err="1">
                <a:latin typeface="Consolas" panose="020B0609020204030204" pitchFamily="49" charset="0"/>
              </a:rPr>
              <a:t>Outscale</a:t>
            </a:r>
            <a:r>
              <a:rPr lang="fr-FR" sz="1000" dirty="0">
                <a:latin typeface="Consolas" panose="020B0609020204030204" pitchFamily="49" charset="0"/>
              </a:rPr>
              <a:t> - 22/11/2021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8773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1DDFAA-BB1D-470E-BDC7-CA93B5611BB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94F566-E1AD-4831-BDCD-D9CB3A0D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0"/>
            <a:ext cx="5553364" cy="1325563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Consolas" panose="020B0609020204030204" pitchFamily="49" charset="0"/>
              </a:rPr>
              <a:t>Route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129FA4-9EB7-4F19-B796-82652FEE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37" y="1816389"/>
            <a:ext cx="5553364" cy="4351338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Une route table est associée à chaque </a:t>
            </a:r>
            <a:r>
              <a:rPr lang="fr-FR" sz="2000" dirty="0" err="1">
                <a:latin typeface="Consolas" panose="020B0609020204030204" pitchFamily="49" charset="0"/>
              </a:rPr>
              <a:t>subnet</a:t>
            </a:r>
            <a:r>
              <a:rPr lang="fr-FR" sz="2000" dirty="0">
                <a:latin typeface="Consolas" panose="020B0609020204030204" pitchFamily="49" charset="0"/>
              </a:rPr>
              <a:t> avec la route locale par défaut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Déclaration d’une route pour les </a:t>
            </a:r>
            <a:r>
              <a:rPr lang="fr-FR" sz="2000" dirty="0" err="1">
                <a:latin typeface="Consolas" panose="020B0609020204030204" pitchFamily="49" charset="0"/>
              </a:rPr>
              <a:t>subnets</a:t>
            </a:r>
            <a:r>
              <a:rPr lang="fr-FR" sz="2000" dirty="0">
                <a:latin typeface="Consolas" panose="020B0609020204030204" pitchFamily="49" charset="0"/>
              </a:rPr>
              <a:t> du front vers internet (internet service associé au VPC)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endParaRPr lang="fr-FR" sz="2000" dirty="0">
              <a:latin typeface="Consolas" panose="020B0609020204030204" pitchFamily="49" charset="0"/>
            </a:endParaRP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D13211-6E07-4E9F-9187-3A162AB4B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00" y="1816389"/>
            <a:ext cx="5672418" cy="113448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7873459-AA9B-4D2D-B123-90CE15C4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68" y="3650429"/>
            <a:ext cx="5695282" cy="8360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5B9BC9-C32F-4ED6-821B-A6650FED7DCE}"/>
              </a:ext>
            </a:extLst>
          </p:cNvPr>
          <p:cNvSpPr/>
          <p:nvPr/>
        </p:nvSpPr>
        <p:spPr>
          <a:xfrm>
            <a:off x="0" y="6611779"/>
            <a:ext cx="619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Présentation cas d’usage </a:t>
            </a:r>
            <a:r>
              <a:rPr lang="fr-FR" sz="1000" dirty="0" err="1">
                <a:latin typeface="Consolas" panose="020B0609020204030204" pitchFamily="49" charset="0"/>
              </a:rPr>
              <a:t>Outscale</a:t>
            </a:r>
            <a:r>
              <a:rPr lang="fr-FR" sz="1000" dirty="0">
                <a:latin typeface="Consolas" panose="020B0609020204030204" pitchFamily="49" charset="0"/>
              </a:rPr>
              <a:t> - 22/11/2021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15501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A62C98-4166-484C-833D-3E36403AA40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748122-F4B2-4C7D-924A-1376ADF9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8" y="0"/>
            <a:ext cx="5257800" cy="1325563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Consolas" panose="020B0609020204030204" pitchFamily="49" charset="0"/>
              </a:rPr>
              <a:t>Machines virtuelles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DCED6-6E6D-4A6D-90C9-B02271AD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28" y="1825625"/>
            <a:ext cx="5581073" cy="4399684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OS</a:t>
            </a:r>
          </a:p>
          <a:p>
            <a:pPr lvl="1"/>
            <a:r>
              <a:rPr lang="fr-FR" sz="1800" dirty="0">
                <a:latin typeface="Consolas" panose="020B0609020204030204" pitchFamily="49" charset="0"/>
              </a:rPr>
              <a:t>Utilisation d’une AMI: ami-4779e795</a:t>
            </a:r>
          </a:p>
          <a:p>
            <a:pPr lvl="1"/>
            <a:r>
              <a:rPr lang="fr-FR" sz="1800" dirty="0">
                <a:latin typeface="Consolas" panose="020B0609020204030204" pitchFamily="49" charset="0"/>
              </a:rPr>
              <a:t>Ubuntu-20.04-2021.09.09-0 on eu-west-2</a:t>
            </a:r>
          </a:p>
          <a:p>
            <a:pPr marL="457200" lvl="1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Spécifications</a:t>
            </a:r>
          </a:p>
          <a:p>
            <a:pPr lvl="1"/>
            <a:r>
              <a:rPr lang="fr-FR" sz="1800" dirty="0">
                <a:latin typeface="Consolas" panose="020B0609020204030204" pitchFamily="49" charset="0"/>
              </a:rPr>
              <a:t>tinav4.c1r1p2</a:t>
            </a:r>
          </a:p>
          <a:p>
            <a:pPr lvl="2"/>
            <a:r>
              <a:rPr lang="fr-FR" sz="1600" dirty="0">
                <a:latin typeface="Consolas" panose="020B0609020204030204" pitchFamily="49" charset="0"/>
              </a:rPr>
              <a:t>v4: Intel </a:t>
            </a:r>
            <a:r>
              <a:rPr lang="fr-FR" sz="1600" dirty="0" err="1">
                <a:latin typeface="Consolas" panose="020B0609020204030204" pitchFamily="49" charset="0"/>
              </a:rPr>
              <a:t>Broadwell</a:t>
            </a:r>
            <a:endParaRPr lang="fr-FR" sz="1600" dirty="0">
              <a:latin typeface="Consolas" panose="020B0609020204030204" pitchFamily="49" charset="0"/>
            </a:endParaRPr>
          </a:p>
          <a:p>
            <a:pPr lvl="2"/>
            <a:r>
              <a:rPr lang="fr-FR" sz="1600" dirty="0">
                <a:latin typeface="Consolas" panose="020B0609020204030204" pitchFamily="49" charset="0"/>
              </a:rPr>
              <a:t>1 </a:t>
            </a:r>
            <a:r>
              <a:rPr lang="fr-FR" sz="1600" dirty="0" err="1">
                <a:latin typeface="Consolas" panose="020B0609020204030204" pitchFamily="49" charset="0"/>
              </a:rPr>
              <a:t>vCPU</a:t>
            </a:r>
            <a:endParaRPr lang="fr-FR" sz="1600" dirty="0">
              <a:latin typeface="Consolas" panose="020B0609020204030204" pitchFamily="49" charset="0"/>
            </a:endParaRPr>
          </a:p>
          <a:p>
            <a:pPr lvl="2"/>
            <a:r>
              <a:rPr lang="fr-FR" sz="1600" dirty="0">
                <a:latin typeface="Consolas" panose="020B0609020204030204" pitchFamily="49" charset="0"/>
              </a:rPr>
              <a:t>1 Go RAM</a:t>
            </a:r>
          </a:p>
          <a:p>
            <a:pPr lvl="2"/>
            <a:r>
              <a:rPr lang="fr-FR" sz="1600" dirty="0">
                <a:latin typeface="Consolas" panose="020B0609020204030204" pitchFamily="49" charset="0"/>
              </a:rPr>
              <a:t>2: indicateur de performance</a:t>
            </a:r>
          </a:p>
          <a:p>
            <a:pPr lvl="1"/>
            <a:endParaRPr lang="fr-FR" sz="1800" dirty="0"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05F51B-BE17-4B67-B2CC-E5D13E96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90" y="1637342"/>
            <a:ext cx="5446582" cy="8077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8261AD-6228-4EF2-A731-67257AF4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07" y="2843460"/>
            <a:ext cx="5446582" cy="8527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397CF40-F75D-4C89-BC64-560BC7B9B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907" y="4082473"/>
            <a:ext cx="5945094" cy="18503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9DB515-C093-4EAF-9015-4A9948F8D72F}"/>
              </a:ext>
            </a:extLst>
          </p:cNvPr>
          <p:cNvSpPr/>
          <p:nvPr/>
        </p:nvSpPr>
        <p:spPr>
          <a:xfrm>
            <a:off x="0" y="6611779"/>
            <a:ext cx="619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Présentation cas d’usage </a:t>
            </a:r>
            <a:r>
              <a:rPr lang="fr-FR" sz="1000" dirty="0" err="1">
                <a:latin typeface="Consolas" panose="020B0609020204030204" pitchFamily="49" charset="0"/>
              </a:rPr>
              <a:t>Outscale</a:t>
            </a:r>
            <a:r>
              <a:rPr lang="fr-FR" sz="1000" dirty="0">
                <a:latin typeface="Consolas" panose="020B0609020204030204" pitchFamily="49" charset="0"/>
              </a:rPr>
              <a:t> - 22/11/2021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955497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543</Words>
  <Application>Microsoft Office PowerPoint</Application>
  <PresentationFormat>Grand écran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Amazon Ember</vt:lpstr>
      <vt:lpstr>Arial</vt:lpstr>
      <vt:lpstr>Calibri</vt:lpstr>
      <vt:lpstr>Calibri Light</vt:lpstr>
      <vt:lpstr>Consolas</vt:lpstr>
      <vt:lpstr>Thème Office</vt:lpstr>
      <vt:lpstr>Présentation cas d’usage Outscale</vt:lpstr>
      <vt:lpstr>Contexte et objectifs</vt:lpstr>
      <vt:lpstr>Architecture cible - composants</vt:lpstr>
      <vt:lpstr>Architecture cible - flux</vt:lpstr>
      <vt:lpstr>Déploiement</vt:lpstr>
      <vt:lpstr>VPC, subnet et adressage</vt:lpstr>
      <vt:lpstr>Security groups et règles de filtrage</vt:lpstr>
      <vt:lpstr>Route tables</vt:lpstr>
      <vt:lpstr>Machines virtuelles</vt:lpstr>
      <vt:lpstr>Load balancer et enregistrement des instances</vt:lpstr>
      <vt:lpstr>Tests et validation</vt:lpstr>
      <vt:lpstr>Prochaines étapes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DARWICH Alexis</dc:creator>
  <cp:lastModifiedBy>DARWICH Alexis</cp:lastModifiedBy>
  <cp:revision>42</cp:revision>
  <dcterms:created xsi:type="dcterms:W3CDTF">2021-11-18T14:15:30Z</dcterms:created>
  <dcterms:modified xsi:type="dcterms:W3CDTF">2021-11-22T08:57:20Z</dcterms:modified>
</cp:coreProperties>
</file>