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4694"/>
  </p:normalViewPr>
  <p:slideViewPr>
    <p:cSldViewPr snapToGrid="0" snapToObjects="1">
      <p:cViewPr varScale="1">
        <p:scale>
          <a:sx n="138" d="100"/>
          <a:sy n="138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places-api" TargetMode="External"/><Relationship Id="rId2" Type="http://schemas.openxmlformats.org/officeDocument/2006/relationships/hyperlink" Target="https://en.wikipedia.org/wiki/List_of_United_States_cities_by_population" TargetMode="External"/><Relationship Id="rId1" Type="http://schemas.openxmlformats.org/officeDocument/2006/relationships/hyperlink" Target="https://www.kaggle.com/starbucks/store-locations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foursquare.com/places-api" TargetMode="External"/><Relationship Id="rId2" Type="http://schemas.openxmlformats.org/officeDocument/2006/relationships/hyperlink" Target="https://en.wikipedia.org/wiki/List_of_United_States_cities_by_population" TargetMode="External"/><Relationship Id="rId1" Type="http://schemas.openxmlformats.org/officeDocument/2006/relationships/hyperlink" Target="https://www.kaggle.com/starbucks/store-location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D9E64B-FD22-452C-86D4-19EA74C4DD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AF6B0A8B-60C7-4CA1-BDBD-B3342D502F4F}">
      <dgm:prSet/>
      <dgm:spPr/>
      <dgm:t>
        <a:bodyPr/>
        <a:lstStyle/>
        <a:p>
          <a:pPr>
            <a:defRPr cap="all"/>
          </a:pPr>
          <a:r>
            <a:rPr lang="en-US"/>
            <a:t>Introduction</a:t>
          </a:r>
        </a:p>
      </dgm:t>
    </dgm:pt>
    <dgm:pt modelId="{D3E821EB-93A5-4DAE-B9DB-6F3AD2C70A4D}" type="parTrans" cxnId="{3ABF7158-6A88-41E6-9FE9-813F66462E2C}">
      <dgm:prSet/>
      <dgm:spPr/>
      <dgm:t>
        <a:bodyPr/>
        <a:lstStyle/>
        <a:p>
          <a:endParaRPr lang="en-US"/>
        </a:p>
      </dgm:t>
    </dgm:pt>
    <dgm:pt modelId="{BD028481-712A-43CD-B312-0A2D46AA79C6}" type="sibTrans" cxnId="{3ABF7158-6A88-41E6-9FE9-813F66462E2C}">
      <dgm:prSet/>
      <dgm:spPr/>
      <dgm:t>
        <a:bodyPr/>
        <a:lstStyle/>
        <a:p>
          <a:endParaRPr lang="en-US"/>
        </a:p>
      </dgm:t>
    </dgm:pt>
    <dgm:pt modelId="{57AFC65F-39A8-4E45-9C6A-DDFA9072B742}">
      <dgm:prSet/>
      <dgm:spPr/>
      <dgm:t>
        <a:bodyPr/>
        <a:lstStyle/>
        <a:p>
          <a:pPr>
            <a:defRPr cap="all"/>
          </a:pPr>
          <a:r>
            <a:rPr lang="en-US"/>
            <a:t>Data</a:t>
          </a:r>
        </a:p>
      </dgm:t>
    </dgm:pt>
    <dgm:pt modelId="{E917FC6F-6347-4209-A85A-DD87F75592A5}" type="parTrans" cxnId="{27A68310-0CE9-40DA-815C-A7BFF7E356D8}">
      <dgm:prSet/>
      <dgm:spPr/>
      <dgm:t>
        <a:bodyPr/>
        <a:lstStyle/>
        <a:p>
          <a:endParaRPr lang="en-US"/>
        </a:p>
      </dgm:t>
    </dgm:pt>
    <dgm:pt modelId="{E82BC07F-9DCA-4138-91C1-82E288EA5127}" type="sibTrans" cxnId="{27A68310-0CE9-40DA-815C-A7BFF7E356D8}">
      <dgm:prSet/>
      <dgm:spPr/>
      <dgm:t>
        <a:bodyPr/>
        <a:lstStyle/>
        <a:p>
          <a:endParaRPr lang="en-US"/>
        </a:p>
      </dgm:t>
    </dgm:pt>
    <dgm:pt modelId="{05E05A40-B3CD-4D14-AFBF-8DED67FCADF9}">
      <dgm:prSet/>
      <dgm:spPr/>
      <dgm:t>
        <a:bodyPr/>
        <a:lstStyle/>
        <a:p>
          <a:pPr>
            <a:defRPr cap="all"/>
          </a:pPr>
          <a:r>
            <a:rPr lang="en-US"/>
            <a:t>Exploratory Data Analysis</a:t>
          </a:r>
        </a:p>
      </dgm:t>
    </dgm:pt>
    <dgm:pt modelId="{EC487727-B61E-4DA2-BC55-888EE7C28564}" type="parTrans" cxnId="{8C59EAB2-9DF3-4B0E-BE6B-41C3AF4674B5}">
      <dgm:prSet/>
      <dgm:spPr/>
      <dgm:t>
        <a:bodyPr/>
        <a:lstStyle/>
        <a:p>
          <a:endParaRPr lang="en-US"/>
        </a:p>
      </dgm:t>
    </dgm:pt>
    <dgm:pt modelId="{51CA28BF-0740-4BAA-A187-F21D42DFF7E3}" type="sibTrans" cxnId="{8C59EAB2-9DF3-4B0E-BE6B-41C3AF4674B5}">
      <dgm:prSet/>
      <dgm:spPr/>
      <dgm:t>
        <a:bodyPr/>
        <a:lstStyle/>
        <a:p>
          <a:endParaRPr lang="en-US"/>
        </a:p>
      </dgm:t>
    </dgm:pt>
    <dgm:pt modelId="{913ED766-0D17-4D05-B542-A6B005DCEF88}">
      <dgm:prSet/>
      <dgm:spPr/>
      <dgm:t>
        <a:bodyPr/>
        <a:lstStyle/>
        <a:p>
          <a:pPr>
            <a:defRPr cap="all"/>
          </a:pPr>
          <a:r>
            <a:rPr lang="en-US"/>
            <a:t>Predictive Modeling</a:t>
          </a:r>
        </a:p>
      </dgm:t>
    </dgm:pt>
    <dgm:pt modelId="{1CEFB0F3-0D07-483A-B834-0168428185CE}" type="parTrans" cxnId="{1ECDCE51-E79D-4CB9-ACA3-56B2E293D884}">
      <dgm:prSet/>
      <dgm:spPr/>
      <dgm:t>
        <a:bodyPr/>
        <a:lstStyle/>
        <a:p>
          <a:endParaRPr lang="en-US"/>
        </a:p>
      </dgm:t>
    </dgm:pt>
    <dgm:pt modelId="{BDD2D19B-FF8E-45B4-80C1-9DA6859593A5}" type="sibTrans" cxnId="{1ECDCE51-E79D-4CB9-ACA3-56B2E293D884}">
      <dgm:prSet/>
      <dgm:spPr/>
      <dgm:t>
        <a:bodyPr/>
        <a:lstStyle/>
        <a:p>
          <a:endParaRPr lang="en-US"/>
        </a:p>
      </dgm:t>
    </dgm:pt>
    <dgm:pt modelId="{1843390A-76D7-4A95-AAC4-D9FFD20C1E1E}">
      <dgm:prSet/>
      <dgm:spPr/>
      <dgm:t>
        <a:bodyPr/>
        <a:lstStyle/>
        <a:p>
          <a:pPr>
            <a:defRPr cap="all"/>
          </a:pPr>
          <a:r>
            <a:rPr lang="en-US"/>
            <a:t>Conclusion</a:t>
          </a:r>
        </a:p>
      </dgm:t>
    </dgm:pt>
    <dgm:pt modelId="{B9793182-7B66-488E-9833-FE894EC5AEAD}" type="parTrans" cxnId="{9AF6EEED-1E3E-4847-B7AA-7BC688329143}">
      <dgm:prSet/>
      <dgm:spPr/>
      <dgm:t>
        <a:bodyPr/>
        <a:lstStyle/>
        <a:p>
          <a:endParaRPr lang="en-US"/>
        </a:p>
      </dgm:t>
    </dgm:pt>
    <dgm:pt modelId="{2296B421-FFB2-4F10-B0A6-2B381D9B0E56}" type="sibTrans" cxnId="{9AF6EEED-1E3E-4847-B7AA-7BC688329143}">
      <dgm:prSet/>
      <dgm:spPr/>
      <dgm:t>
        <a:bodyPr/>
        <a:lstStyle/>
        <a:p>
          <a:endParaRPr lang="en-US"/>
        </a:p>
      </dgm:t>
    </dgm:pt>
    <dgm:pt modelId="{E1F9F78F-D5FD-4478-8F01-D339FF821D02}" type="pres">
      <dgm:prSet presAssocID="{8ED9E64B-FD22-452C-86D4-19EA74C4DD4F}" presName="root" presStyleCnt="0">
        <dgm:presLayoutVars>
          <dgm:dir/>
          <dgm:resizeHandles val="exact"/>
        </dgm:presLayoutVars>
      </dgm:prSet>
      <dgm:spPr/>
    </dgm:pt>
    <dgm:pt modelId="{60DD9044-2863-4D00-80F3-F45247CBC4C7}" type="pres">
      <dgm:prSet presAssocID="{AF6B0A8B-60C7-4CA1-BDBD-B3342D502F4F}" presName="compNode" presStyleCnt="0"/>
      <dgm:spPr/>
    </dgm:pt>
    <dgm:pt modelId="{0D57C8A1-1B0D-434F-832B-4109EF44C479}" type="pres">
      <dgm:prSet presAssocID="{AF6B0A8B-60C7-4CA1-BDBD-B3342D502F4F}" presName="iconBgRect" presStyleLbl="bgShp" presStyleIdx="0" presStyleCnt="5"/>
      <dgm:spPr/>
    </dgm:pt>
    <dgm:pt modelId="{888A8DFC-43F9-4C4E-A748-D9CF762A2A52}" type="pres">
      <dgm:prSet presAssocID="{AF6B0A8B-60C7-4CA1-BDBD-B3342D502F4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Tracks"/>
        </a:ext>
      </dgm:extLst>
    </dgm:pt>
    <dgm:pt modelId="{77CD0F28-B923-4525-B423-CAEB2C3F1708}" type="pres">
      <dgm:prSet presAssocID="{AF6B0A8B-60C7-4CA1-BDBD-B3342D502F4F}" presName="spaceRect" presStyleCnt="0"/>
      <dgm:spPr/>
    </dgm:pt>
    <dgm:pt modelId="{EED391E7-47C0-46E2-A8B8-15BDEF7E1203}" type="pres">
      <dgm:prSet presAssocID="{AF6B0A8B-60C7-4CA1-BDBD-B3342D502F4F}" presName="textRect" presStyleLbl="revTx" presStyleIdx="0" presStyleCnt="5">
        <dgm:presLayoutVars>
          <dgm:chMax val="1"/>
          <dgm:chPref val="1"/>
        </dgm:presLayoutVars>
      </dgm:prSet>
      <dgm:spPr/>
    </dgm:pt>
    <dgm:pt modelId="{196D9A08-D414-495C-AE94-626148590C2F}" type="pres">
      <dgm:prSet presAssocID="{BD028481-712A-43CD-B312-0A2D46AA79C6}" presName="sibTrans" presStyleCnt="0"/>
      <dgm:spPr/>
    </dgm:pt>
    <dgm:pt modelId="{FED04EF1-7C05-452B-B6A8-C5D1866F9A5E}" type="pres">
      <dgm:prSet presAssocID="{57AFC65F-39A8-4E45-9C6A-DDFA9072B742}" presName="compNode" presStyleCnt="0"/>
      <dgm:spPr/>
    </dgm:pt>
    <dgm:pt modelId="{90EFDAAA-66F3-4DE9-85C0-1FEFE07AD7F6}" type="pres">
      <dgm:prSet presAssocID="{57AFC65F-39A8-4E45-9C6A-DDFA9072B742}" presName="iconBgRect" presStyleLbl="bgShp" presStyleIdx="1" presStyleCnt="5"/>
      <dgm:spPr/>
    </dgm:pt>
    <dgm:pt modelId="{4BA0C187-9658-4E4F-8ACD-5F89CC04EE7B}" type="pres">
      <dgm:prSet presAssocID="{57AFC65F-39A8-4E45-9C6A-DDFA9072B74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3C1A076-7DA0-4C3C-A6B4-417872F394B4}" type="pres">
      <dgm:prSet presAssocID="{57AFC65F-39A8-4E45-9C6A-DDFA9072B742}" presName="spaceRect" presStyleCnt="0"/>
      <dgm:spPr/>
    </dgm:pt>
    <dgm:pt modelId="{FA7D8E9E-D10D-4063-81C1-5B185D41CD9A}" type="pres">
      <dgm:prSet presAssocID="{57AFC65F-39A8-4E45-9C6A-DDFA9072B742}" presName="textRect" presStyleLbl="revTx" presStyleIdx="1" presStyleCnt="5">
        <dgm:presLayoutVars>
          <dgm:chMax val="1"/>
          <dgm:chPref val="1"/>
        </dgm:presLayoutVars>
      </dgm:prSet>
      <dgm:spPr/>
    </dgm:pt>
    <dgm:pt modelId="{A9EBDBA1-B652-4310-B9BB-B8B4EDD49394}" type="pres">
      <dgm:prSet presAssocID="{E82BC07F-9DCA-4138-91C1-82E288EA5127}" presName="sibTrans" presStyleCnt="0"/>
      <dgm:spPr/>
    </dgm:pt>
    <dgm:pt modelId="{96233BD5-41E5-49A6-A35B-C20FE2F55D79}" type="pres">
      <dgm:prSet presAssocID="{05E05A40-B3CD-4D14-AFBF-8DED67FCADF9}" presName="compNode" presStyleCnt="0"/>
      <dgm:spPr/>
    </dgm:pt>
    <dgm:pt modelId="{B7BD9BFA-DB6A-4043-887B-F91C099D4A59}" type="pres">
      <dgm:prSet presAssocID="{05E05A40-B3CD-4D14-AFBF-8DED67FCADF9}" presName="iconBgRect" presStyleLbl="bgShp" presStyleIdx="2" presStyleCnt="5"/>
      <dgm:spPr/>
    </dgm:pt>
    <dgm:pt modelId="{D8B38D04-E266-4892-8C79-8FD2253D770F}" type="pres">
      <dgm:prSet presAssocID="{05E05A40-B3CD-4D14-AFBF-8DED67FCADF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D06C70F-E32F-4BE3-92F0-26CC4E3425C3}" type="pres">
      <dgm:prSet presAssocID="{05E05A40-B3CD-4D14-AFBF-8DED67FCADF9}" presName="spaceRect" presStyleCnt="0"/>
      <dgm:spPr/>
    </dgm:pt>
    <dgm:pt modelId="{A2176DD9-F03C-410A-A190-20139C9B0914}" type="pres">
      <dgm:prSet presAssocID="{05E05A40-B3CD-4D14-AFBF-8DED67FCADF9}" presName="textRect" presStyleLbl="revTx" presStyleIdx="2" presStyleCnt="5">
        <dgm:presLayoutVars>
          <dgm:chMax val="1"/>
          <dgm:chPref val="1"/>
        </dgm:presLayoutVars>
      </dgm:prSet>
      <dgm:spPr/>
    </dgm:pt>
    <dgm:pt modelId="{7BBB3609-6848-466E-B29B-EF9143378153}" type="pres">
      <dgm:prSet presAssocID="{51CA28BF-0740-4BAA-A187-F21D42DFF7E3}" presName="sibTrans" presStyleCnt="0"/>
      <dgm:spPr/>
    </dgm:pt>
    <dgm:pt modelId="{2F75BF88-DD05-4227-94CF-B4FA1101ED15}" type="pres">
      <dgm:prSet presAssocID="{913ED766-0D17-4D05-B542-A6B005DCEF88}" presName="compNode" presStyleCnt="0"/>
      <dgm:spPr/>
    </dgm:pt>
    <dgm:pt modelId="{BCE66A3E-7DD4-4BB1-B688-88D08B1B548C}" type="pres">
      <dgm:prSet presAssocID="{913ED766-0D17-4D05-B542-A6B005DCEF88}" presName="iconBgRect" presStyleLbl="bgShp" presStyleIdx="3" presStyleCnt="5"/>
      <dgm:spPr/>
    </dgm:pt>
    <dgm:pt modelId="{E7D556B5-D535-40B6-90BC-CD7EBE79333B}" type="pres">
      <dgm:prSet presAssocID="{913ED766-0D17-4D05-B542-A6B005DCEF8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1B1000C-A765-4E0C-BB60-1FD0EE29CC9C}" type="pres">
      <dgm:prSet presAssocID="{913ED766-0D17-4D05-B542-A6B005DCEF88}" presName="spaceRect" presStyleCnt="0"/>
      <dgm:spPr/>
    </dgm:pt>
    <dgm:pt modelId="{2E60E7FD-036D-4CA1-99A8-657FCA9A930F}" type="pres">
      <dgm:prSet presAssocID="{913ED766-0D17-4D05-B542-A6B005DCEF88}" presName="textRect" presStyleLbl="revTx" presStyleIdx="3" presStyleCnt="5">
        <dgm:presLayoutVars>
          <dgm:chMax val="1"/>
          <dgm:chPref val="1"/>
        </dgm:presLayoutVars>
      </dgm:prSet>
      <dgm:spPr/>
    </dgm:pt>
    <dgm:pt modelId="{B26DF7A3-5C3F-4EDE-AC9A-ADA1A5AE0D2A}" type="pres">
      <dgm:prSet presAssocID="{BDD2D19B-FF8E-45B4-80C1-9DA6859593A5}" presName="sibTrans" presStyleCnt="0"/>
      <dgm:spPr/>
    </dgm:pt>
    <dgm:pt modelId="{8BB1CD19-AA2F-4487-933B-A8A9F6401A9D}" type="pres">
      <dgm:prSet presAssocID="{1843390A-76D7-4A95-AAC4-D9FFD20C1E1E}" presName="compNode" presStyleCnt="0"/>
      <dgm:spPr/>
    </dgm:pt>
    <dgm:pt modelId="{C3BCF923-8EF4-4559-B186-03698D3FD675}" type="pres">
      <dgm:prSet presAssocID="{1843390A-76D7-4A95-AAC4-D9FFD20C1E1E}" presName="iconBgRect" presStyleLbl="bgShp" presStyleIdx="4" presStyleCnt="5"/>
      <dgm:spPr/>
    </dgm:pt>
    <dgm:pt modelId="{DF297F71-2099-4CC0-BA1C-71426D56AA0E}" type="pres">
      <dgm:prSet presAssocID="{1843390A-76D7-4A95-AAC4-D9FFD20C1E1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29C8089B-FA3A-44C0-AFFA-41FB85C095FA}" type="pres">
      <dgm:prSet presAssocID="{1843390A-76D7-4A95-AAC4-D9FFD20C1E1E}" presName="spaceRect" presStyleCnt="0"/>
      <dgm:spPr/>
    </dgm:pt>
    <dgm:pt modelId="{BE0E52FB-A8ED-4128-A8F6-114FC3372DDF}" type="pres">
      <dgm:prSet presAssocID="{1843390A-76D7-4A95-AAC4-D9FFD20C1E1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7A68310-0CE9-40DA-815C-A7BFF7E356D8}" srcId="{8ED9E64B-FD22-452C-86D4-19EA74C4DD4F}" destId="{57AFC65F-39A8-4E45-9C6A-DDFA9072B742}" srcOrd="1" destOrd="0" parTransId="{E917FC6F-6347-4209-A85A-DD87F75592A5}" sibTransId="{E82BC07F-9DCA-4138-91C1-82E288EA5127}"/>
    <dgm:cxn modelId="{369A5D2C-AE5A-4DFF-8CBE-99929DFAEBF6}" type="presOf" srcId="{57AFC65F-39A8-4E45-9C6A-DDFA9072B742}" destId="{FA7D8E9E-D10D-4063-81C1-5B185D41CD9A}" srcOrd="0" destOrd="0" presId="urn:microsoft.com/office/officeart/2018/5/layout/IconCircleLabelList"/>
    <dgm:cxn modelId="{87839C3A-6090-43B5-A8B1-6FBFEF78CE4F}" type="presOf" srcId="{913ED766-0D17-4D05-B542-A6B005DCEF88}" destId="{2E60E7FD-036D-4CA1-99A8-657FCA9A930F}" srcOrd="0" destOrd="0" presId="urn:microsoft.com/office/officeart/2018/5/layout/IconCircleLabelList"/>
    <dgm:cxn modelId="{1ECDCE51-E79D-4CB9-ACA3-56B2E293D884}" srcId="{8ED9E64B-FD22-452C-86D4-19EA74C4DD4F}" destId="{913ED766-0D17-4D05-B542-A6B005DCEF88}" srcOrd="3" destOrd="0" parTransId="{1CEFB0F3-0D07-483A-B834-0168428185CE}" sibTransId="{BDD2D19B-FF8E-45B4-80C1-9DA6859593A5}"/>
    <dgm:cxn modelId="{3ABF7158-6A88-41E6-9FE9-813F66462E2C}" srcId="{8ED9E64B-FD22-452C-86D4-19EA74C4DD4F}" destId="{AF6B0A8B-60C7-4CA1-BDBD-B3342D502F4F}" srcOrd="0" destOrd="0" parTransId="{D3E821EB-93A5-4DAE-B9DB-6F3AD2C70A4D}" sibTransId="{BD028481-712A-43CD-B312-0A2D46AA79C6}"/>
    <dgm:cxn modelId="{F9C3DBA0-9D36-4F86-84A2-F11E75D97CFD}" type="presOf" srcId="{1843390A-76D7-4A95-AAC4-D9FFD20C1E1E}" destId="{BE0E52FB-A8ED-4128-A8F6-114FC3372DDF}" srcOrd="0" destOrd="0" presId="urn:microsoft.com/office/officeart/2018/5/layout/IconCircleLabelList"/>
    <dgm:cxn modelId="{8C59EAB2-9DF3-4B0E-BE6B-41C3AF4674B5}" srcId="{8ED9E64B-FD22-452C-86D4-19EA74C4DD4F}" destId="{05E05A40-B3CD-4D14-AFBF-8DED67FCADF9}" srcOrd="2" destOrd="0" parTransId="{EC487727-B61E-4DA2-BC55-888EE7C28564}" sibTransId="{51CA28BF-0740-4BAA-A187-F21D42DFF7E3}"/>
    <dgm:cxn modelId="{402854C3-26A1-420C-96EB-299543422DF2}" type="presOf" srcId="{8ED9E64B-FD22-452C-86D4-19EA74C4DD4F}" destId="{E1F9F78F-D5FD-4478-8F01-D339FF821D02}" srcOrd="0" destOrd="0" presId="urn:microsoft.com/office/officeart/2018/5/layout/IconCircleLabelList"/>
    <dgm:cxn modelId="{0EE3FFC6-A16E-447D-ACF4-98E930A177DE}" type="presOf" srcId="{AF6B0A8B-60C7-4CA1-BDBD-B3342D502F4F}" destId="{EED391E7-47C0-46E2-A8B8-15BDEF7E1203}" srcOrd="0" destOrd="0" presId="urn:microsoft.com/office/officeart/2018/5/layout/IconCircleLabelList"/>
    <dgm:cxn modelId="{9AF6EEED-1E3E-4847-B7AA-7BC688329143}" srcId="{8ED9E64B-FD22-452C-86D4-19EA74C4DD4F}" destId="{1843390A-76D7-4A95-AAC4-D9FFD20C1E1E}" srcOrd="4" destOrd="0" parTransId="{B9793182-7B66-488E-9833-FE894EC5AEAD}" sibTransId="{2296B421-FFB2-4F10-B0A6-2B381D9B0E56}"/>
    <dgm:cxn modelId="{0B43D7EF-C845-4251-AE0F-8877C6886238}" type="presOf" srcId="{05E05A40-B3CD-4D14-AFBF-8DED67FCADF9}" destId="{A2176DD9-F03C-410A-A190-20139C9B0914}" srcOrd="0" destOrd="0" presId="urn:microsoft.com/office/officeart/2018/5/layout/IconCircleLabelList"/>
    <dgm:cxn modelId="{95927CF5-5AF1-4CC6-A9F7-DF19441248F7}" type="presParOf" srcId="{E1F9F78F-D5FD-4478-8F01-D339FF821D02}" destId="{60DD9044-2863-4D00-80F3-F45247CBC4C7}" srcOrd="0" destOrd="0" presId="urn:microsoft.com/office/officeart/2018/5/layout/IconCircleLabelList"/>
    <dgm:cxn modelId="{1F0A013D-A48C-4A8A-9CE9-E5A0DDFDD774}" type="presParOf" srcId="{60DD9044-2863-4D00-80F3-F45247CBC4C7}" destId="{0D57C8A1-1B0D-434F-832B-4109EF44C479}" srcOrd="0" destOrd="0" presId="urn:microsoft.com/office/officeart/2018/5/layout/IconCircleLabelList"/>
    <dgm:cxn modelId="{49CFA035-4951-4643-AA98-0912E09AF318}" type="presParOf" srcId="{60DD9044-2863-4D00-80F3-F45247CBC4C7}" destId="{888A8DFC-43F9-4C4E-A748-D9CF762A2A52}" srcOrd="1" destOrd="0" presId="urn:microsoft.com/office/officeart/2018/5/layout/IconCircleLabelList"/>
    <dgm:cxn modelId="{435E82B3-148F-4966-BE46-4E0C6881D8BB}" type="presParOf" srcId="{60DD9044-2863-4D00-80F3-F45247CBC4C7}" destId="{77CD0F28-B923-4525-B423-CAEB2C3F1708}" srcOrd="2" destOrd="0" presId="urn:microsoft.com/office/officeart/2018/5/layout/IconCircleLabelList"/>
    <dgm:cxn modelId="{3DC911EE-2235-41EA-9BB8-C551CBEABB0C}" type="presParOf" srcId="{60DD9044-2863-4D00-80F3-F45247CBC4C7}" destId="{EED391E7-47C0-46E2-A8B8-15BDEF7E1203}" srcOrd="3" destOrd="0" presId="urn:microsoft.com/office/officeart/2018/5/layout/IconCircleLabelList"/>
    <dgm:cxn modelId="{10A3130C-2474-4AA8-978F-029AF92A8B2F}" type="presParOf" srcId="{E1F9F78F-D5FD-4478-8F01-D339FF821D02}" destId="{196D9A08-D414-495C-AE94-626148590C2F}" srcOrd="1" destOrd="0" presId="urn:microsoft.com/office/officeart/2018/5/layout/IconCircleLabelList"/>
    <dgm:cxn modelId="{5252DCDE-E9B2-4CFC-928B-01D69CAAA2A3}" type="presParOf" srcId="{E1F9F78F-D5FD-4478-8F01-D339FF821D02}" destId="{FED04EF1-7C05-452B-B6A8-C5D1866F9A5E}" srcOrd="2" destOrd="0" presId="urn:microsoft.com/office/officeart/2018/5/layout/IconCircleLabelList"/>
    <dgm:cxn modelId="{CE63135F-97CF-4244-8DA1-82CAF46AD4D0}" type="presParOf" srcId="{FED04EF1-7C05-452B-B6A8-C5D1866F9A5E}" destId="{90EFDAAA-66F3-4DE9-85C0-1FEFE07AD7F6}" srcOrd="0" destOrd="0" presId="urn:microsoft.com/office/officeart/2018/5/layout/IconCircleLabelList"/>
    <dgm:cxn modelId="{03C39239-13FD-4D78-BA22-6EE72D6B6FC7}" type="presParOf" srcId="{FED04EF1-7C05-452B-B6A8-C5D1866F9A5E}" destId="{4BA0C187-9658-4E4F-8ACD-5F89CC04EE7B}" srcOrd="1" destOrd="0" presId="urn:microsoft.com/office/officeart/2018/5/layout/IconCircleLabelList"/>
    <dgm:cxn modelId="{CD053905-C054-4248-9F28-474CC2BDC80C}" type="presParOf" srcId="{FED04EF1-7C05-452B-B6A8-C5D1866F9A5E}" destId="{73C1A076-7DA0-4C3C-A6B4-417872F394B4}" srcOrd="2" destOrd="0" presId="urn:microsoft.com/office/officeart/2018/5/layout/IconCircleLabelList"/>
    <dgm:cxn modelId="{DD1A45D0-126F-453E-8E69-F799097D4311}" type="presParOf" srcId="{FED04EF1-7C05-452B-B6A8-C5D1866F9A5E}" destId="{FA7D8E9E-D10D-4063-81C1-5B185D41CD9A}" srcOrd="3" destOrd="0" presId="urn:microsoft.com/office/officeart/2018/5/layout/IconCircleLabelList"/>
    <dgm:cxn modelId="{958246F7-5FE1-4EA8-B48A-83EFD4DEA447}" type="presParOf" srcId="{E1F9F78F-D5FD-4478-8F01-D339FF821D02}" destId="{A9EBDBA1-B652-4310-B9BB-B8B4EDD49394}" srcOrd="3" destOrd="0" presId="urn:microsoft.com/office/officeart/2018/5/layout/IconCircleLabelList"/>
    <dgm:cxn modelId="{D3C22552-CF44-468C-9BCA-FA11EE924995}" type="presParOf" srcId="{E1F9F78F-D5FD-4478-8F01-D339FF821D02}" destId="{96233BD5-41E5-49A6-A35B-C20FE2F55D79}" srcOrd="4" destOrd="0" presId="urn:microsoft.com/office/officeart/2018/5/layout/IconCircleLabelList"/>
    <dgm:cxn modelId="{84FB174A-A989-4604-9EAB-6F8B6DF24A6C}" type="presParOf" srcId="{96233BD5-41E5-49A6-A35B-C20FE2F55D79}" destId="{B7BD9BFA-DB6A-4043-887B-F91C099D4A59}" srcOrd="0" destOrd="0" presId="urn:microsoft.com/office/officeart/2018/5/layout/IconCircleLabelList"/>
    <dgm:cxn modelId="{D583A129-D75B-4A40-91DF-E73F632B2D5E}" type="presParOf" srcId="{96233BD5-41E5-49A6-A35B-C20FE2F55D79}" destId="{D8B38D04-E266-4892-8C79-8FD2253D770F}" srcOrd="1" destOrd="0" presId="urn:microsoft.com/office/officeart/2018/5/layout/IconCircleLabelList"/>
    <dgm:cxn modelId="{4C77C616-8E46-410C-AA8C-8AF642549624}" type="presParOf" srcId="{96233BD5-41E5-49A6-A35B-C20FE2F55D79}" destId="{6D06C70F-E32F-4BE3-92F0-26CC4E3425C3}" srcOrd="2" destOrd="0" presId="urn:microsoft.com/office/officeart/2018/5/layout/IconCircleLabelList"/>
    <dgm:cxn modelId="{13187686-5D3A-4CE3-AC44-BE696D1885E2}" type="presParOf" srcId="{96233BD5-41E5-49A6-A35B-C20FE2F55D79}" destId="{A2176DD9-F03C-410A-A190-20139C9B0914}" srcOrd="3" destOrd="0" presId="urn:microsoft.com/office/officeart/2018/5/layout/IconCircleLabelList"/>
    <dgm:cxn modelId="{C39A1D4C-9523-4AB9-B8ED-4740A0817C99}" type="presParOf" srcId="{E1F9F78F-D5FD-4478-8F01-D339FF821D02}" destId="{7BBB3609-6848-466E-B29B-EF9143378153}" srcOrd="5" destOrd="0" presId="urn:microsoft.com/office/officeart/2018/5/layout/IconCircleLabelList"/>
    <dgm:cxn modelId="{5C1CF635-CFEE-4BE6-8D7D-9EA9B9A633C6}" type="presParOf" srcId="{E1F9F78F-D5FD-4478-8F01-D339FF821D02}" destId="{2F75BF88-DD05-4227-94CF-B4FA1101ED15}" srcOrd="6" destOrd="0" presId="urn:microsoft.com/office/officeart/2018/5/layout/IconCircleLabelList"/>
    <dgm:cxn modelId="{FCF3004C-7E73-4B2D-A3A6-B3C1C5F552A9}" type="presParOf" srcId="{2F75BF88-DD05-4227-94CF-B4FA1101ED15}" destId="{BCE66A3E-7DD4-4BB1-B688-88D08B1B548C}" srcOrd="0" destOrd="0" presId="urn:microsoft.com/office/officeart/2018/5/layout/IconCircleLabelList"/>
    <dgm:cxn modelId="{592760F5-30BF-45CB-BEC1-AB6EBB551082}" type="presParOf" srcId="{2F75BF88-DD05-4227-94CF-B4FA1101ED15}" destId="{E7D556B5-D535-40B6-90BC-CD7EBE79333B}" srcOrd="1" destOrd="0" presId="urn:microsoft.com/office/officeart/2018/5/layout/IconCircleLabelList"/>
    <dgm:cxn modelId="{CAC9EE44-5AB5-4E0D-B11F-1D4286A48D8E}" type="presParOf" srcId="{2F75BF88-DD05-4227-94CF-B4FA1101ED15}" destId="{B1B1000C-A765-4E0C-BB60-1FD0EE29CC9C}" srcOrd="2" destOrd="0" presId="urn:microsoft.com/office/officeart/2018/5/layout/IconCircleLabelList"/>
    <dgm:cxn modelId="{FC8C44DE-6BD2-418B-A490-93756E380CF8}" type="presParOf" srcId="{2F75BF88-DD05-4227-94CF-B4FA1101ED15}" destId="{2E60E7FD-036D-4CA1-99A8-657FCA9A930F}" srcOrd="3" destOrd="0" presId="urn:microsoft.com/office/officeart/2018/5/layout/IconCircleLabelList"/>
    <dgm:cxn modelId="{FB2F4C9B-5EE0-4281-B647-D670DB248103}" type="presParOf" srcId="{E1F9F78F-D5FD-4478-8F01-D339FF821D02}" destId="{B26DF7A3-5C3F-4EDE-AC9A-ADA1A5AE0D2A}" srcOrd="7" destOrd="0" presId="urn:microsoft.com/office/officeart/2018/5/layout/IconCircleLabelList"/>
    <dgm:cxn modelId="{E8BC453A-DC5D-4B69-8FE6-587118A61F22}" type="presParOf" srcId="{E1F9F78F-D5FD-4478-8F01-D339FF821D02}" destId="{8BB1CD19-AA2F-4487-933B-A8A9F6401A9D}" srcOrd="8" destOrd="0" presId="urn:microsoft.com/office/officeart/2018/5/layout/IconCircleLabelList"/>
    <dgm:cxn modelId="{AAB2BDC8-7F47-4D70-9875-5B95963DAA25}" type="presParOf" srcId="{8BB1CD19-AA2F-4487-933B-A8A9F6401A9D}" destId="{C3BCF923-8EF4-4559-B186-03698D3FD675}" srcOrd="0" destOrd="0" presId="urn:microsoft.com/office/officeart/2018/5/layout/IconCircleLabelList"/>
    <dgm:cxn modelId="{E94E0609-1137-4579-948F-AF4021C517AB}" type="presParOf" srcId="{8BB1CD19-AA2F-4487-933B-A8A9F6401A9D}" destId="{DF297F71-2099-4CC0-BA1C-71426D56AA0E}" srcOrd="1" destOrd="0" presId="urn:microsoft.com/office/officeart/2018/5/layout/IconCircleLabelList"/>
    <dgm:cxn modelId="{B7397D8A-A694-4E45-A9F9-A3AEAAD12E0D}" type="presParOf" srcId="{8BB1CD19-AA2F-4487-933B-A8A9F6401A9D}" destId="{29C8089B-FA3A-44C0-AFFA-41FB85C095FA}" srcOrd="2" destOrd="0" presId="urn:microsoft.com/office/officeart/2018/5/layout/IconCircleLabelList"/>
    <dgm:cxn modelId="{89513000-8FC9-4722-AFC9-B69E726655F5}" type="presParOf" srcId="{8BB1CD19-AA2F-4487-933B-A8A9F6401A9D}" destId="{BE0E52FB-A8ED-4128-A8F6-114FC3372DD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A2FD7-1961-49D9-AAD9-A1FA7627ED9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5AFA15-ABEF-44F1-8F88-A25EC2E2A672}">
      <dgm:prSet custT="1"/>
      <dgm:spPr/>
      <dgm:t>
        <a:bodyPr/>
        <a:lstStyle/>
        <a:p>
          <a:r>
            <a:rPr lang="en-CA" sz="3200" dirty="0"/>
            <a:t>Known for its </a:t>
          </a:r>
          <a:r>
            <a:rPr lang="en-CA" sz="3200" b="1" u="sng" dirty="0"/>
            <a:t>taste</a:t>
          </a:r>
          <a:r>
            <a:rPr lang="en-CA" sz="3200" dirty="0"/>
            <a:t>, </a:t>
          </a:r>
          <a:r>
            <a:rPr lang="en-CA" sz="3200" b="1" u="sng" dirty="0"/>
            <a:t>quality</a:t>
          </a:r>
          <a:r>
            <a:rPr lang="en-CA" sz="3200" dirty="0"/>
            <a:t> and </a:t>
          </a:r>
          <a:r>
            <a:rPr lang="en-CA" sz="3200" b="1" u="sng" dirty="0"/>
            <a:t>customer experience</a:t>
          </a:r>
          <a:r>
            <a:rPr lang="en-CA" sz="3200" dirty="0"/>
            <a:t>, the Starbucks has expanded to over 25,000 locations worldwide in the past 50 years</a:t>
          </a:r>
          <a:endParaRPr lang="en-US" sz="3200" dirty="0"/>
        </a:p>
      </dgm:t>
    </dgm:pt>
    <dgm:pt modelId="{6DD7CE83-1BB9-407A-A007-D73104334357}" type="parTrans" cxnId="{02CE816A-1E88-4774-B9FD-0EE087A7B6E8}">
      <dgm:prSet/>
      <dgm:spPr/>
      <dgm:t>
        <a:bodyPr/>
        <a:lstStyle/>
        <a:p>
          <a:endParaRPr lang="en-US"/>
        </a:p>
      </dgm:t>
    </dgm:pt>
    <dgm:pt modelId="{747AAFDC-32BF-4AB6-A5B3-8D1B60E7C58E}" type="sibTrans" cxnId="{02CE816A-1E88-4774-B9FD-0EE087A7B6E8}">
      <dgm:prSet/>
      <dgm:spPr/>
      <dgm:t>
        <a:bodyPr/>
        <a:lstStyle/>
        <a:p>
          <a:endParaRPr lang="en-US"/>
        </a:p>
      </dgm:t>
    </dgm:pt>
    <dgm:pt modelId="{D9CBC415-D9C2-477C-8C62-4B7106860C8A}">
      <dgm:prSet custT="1"/>
      <dgm:spPr/>
      <dgm:t>
        <a:bodyPr/>
        <a:lstStyle/>
        <a:p>
          <a:r>
            <a:rPr lang="en-CA" sz="3200" dirty="0"/>
            <a:t>This project aims to predict whether a Starbucks will be successful based on its </a:t>
          </a:r>
          <a:r>
            <a:rPr lang="en-CA" sz="3200" b="1" u="sng" dirty="0"/>
            <a:t>location</a:t>
          </a:r>
          <a:endParaRPr lang="en-US" sz="3200" b="1" u="sng" dirty="0"/>
        </a:p>
      </dgm:t>
    </dgm:pt>
    <dgm:pt modelId="{EA824B3C-D970-4119-83A2-1A5E01C276F1}" type="parTrans" cxnId="{D42AF1F8-3E09-4562-A549-5DC14B073B78}">
      <dgm:prSet/>
      <dgm:spPr/>
      <dgm:t>
        <a:bodyPr/>
        <a:lstStyle/>
        <a:p>
          <a:endParaRPr lang="en-US"/>
        </a:p>
      </dgm:t>
    </dgm:pt>
    <dgm:pt modelId="{D19D3155-92E1-492C-A07D-821A47DF5CA2}" type="sibTrans" cxnId="{D42AF1F8-3E09-4562-A549-5DC14B073B78}">
      <dgm:prSet/>
      <dgm:spPr/>
      <dgm:t>
        <a:bodyPr/>
        <a:lstStyle/>
        <a:p>
          <a:endParaRPr lang="en-US"/>
        </a:p>
      </dgm:t>
    </dgm:pt>
    <dgm:pt modelId="{3474BA00-879E-47EA-ACBD-AA9E5CFBFED5}">
      <dgm:prSet custT="1"/>
      <dgm:spPr/>
      <dgm:t>
        <a:bodyPr/>
        <a:lstStyle/>
        <a:p>
          <a:r>
            <a:rPr lang="en-CA" sz="3200" dirty="0"/>
            <a:t>Being able to predict whether a location will be successful would constitute a huge </a:t>
          </a:r>
          <a:r>
            <a:rPr lang="en-CA" sz="3200" b="1" u="sng" dirty="0"/>
            <a:t>competitive advantage</a:t>
          </a:r>
          <a:endParaRPr lang="en-US" sz="3200" b="1" u="sng" dirty="0"/>
        </a:p>
      </dgm:t>
    </dgm:pt>
    <dgm:pt modelId="{390F8F23-6D63-43A9-BCB5-009857E608FD}" type="parTrans" cxnId="{03E13F32-5736-4A63-AE9D-2F7507D7EC33}">
      <dgm:prSet/>
      <dgm:spPr/>
      <dgm:t>
        <a:bodyPr/>
        <a:lstStyle/>
        <a:p>
          <a:endParaRPr lang="en-US"/>
        </a:p>
      </dgm:t>
    </dgm:pt>
    <dgm:pt modelId="{F93D61A4-2FC2-4C1C-97B2-59864277E3A1}" type="sibTrans" cxnId="{03E13F32-5736-4A63-AE9D-2F7507D7EC33}">
      <dgm:prSet/>
      <dgm:spPr/>
      <dgm:t>
        <a:bodyPr/>
        <a:lstStyle/>
        <a:p>
          <a:endParaRPr lang="en-US"/>
        </a:p>
      </dgm:t>
    </dgm:pt>
    <dgm:pt modelId="{60535831-6666-A543-9FD6-701F4483DD25}" type="pres">
      <dgm:prSet presAssocID="{6DCA2FD7-1961-49D9-AAD9-A1FA7627ED9B}" presName="outerComposite" presStyleCnt="0">
        <dgm:presLayoutVars>
          <dgm:chMax val="5"/>
          <dgm:dir/>
          <dgm:resizeHandles val="exact"/>
        </dgm:presLayoutVars>
      </dgm:prSet>
      <dgm:spPr/>
    </dgm:pt>
    <dgm:pt modelId="{4BC8F7C4-9679-C64A-AEE9-94A752C103CB}" type="pres">
      <dgm:prSet presAssocID="{6DCA2FD7-1961-49D9-AAD9-A1FA7627ED9B}" presName="dummyMaxCanvas" presStyleCnt="0">
        <dgm:presLayoutVars/>
      </dgm:prSet>
      <dgm:spPr/>
    </dgm:pt>
    <dgm:pt modelId="{F572861E-B018-214B-8B1A-6028D34CDF92}" type="pres">
      <dgm:prSet presAssocID="{6DCA2FD7-1961-49D9-AAD9-A1FA7627ED9B}" presName="ThreeNodes_1" presStyleLbl="node1" presStyleIdx="0" presStyleCnt="3">
        <dgm:presLayoutVars>
          <dgm:bulletEnabled val="1"/>
        </dgm:presLayoutVars>
      </dgm:prSet>
      <dgm:spPr/>
    </dgm:pt>
    <dgm:pt modelId="{7A529665-2D53-5B48-8F78-F42B47ACCB0D}" type="pres">
      <dgm:prSet presAssocID="{6DCA2FD7-1961-49D9-AAD9-A1FA7627ED9B}" presName="ThreeNodes_2" presStyleLbl="node1" presStyleIdx="1" presStyleCnt="3">
        <dgm:presLayoutVars>
          <dgm:bulletEnabled val="1"/>
        </dgm:presLayoutVars>
      </dgm:prSet>
      <dgm:spPr/>
    </dgm:pt>
    <dgm:pt modelId="{864AF4F7-C0A1-CF41-929F-7FAD1FD7A980}" type="pres">
      <dgm:prSet presAssocID="{6DCA2FD7-1961-49D9-AAD9-A1FA7627ED9B}" presName="ThreeNodes_3" presStyleLbl="node1" presStyleIdx="2" presStyleCnt="3">
        <dgm:presLayoutVars>
          <dgm:bulletEnabled val="1"/>
        </dgm:presLayoutVars>
      </dgm:prSet>
      <dgm:spPr/>
    </dgm:pt>
    <dgm:pt modelId="{760EA425-C472-4343-B651-BC585D39E480}" type="pres">
      <dgm:prSet presAssocID="{6DCA2FD7-1961-49D9-AAD9-A1FA7627ED9B}" presName="ThreeConn_1-2" presStyleLbl="fgAccFollowNode1" presStyleIdx="0" presStyleCnt="2">
        <dgm:presLayoutVars>
          <dgm:bulletEnabled val="1"/>
        </dgm:presLayoutVars>
      </dgm:prSet>
      <dgm:spPr/>
    </dgm:pt>
    <dgm:pt modelId="{A7F0AAB5-3A85-B648-95E1-03EF6B71C606}" type="pres">
      <dgm:prSet presAssocID="{6DCA2FD7-1961-49D9-AAD9-A1FA7627ED9B}" presName="ThreeConn_2-3" presStyleLbl="fgAccFollowNode1" presStyleIdx="1" presStyleCnt="2">
        <dgm:presLayoutVars>
          <dgm:bulletEnabled val="1"/>
        </dgm:presLayoutVars>
      </dgm:prSet>
      <dgm:spPr/>
    </dgm:pt>
    <dgm:pt modelId="{2C8781ED-67B1-4B4A-A940-25499BD8E722}" type="pres">
      <dgm:prSet presAssocID="{6DCA2FD7-1961-49D9-AAD9-A1FA7627ED9B}" presName="ThreeNodes_1_text" presStyleLbl="node1" presStyleIdx="2" presStyleCnt="3">
        <dgm:presLayoutVars>
          <dgm:bulletEnabled val="1"/>
        </dgm:presLayoutVars>
      </dgm:prSet>
      <dgm:spPr/>
    </dgm:pt>
    <dgm:pt modelId="{A3656ED8-1775-C948-9646-DC560187F117}" type="pres">
      <dgm:prSet presAssocID="{6DCA2FD7-1961-49D9-AAD9-A1FA7627ED9B}" presName="ThreeNodes_2_text" presStyleLbl="node1" presStyleIdx="2" presStyleCnt="3">
        <dgm:presLayoutVars>
          <dgm:bulletEnabled val="1"/>
        </dgm:presLayoutVars>
      </dgm:prSet>
      <dgm:spPr/>
    </dgm:pt>
    <dgm:pt modelId="{B2594A96-B5A7-1741-862B-127D13043E89}" type="pres">
      <dgm:prSet presAssocID="{6DCA2FD7-1961-49D9-AAD9-A1FA7627ED9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0113A18-C676-1444-BEA2-E8F55C7154CE}" type="presOf" srcId="{3474BA00-879E-47EA-ACBD-AA9E5CFBFED5}" destId="{864AF4F7-C0A1-CF41-929F-7FAD1FD7A980}" srcOrd="0" destOrd="0" presId="urn:microsoft.com/office/officeart/2005/8/layout/vProcess5"/>
    <dgm:cxn modelId="{03E13F32-5736-4A63-AE9D-2F7507D7EC33}" srcId="{6DCA2FD7-1961-49D9-AAD9-A1FA7627ED9B}" destId="{3474BA00-879E-47EA-ACBD-AA9E5CFBFED5}" srcOrd="2" destOrd="0" parTransId="{390F8F23-6D63-43A9-BCB5-009857E608FD}" sibTransId="{F93D61A4-2FC2-4C1C-97B2-59864277E3A1}"/>
    <dgm:cxn modelId="{38EFC148-0C4F-2A42-80C2-8C818C782AE1}" type="presOf" srcId="{D9CBC415-D9C2-477C-8C62-4B7106860C8A}" destId="{7A529665-2D53-5B48-8F78-F42B47ACCB0D}" srcOrd="0" destOrd="0" presId="urn:microsoft.com/office/officeart/2005/8/layout/vProcess5"/>
    <dgm:cxn modelId="{02CE816A-1E88-4774-B9FD-0EE087A7B6E8}" srcId="{6DCA2FD7-1961-49D9-AAD9-A1FA7627ED9B}" destId="{5C5AFA15-ABEF-44F1-8F88-A25EC2E2A672}" srcOrd="0" destOrd="0" parTransId="{6DD7CE83-1BB9-407A-A007-D73104334357}" sibTransId="{747AAFDC-32BF-4AB6-A5B3-8D1B60E7C58E}"/>
    <dgm:cxn modelId="{08441F71-9AFE-C54B-B189-FE918CF7B5DD}" type="presOf" srcId="{5C5AFA15-ABEF-44F1-8F88-A25EC2E2A672}" destId="{F572861E-B018-214B-8B1A-6028D34CDF92}" srcOrd="0" destOrd="0" presId="urn:microsoft.com/office/officeart/2005/8/layout/vProcess5"/>
    <dgm:cxn modelId="{3C2E8899-45F1-3C4F-ABCE-7FE2E19D8720}" type="presOf" srcId="{D19D3155-92E1-492C-A07D-821A47DF5CA2}" destId="{A7F0AAB5-3A85-B648-95E1-03EF6B71C606}" srcOrd="0" destOrd="0" presId="urn:microsoft.com/office/officeart/2005/8/layout/vProcess5"/>
    <dgm:cxn modelId="{D3E80ECB-E1EA-6549-9A89-7C91D6CA488A}" type="presOf" srcId="{5C5AFA15-ABEF-44F1-8F88-A25EC2E2A672}" destId="{2C8781ED-67B1-4B4A-A940-25499BD8E722}" srcOrd="1" destOrd="0" presId="urn:microsoft.com/office/officeart/2005/8/layout/vProcess5"/>
    <dgm:cxn modelId="{2FA819D5-DE4C-6443-A211-1C1480E03B92}" type="presOf" srcId="{6DCA2FD7-1961-49D9-AAD9-A1FA7627ED9B}" destId="{60535831-6666-A543-9FD6-701F4483DD25}" srcOrd="0" destOrd="0" presId="urn:microsoft.com/office/officeart/2005/8/layout/vProcess5"/>
    <dgm:cxn modelId="{93569FDB-E8AD-174A-B80C-CF7929E577C4}" type="presOf" srcId="{3474BA00-879E-47EA-ACBD-AA9E5CFBFED5}" destId="{B2594A96-B5A7-1741-862B-127D13043E89}" srcOrd="1" destOrd="0" presId="urn:microsoft.com/office/officeart/2005/8/layout/vProcess5"/>
    <dgm:cxn modelId="{D42AF1F8-3E09-4562-A549-5DC14B073B78}" srcId="{6DCA2FD7-1961-49D9-AAD9-A1FA7627ED9B}" destId="{D9CBC415-D9C2-477C-8C62-4B7106860C8A}" srcOrd="1" destOrd="0" parTransId="{EA824B3C-D970-4119-83A2-1A5E01C276F1}" sibTransId="{D19D3155-92E1-492C-A07D-821A47DF5CA2}"/>
    <dgm:cxn modelId="{1EF461FD-6746-AF4D-A234-58250001C4DB}" type="presOf" srcId="{747AAFDC-32BF-4AB6-A5B3-8D1B60E7C58E}" destId="{760EA425-C472-4343-B651-BC585D39E480}" srcOrd="0" destOrd="0" presId="urn:microsoft.com/office/officeart/2005/8/layout/vProcess5"/>
    <dgm:cxn modelId="{E5B942FE-DA39-BD4D-A866-16D96FCCF0D6}" type="presOf" srcId="{D9CBC415-D9C2-477C-8C62-4B7106860C8A}" destId="{A3656ED8-1775-C948-9646-DC560187F117}" srcOrd="1" destOrd="0" presId="urn:microsoft.com/office/officeart/2005/8/layout/vProcess5"/>
    <dgm:cxn modelId="{5A371796-DA9C-6F43-BDB0-F3F70B2E4FCD}" type="presParOf" srcId="{60535831-6666-A543-9FD6-701F4483DD25}" destId="{4BC8F7C4-9679-C64A-AEE9-94A752C103CB}" srcOrd="0" destOrd="0" presId="urn:microsoft.com/office/officeart/2005/8/layout/vProcess5"/>
    <dgm:cxn modelId="{CFD0E371-7477-6B43-A956-5F5141C0FEBD}" type="presParOf" srcId="{60535831-6666-A543-9FD6-701F4483DD25}" destId="{F572861E-B018-214B-8B1A-6028D34CDF92}" srcOrd="1" destOrd="0" presId="urn:microsoft.com/office/officeart/2005/8/layout/vProcess5"/>
    <dgm:cxn modelId="{FC6B662A-B8FB-3F44-84AE-5361E1C75FB7}" type="presParOf" srcId="{60535831-6666-A543-9FD6-701F4483DD25}" destId="{7A529665-2D53-5B48-8F78-F42B47ACCB0D}" srcOrd="2" destOrd="0" presId="urn:microsoft.com/office/officeart/2005/8/layout/vProcess5"/>
    <dgm:cxn modelId="{F4268F3D-6A4D-4D4E-9F78-74D7BB529395}" type="presParOf" srcId="{60535831-6666-A543-9FD6-701F4483DD25}" destId="{864AF4F7-C0A1-CF41-929F-7FAD1FD7A980}" srcOrd="3" destOrd="0" presId="urn:microsoft.com/office/officeart/2005/8/layout/vProcess5"/>
    <dgm:cxn modelId="{943D9993-CEFA-BF49-8746-A42A3B5B28F6}" type="presParOf" srcId="{60535831-6666-A543-9FD6-701F4483DD25}" destId="{760EA425-C472-4343-B651-BC585D39E480}" srcOrd="4" destOrd="0" presId="urn:microsoft.com/office/officeart/2005/8/layout/vProcess5"/>
    <dgm:cxn modelId="{A7594779-A3F6-464E-A2BE-1367552591F7}" type="presParOf" srcId="{60535831-6666-A543-9FD6-701F4483DD25}" destId="{A7F0AAB5-3A85-B648-95E1-03EF6B71C606}" srcOrd="5" destOrd="0" presId="urn:microsoft.com/office/officeart/2005/8/layout/vProcess5"/>
    <dgm:cxn modelId="{92C2B554-BB02-3C4A-8C56-5D2BBB3073C4}" type="presParOf" srcId="{60535831-6666-A543-9FD6-701F4483DD25}" destId="{2C8781ED-67B1-4B4A-A940-25499BD8E722}" srcOrd="6" destOrd="0" presId="urn:microsoft.com/office/officeart/2005/8/layout/vProcess5"/>
    <dgm:cxn modelId="{85A576A3-2346-6243-8B45-4866CD42F7DF}" type="presParOf" srcId="{60535831-6666-A543-9FD6-701F4483DD25}" destId="{A3656ED8-1775-C948-9646-DC560187F117}" srcOrd="7" destOrd="0" presId="urn:microsoft.com/office/officeart/2005/8/layout/vProcess5"/>
    <dgm:cxn modelId="{4951D858-5600-9740-8A0D-FE2CFB8B03F2}" type="presParOf" srcId="{60535831-6666-A543-9FD6-701F4483DD25}" destId="{B2594A96-B5A7-1741-862B-127D13043E8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18EEC0-BC10-4C29-8FE5-8271CB3049D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CF8427A-BDBC-43DB-8208-AF4EFDA9AF52}">
      <dgm:prSet/>
      <dgm:spPr/>
      <dgm:t>
        <a:bodyPr/>
        <a:lstStyle/>
        <a:p>
          <a:r>
            <a:rPr lang="en-US"/>
            <a:t>Sources</a:t>
          </a:r>
        </a:p>
      </dgm:t>
    </dgm:pt>
    <dgm:pt modelId="{EA6CB434-B4AE-4CFE-BDA1-C033AAA9A2CE}" type="parTrans" cxnId="{3ECDA863-DB43-47CA-B5AF-73DAC0E96EA1}">
      <dgm:prSet/>
      <dgm:spPr/>
      <dgm:t>
        <a:bodyPr/>
        <a:lstStyle/>
        <a:p>
          <a:endParaRPr lang="en-US"/>
        </a:p>
      </dgm:t>
    </dgm:pt>
    <dgm:pt modelId="{B431B00F-9970-4BF0-AC26-F5919517ADBC}" type="sibTrans" cxnId="{3ECDA863-DB43-47CA-B5AF-73DAC0E96EA1}">
      <dgm:prSet/>
      <dgm:spPr/>
      <dgm:t>
        <a:bodyPr/>
        <a:lstStyle/>
        <a:p>
          <a:endParaRPr lang="en-US"/>
        </a:p>
      </dgm:t>
    </dgm:pt>
    <dgm:pt modelId="{F69B24C2-2772-40BC-98BC-DBC3D22FD4B1}">
      <dgm:prSet/>
      <dgm:spPr/>
      <dgm:t>
        <a:bodyPr/>
        <a:lstStyle/>
        <a:p>
          <a:r>
            <a:rPr lang="en-CA">
              <a:hlinkClick xmlns:r="http://schemas.openxmlformats.org/officeDocument/2006/relationships" r:id="rId1"/>
            </a:rPr>
            <a:t>Starbucks Locations Worldwide</a:t>
          </a:r>
          <a:endParaRPr lang="en-US"/>
        </a:p>
      </dgm:t>
    </dgm:pt>
    <dgm:pt modelId="{1BF0ECEF-F8CF-4DEC-B6D7-4A07F3DFE71E}" type="parTrans" cxnId="{2D8DDDEA-1C10-4806-A88E-469C48583CA1}">
      <dgm:prSet/>
      <dgm:spPr/>
      <dgm:t>
        <a:bodyPr/>
        <a:lstStyle/>
        <a:p>
          <a:endParaRPr lang="en-US"/>
        </a:p>
      </dgm:t>
    </dgm:pt>
    <dgm:pt modelId="{21232E42-61E8-42C6-B36B-BB459CDFD763}" type="sibTrans" cxnId="{2D8DDDEA-1C10-4806-A88E-469C48583CA1}">
      <dgm:prSet/>
      <dgm:spPr/>
      <dgm:t>
        <a:bodyPr/>
        <a:lstStyle/>
        <a:p>
          <a:endParaRPr lang="en-US"/>
        </a:p>
      </dgm:t>
    </dgm:pt>
    <dgm:pt modelId="{F293143C-4E10-4835-9A1A-F8F7CC66B591}">
      <dgm:prSet/>
      <dgm:spPr/>
      <dgm:t>
        <a:bodyPr/>
        <a:lstStyle/>
        <a:p>
          <a:r>
            <a:rPr lang="en-CA">
              <a:hlinkClick xmlns:r="http://schemas.openxmlformats.org/officeDocument/2006/relationships" r:id="rId2"/>
            </a:rPr>
            <a:t>List of United States cities by population</a:t>
          </a:r>
          <a:endParaRPr lang="en-US"/>
        </a:p>
      </dgm:t>
    </dgm:pt>
    <dgm:pt modelId="{62C102EB-0AE7-4E71-BF9F-715B128B5B2C}" type="parTrans" cxnId="{94B313E6-FA4F-4173-A5A8-464E37149D71}">
      <dgm:prSet/>
      <dgm:spPr/>
      <dgm:t>
        <a:bodyPr/>
        <a:lstStyle/>
        <a:p>
          <a:endParaRPr lang="en-US"/>
        </a:p>
      </dgm:t>
    </dgm:pt>
    <dgm:pt modelId="{BDE87435-510E-4422-9707-357B3BE7FA1C}" type="sibTrans" cxnId="{94B313E6-FA4F-4173-A5A8-464E37149D71}">
      <dgm:prSet/>
      <dgm:spPr/>
      <dgm:t>
        <a:bodyPr/>
        <a:lstStyle/>
        <a:p>
          <a:endParaRPr lang="en-US"/>
        </a:p>
      </dgm:t>
    </dgm:pt>
    <dgm:pt modelId="{AA655976-DC03-420F-9BE4-FF1578E91664}">
      <dgm:prSet/>
      <dgm:spPr/>
      <dgm:t>
        <a:bodyPr/>
        <a:lstStyle/>
        <a:p>
          <a:r>
            <a:rPr lang="en-CA">
              <a:hlinkClick xmlns:r="http://schemas.openxmlformats.org/officeDocument/2006/relationships" r:id="rId3"/>
            </a:rPr>
            <a:t>Foursquare Places API</a:t>
          </a:r>
          <a:endParaRPr lang="en-US"/>
        </a:p>
      </dgm:t>
    </dgm:pt>
    <dgm:pt modelId="{86410D0E-D64E-4F12-82AD-0EB47108B414}" type="parTrans" cxnId="{47EECA8B-877F-4F66-AEAD-8CB542A0623B}">
      <dgm:prSet/>
      <dgm:spPr/>
      <dgm:t>
        <a:bodyPr/>
        <a:lstStyle/>
        <a:p>
          <a:endParaRPr lang="en-US"/>
        </a:p>
      </dgm:t>
    </dgm:pt>
    <dgm:pt modelId="{9D25C22A-B89C-411D-9513-16A13ECDF752}" type="sibTrans" cxnId="{47EECA8B-877F-4F66-AEAD-8CB542A0623B}">
      <dgm:prSet/>
      <dgm:spPr/>
      <dgm:t>
        <a:bodyPr/>
        <a:lstStyle/>
        <a:p>
          <a:endParaRPr lang="en-US"/>
        </a:p>
      </dgm:t>
    </dgm:pt>
    <dgm:pt modelId="{378D34F1-C280-4942-9207-7C8556FC9AC8}">
      <dgm:prSet/>
      <dgm:spPr/>
      <dgm:t>
        <a:bodyPr/>
        <a:lstStyle/>
        <a:p>
          <a:r>
            <a:rPr lang="en-CA"/>
            <a:t>Limitations</a:t>
          </a:r>
          <a:endParaRPr lang="en-US"/>
        </a:p>
      </dgm:t>
    </dgm:pt>
    <dgm:pt modelId="{ACEC5001-6C01-47AB-BE4B-92BBB6ED8CED}" type="parTrans" cxnId="{13E81EF0-DA07-4D3C-94D2-890189D18640}">
      <dgm:prSet/>
      <dgm:spPr/>
      <dgm:t>
        <a:bodyPr/>
        <a:lstStyle/>
        <a:p>
          <a:endParaRPr lang="en-US"/>
        </a:p>
      </dgm:t>
    </dgm:pt>
    <dgm:pt modelId="{BCADC51B-2BAE-4C34-BA16-9DA6B11F5910}" type="sibTrans" cxnId="{13E81EF0-DA07-4D3C-94D2-890189D18640}">
      <dgm:prSet/>
      <dgm:spPr/>
      <dgm:t>
        <a:bodyPr/>
        <a:lstStyle/>
        <a:p>
          <a:endParaRPr lang="en-US"/>
        </a:p>
      </dgm:t>
    </dgm:pt>
    <dgm:pt modelId="{710E0694-FCCF-43A9-82A9-48D41C6E497D}">
      <dgm:prSet/>
      <dgm:spPr/>
      <dgm:t>
        <a:bodyPr/>
        <a:lstStyle/>
        <a:p>
          <a:r>
            <a:rPr lang="en-CA"/>
            <a:t>500 quota for free version of Foursquare API</a:t>
          </a:r>
          <a:endParaRPr lang="en-US"/>
        </a:p>
      </dgm:t>
    </dgm:pt>
    <dgm:pt modelId="{D94E85CB-B11B-488B-B562-6FE0D1732003}" type="parTrans" cxnId="{1CA6753C-C49B-4600-84B5-13D89A155364}">
      <dgm:prSet/>
      <dgm:spPr/>
      <dgm:t>
        <a:bodyPr/>
        <a:lstStyle/>
        <a:p>
          <a:endParaRPr lang="en-US"/>
        </a:p>
      </dgm:t>
    </dgm:pt>
    <dgm:pt modelId="{25B890AA-A688-4B48-82B2-CFC4F5A34F07}" type="sibTrans" cxnId="{1CA6753C-C49B-4600-84B5-13D89A155364}">
      <dgm:prSet/>
      <dgm:spPr/>
      <dgm:t>
        <a:bodyPr/>
        <a:lstStyle/>
        <a:p>
          <a:endParaRPr lang="en-US"/>
        </a:p>
      </dgm:t>
    </dgm:pt>
    <dgm:pt modelId="{FECDDDE9-B651-4ED7-92CC-7B26F11F8CFD}">
      <dgm:prSet/>
      <dgm:spPr/>
      <dgm:t>
        <a:bodyPr/>
        <a:lstStyle/>
        <a:p>
          <a:r>
            <a:rPr lang="en-CA"/>
            <a:t>Rating only indicates customer satisfaction</a:t>
          </a:r>
          <a:endParaRPr lang="en-US"/>
        </a:p>
      </dgm:t>
    </dgm:pt>
    <dgm:pt modelId="{F7BA7FDD-FA7D-45C0-867A-2C82E4508491}" type="parTrans" cxnId="{5713895D-5E6F-4B32-8DAA-677BA21E68AC}">
      <dgm:prSet/>
      <dgm:spPr/>
      <dgm:t>
        <a:bodyPr/>
        <a:lstStyle/>
        <a:p>
          <a:endParaRPr lang="en-US"/>
        </a:p>
      </dgm:t>
    </dgm:pt>
    <dgm:pt modelId="{77845259-02F7-49B7-BCEF-E02AC4D7D58A}" type="sibTrans" cxnId="{5713895D-5E6F-4B32-8DAA-677BA21E68AC}">
      <dgm:prSet/>
      <dgm:spPr/>
      <dgm:t>
        <a:bodyPr/>
        <a:lstStyle/>
        <a:p>
          <a:endParaRPr lang="en-US"/>
        </a:p>
      </dgm:t>
    </dgm:pt>
    <dgm:pt modelId="{F0B2C421-9390-CA40-827F-28E5B50E7F24}" type="pres">
      <dgm:prSet presAssocID="{D218EEC0-BC10-4C29-8FE5-8271CB3049DA}" presName="Name0" presStyleCnt="0">
        <dgm:presLayoutVars>
          <dgm:dir/>
          <dgm:animLvl val="lvl"/>
          <dgm:resizeHandles val="exact"/>
        </dgm:presLayoutVars>
      </dgm:prSet>
      <dgm:spPr/>
    </dgm:pt>
    <dgm:pt modelId="{7AD5304A-2582-A24D-9E1D-861E17CE6EDB}" type="pres">
      <dgm:prSet presAssocID="{378D34F1-C280-4942-9207-7C8556FC9AC8}" presName="boxAndChildren" presStyleCnt="0"/>
      <dgm:spPr/>
    </dgm:pt>
    <dgm:pt modelId="{3E473566-3CAC-0F44-A205-662AF98A8F20}" type="pres">
      <dgm:prSet presAssocID="{378D34F1-C280-4942-9207-7C8556FC9AC8}" presName="parentTextBox" presStyleLbl="alignNode1" presStyleIdx="0" presStyleCnt="2"/>
      <dgm:spPr/>
    </dgm:pt>
    <dgm:pt modelId="{2C685E0B-857B-534A-85EE-D025153C6D7D}" type="pres">
      <dgm:prSet presAssocID="{378D34F1-C280-4942-9207-7C8556FC9AC8}" presName="descendantBox" presStyleLbl="bgAccFollowNode1" presStyleIdx="0" presStyleCnt="2"/>
      <dgm:spPr/>
    </dgm:pt>
    <dgm:pt modelId="{D1A65E36-C121-4545-BC18-0035E492C490}" type="pres">
      <dgm:prSet presAssocID="{B431B00F-9970-4BF0-AC26-F5919517ADBC}" presName="sp" presStyleCnt="0"/>
      <dgm:spPr/>
    </dgm:pt>
    <dgm:pt modelId="{C92BBAB7-2914-BA46-9286-B67895217E18}" type="pres">
      <dgm:prSet presAssocID="{0CF8427A-BDBC-43DB-8208-AF4EFDA9AF52}" presName="arrowAndChildren" presStyleCnt="0"/>
      <dgm:spPr/>
    </dgm:pt>
    <dgm:pt modelId="{DE083786-0596-BA49-9E28-367339D0B6D7}" type="pres">
      <dgm:prSet presAssocID="{0CF8427A-BDBC-43DB-8208-AF4EFDA9AF52}" presName="parentTextArrow" presStyleLbl="node1" presStyleIdx="0" presStyleCnt="0"/>
      <dgm:spPr/>
    </dgm:pt>
    <dgm:pt modelId="{CCE5E94A-5431-034B-B4FB-2DE697652A7B}" type="pres">
      <dgm:prSet presAssocID="{0CF8427A-BDBC-43DB-8208-AF4EFDA9AF52}" presName="arrow" presStyleLbl="alignNode1" presStyleIdx="1" presStyleCnt="2"/>
      <dgm:spPr/>
    </dgm:pt>
    <dgm:pt modelId="{E6851BB4-308F-E943-BA32-5E6A61B5820E}" type="pres">
      <dgm:prSet presAssocID="{0CF8427A-BDBC-43DB-8208-AF4EFDA9AF52}" presName="descendantArrow" presStyleLbl="bgAccFollowNode1" presStyleIdx="1" presStyleCnt="2"/>
      <dgm:spPr/>
    </dgm:pt>
  </dgm:ptLst>
  <dgm:cxnLst>
    <dgm:cxn modelId="{C803901D-2DF6-BD40-9ED8-5E6DE153F50B}" type="presOf" srcId="{F293143C-4E10-4835-9A1A-F8F7CC66B591}" destId="{E6851BB4-308F-E943-BA32-5E6A61B5820E}" srcOrd="0" destOrd="1" presId="urn:microsoft.com/office/officeart/2016/7/layout/VerticalDownArrowProcess"/>
    <dgm:cxn modelId="{1CA6753C-C49B-4600-84B5-13D89A155364}" srcId="{378D34F1-C280-4942-9207-7C8556FC9AC8}" destId="{710E0694-FCCF-43A9-82A9-48D41C6E497D}" srcOrd="0" destOrd="0" parTransId="{D94E85CB-B11B-488B-B562-6FE0D1732003}" sibTransId="{25B890AA-A688-4B48-82B2-CFC4F5A34F07}"/>
    <dgm:cxn modelId="{5D70F853-F086-974E-8503-129012BA46FB}" type="presOf" srcId="{378D34F1-C280-4942-9207-7C8556FC9AC8}" destId="{3E473566-3CAC-0F44-A205-662AF98A8F20}" srcOrd="0" destOrd="0" presId="urn:microsoft.com/office/officeart/2016/7/layout/VerticalDownArrowProcess"/>
    <dgm:cxn modelId="{5713895D-5E6F-4B32-8DAA-677BA21E68AC}" srcId="{378D34F1-C280-4942-9207-7C8556FC9AC8}" destId="{FECDDDE9-B651-4ED7-92CC-7B26F11F8CFD}" srcOrd="1" destOrd="0" parTransId="{F7BA7FDD-FA7D-45C0-867A-2C82E4508491}" sibTransId="{77845259-02F7-49B7-BCEF-E02AC4D7D58A}"/>
    <dgm:cxn modelId="{3ECDA863-DB43-47CA-B5AF-73DAC0E96EA1}" srcId="{D218EEC0-BC10-4C29-8FE5-8271CB3049DA}" destId="{0CF8427A-BDBC-43DB-8208-AF4EFDA9AF52}" srcOrd="0" destOrd="0" parTransId="{EA6CB434-B4AE-4CFE-BDA1-C033AAA9A2CE}" sibTransId="{B431B00F-9970-4BF0-AC26-F5919517ADBC}"/>
    <dgm:cxn modelId="{77A29A76-0663-DE41-81D1-A2A6C7C05119}" type="presOf" srcId="{D218EEC0-BC10-4C29-8FE5-8271CB3049DA}" destId="{F0B2C421-9390-CA40-827F-28E5B50E7F24}" srcOrd="0" destOrd="0" presId="urn:microsoft.com/office/officeart/2016/7/layout/VerticalDownArrowProcess"/>
    <dgm:cxn modelId="{8EFA097C-7BCC-AA4E-B4F6-614039D4877E}" type="presOf" srcId="{AA655976-DC03-420F-9BE4-FF1578E91664}" destId="{E6851BB4-308F-E943-BA32-5E6A61B5820E}" srcOrd="0" destOrd="2" presId="urn:microsoft.com/office/officeart/2016/7/layout/VerticalDownArrowProcess"/>
    <dgm:cxn modelId="{47EECA8B-877F-4F66-AEAD-8CB542A0623B}" srcId="{0CF8427A-BDBC-43DB-8208-AF4EFDA9AF52}" destId="{AA655976-DC03-420F-9BE4-FF1578E91664}" srcOrd="2" destOrd="0" parTransId="{86410D0E-D64E-4F12-82AD-0EB47108B414}" sibTransId="{9D25C22A-B89C-411D-9513-16A13ECDF752}"/>
    <dgm:cxn modelId="{6C0878A8-04CE-4D42-9054-CCC8E66EFCCD}" type="presOf" srcId="{FECDDDE9-B651-4ED7-92CC-7B26F11F8CFD}" destId="{2C685E0B-857B-534A-85EE-D025153C6D7D}" srcOrd="0" destOrd="1" presId="urn:microsoft.com/office/officeart/2016/7/layout/VerticalDownArrowProcess"/>
    <dgm:cxn modelId="{1E9DDAB7-E980-B345-A94D-FB4DC4C91C19}" type="presOf" srcId="{710E0694-FCCF-43A9-82A9-48D41C6E497D}" destId="{2C685E0B-857B-534A-85EE-D025153C6D7D}" srcOrd="0" destOrd="0" presId="urn:microsoft.com/office/officeart/2016/7/layout/VerticalDownArrowProcess"/>
    <dgm:cxn modelId="{E640B8CC-8481-834A-BF3F-FDED582CFE76}" type="presOf" srcId="{0CF8427A-BDBC-43DB-8208-AF4EFDA9AF52}" destId="{DE083786-0596-BA49-9E28-367339D0B6D7}" srcOrd="0" destOrd="0" presId="urn:microsoft.com/office/officeart/2016/7/layout/VerticalDownArrowProcess"/>
    <dgm:cxn modelId="{63C2B2DE-D928-CE4D-B982-4CBDE722553A}" type="presOf" srcId="{0CF8427A-BDBC-43DB-8208-AF4EFDA9AF52}" destId="{CCE5E94A-5431-034B-B4FB-2DE697652A7B}" srcOrd="1" destOrd="0" presId="urn:microsoft.com/office/officeart/2016/7/layout/VerticalDownArrowProcess"/>
    <dgm:cxn modelId="{94B313E6-FA4F-4173-A5A8-464E37149D71}" srcId="{0CF8427A-BDBC-43DB-8208-AF4EFDA9AF52}" destId="{F293143C-4E10-4835-9A1A-F8F7CC66B591}" srcOrd="1" destOrd="0" parTransId="{62C102EB-0AE7-4E71-BF9F-715B128B5B2C}" sibTransId="{BDE87435-510E-4422-9707-357B3BE7FA1C}"/>
    <dgm:cxn modelId="{2D8DDDEA-1C10-4806-A88E-469C48583CA1}" srcId="{0CF8427A-BDBC-43DB-8208-AF4EFDA9AF52}" destId="{F69B24C2-2772-40BC-98BC-DBC3D22FD4B1}" srcOrd="0" destOrd="0" parTransId="{1BF0ECEF-F8CF-4DEC-B6D7-4A07F3DFE71E}" sibTransId="{21232E42-61E8-42C6-B36B-BB459CDFD763}"/>
    <dgm:cxn modelId="{13E81EF0-DA07-4D3C-94D2-890189D18640}" srcId="{D218EEC0-BC10-4C29-8FE5-8271CB3049DA}" destId="{378D34F1-C280-4942-9207-7C8556FC9AC8}" srcOrd="1" destOrd="0" parTransId="{ACEC5001-6C01-47AB-BE4B-92BBB6ED8CED}" sibTransId="{BCADC51B-2BAE-4C34-BA16-9DA6B11F5910}"/>
    <dgm:cxn modelId="{21CEF1F4-3D26-364F-BEB3-B3C4415CD23F}" type="presOf" srcId="{F69B24C2-2772-40BC-98BC-DBC3D22FD4B1}" destId="{E6851BB4-308F-E943-BA32-5E6A61B5820E}" srcOrd="0" destOrd="0" presId="urn:microsoft.com/office/officeart/2016/7/layout/VerticalDownArrowProcess"/>
    <dgm:cxn modelId="{35C21AF2-963B-E743-A575-869CBDDDFF2B}" type="presParOf" srcId="{F0B2C421-9390-CA40-827F-28E5B50E7F24}" destId="{7AD5304A-2582-A24D-9E1D-861E17CE6EDB}" srcOrd="0" destOrd="0" presId="urn:microsoft.com/office/officeart/2016/7/layout/VerticalDownArrowProcess"/>
    <dgm:cxn modelId="{585FA242-5C62-B54C-8F8E-36E3D642DB51}" type="presParOf" srcId="{7AD5304A-2582-A24D-9E1D-861E17CE6EDB}" destId="{3E473566-3CAC-0F44-A205-662AF98A8F20}" srcOrd="0" destOrd="0" presId="urn:microsoft.com/office/officeart/2016/7/layout/VerticalDownArrowProcess"/>
    <dgm:cxn modelId="{D869DE26-FB46-0542-9CE4-1218818AF28C}" type="presParOf" srcId="{7AD5304A-2582-A24D-9E1D-861E17CE6EDB}" destId="{2C685E0B-857B-534A-85EE-D025153C6D7D}" srcOrd="1" destOrd="0" presId="urn:microsoft.com/office/officeart/2016/7/layout/VerticalDownArrowProcess"/>
    <dgm:cxn modelId="{FA8DFAA4-708D-E14B-864A-AB9C9487464F}" type="presParOf" srcId="{F0B2C421-9390-CA40-827F-28E5B50E7F24}" destId="{D1A65E36-C121-4545-BC18-0035E492C490}" srcOrd="1" destOrd="0" presId="urn:microsoft.com/office/officeart/2016/7/layout/VerticalDownArrowProcess"/>
    <dgm:cxn modelId="{8BE331FD-7FB9-F944-AF39-14E8EF26C74B}" type="presParOf" srcId="{F0B2C421-9390-CA40-827F-28E5B50E7F24}" destId="{C92BBAB7-2914-BA46-9286-B67895217E18}" srcOrd="2" destOrd="0" presId="urn:microsoft.com/office/officeart/2016/7/layout/VerticalDownArrowProcess"/>
    <dgm:cxn modelId="{9442DA8E-AEE5-8D4B-9B21-48D6003A4DCA}" type="presParOf" srcId="{C92BBAB7-2914-BA46-9286-B67895217E18}" destId="{DE083786-0596-BA49-9E28-367339D0B6D7}" srcOrd="0" destOrd="0" presId="urn:microsoft.com/office/officeart/2016/7/layout/VerticalDownArrowProcess"/>
    <dgm:cxn modelId="{9F1F295C-6A3B-BF44-AF1B-9BC334C919F6}" type="presParOf" srcId="{C92BBAB7-2914-BA46-9286-B67895217E18}" destId="{CCE5E94A-5431-034B-B4FB-2DE697652A7B}" srcOrd="1" destOrd="0" presId="urn:microsoft.com/office/officeart/2016/7/layout/VerticalDownArrowProcess"/>
    <dgm:cxn modelId="{44AD3682-20D1-214C-BAC1-AE9E682BD833}" type="presParOf" srcId="{C92BBAB7-2914-BA46-9286-B67895217E18}" destId="{E6851BB4-308F-E943-BA32-5E6A61B5820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8B1725-0341-4C6A-A693-2C1F4A968B96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545242-B5C2-4EF4-9120-47E8E2CA1CDA}">
      <dgm:prSet/>
      <dgm:spPr/>
      <dgm:t>
        <a:bodyPr/>
        <a:lstStyle/>
        <a:p>
          <a:r>
            <a:rPr lang="en-CA" dirty="0"/>
            <a:t>The result of this research was that the only good indicators of whether a Starbucks will have a good customer satisfaction rate is the </a:t>
          </a:r>
          <a:r>
            <a:rPr lang="en-CA" b="1" u="sng" dirty="0"/>
            <a:t>type of </a:t>
          </a:r>
          <a:r>
            <a:rPr lang="en-CA" b="1" u="sng" dirty="0" err="1"/>
            <a:t>buidings</a:t>
          </a:r>
          <a:r>
            <a:rPr lang="en-CA" b="1" u="sng" dirty="0"/>
            <a:t> around it</a:t>
          </a:r>
          <a:endParaRPr lang="en-US" b="1" u="sng" dirty="0"/>
        </a:p>
      </dgm:t>
    </dgm:pt>
    <dgm:pt modelId="{22B05E09-E80D-4C2A-91F1-500F72A71961}" type="parTrans" cxnId="{FF64AE7D-0592-462A-A5D8-6ECCC18CDF3A}">
      <dgm:prSet/>
      <dgm:spPr/>
      <dgm:t>
        <a:bodyPr/>
        <a:lstStyle/>
        <a:p>
          <a:endParaRPr lang="en-US"/>
        </a:p>
      </dgm:t>
    </dgm:pt>
    <dgm:pt modelId="{65880C05-36D0-45C7-92CD-94AC6B6DA32B}" type="sibTrans" cxnId="{FF64AE7D-0592-462A-A5D8-6ECCC18CDF3A}">
      <dgm:prSet/>
      <dgm:spPr/>
      <dgm:t>
        <a:bodyPr/>
        <a:lstStyle/>
        <a:p>
          <a:endParaRPr lang="en-US"/>
        </a:p>
      </dgm:t>
    </dgm:pt>
    <dgm:pt modelId="{F958C619-13FB-4A6E-9E43-6287819C0094}">
      <dgm:prSet/>
      <dgm:spPr/>
      <dgm:t>
        <a:bodyPr/>
        <a:lstStyle/>
        <a:p>
          <a:r>
            <a:rPr lang="en-CA" dirty="0"/>
            <a:t>Executives should use the results outlined above </a:t>
          </a:r>
          <a:r>
            <a:rPr lang="en-CA" b="1" u="sng" dirty="0"/>
            <a:t>lightly</a:t>
          </a:r>
          <a:r>
            <a:rPr lang="en-CA" dirty="0"/>
            <a:t> as they do not show a </a:t>
          </a:r>
          <a:r>
            <a:rPr lang="en-CA" b="1" u="sng" dirty="0"/>
            <a:t>complete picture</a:t>
          </a:r>
          <a:r>
            <a:rPr lang="en-CA" dirty="0"/>
            <a:t> of how successful the store really is</a:t>
          </a:r>
          <a:endParaRPr lang="en-US" dirty="0"/>
        </a:p>
      </dgm:t>
    </dgm:pt>
    <dgm:pt modelId="{3F8E9115-DE40-45DA-B847-E7A3B28E937D}" type="parTrans" cxnId="{84B2256C-9373-4472-A550-54A550BE5DC6}">
      <dgm:prSet/>
      <dgm:spPr/>
      <dgm:t>
        <a:bodyPr/>
        <a:lstStyle/>
        <a:p>
          <a:endParaRPr lang="en-US"/>
        </a:p>
      </dgm:t>
    </dgm:pt>
    <dgm:pt modelId="{6387F26F-2421-499D-B6E3-EF6A59128E97}" type="sibTrans" cxnId="{84B2256C-9373-4472-A550-54A550BE5DC6}">
      <dgm:prSet/>
      <dgm:spPr/>
      <dgm:t>
        <a:bodyPr/>
        <a:lstStyle/>
        <a:p>
          <a:endParaRPr lang="en-US"/>
        </a:p>
      </dgm:t>
    </dgm:pt>
    <dgm:pt modelId="{A34AA37A-4666-4D05-97C7-73EE329E1EA2}">
      <dgm:prSet/>
      <dgm:spPr/>
      <dgm:t>
        <a:bodyPr/>
        <a:lstStyle/>
        <a:p>
          <a:r>
            <a:rPr lang="en-CA" dirty="0"/>
            <a:t>Future Directions</a:t>
          </a:r>
          <a:endParaRPr lang="en-US" dirty="0"/>
        </a:p>
      </dgm:t>
    </dgm:pt>
    <dgm:pt modelId="{0487C74A-54D9-44DF-8C8F-BF981EF9C4DD}" type="parTrans" cxnId="{5BF20DA6-106F-4CC1-BC8B-D88741B6D1C6}">
      <dgm:prSet/>
      <dgm:spPr/>
      <dgm:t>
        <a:bodyPr/>
        <a:lstStyle/>
        <a:p>
          <a:endParaRPr lang="en-US"/>
        </a:p>
      </dgm:t>
    </dgm:pt>
    <dgm:pt modelId="{C7EADB8C-3EAB-46F7-8422-9318DBC67A50}" type="sibTrans" cxnId="{5BF20DA6-106F-4CC1-BC8B-D88741B6D1C6}">
      <dgm:prSet/>
      <dgm:spPr/>
      <dgm:t>
        <a:bodyPr/>
        <a:lstStyle/>
        <a:p>
          <a:endParaRPr lang="en-US"/>
        </a:p>
      </dgm:t>
    </dgm:pt>
    <dgm:pt modelId="{3F65743E-E888-4DC0-8361-90C57E1565B0}">
      <dgm:prSet custT="1"/>
      <dgm:spPr/>
      <dgm:t>
        <a:bodyPr/>
        <a:lstStyle/>
        <a:p>
          <a:r>
            <a:rPr lang="en-CA" sz="1800" b="1" u="sng" dirty="0"/>
            <a:t>More Data</a:t>
          </a:r>
          <a:r>
            <a:rPr lang="en-CA" sz="1800" dirty="0"/>
            <a:t>: gather data from all around the world, analyzing ratings from more than one source and collecting more demographic data</a:t>
          </a:r>
          <a:endParaRPr lang="en-US" sz="1800" dirty="0"/>
        </a:p>
      </dgm:t>
    </dgm:pt>
    <dgm:pt modelId="{F981746D-7531-4679-8243-203982F28911}" type="parTrans" cxnId="{A1B07C96-DC33-4CBE-B276-30BFFAE421A9}">
      <dgm:prSet/>
      <dgm:spPr/>
      <dgm:t>
        <a:bodyPr/>
        <a:lstStyle/>
        <a:p>
          <a:endParaRPr lang="en-US"/>
        </a:p>
      </dgm:t>
    </dgm:pt>
    <dgm:pt modelId="{CAB1CA8E-371A-4060-B6F6-EED8000FDE2F}" type="sibTrans" cxnId="{A1B07C96-DC33-4CBE-B276-30BFFAE421A9}">
      <dgm:prSet/>
      <dgm:spPr/>
      <dgm:t>
        <a:bodyPr/>
        <a:lstStyle/>
        <a:p>
          <a:endParaRPr lang="en-US"/>
        </a:p>
      </dgm:t>
    </dgm:pt>
    <dgm:pt modelId="{0AD21A70-8741-41C2-9759-F25ECD35CE39}">
      <dgm:prSet custT="1"/>
      <dgm:spPr/>
      <dgm:t>
        <a:bodyPr/>
        <a:lstStyle/>
        <a:p>
          <a:r>
            <a:rPr lang="en-CA" sz="2000" b="1" u="sng" dirty="0"/>
            <a:t>Definition of Success</a:t>
          </a:r>
          <a:r>
            <a:rPr lang="en-CA" sz="2000" dirty="0"/>
            <a:t>: include financial data about the store vs just its rating</a:t>
          </a:r>
          <a:endParaRPr lang="en-US" sz="2000" dirty="0"/>
        </a:p>
      </dgm:t>
    </dgm:pt>
    <dgm:pt modelId="{AD6BDAEF-F9D1-416D-9658-1CE9E9C03FC5}" type="parTrans" cxnId="{569550B4-C4B0-49EE-BD7D-0AAD04685C04}">
      <dgm:prSet/>
      <dgm:spPr/>
      <dgm:t>
        <a:bodyPr/>
        <a:lstStyle/>
        <a:p>
          <a:endParaRPr lang="en-US"/>
        </a:p>
      </dgm:t>
    </dgm:pt>
    <dgm:pt modelId="{02D0D9FE-D14E-483E-AF73-13D7DBBB687C}" type="sibTrans" cxnId="{569550B4-C4B0-49EE-BD7D-0AAD04685C04}">
      <dgm:prSet/>
      <dgm:spPr/>
      <dgm:t>
        <a:bodyPr/>
        <a:lstStyle/>
        <a:p>
          <a:endParaRPr lang="en-US"/>
        </a:p>
      </dgm:t>
    </dgm:pt>
    <dgm:pt modelId="{43A55399-4518-9046-A758-F0CA32DAC68C}" type="pres">
      <dgm:prSet presAssocID="{E18B1725-0341-4C6A-A693-2C1F4A968B96}" presName="Name0" presStyleCnt="0">
        <dgm:presLayoutVars>
          <dgm:dir/>
          <dgm:animLvl val="lvl"/>
          <dgm:resizeHandles val="exact"/>
        </dgm:presLayoutVars>
      </dgm:prSet>
      <dgm:spPr/>
    </dgm:pt>
    <dgm:pt modelId="{D39B781C-3D28-554C-AA4F-B958F7049369}" type="pres">
      <dgm:prSet presAssocID="{A34AA37A-4666-4D05-97C7-73EE329E1EA2}" presName="boxAndChildren" presStyleCnt="0"/>
      <dgm:spPr/>
    </dgm:pt>
    <dgm:pt modelId="{B75CE792-425D-A94A-836C-E01CC88CABA1}" type="pres">
      <dgm:prSet presAssocID="{A34AA37A-4666-4D05-97C7-73EE329E1EA2}" presName="parentTextBox" presStyleLbl="node1" presStyleIdx="0" presStyleCnt="3"/>
      <dgm:spPr/>
    </dgm:pt>
    <dgm:pt modelId="{A19334BE-5FBD-8D48-B709-FA25BB785D53}" type="pres">
      <dgm:prSet presAssocID="{A34AA37A-4666-4D05-97C7-73EE329E1EA2}" presName="entireBox" presStyleLbl="node1" presStyleIdx="0" presStyleCnt="3"/>
      <dgm:spPr/>
    </dgm:pt>
    <dgm:pt modelId="{301BB086-3E55-674A-A31A-3E2D78E642DF}" type="pres">
      <dgm:prSet presAssocID="{A34AA37A-4666-4D05-97C7-73EE329E1EA2}" presName="descendantBox" presStyleCnt="0"/>
      <dgm:spPr/>
    </dgm:pt>
    <dgm:pt modelId="{92D98152-22CF-0440-AAE3-B7F74D961766}" type="pres">
      <dgm:prSet presAssocID="{3F65743E-E888-4DC0-8361-90C57E1565B0}" presName="childTextBox" presStyleLbl="fgAccFollowNode1" presStyleIdx="0" presStyleCnt="2">
        <dgm:presLayoutVars>
          <dgm:bulletEnabled val="1"/>
        </dgm:presLayoutVars>
      </dgm:prSet>
      <dgm:spPr/>
    </dgm:pt>
    <dgm:pt modelId="{BADD9675-F370-2049-BA53-2DE3D29FFBA0}" type="pres">
      <dgm:prSet presAssocID="{0AD21A70-8741-41C2-9759-F25ECD35CE39}" presName="childTextBox" presStyleLbl="fgAccFollowNode1" presStyleIdx="1" presStyleCnt="2">
        <dgm:presLayoutVars>
          <dgm:bulletEnabled val="1"/>
        </dgm:presLayoutVars>
      </dgm:prSet>
      <dgm:spPr/>
    </dgm:pt>
    <dgm:pt modelId="{77EA6E63-50E7-684C-83C8-D8B579228762}" type="pres">
      <dgm:prSet presAssocID="{6387F26F-2421-499D-B6E3-EF6A59128E97}" presName="sp" presStyleCnt="0"/>
      <dgm:spPr/>
    </dgm:pt>
    <dgm:pt modelId="{71E4CC6D-B575-A042-8ABF-C6A9DD7C0987}" type="pres">
      <dgm:prSet presAssocID="{F958C619-13FB-4A6E-9E43-6287819C0094}" presName="arrowAndChildren" presStyleCnt="0"/>
      <dgm:spPr/>
    </dgm:pt>
    <dgm:pt modelId="{62C83D18-F1C1-5443-90E0-EAD89A36BC27}" type="pres">
      <dgm:prSet presAssocID="{F958C619-13FB-4A6E-9E43-6287819C0094}" presName="parentTextArrow" presStyleLbl="node1" presStyleIdx="1" presStyleCnt="3"/>
      <dgm:spPr/>
    </dgm:pt>
    <dgm:pt modelId="{1A0EEE95-BAB3-6D49-AC8D-0AD8256C6A77}" type="pres">
      <dgm:prSet presAssocID="{65880C05-36D0-45C7-92CD-94AC6B6DA32B}" presName="sp" presStyleCnt="0"/>
      <dgm:spPr/>
    </dgm:pt>
    <dgm:pt modelId="{EEB357E1-0463-6444-8FF3-ACDA2E14E75E}" type="pres">
      <dgm:prSet presAssocID="{6A545242-B5C2-4EF4-9120-47E8E2CA1CDA}" presName="arrowAndChildren" presStyleCnt="0"/>
      <dgm:spPr/>
    </dgm:pt>
    <dgm:pt modelId="{F90524DE-F4A1-5541-84C9-6C5B36C895F4}" type="pres">
      <dgm:prSet presAssocID="{6A545242-B5C2-4EF4-9120-47E8E2CA1CDA}" presName="parentTextArrow" presStyleLbl="node1" presStyleIdx="2" presStyleCnt="3"/>
      <dgm:spPr/>
    </dgm:pt>
  </dgm:ptLst>
  <dgm:cxnLst>
    <dgm:cxn modelId="{E45DF003-B23E-024A-AD5B-399B8BD58298}" type="presOf" srcId="{0AD21A70-8741-41C2-9759-F25ECD35CE39}" destId="{BADD9675-F370-2049-BA53-2DE3D29FFBA0}" srcOrd="0" destOrd="0" presId="urn:microsoft.com/office/officeart/2005/8/layout/process4"/>
    <dgm:cxn modelId="{3E60215B-9F42-354F-AFCF-CA4ED06698F3}" type="presOf" srcId="{3F65743E-E888-4DC0-8361-90C57E1565B0}" destId="{92D98152-22CF-0440-AAE3-B7F74D961766}" srcOrd="0" destOrd="0" presId="urn:microsoft.com/office/officeart/2005/8/layout/process4"/>
    <dgm:cxn modelId="{84B2256C-9373-4472-A550-54A550BE5DC6}" srcId="{E18B1725-0341-4C6A-A693-2C1F4A968B96}" destId="{F958C619-13FB-4A6E-9E43-6287819C0094}" srcOrd="1" destOrd="0" parTransId="{3F8E9115-DE40-45DA-B847-E7A3B28E937D}" sibTransId="{6387F26F-2421-499D-B6E3-EF6A59128E97}"/>
    <dgm:cxn modelId="{9B645C6C-377F-704D-A497-E287999654F7}" type="presOf" srcId="{F958C619-13FB-4A6E-9E43-6287819C0094}" destId="{62C83D18-F1C1-5443-90E0-EAD89A36BC27}" srcOrd="0" destOrd="0" presId="urn:microsoft.com/office/officeart/2005/8/layout/process4"/>
    <dgm:cxn modelId="{FF64AE7D-0592-462A-A5D8-6ECCC18CDF3A}" srcId="{E18B1725-0341-4C6A-A693-2C1F4A968B96}" destId="{6A545242-B5C2-4EF4-9120-47E8E2CA1CDA}" srcOrd="0" destOrd="0" parTransId="{22B05E09-E80D-4C2A-91F1-500F72A71961}" sibTransId="{65880C05-36D0-45C7-92CD-94AC6B6DA32B}"/>
    <dgm:cxn modelId="{3B5B6096-8F2F-A84A-8D3F-80F40AAF09FB}" type="presOf" srcId="{A34AA37A-4666-4D05-97C7-73EE329E1EA2}" destId="{B75CE792-425D-A94A-836C-E01CC88CABA1}" srcOrd="0" destOrd="0" presId="urn:microsoft.com/office/officeart/2005/8/layout/process4"/>
    <dgm:cxn modelId="{A1B07C96-DC33-4CBE-B276-30BFFAE421A9}" srcId="{A34AA37A-4666-4D05-97C7-73EE329E1EA2}" destId="{3F65743E-E888-4DC0-8361-90C57E1565B0}" srcOrd="0" destOrd="0" parTransId="{F981746D-7531-4679-8243-203982F28911}" sibTransId="{CAB1CA8E-371A-4060-B6F6-EED8000FDE2F}"/>
    <dgm:cxn modelId="{5BF20DA6-106F-4CC1-BC8B-D88741B6D1C6}" srcId="{E18B1725-0341-4C6A-A693-2C1F4A968B96}" destId="{A34AA37A-4666-4D05-97C7-73EE329E1EA2}" srcOrd="2" destOrd="0" parTransId="{0487C74A-54D9-44DF-8C8F-BF981EF9C4DD}" sibTransId="{C7EADB8C-3EAB-46F7-8422-9318DBC67A50}"/>
    <dgm:cxn modelId="{569550B4-C4B0-49EE-BD7D-0AAD04685C04}" srcId="{A34AA37A-4666-4D05-97C7-73EE329E1EA2}" destId="{0AD21A70-8741-41C2-9759-F25ECD35CE39}" srcOrd="1" destOrd="0" parTransId="{AD6BDAEF-F9D1-416D-9658-1CE9E9C03FC5}" sibTransId="{02D0D9FE-D14E-483E-AF73-13D7DBBB687C}"/>
    <dgm:cxn modelId="{B4ADECC7-A107-684E-BBA5-A2651CBBEE1E}" type="presOf" srcId="{A34AA37A-4666-4D05-97C7-73EE329E1EA2}" destId="{A19334BE-5FBD-8D48-B709-FA25BB785D53}" srcOrd="1" destOrd="0" presId="urn:microsoft.com/office/officeart/2005/8/layout/process4"/>
    <dgm:cxn modelId="{8F516FF7-58C9-604D-844F-EA3248356229}" type="presOf" srcId="{E18B1725-0341-4C6A-A693-2C1F4A968B96}" destId="{43A55399-4518-9046-A758-F0CA32DAC68C}" srcOrd="0" destOrd="0" presId="urn:microsoft.com/office/officeart/2005/8/layout/process4"/>
    <dgm:cxn modelId="{56C4F6F7-352F-4E4B-B4B6-A6FCAF4CDB73}" type="presOf" srcId="{6A545242-B5C2-4EF4-9120-47E8E2CA1CDA}" destId="{F90524DE-F4A1-5541-84C9-6C5B36C895F4}" srcOrd="0" destOrd="0" presId="urn:microsoft.com/office/officeart/2005/8/layout/process4"/>
    <dgm:cxn modelId="{44CCF33E-FECD-FC42-82B3-575CDEB1D6AE}" type="presParOf" srcId="{43A55399-4518-9046-A758-F0CA32DAC68C}" destId="{D39B781C-3D28-554C-AA4F-B958F7049369}" srcOrd="0" destOrd="0" presId="urn:microsoft.com/office/officeart/2005/8/layout/process4"/>
    <dgm:cxn modelId="{D3971310-0598-874B-9219-85E91E075E16}" type="presParOf" srcId="{D39B781C-3D28-554C-AA4F-B958F7049369}" destId="{B75CE792-425D-A94A-836C-E01CC88CABA1}" srcOrd="0" destOrd="0" presId="urn:microsoft.com/office/officeart/2005/8/layout/process4"/>
    <dgm:cxn modelId="{E5BC148A-6211-4046-A7FC-FCF182503B4D}" type="presParOf" srcId="{D39B781C-3D28-554C-AA4F-B958F7049369}" destId="{A19334BE-5FBD-8D48-B709-FA25BB785D53}" srcOrd="1" destOrd="0" presId="urn:microsoft.com/office/officeart/2005/8/layout/process4"/>
    <dgm:cxn modelId="{18F84B77-EF2E-AD48-9B5E-F3184B09D24B}" type="presParOf" srcId="{D39B781C-3D28-554C-AA4F-B958F7049369}" destId="{301BB086-3E55-674A-A31A-3E2D78E642DF}" srcOrd="2" destOrd="0" presId="urn:microsoft.com/office/officeart/2005/8/layout/process4"/>
    <dgm:cxn modelId="{829B3F7F-3AAE-FC41-92EC-F0EB86DA58AC}" type="presParOf" srcId="{301BB086-3E55-674A-A31A-3E2D78E642DF}" destId="{92D98152-22CF-0440-AAE3-B7F74D961766}" srcOrd="0" destOrd="0" presId="urn:microsoft.com/office/officeart/2005/8/layout/process4"/>
    <dgm:cxn modelId="{5DA4FDE5-7906-C84A-B63C-BD9097B9AE46}" type="presParOf" srcId="{301BB086-3E55-674A-A31A-3E2D78E642DF}" destId="{BADD9675-F370-2049-BA53-2DE3D29FFBA0}" srcOrd="1" destOrd="0" presId="urn:microsoft.com/office/officeart/2005/8/layout/process4"/>
    <dgm:cxn modelId="{A2517661-B96C-794B-9093-1443CE9B352A}" type="presParOf" srcId="{43A55399-4518-9046-A758-F0CA32DAC68C}" destId="{77EA6E63-50E7-684C-83C8-D8B579228762}" srcOrd="1" destOrd="0" presId="urn:microsoft.com/office/officeart/2005/8/layout/process4"/>
    <dgm:cxn modelId="{19B7BCF1-AB17-074B-8E8A-D04EB96B9C22}" type="presParOf" srcId="{43A55399-4518-9046-A758-F0CA32DAC68C}" destId="{71E4CC6D-B575-A042-8ABF-C6A9DD7C0987}" srcOrd="2" destOrd="0" presId="urn:microsoft.com/office/officeart/2005/8/layout/process4"/>
    <dgm:cxn modelId="{504DDA61-15A7-E749-969C-77D33731F8A0}" type="presParOf" srcId="{71E4CC6D-B575-A042-8ABF-C6A9DD7C0987}" destId="{62C83D18-F1C1-5443-90E0-EAD89A36BC27}" srcOrd="0" destOrd="0" presId="urn:microsoft.com/office/officeart/2005/8/layout/process4"/>
    <dgm:cxn modelId="{8F0B874C-ED89-AD41-97FB-99EE4E1C1CCA}" type="presParOf" srcId="{43A55399-4518-9046-A758-F0CA32DAC68C}" destId="{1A0EEE95-BAB3-6D49-AC8D-0AD8256C6A77}" srcOrd="3" destOrd="0" presId="urn:microsoft.com/office/officeart/2005/8/layout/process4"/>
    <dgm:cxn modelId="{164050A4-1F89-9249-A9A8-437014B9D387}" type="presParOf" srcId="{43A55399-4518-9046-A758-F0CA32DAC68C}" destId="{EEB357E1-0463-6444-8FF3-ACDA2E14E75E}" srcOrd="4" destOrd="0" presId="urn:microsoft.com/office/officeart/2005/8/layout/process4"/>
    <dgm:cxn modelId="{B3485E6D-B7EF-CE4C-8308-A8530FCADEC4}" type="presParOf" srcId="{EEB357E1-0463-6444-8FF3-ACDA2E14E75E}" destId="{F90524DE-F4A1-5541-84C9-6C5B36C895F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7C8A1-1B0D-434F-832B-4109EF44C479}">
      <dsp:nvSpPr>
        <dsp:cNvPr id="0" name=""/>
        <dsp:cNvSpPr/>
      </dsp:nvSpPr>
      <dsp:spPr>
        <a:xfrm>
          <a:off x="678934" y="65946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8A8DFC-43F9-4C4E-A748-D9CF762A2A52}">
      <dsp:nvSpPr>
        <dsp:cNvPr id="0" name=""/>
        <dsp:cNvSpPr/>
      </dsp:nvSpPr>
      <dsp:spPr>
        <a:xfrm>
          <a:off x="912934" y="89347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391E7-47C0-46E2-A8B8-15BDEF7E1203}">
      <dsp:nvSpPr>
        <dsp:cNvPr id="0" name=""/>
        <dsp:cNvSpPr/>
      </dsp:nvSpPr>
      <dsp:spPr>
        <a:xfrm>
          <a:off x="327934" y="20994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Introduction</a:t>
          </a:r>
        </a:p>
      </dsp:txBody>
      <dsp:txXfrm>
        <a:off x="327934" y="2099470"/>
        <a:ext cx="1800000" cy="720000"/>
      </dsp:txXfrm>
    </dsp:sp>
    <dsp:sp modelId="{90EFDAAA-66F3-4DE9-85C0-1FEFE07AD7F6}">
      <dsp:nvSpPr>
        <dsp:cNvPr id="0" name=""/>
        <dsp:cNvSpPr/>
      </dsp:nvSpPr>
      <dsp:spPr>
        <a:xfrm>
          <a:off x="2793934" y="65946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0C187-9658-4E4F-8ACD-5F89CC04EE7B}">
      <dsp:nvSpPr>
        <dsp:cNvPr id="0" name=""/>
        <dsp:cNvSpPr/>
      </dsp:nvSpPr>
      <dsp:spPr>
        <a:xfrm>
          <a:off x="3027934" y="89347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D8E9E-D10D-4063-81C1-5B185D41CD9A}">
      <dsp:nvSpPr>
        <dsp:cNvPr id="0" name=""/>
        <dsp:cNvSpPr/>
      </dsp:nvSpPr>
      <dsp:spPr>
        <a:xfrm>
          <a:off x="2442934" y="20994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Data</a:t>
          </a:r>
        </a:p>
      </dsp:txBody>
      <dsp:txXfrm>
        <a:off x="2442934" y="2099470"/>
        <a:ext cx="1800000" cy="720000"/>
      </dsp:txXfrm>
    </dsp:sp>
    <dsp:sp modelId="{B7BD9BFA-DB6A-4043-887B-F91C099D4A59}">
      <dsp:nvSpPr>
        <dsp:cNvPr id="0" name=""/>
        <dsp:cNvSpPr/>
      </dsp:nvSpPr>
      <dsp:spPr>
        <a:xfrm>
          <a:off x="4908934" y="65946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38D04-E266-4892-8C79-8FD2253D770F}">
      <dsp:nvSpPr>
        <dsp:cNvPr id="0" name=""/>
        <dsp:cNvSpPr/>
      </dsp:nvSpPr>
      <dsp:spPr>
        <a:xfrm>
          <a:off x="5142934" y="89347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76DD9-F03C-410A-A190-20139C9B0914}">
      <dsp:nvSpPr>
        <dsp:cNvPr id="0" name=""/>
        <dsp:cNvSpPr/>
      </dsp:nvSpPr>
      <dsp:spPr>
        <a:xfrm>
          <a:off x="4557934" y="20994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Exploratory Data Analysis</a:t>
          </a:r>
        </a:p>
      </dsp:txBody>
      <dsp:txXfrm>
        <a:off x="4557934" y="2099470"/>
        <a:ext cx="1800000" cy="720000"/>
      </dsp:txXfrm>
    </dsp:sp>
    <dsp:sp modelId="{BCE66A3E-7DD4-4BB1-B688-88D08B1B548C}">
      <dsp:nvSpPr>
        <dsp:cNvPr id="0" name=""/>
        <dsp:cNvSpPr/>
      </dsp:nvSpPr>
      <dsp:spPr>
        <a:xfrm>
          <a:off x="7023934" y="65946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556B5-D535-40B6-90BC-CD7EBE79333B}">
      <dsp:nvSpPr>
        <dsp:cNvPr id="0" name=""/>
        <dsp:cNvSpPr/>
      </dsp:nvSpPr>
      <dsp:spPr>
        <a:xfrm>
          <a:off x="7257934" y="89347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0E7FD-036D-4CA1-99A8-657FCA9A930F}">
      <dsp:nvSpPr>
        <dsp:cNvPr id="0" name=""/>
        <dsp:cNvSpPr/>
      </dsp:nvSpPr>
      <dsp:spPr>
        <a:xfrm>
          <a:off x="6672934" y="20994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Predictive Modeling</a:t>
          </a:r>
        </a:p>
      </dsp:txBody>
      <dsp:txXfrm>
        <a:off x="6672934" y="2099470"/>
        <a:ext cx="1800000" cy="720000"/>
      </dsp:txXfrm>
    </dsp:sp>
    <dsp:sp modelId="{C3BCF923-8EF4-4559-B186-03698D3FD675}">
      <dsp:nvSpPr>
        <dsp:cNvPr id="0" name=""/>
        <dsp:cNvSpPr/>
      </dsp:nvSpPr>
      <dsp:spPr>
        <a:xfrm>
          <a:off x="9138934" y="659469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97F71-2099-4CC0-BA1C-71426D56AA0E}">
      <dsp:nvSpPr>
        <dsp:cNvPr id="0" name=""/>
        <dsp:cNvSpPr/>
      </dsp:nvSpPr>
      <dsp:spPr>
        <a:xfrm>
          <a:off x="9372934" y="89347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E52FB-A8ED-4128-A8F6-114FC3372DDF}">
      <dsp:nvSpPr>
        <dsp:cNvPr id="0" name=""/>
        <dsp:cNvSpPr/>
      </dsp:nvSpPr>
      <dsp:spPr>
        <a:xfrm>
          <a:off x="8787934" y="20994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Conclusion</a:t>
          </a:r>
        </a:p>
      </dsp:txBody>
      <dsp:txXfrm>
        <a:off x="8787934" y="209947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2861E-B018-214B-8B1A-6028D34CDF92}">
      <dsp:nvSpPr>
        <dsp:cNvPr id="0" name=""/>
        <dsp:cNvSpPr/>
      </dsp:nvSpPr>
      <dsp:spPr>
        <a:xfrm>
          <a:off x="0" y="0"/>
          <a:ext cx="9278488" cy="10436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Known for its </a:t>
          </a:r>
          <a:r>
            <a:rPr lang="en-CA" sz="3200" b="1" u="sng" kern="1200" dirty="0"/>
            <a:t>taste</a:t>
          </a:r>
          <a:r>
            <a:rPr lang="en-CA" sz="3200" kern="1200" dirty="0"/>
            <a:t>, </a:t>
          </a:r>
          <a:r>
            <a:rPr lang="en-CA" sz="3200" b="1" u="sng" kern="1200" dirty="0"/>
            <a:t>quality</a:t>
          </a:r>
          <a:r>
            <a:rPr lang="en-CA" sz="3200" kern="1200" dirty="0"/>
            <a:t> and </a:t>
          </a:r>
          <a:r>
            <a:rPr lang="en-CA" sz="3200" b="1" u="sng" kern="1200" dirty="0"/>
            <a:t>customer experience</a:t>
          </a:r>
          <a:r>
            <a:rPr lang="en-CA" sz="3200" kern="1200" dirty="0"/>
            <a:t>, the Starbucks has expanded to over 25,000 locations worldwide in the past 50 years</a:t>
          </a:r>
          <a:endParaRPr lang="en-US" sz="3200" kern="1200" dirty="0"/>
        </a:p>
      </dsp:txBody>
      <dsp:txXfrm>
        <a:off x="30568" y="30568"/>
        <a:ext cx="8152275" cy="982546"/>
      </dsp:txXfrm>
    </dsp:sp>
    <dsp:sp modelId="{7A529665-2D53-5B48-8F78-F42B47ACCB0D}">
      <dsp:nvSpPr>
        <dsp:cNvPr id="0" name=""/>
        <dsp:cNvSpPr/>
      </dsp:nvSpPr>
      <dsp:spPr>
        <a:xfrm>
          <a:off x="818690" y="1217628"/>
          <a:ext cx="9278488" cy="10436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This project aims to predict whether a Starbucks will be successful based on its </a:t>
          </a:r>
          <a:r>
            <a:rPr lang="en-CA" sz="3200" b="1" u="sng" kern="1200" dirty="0"/>
            <a:t>location</a:t>
          </a:r>
          <a:endParaRPr lang="en-US" sz="3200" b="1" u="sng" kern="1200" dirty="0"/>
        </a:p>
      </dsp:txBody>
      <dsp:txXfrm>
        <a:off x="849258" y="1248196"/>
        <a:ext cx="7720269" cy="982546"/>
      </dsp:txXfrm>
    </dsp:sp>
    <dsp:sp modelId="{864AF4F7-C0A1-CF41-929F-7FAD1FD7A980}">
      <dsp:nvSpPr>
        <dsp:cNvPr id="0" name=""/>
        <dsp:cNvSpPr/>
      </dsp:nvSpPr>
      <dsp:spPr>
        <a:xfrm>
          <a:off x="1637380" y="2435257"/>
          <a:ext cx="9278488" cy="10436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Being able to predict whether a location will be successful would constitute a huge </a:t>
          </a:r>
          <a:r>
            <a:rPr lang="en-CA" sz="3200" b="1" u="sng" kern="1200" dirty="0"/>
            <a:t>competitive advantage</a:t>
          </a:r>
          <a:endParaRPr lang="en-US" sz="3200" b="1" u="sng" kern="1200" dirty="0"/>
        </a:p>
      </dsp:txBody>
      <dsp:txXfrm>
        <a:off x="1667948" y="2465825"/>
        <a:ext cx="7720269" cy="982546"/>
      </dsp:txXfrm>
    </dsp:sp>
    <dsp:sp modelId="{760EA425-C472-4343-B651-BC585D39E480}">
      <dsp:nvSpPr>
        <dsp:cNvPr id="0" name=""/>
        <dsp:cNvSpPr/>
      </dsp:nvSpPr>
      <dsp:spPr>
        <a:xfrm>
          <a:off x="8600095" y="791458"/>
          <a:ext cx="678393" cy="67839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752733" y="791458"/>
        <a:ext cx="373117" cy="510491"/>
      </dsp:txXfrm>
    </dsp:sp>
    <dsp:sp modelId="{A7F0AAB5-3A85-B648-95E1-03EF6B71C606}">
      <dsp:nvSpPr>
        <dsp:cNvPr id="0" name=""/>
        <dsp:cNvSpPr/>
      </dsp:nvSpPr>
      <dsp:spPr>
        <a:xfrm>
          <a:off x="9418785" y="2002129"/>
          <a:ext cx="678393" cy="67839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9571423" y="2002129"/>
        <a:ext cx="373117" cy="5104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73566-3CAC-0F44-A205-662AF98A8F20}">
      <dsp:nvSpPr>
        <dsp:cNvPr id="0" name=""/>
        <dsp:cNvSpPr/>
      </dsp:nvSpPr>
      <dsp:spPr>
        <a:xfrm>
          <a:off x="0" y="3341354"/>
          <a:ext cx="1725128" cy="21922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256032" rIns="122691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/>
            <a:t>Limitations</a:t>
          </a:r>
          <a:endParaRPr lang="en-US" sz="3600" kern="1200"/>
        </a:p>
      </dsp:txBody>
      <dsp:txXfrm>
        <a:off x="0" y="3341354"/>
        <a:ext cx="1725128" cy="2192290"/>
      </dsp:txXfrm>
    </dsp:sp>
    <dsp:sp modelId="{2C685E0B-857B-534A-85EE-D025153C6D7D}">
      <dsp:nvSpPr>
        <dsp:cNvPr id="0" name=""/>
        <dsp:cNvSpPr/>
      </dsp:nvSpPr>
      <dsp:spPr>
        <a:xfrm>
          <a:off x="1725128" y="3341354"/>
          <a:ext cx="5175384" cy="21922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304800" rIns="104981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500 quota for free version of Foursquare API</a:t>
          </a:r>
          <a:endParaRPr lang="en-US" sz="2400" kern="120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Rating only indicates customer satisfaction</a:t>
          </a:r>
          <a:endParaRPr lang="en-US" sz="2400" kern="1200"/>
        </a:p>
      </dsp:txBody>
      <dsp:txXfrm>
        <a:off x="1725128" y="3341354"/>
        <a:ext cx="5175384" cy="2192290"/>
      </dsp:txXfrm>
    </dsp:sp>
    <dsp:sp modelId="{CCE5E94A-5431-034B-B4FB-2DE697652A7B}">
      <dsp:nvSpPr>
        <dsp:cNvPr id="0" name=""/>
        <dsp:cNvSpPr/>
      </dsp:nvSpPr>
      <dsp:spPr>
        <a:xfrm rot="10800000">
          <a:off x="0" y="2496"/>
          <a:ext cx="1725128" cy="337174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256032" rIns="122691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Sources</a:t>
          </a:r>
        </a:p>
      </dsp:txBody>
      <dsp:txXfrm rot="-10800000">
        <a:off x="0" y="2496"/>
        <a:ext cx="1725128" cy="2191632"/>
      </dsp:txXfrm>
    </dsp:sp>
    <dsp:sp modelId="{E6851BB4-308F-E943-BA32-5E6A61B5820E}">
      <dsp:nvSpPr>
        <dsp:cNvPr id="0" name=""/>
        <dsp:cNvSpPr/>
      </dsp:nvSpPr>
      <dsp:spPr>
        <a:xfrm>
          <a:off x="1725128" y="2496"/>
          <a:ext cx="5175384" cy="219163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304800" rIns="104981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>
              <a:hlinkClick xmlns:r="http://schemas.openxmlformats.org/officeDocument/2006/relationships" r:id="rId1"/>
            </a:rPr>
            <a:t>Starbucks Locations Worldwide</a:t>
          </a:r>
          <a:endParaRPr lang="en-US" sz="2400" kern="120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>
              <a:hlinkClick xmlns:r="http://schemas.openxmlformats.org/officeDocument/2006/relationships" r:id="rId2"/>
            </a:rPr>
            <a:t>List of United States cities by population</a:t>
          </a:r>
          <a:endParaRPr lang="en-US" sz="2400" kern="120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>
              <a:hlinkClick xmlns:r="http://schemas.openxmlformats.org/officeDocument/2006/relationships" r:id="rId3"/>
            </a:rPr>
            <a:t>Foursquare Places API</a:t>
          </a:r>
          <a:endParaRPr lang="en-US" sz="2400" kern="1200"/>
        </a:p>
      </dsp:txBody>
      <dsp:txXfrm>
        <a:off x="1725128" y="2496"/>
        <a:ext cx="5175384" cy="2191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334BE-5FBD-8D48-B709-FA25BB785D53}">
      <dsp:nvSpPr>
        <dsp:cNvPr id="0" name=""/>
        <dsp:cNvSpPr/>
      </dsp:nvSpPr>
      <dsp:spPr>
        <a:xfrm>
          <a:off x="0" y="4686119"/>
          <a:ext cx="6900512" cy="15380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Future Directions</a:t>
          </a:r>
          <a:endParaRPr lang="en-US" sz="2700" kern="1200" dirty="0"/>
        </a:p>
      </dsp:txBody>
      <dsp:txXfrm>
        <a:off x="0" y="4686119"/>
        <a:ext cx="6900512" cy="830568"/>
      </dsp:txXfrm>
    </dsp:sp>
    <dsp:sp modelId="{92D98152-22CF-0440-AAE3-B7F74D961766}">
      <dsp:nvSpPr>
        <dsp:cNvPr id="0" name=""/>
        <dsp:cNvSpPr/>
      </dsp:nvSpPr>
      <dsp:spPr>
        <a:xfrm>
          <a:off x="0" y="5485925"/>
          <a:ext cx="3450255" cy="7075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u="sng" kern="1200" dirty="0"/>
            <a:t>More Data</a:t>
          </a:r>
          <a:r>
            <a:rPr lang="en-CA" sz="1800" kern="1200" dirty="0"/>
            <a:t>: gather data from all around the world, analyzing ratings from more than one source and collecting more demographic data</a:t>
          </a:r>
          <a:endParaRPr lang="en-US" sz="1800" kern="1200" dirty="0"/>
        </a:p>
      </dsp:txBody>
      <dsp:txXfrm>
        <a:off x="0" y="5485925"/>
        <a:ext cx="3450255" cy="707520"/>
      </dsp:txXfrm>
    </dsp:sp>
    <dsp:sp modelId="{BADD9675-F370-2049-BA53-2DE3D29FFBA0}">
      <dsp:nvSpPr>
        <dsp:cNvPr id="0" name=""/>
        <dsp:cNvSpPr/>
      </dsp:nvSpPr>
      <dsp:spPr>
        <a:xfrm>
          <a:off x="3450256" y="5485925"/>
          <a:ext cx="3450255" cy="707520"/>
        </a:xfrm>
        <a:prstGeom prst="rect">
          <a:avLst/>
        </a:prstGeom>
        <a:solidFill>
          <a:schemeClr val="accent2">
            <a:tint val="40000"/>
            <a:alpha val="90000"/>
            <a:hueOff val="2285296"/>
            <a:satOff val="2350"/>
            <a:lumOff val="42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285296"/>
              <a:satOff val="2350"/>
              <a:lumOff val="4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u="sng" kern="1200" dirty="0"/>
            <a:t>Definition of Success</a:t>
          </a:r>
          <a:r>
            <a:rPr lang="en-CA" sz="2000" kern="1200" dirty="0"/>
            <a:t>: include financial data about the store vs just its rating</a:t>
          </a:r>
          <a:endParaRPr lang="en-US" sz="2000" kern="1200" dirty="0"/>
        </a:p>
      </dsp:txBody>
      <dsp:txXfrm>
        <a:off x="3450256" y="5485925"/>
        <a:ext cx="3450255" cy="707520"/>
      </dsp:txXfrm>
    </dsp:sp>
    <dsp:sp modelId="{62C83D18-F1C1-5443-90E0-EAD89A36BC27}">
      <dsp:nvSpPr>
        <dsp:cNvPr id="0" name=""/>
        <dsp:cNvSpPr/>
      </dsp:nvSpPr>
      <dsp:spPr>
        <a:xfrm rot="10800000">
          <a:off x="0" y="2343609"/>
          <a:ext cx="6900512" cy="2365580"/>
        </a:xfrm>
        <a:prstGeom prst="upArrowCallout">
          <a:avLst/>
        </a:prstGeom>
        <a:solidFill>
          <a:schemeClr val="accent2">
            <a:hueOff val="753209"/>
            <a:satOff val="-5311"/>
            <a:lumOff val="1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Executives should use the results outlined above </a:t>
          </a:r>
          <a:r>
            <a:rPr lang="en-CA" sz="2700" b="1" u="sng" kern="1200" dirty="0"/>
            <a:t>lightly</a:t>
          </a:r>
          <a:r>
            <a:rPr lang="en-CA" sz="2700" kern="1200" dirty="0"/>
            <a:t> as they do not show a </a:t>
          </a:r>
          <a:r>
            <a:rPr lang="en-CA" sz="2700" b="1" u="sng" kern="1200" dirty="0"/>
            <a:t>complete picture</a:t>
          </a:r>
          <a:r>
            <a:rPr lang="en-CA" sz="2700" kern="1200" dirty="0"/>
            <a:t> of how successful the store really is</a:t>
          </a:r>
          <a:endParaRPr lang="en-US" sz="2700" kern="1200" dirty="0"/>
        </a:p>
      </dsp:txBody>
      <dsp:txXfrm rot="10800000">
        <a:off x="0" y="2343609"/>
        <a:ext cx="6900512" cy="1537083"/>
      </dsp:txXfrm>
    </dsp:sp>
    <dsp:sp modelId="{F90524DE-F4A1-5541-84C9-6C5B36C895F4}">
      <dsp:nvSpPr>
        <dsp:cNvPr id="0" name=""/>
        <dsp:cNvSpPr/>
      </dsp:nvSpPr>
      <dsp:spPr>
        <a:xfrm rot="10800000">
          <a:off x="0" y="1100"/>
          <a:ext cx="6900512" cy="2365580"/>
        </a:xfrm>
        <a:prstGeom prst="upArrowCallout">
          <a:avLst/>
        </a:prstGeom>
        <a:solidFill>
          <a:schemeClr val="accent2">
            <a:hueOff val="1506419"/>
            <a:satOff val="-10622"/>
            <a:lumOff val="3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The result of this research was that the only good indicators of whether a Starbucks will have a good customer satisfaction rate is the </a:t>
          </a:r>
          <a:r>
            <a:rPr lang="en-CA" sz="2700" b="1" u="sng" kern="1200" dirty="0"/>
            <a:t>type of </a:t>
          </a:r>
          <a:r>
            <a:rPr lang="en-CA" sz="2700" b="1" u="sng" kern="1200" dirty="0" err="1"/>
            <a:t>buidings</a:t>
          </a:r>
          <a:r>
            <a:rPr lang="en-CA" sz="2700" b="1" u="sng" kern="1200" dirty="0"/>
            <a:t> around it</a:t>
          </a:r>
          <a:endParaRPr lang="en-US" sz="2700" b="1" u="sng" kern="1200" dirty="0"/>
        </a:p>
      </dsp:txBody>
      <dsp:txXfrm rot="10800000">
        <a:off x="0" y="1100"/>
        <a:ext cx="6900512" cy="1537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6:46:58.6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6:51:15.4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7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5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9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38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56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70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26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8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2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62389-2CCD-44E5-9445-25D865E7A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347" r="-1" b="336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1B1CBA-061B-0A42-B288-AD3D5E314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800"/>
              <a:t>Predicting the success of Starbucks locations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B4805-5BB3-AB47-83EA-16A687DEE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By: Alexis raymond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62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5DAA40F-4F28-4316-934E-C55D7C3AA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D467C8-A8E0-468B-B88D-9CEEE37BF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3345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47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623F2-1721-E341-A65C-4D703FFD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>
                <a:solidFill>
                  <a:schemeClr val="bg1"/>
                </a:solidFill>
              </a:rPr>
              <a:t>Model Performance</a:t>
            </a:r>
          </a:p>
        </p:txBody>
      </p:sp>
      <p:sp>
        <p:nvSpPr>
          <p:cNvPr id="27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E78E18-C52F-7745-8035-85536DC5B5A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304" y="454151"/>
            <a:ext cx="4014216" cy="2676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34CF81-C17B-9A4D-A0F6-ADF9DD6CD5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304" y="3619777"/>
            <a:ext cx="4014216" cy="2676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F8BF9F-AB16-0E4A-9AD3-57465AD5DAD3}"/>
              </a:ext>
            </a:extLst>
          </p:cNvPr>
          <p:cNvSpPr txBox="1"/>
          <p:nvPr/>
        </p:nvSpPr>
        <p:spPr>
          <a:xfrm>
            <a:off x="640081" y="2710185"/>
            <a:ext cx="5184898" cy="1724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The model contains some outliers but in general, there is a </a:t>
            </a:r>
            <a:r>
              <a:rPr lang="en-US" sz="2400" b="1" u="sng">
                <a:solidFill>
                  <a:schemeClr val="bg1"/>
                </a:solidFill>
              </a:rPr>
              <a:t>correlation between predicted and real values</a:t>
            </a:r>
          </a:p>
          <a:p>
            <a:pPr marL="28575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No overfitting and performance metrics within </a:t>
            </a:r>
            <a:r>
              <a:rPr lang="en-US" sz="2400" b="1" u="sng">
                <a:solidFill>
                  <a:schemeClr val="bg1"/>
                </a:solidFill>
              </a:rPr>
              <a:t>acceptable range</a:t>
            </a:r>
          </a:p>
          <a:p>
            <a:pPr marL="28575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Residuals distributed normally around 0 = </a:t>
            </a:r>
            <a:r>
              <a:rPr lang="en-US" sz="2400" b="1" u="sng">
                <a:solidFill>
                  <a:schemeClr val="bg1"/>
                </a:solidFill>
              </a:rPr>
              <a:t>no bias 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44EC62B-9F04-C04B-B0F5-A55BF8BF7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167803"/>
              </p:ext>
            </p:extLst>
          </p:nvPr>
        </p:nvGraphicFramePr>
        <p:xfrm>
          <a:off x="758952" y="4840084"/>
          <a:ext cx="5337048" cy="1329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6704">
                  <a:extLst>
                    <a:ext uri="{9D8B030D-6E8A-4147-A177-3AD203B41FA5}">
                      <a16:colId xmlns:a16="http://schemas.microsoft.com/office/drawing/2014/main" val="1705191039"/>
                    </a:ext>
                  </a:extLst>
                </a:gridCol>
                <a:gridCol w="2820344">
                  <a:extLst>
                    <a:ext uri="{9D8B030D-6E8A-4147-A177-3AD203B41FA5}">
                      <a16:colId xmlns:a16="http://schemas.microsoft.com/office/drawing/2014/main" val="2974430663"/>
                    </a:ext>
                  </a:extLst>
                </a:gridCol>
              </a:tblGrid>
              <a:tr h="335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Metric name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Value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94601"/>
                  </a:ext>
                </a:extLst>
              </a:tr>
              <a:tr h="335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Mean Absolute Error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1.28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7076704"/>
                  </a:ext>
                </a:extLst>
              </a:tr>
              <a:tr h="3230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Mean Squared Error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2.80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054627"/>
                  </a:ext>
                </a:extLst>
              </a:tr>
              <a:tr h="335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Root Mean Squared Error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1.67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3422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38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7FAB2-7CE3-1A49-B241-A0B7A3E5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Conclusion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D24468C-1B22-49FC-9D97-B9C5163E0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739069"/>
              </p:ext>
            </p:extLst>
          </p:nvPr>
        </p:nvGraphicFramePr>
        <p:xfrm>
          <a:off x="4648018" y="295564"/>
          <a:ext cx="6900512" cy="6225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76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D332B-2730-E842-AAAD-6C2DD26B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AGENDA</a:t>
            </a: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160725E-2391-4744-ADAD-08A389483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597337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955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03B06-EED6-6544-8142-6F679405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INTRODUCTION</a:t>
            </a: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5A5DF5-7423-42E6-B663-909899B98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597463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358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AB3FF-F46E-E247-85D2-F8E0C99A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5DD2DE2-884F-4D69-BD93-687235849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92577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30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75F5C-47A2-514A-9400-E91492E8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dirty="0"/>
              <a:t>Data Cleaning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01C25238-7B9A-F940-BE0F-2DE1AA015BFD}"/>
              </a:ext>
            </a:extLst>
          </p:cNvPr>
          <p:cNvSpPr/>
          <p:nvPr/>
        </p:nvSpPr>
        <p:spPr>
          <a:xfrm>
            <a:off x="8007381" y="3876286"/>
            <a:ext cx="665018" cy="267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645860-842B-0B48-900B-4601E0B26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02714"/>
              </p:ext>
            </p:extLst>
          </p:nvPr>
        </p:nvGraphicFramePr>
        <p:xfrm>
          <a:off x="4732582" y="210377"/>
          <a:ext cx="7214618" cy="36135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5905">
                  <a:extLst>
                    <a:ext uri="{9D8B030D-6E8A-4147-A177-3AD203B41FA5}">
                      <a16:colId xmlns:a16="http://schemas.microsoft.com/office/drawing/2014/main" val="1645183426"/>
                    </a:ext>
                  </a:extLst>
                </a:gridCol>
                <a:gridCol w="977009">
                  <a:extLst>
                    <a:ext uri="{9D8B030D-6E8A-4147-A177-3AD203B41FA5}">
                      <a16:colId xmlns:a16="http://schemas.microsoft.com/office/drawing/2014/main" val="3260513662"/>
                    </a:ext>
                  </a:extLst>
                </a:gridCol>
                <a:gridCol w="815521">
                  <a:extLst>
                    <a:ext uri="{9D8B030D-6E8A-4147-A177-3AD203B41FA5}">
                      <a16:colId xmlns:a16="http://schemas.microsoft.com/office/drawing/2014/main" val="1015895420"/>
                    </a:ext>
                  </a:extLst>
                </a:gridCol>
                <a:gridCol w="1001232">
                  <a:extLst>
                    <a:ext uri="{9D8B030D-6E8A-4147-A177-3AD203B41FA5}">
                      <a16:colId xmlns:a16="http://schemas.microsoft.com/office/drawing/2014/main" val="3912330243"/>
                    </a:ext>
                  </a:extLst>
                </a:gridCol>
                <a:gridCol w="3364951">
                  <a:extLst>
                    <a:ext uri="{9D8B030D-6E8A-4147-A177-3AD203B41FA5}">
                      <a16:colId xmlns:a16="http://schemas.microsoft.com/office/drawing/2014/main" val="3737440727"/>
                    </a:ext>
                  </a:extLst>
                </a:gridCol>
              </a:tblGrid>
              <a:tr h="4677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 dirty="0">
                          <a:effectLst/>
                        </a:rPr>
                        <a:t>Step</a:t>
                      </a:r>
                      <a:endParaRPr lang="en-CA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 dirty="0">
                          <a:effectLst/>
                        </a:rPr>
                        <a:t>Initial</a:t>
                      </a:r>
                      <a:endParaRPr lang="en-CA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 dirty="0">
                          <a:effectLst/>
                        </a:rPr>
                        <a:t>Final</a:t>
                      </a:r>
                      <a:endParaRPr lang="en-CA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 dirty="0">
                          <a:effectLst/>
                        </a:rPr>
                        <a:t>Removed </a:t>
                      </a:r>
                      <a:endParaRPr lang="en-CA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 dirty="0">
                          <a:effectLst/>
                        </a:rPr>
                        <a:t>Reason</a:t>
                      </a:r>
                      <a:endParaRPr lang="en-CA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extLst>
                  <a:ext uri="{0D108BD9-81ED-4DB2-BD59-A6C34878D82A}">
                    <a16:rowId xmlns:a16="http://schemas.microsoft.com/office/drawing/2014/main" val="1805505404"/>
                  </a:ext>
                </a:extLst>
              </a:tr>
              <a:tr h="4677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>
                          <a:effectLst/>
                        </a:rPr>
                        <a:t>US cities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 dirty="0">
                          <a:effectLst/>
                        </a:rPr>
                        <a:t>25,599</a:t>
                      </a:r>
                      <a:endParaRPr lang="en-CA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 dirty="0">
                          <a:effectLst/>
                        </a:rPr>
                        <a:t>5,869   </a:t>
                      </a:r>
                      <a:endParaRPr lang="en-CA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>
                          <a:effectLst/>
                        </a:rPr>
                        <a:t>19,730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>
                          <a:effectLst/>
                        </a:rPr>
                        <a:t>These locations were not in the identified US cities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extLst>
                  <a:ext uri="{0D108BD9-81ED-4DB2-BD59-A6C34878D82A}">
                    <a16:rowId xmlns:a16="http://schemas.microsoft.com/office/drawing/2014/main" val="1628910715"/>
                  </a:ext>
                </a:extLst>
              </a:tr>
              <a:tr h="4687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>
                          <a:effectLst/>
                        </a:rPr>
                        <a:t>Nearby venues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 dirty="0">
                          <a:effectLst/>
                        </a:rPr>
                        <a:t>5,869</a:t>
                      </a:r>
                      <a:br>
                        <a:rPr lang="en-CA" sz="1700" dirty="0">
                          <a:effectLst/>
                        </a:rPr>
                      </a:br>
                      <a:endParaRPr lang="en-CA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 dirty="0">
                          <a:effectLst/>
                        </a:rPr>
                        <a:t>5,866</a:t>
                      </a:r>
                      <a:endParaRPr lang="en-CA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 dirty="0">
                          <a:effectLst/>
                        </a:rPr>
                        <a:t>3</a:t>
                      </a:r>
                      <a:endParaRPr lang="en-CA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>
                          <a:effectLst/>
                        </a:rPr>
                        <a:t>These locations did not have nearby venues in Foursquare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extLst>
                  <a:ext uri="{0D108BD9-81ED-4DB2-BD59-A6C34878D82A}">
                    <a16:rowId xmlns:a16="http://schemas.microsoft.com/office/drawing/2014/main" val="3711920625"/>
                  </a:ext>
                </a:extLst>
              </a:tr>
              <a:tr h="4677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>
                          <a:effectLst/>
                        </a:rPr>
                        <a:t>Foursquare ID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>
                          <a:effectLst/>
                        </a:rPr>
                        <a:t>5,866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>
                          <a:effectLst/>
                        </a:rPr>
                        <a:t>3,807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 dirty="0">
                          <a:effectLst/>
                        </a:rPr>
                        <a:t>2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 dirty="0">
                          <a:effectLst/>
                        </a:rPr>
                        <a:t>2,019</a:t>
                      </a:r>
                      <a:endParaRPr lang="en-CA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>
                          <a:effectLst/>
                        </a:rPr>
                        <a:t>Request errors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>
                          <a:effectLst/>
                        </a:rPr>
                        <a:t>Starbucks not in Foursquare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extLst>
                  <a:ext uri="{0D108BD9-81ED-4DB2-BD59-A6C34878D82A}">
                    <a16:rowId xmlns:a16="http://schemas.microsoft.com/office/drawing/2014/main" val="762903996"/>
                  </a:ext>
                </a:extLst>
              </a:tr>
              <a:tr h="4677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>
                          <a:effectLst/>
                        </a:rPr>
                        <a:t>Daily call quota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>
                          <a:effectLst/>
                        </a:rPr>
                        <a:t>3,807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>
                          <a:effectLst/>
                        </a:rPr>
                        <a:t>500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 dirty="0">
                          <a:effectLst/>
                        </a:rPr>
                        <a:t>3,307</a:t>
                      </a:r>
                      <a:endParaRPr lang="en-CA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>
                          <a:effectLst/>
                        </a:rPr>
                        <a:t>API daily call quota of 500 premium calls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extLst>
                  <a:ext uri="{0D108BD9-81ED-4DB2-BD59-A6C34878D82A}">
                    <a16:rowId xmlns:a16="http://schemas.microsoft.com/office/drawing/2014/main" val="3580116445"/>
                  </a:ext>
                </a:extLst>
              </a:tr>
              <a:tr h="4677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>
                          <a:effectLst/>
                        </a:rPr>
                        <a:t>Ratings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>
                          <a:effectLst/>
                        </a:rPr>
                        <a:t>500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>
                          <a:effectLst/>
                        </a:rPr>
                        <a:t>384</a:t>
                      </a:r>
                      <a:endParaRPr lang="en-CA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 dirty="0">
                          <a:effectLst/>
                        </a:rPr>
                        <a:t>2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 dirty="0">
                          <a:effectLst/>
                        </a:rPr>
                        <a:t>114</a:t>
                      </a:r>
                      <a:endParaRPr lang="en-CA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 dirty="0">
                          <a:effectLst/>
                        </a:rPr>
                        <a:t>Rating not found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700" dirty="0">
                          <a:effectLst/>
                        </a:rPr>
                        <a:t>Less than 10 ratings</a:t>
                      </a:r>
                      <a:endParaRPr lang="en-CA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556" marR="94556" marT="0" marB="0"/>
                </a:tc>
                <a:extLst>
                  <a:ext uri="{0D108BD9-81ED-4DB2-BD59-A6C34878D82A}">
                    <a16:rowId xmlns:a16="http://schemas.microsoft.com/office/drawing/2014/main" val="3813915714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DD4146FF-DC04-C148-8ACA-A29B476FE6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275" y="4196459"/>
            <a:ext cx="4415231" cy="2451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512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4B4DA-E368-7B41-A769-437D2AF8E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135" y="2156348"/>
            <a:ext cx="3971495" cy="1866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rgbClr val="FFFFFF"/>
                </a:solidFill>
              </a:rPr>
              <a:t>Feature Selection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4EAEBD-0C7C-114D-8406-99B60D319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891473"/>
              </p:ext>
            </p:extLst>
          </p:nvPr>
        </p:nvGraphicFramePr>
        <p:xfrm>
          <a:off x="643467" y="936476"/>
          <a:ext cx="5448328" cy="4888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1546">
                  <a:extLst>
                    <a:ext uri="{9D8B030D-6E8A-4147-A177-3AD203B41FA5}">
                      <a16:colId xmlns:a16="http://schemas.microsoft.com/office/drawing/2014/main" val="3748935147"/>
                    </a:ext>
                  </a:extLst>
                </a:gridCol>
                <a:gridCol w="4216782">
                  <a:extLst>
                    <a:ext uri="{9D8B030D-6E8A-4147-A177-3AD203B41FA5}">
                      <a16:colId xmlns:a16="http://schemas.microsoft.com/office/drawing/2014/main" val="28517469"/>
                    </a:ext>
                  </a:extLst>
                </a:gridCol>
              </a:tblGrid>
              <a:tr h="4045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Feature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26" marR="1038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Description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26" marR="103826" marT="0" marB="0"/>
                </a:tc>
                <a:extLst>
                  <a:ext uri="{0D108BD9-81ED-4DB2-BD59-A6C34878D82A}">
                    <a16:rowId xmlns:a16="http://schemas.microsoft.com/office/drawing/2014/main" val="452780055"/>
                  </a:ext>
                </a:extLst>
              </a:tr>
              <a:tr h="8146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Area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26" marR="1038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Area of the city in which the Starbucks is located (in km</a:t>
                      </a:r>
                      <a:r>
                        <a:rPr lang="en-CA" sz="1800" baseline="30000">
                          <a:effectLst/>
                        </a:rPr>
                        <a:t>2</a:t>
                      </a:r>
                      <a:r>
                        <a:rPr lang="en-CA" sz="1800">
                          <a:effectLst/>
                        </a:rPr>
                        <a:t>)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26" marR="103826" marT="0" marB="0"/>
                </a:tc>
                <a:extLst>
                  <a:ext uri="{0D108BD9-81ED-4DB2-BD59-A6C34878D82A}">
                    <a16:rowId xmlns:a16="http://schemas.microsoft.com/office/drawing/2014/main" val="3245617217"/>
                  </a:ext>
                </a:extLst>
              </a:tr>
              <a:tr h="12247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Density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26" marR="1038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Population density of the city in which the Starbucks is located (in population per km</a:t>
                      </a:r>
                      <a:r>
                        <a:rPr lang="en-CA" sz="1800" baseline="30000">
                          <a:effectLst/>
                        </a:rPr>
                        <a:t>2</a:t>
                      </a:r>
                      <a:r>
                        <a:rPr lang="en-CA" sz="1800">
                          <a:effectLst/>
                        </a:rPr>
                        <a:t>)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26" marR="103826" marT="0" marB="0"/>
                </a:tc>
                <a:extLst>
                  <a:ext uri="{0D108BD9-81ED-4DB2-BD59-A6C34878D82A}">
                    <a16:rowId xmlns:a16="http://schemas.microsoft.com/office/drawing/2014/main" val="744934552"/>
                  </a:ext>
                </a:extLst>
              </a:tr>
              <a:tr h="8146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Nearby Venues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26" marR="1038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Categories of venues located in a radius of 500 meters of the Starbucks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26" marR="103826" marT="0" marB="0"/>
                </a:tc>
                <a:extLst>
                  <a:ext uri="{0D108BD9-81ED-4DB2-BD59-A6C34878D82A}">
                    <a16:rowId xmlns:a16="http://schemas.microsoft.com/office/drawing/2014/main" val="3472268768"/>
                  </a:ext>
                </a:extLst>
              </a:tr>
              <a:tr h="8146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Distance to HQ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26" marR="1038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Distance between the Starbucks and the Starbucks head office in Seattle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26" marR="103826" marT="0" marB="0"/>
                </a:tc>
                <a:extLst>
                  <a:ext uri="{0D108BD9-81ED-4DB2-BD59-A6C34878D82A}">
                    <a16:rowId xmlns:a16="http://schemas.microsoft.com/office/drawing/2014/main" val="1295814452"/>
                  </a:ext>
                </a:extLst>
              </a:tr>
              <a:tr h="8146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Rating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26" marR="10382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</a:rPr>
                        <a:t>Target variable: Measure of success of the Starbucks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26" marR="103826" marT="0" marB="0"/>
                </a:tc>
                <a:extLst>
                  <a:ext uri="{0D108BD9-81ED-4DB2-BD59-A6C34878D82A}">
                    <a16:rowId xmlns:a16="http://schemas.microsoft.com/office/drawing/2014/main" val="2788897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94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F4F387E6-CB34-4EAB-9263-14FA59AF7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5E4E4EA2-F156-4E7A-B7FF-60F80A1C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791449" y="-542552"/>
            <a:ext cx="2609101" cy="12192002"/>
          </a:xfrm>
          <a:custGeom>
            <a:avLst/>
            <a:gdLst>
              <a:gd name="connsiteX0" fmla="*/ 2609023 w 2609101"/>
              <a:gd name="connsiteY0" fmla="*/ 3665900 h 12192002"/>
              <a:gd name="connsiteX1" fmla="*/ 2587251 w 2609101"/>
              <a:gd name="connsiteY1" fmla="*/ 4137482 h 12192002"/>
              <a:gd name="connsiteX2" fmla="*/ 2571005 w 2609101"/>
              <a:gd name="connsiteY2" fmla="*/ 4949832 h 12192002"/>
              <a:gd name="connsiteX3" fmla="*/ 2580707 w 2609101"/>
              <a:gd name="connsiteY3" fmla="*/ 5307482 h 12192002"/>
              <a:gd name="connsiteX4" fmla="*/ 2556340 w 2609101"/>
              <a:gd name="connsiteY4" fmla="*/ 6277505 h 12192002"/>
              <a:gd name="connsiteX5" fmla="*/ 2575066 w 2609101"/>
              <a:gd name="connsiteY5" fmla="*/ 7709921 h 12192002"/>
              <a:gd name="connsiteX6" fmla="*/ 2573487 w 2609101"/>
              <a:gd name="connsiteY6" fmla="*/ 8936700 h 12192002"/>
              <a:gd name="connsiteX7" fmla="*/ 2581158 w 2609101"/>
              <a:gd name="connsiteY7" fmla="*/ 9338014 h 12192002"/>
              <a:gd name="connsiteX8" fmla="*/ 2581158 w 2609101"/>
              <a:gd name="connsiteY8" fmla="*/ 9717836 h 12192002"/>
              <a:gd name="connsiteX9" fmla="*/ 2513469 w 2609101"/>
              <a:gd name="connsiteY9" fmla="*/ 10882180 h 12192002"/>
              <a:gd name="connsiteX10" fmla="*/ 2540947 w 2609101"/>
              <a:gd name="connsiteY10" fmla="*/ 11926948 h 12192002"/>
              <a:gd name="connsiteX11" fmla="*/ 2571690 w 2609101"/>
              <a:gd name="connsiteY11" fmla="*/ 12192002 h 12192002"/>
              <a:gd name="connsiteX12" fmla="*/ 317800 w 2609101"/>
              <a:gd name="connsiteY12" fmla="*/ 12192002 h 12192002"/>
              <a:gd name="connsiteX13" fmla="*/ 317800 w 2609101"/>
              <a:gd name="connsiteY13" fmla="*/ 12192001 h 12192002"/>
              <a:gd name="connsiteX14" fmla="*/ 0 w 2609101"/>
              <a:gd name="connsiteY14" fmla="*/ 12192001 h 12192002"/>
              <a:gd name="connsiteX15" fmla="*/ 0 w 2609101"/>
              <a:gd name="connsiteY15" fmla="*/ 0 h 12192002"/>
              <a:gd name="connsiteX16" fmla="*/ 502920 w 2609101"/>
              <a:gd name="connsiteY16" fmla="*/ 0 h 12192002"/>
              <a:gd name="connsiteX17" fmla="*/ 502920 w 2609101"/>
              <a:gd name="connsiteY17" fmla="*/ 1 h 12192002"/>
              <a:gd name="connsiteX18" fmla="*/ 2576849 w 2609101"/>
              <a:gd name="connsiteY18" fmla="*/ 1 h 12192002"/>
              <a:gd name="connsiteX19" fmla="*/ 2559770 w 2609101"/>
              <a:gd name="connsiteY19" fmla="*/ 168559 h 12192002"/>
              <a:gd name="connsiteX20" fmla="*/ 2568749 w 2609101"/>
              <a:gd name="connsiteY20" fmla="*/ 749861 h 12192002"/>
              <a:gd name="connsiteX21" fmla="*/ 2575743 w 2609101"/>
              <a:gd name="connsiteY21" fmla="*/ 1443898 h 12192002"/>
              <a:gd name="connsiteX22" fmla="*/ 2540772 w 2609101"/>
              <a:gd name="connsiteY22" fmla="*/ 1979809 h 12192002"/>
              <a:gd name="connsiteX23" fmla="*/ 2590182 w 2609101"/>
              <a:gd name="connsiteY23" fmla="*/ 3194149 h 12192002"/>
              <a:gd name="connsiteX24" fmla="*/ 2609023 w 2609101"/>
              <a:gd name="connsiteY24" fmla="*/ 3665900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09101" h="12192002">
                <a:moveTo>
                  <a:pt x="2609023" y="3665900"/>
                </a:moveTo>
                <a:cubicBezTo>
                  <a:pt x="2609870" y="3823094"/>
                  <a:pt x="2603947" y="3980259"/>
                  <a:pt x="2587251" y="4137482"/>
                </a:cubicBezTo>
                <a:cubicBezTo>
                  <a:pt x="2558822" y="4407585"/>
                  <a:pt x="2543930" y="4678140"/>
                  <a:pt x="2571005" y="4949832"/>
                </a:cubicBezTo>
                <a:cubicBezTo>
                  <a:pt x="2582963" y="5068597"/>
                  <a:pt x="2595825" y="5188719"/>
                  <a:pt x="2580707" y="5307482"/>
                </a:cubicBezTo>
                <a:cubicBezTo>
                  <a:pt x="2539867" y="5630293"/>
                  <a:pt x="2546187" y="5954014"/>
                  <a:pt x="2556340" y="6277505"/>
                </a:cubicBezTo>
                <a:cubicBezTo>
                  <a:pt x="2571457" y="6755050"/>
                  <a:pt x="2596500" y="7231919"/>
                  <a:pt x="2575066" y="7709921"/>
                </a:cubicBezTo>
                <a:cubicBezTo>
                  <a:pt x="2556790" y="8118471"/>
                  <a:pt x="2586347" y="8527702"/>
                  <a:pt x="2573487" y="8936700"/>
                </a:cubicBezTo>
                <a:cubicBezTo>
                  <a:pt x="2569155" y="9070512"/>
                  <a:pt x="2571727" y="9204454"/>
                  <a:pt x="2581158" y="9338014"/>
                </a:cubicBezTo>
                <a:cubicBezTo>
                  <a:pt x="2592779" y="9464358"/>
                  <a:pt x="2592779" y="9591492"/>
                  <a:pt x="2581158" y="9717836"/>
                </a:cubicBezTo>
                <a:cubicBezTo>
                  <a:pt x="2537611" y="10104668"/>
                  <a:pt x="2519789" y="10493310"/>
                  <a:pt x="2513469" y="10882180"/>
                </a:cubicBezTo>
                <a:cubicBezTo>
                  <a:pt x="2507716" y="11231010"/>
                  <a:pt x="2510593" y="11579710"/>
                  <a:pt x="2540947" y="11926948"/>
                </a:cubicBezTo>
                <a:lnTo>
                  <a:pt x="2571690" y="12192002"/>
                </a:lnTo>
                <a:lnTo>
                  <a:pt x="317800" y="12192002"/>
                </a:lnTo>
                <a:lnTo>
                  <a:pt x="317800" y="12192001"/>
                </a:lnTo>
                <a:lnTo>
                  <a:pt x="0" y="12192001"/>
                </a:lnTo>
                <a:lnTo>
                  <a:pt x="0" y="0"/>
                </a:lnTo>
                <a:lnTo>
                  <a:pt x="502920" y="0"/>
                </a:lnTo>
                <a:lnTo>
                  <a:pt x="502920" y="1"/>
                </a:lnTo>
                <a:lnTo>
                  <a:pt x="2576849" y="1"/>
                </a:lnTo>
                <a:lnTo>
                  <a:pt x="2559770" y="168559"/>
                </a:lnTo>
                <a:cubicBezTo>
                  <a:pt x="2547597" y="362008"/>
                  <a:pt x="2555889" y="555934"/>
                  <a:pt x="2568749" y="749861"/>
                </a:cubicBezTo>
                <a:cubicBezTo>
                  <a:pt x="2587995" y="980723"/>
                  <a:pt x="2590342" y="1212702"/>
                  <a:pt x="2575743" y="1443898"/>
                </a:cubicBezTo>
                <a:cubicBezTo>
                  <a:pt x="2561530" y="1622385"/>
                  <a:pt x="2545510" y="1800869"/>
                  <a:pt x="2540772" y="1979809"/>
                </a:cubicBezTo>
                <a:cubicBezTo>
                  <a:pt x="2529488" y="2387004"/>
                  <a:pt x="2563334" y="2789896"/>
                  <a:pt x="2590182" y="3194149"/>
                </a:cubicBezTo>
                <a:cubicBezTo>
                  <a:pt x="2600562" y="3351484"/>
                  <a:pt x="2608177" y="3508706"/>
                  <a:pt x="2609023" y="3665900"/>
                </a:cubicBezTo>
                <a:close/>
              </a:path>
            </a:pathLst>
          </a:custGeom>
          <a:solidFill>
            <a:srgbClr val="327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AD1D9-5B96-FB44-9155-A54F0961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62856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Ratings Analysis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4562856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9311E-9953-E743-BB3E-133748A2C254}"/>
              </a:ext>
            </a:extLst>
          </p:cNvPr>
          <p:cNvSpPr txBox="1"/>
          <p:nvPr/>
        </p:nvSpPr>
        <p:spPr>
          <a:xfrm>
            <a:off x="4654295" y="4562856"/>
            <a:ext cx="6894576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The ratings are </a:t>
            </a:r>
            <a:r>
              <a:rPr lang="en-US" sz="3200" b="1" u="sng" dirty="0">
                <a:solidFill>
                  <a:schemeClr val="bg1"/>
                </a:solidFill>
              </a:rPr>
              <a:t>normally distributed</a:t>
            </a:r>
            <a:r>
              <a:rPr lang="en-US" sz="3200" dirty="0">
                <a:solidFill>
                  <a:schemeClr val="bg1"/>
                </a:solidFill>
              </a:rPr>
              <a:t> around the value of 7.75 with only 5 outliers between the values of 5.5 and 6.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C3504-44FC-5E4D-9EA7-6632B29F089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4" b="7915"/>
          <a:stretch/>
        </p:blipFill>
        <p:spPr bwMode="auto">
          <a:xfrm>
            <a:off x="2198747" y="317800"/>
            <a:ext cx="2167898" cy="361739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514FFC-5890-F74C-A4F2-282CEEB401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546" y="356449"/>
            <a:ext cx="5303520" cy="35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0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8C7500-B879-4540-BA6C-EC3398982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FB65D-A276-4148-B2B1-E7D9711F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27710"/>
            <a:ext cx="3364993" cy="1600200"/>
          </a:xfrm>
        </p:spPr>
        <p:txBody>
          <a:bodyPr anchor="ctr">
            <a:normAutofit/>
          </a:bodyPr>
          <a:lstStyle/>
          <a:p>
            <a:r>
              <a:rPr lang="en-US" sz="4300"/>
              <a:t>Absence of a correlation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7952" y="4527708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4195CE"/>
          </a:solidFill>
          <a:ln w="34925">
            <a:solidFill>
              <a:srgbClr val="4195C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72C18-400D-F648-ACE0-9110F3145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3127" y="4527708"/>
            <a:ext cx="7107937" cy="1600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Contrary to our initial hypothesis, there is </a:t>
            </a:r>
            <a:r>
              <a:rPr lang="en-US" b="1" u="sng" dirty="0"/>
              <a:t>no</a:t>
            </a:r>
            <a:r>
              <a:rPr lang="en-US" dirty="0"/>
              <a:t> correlation between the city in which the Starbucks is located and its rating. This suggests our predictive model will rely heavily on the </a:t>
            </a:r>
            <a:r>
              <a:rPr lang="en-US" b="1" u="sng" dirty="0"/>
              <a:t>buildings surrounding the store</a:t>
            </a:r>
            <a:r>
              <a:rPr lang="en-US" dirty="0"/>
              <a:t>.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E7078CE-6379-5246-88FC-E040B1622BD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288036"/>
            <a:ext cx="3840480" cy="3840480"/>
          </a:xfrm>
          <a:prstGeom prst="rect">
            <a:avLst/>
          </a:prstGeom>
        </p:spPr>
      </p:pic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D886693-3A10-274A-BEAA-449A8A1AC7C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60" y="288036"/>
            <a:ext cx="3840480" cy="384048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E5EF1D58-9327-E843-946B-484ED6B78B5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784" y="288036"/>
            <a:ext cx="384048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9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DFFBC-DF26-794C-8811-135809ED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/>
              <a:t>Predictive Modeling</a:t>
            </a:r>
            <a:endParaRPr lang="en-US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FC9A-3138-3748-98C1-47861F5EC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u="sng" dirty="0"/>
              <a:t>Linear regression</a:t>
            </a:r>
            <a:r>
              <a:rPr lang="en-US" sz="2400" dirty="0"/>
              <a:t> model was used as it is the best for predicting quantitative values with a limited dataset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model was trained using </a:t>
            </a:r>
            <a:r>
              <a:rPr lang="en-US" sz="2400" b="1" u="sng" dirty="0"/>
              <a:t>617 features </a:t>
            </a:r>
            <a:r>
              <a:rPr lang="en-US" sz="2400" dirty="0"/>
              <a:t>to predict the rating</a:t>
            </a:r>
          </a:p>
          <a:p>
            <a:pPr>
              <a:lnSpc>
                <a:spcPct val="100000"/>
              </a:lnSpc>
            </a:pPr>
            <a:r>
              <a:rPr lang="en-CA" sz="2400" dirty="0"/>
              <a:t>The following table shows the 5 features that lead to a </a:t>
            </a:r>
            <a:r>
              <a:rPr lang="en-CA" sz="2400" b="1" u="sng" dirty="0"/>
              <a:t>high ranking </a:t>
            </a:r>
            <a:r>
              <a:rPr lang="en-CA" sz="2400" dirty="0"/>
              <a:t>and the 5 that lead to a </a:t>
            </a:r>
            <a:r>
              <a:rPr lang="en-CA" sz="2400" b="1" u="sng" dirty="0"/>
              <a:t>low ranking </a:t>
            </a:r>
            <a:endParaRPr lang="en-US" sz="2400" b="1" u="sng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7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BBBB22-2330-CE40-A38D-12C6A65FD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27434"/>
              </p:ext>
            </p:extLst>
          </p:nvPr>
        </p:nvGraphicFramePr>
        <p:xfrm>
          <a:off x="4654296" y="929711"/>
          <a:ext cx="6903721" cy="4998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106">
                  <a:extLst>
                    <a:ext uri="{9D8B030D-6E8A-4147-A177-3AD203B41FA5}">
                      <a16:colId xmlns:a16="http://schemas.microsoft.com/office/drawing/2014/main" val="1141463281"/>
                    </a:ext>
                  </a:extLst>
                </a:gridCol>
                <a:gridCol w="1719520">
                  <a:extLst>
                    <a:ext uri="{9D8B030D-6E8A-4147-A177-3AD203B41FA5}">
                      <a16:colId xmlns:a16="http://schemas.microsoft.com/office/drawing/2014/main" val="2335946757"/>
                    </a:ext>
                  </a:extLst>
                </a:gridCol>
                <a:gridCol w="1944575">
                  <a:extLst>
                    <a:ext uri="{9D8B030D-6E8A-4147-A177-3AD203B41FA5}">
                      <a16:colId xmlns:a16="http://schemas.microsoft.com/office/drawing/2014/main" val="3093171902"/>
                    </a:ext>
                  </a:extLst>
                </a:gridCol>
                <a:gridCol w="1719520">
                  <a:extLst>
                    <a:ext uri="{9D8B030D-6E8A-4147-A177-3AD203B41FA5}">
                      <a16:colId xmlns:a16="http://schemas.microsoft.com/office/drawing/2014/main" val="1338446953"/>
                    </a:ext>
                  </a:extLst>
                </a:gridCol>
              </a:tblGrid>
              <a:tr h="5049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Feature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067" marR="123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Coefficient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067" marR="123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endParaRPr lang="en-CA" sz="2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067" marR="12306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Coefficient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067" marR="123067" marT="0" marB="0"/>
                </a:tc>
                <a:extLst>
                  <a:ext uri="{0D108BD9-81ED-4DB2-BD59-A6C34878D82A}">
                    <a16:rowId xmlns:a16="http://schemas.microsoft.com/office/drawing/2014/main" val="3035050609"/>
                  </a:ext>
                </a:extLst>
              </a:tr>
              <a:tr h="9971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Pool Hall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067" marR="123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42.08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067" marR="123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solidFill>
                            <a:schemeClr val="bg1"/>
                          </a:solidFill>
                          <a:effectLst/>
                        </a:rPr>
                        <a:t>Recreation Center</a:t>
                      </a:r>
                      <a:endParaRPr lang="en-CA" sz="2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067" marR="12306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-43.06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067" marR="123067" marT="0" marB="0"/>
                </a:tc>
                <a:extLst>
                  <a:ext uri="{0D108BD9-81ED-4DB2-BD59-A6C34878D82A}">
                    <a16:rowId xmlns:a16="http://schemas.microsoft.com/office/drawing/2014/main" val="549638963"/>
                  </a:ext>
                </a:extLst>
              </a:tr>
              <a:tr h="9971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Football Stadium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067" marR="123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29.26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067" marR="123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solidFill>
                            <a:schemeClr val="bg1"/>
                          </a:solidFill>
                          <a:effectLst/>
                        </a:rPr>
                        <a:t>Beer Bar</a:t>
                      </a:r>
                      <a:endParaRPr lang="en-CA" sz="2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067" marR="12306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-36.62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067" marR="123067" marT="0" marB="0"/>
                </a:tc>
                <a:extLst>
                  <a:ext uri="{0D108BD9-81ED-4DB2-BD59-A6C34878D82A}">
                    <a16:rowId xmlns:a16="http://schemas.microsoft.com/office/drawing/2014/main" val="503197301"/>
                  </a:ext>
                </a:extLst>
              </a:tr>
              <a:tr h="9971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Garden Center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067" marR="123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28.74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067" marR="123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solidFill>
                            <a:schemeClr val="bg1"/>
                          </a:solidFill>
                          <a:effectLst/>
                        </a:rPr>
                        <a:t>Auto Dealership</a:t>
                      </a:r>
                      <a:endParaRPr lang="en-CA" sz="2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067" marR="12306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-34.84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067" marR="123067" marT="0" marB="0"/>
                </a:tc>
                <a:extLst>
                  <a:ext uri="{0D108BD9-81ED-4DB2-BD59-A6C34878D82A}">
                    <a16:rowId xmlns:a16="http://schemas.microsoft.com/office/drawing/2014/main" val="833790343"/>
                  </a:ext>
                </a:extLst>
              </a:tr>
              <a:tr h="9971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Pier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067" marR="123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26.60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067" marR="123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solidFill>
                            <a:schemeClr val="bg1"/>
                          </a:solidFill>
                          <a:effectLst/>
                        </a:rPr>
                        <a:t>French Restaurant</a:t>
                      </a:r>
                      <a:endParaRPr lang="en-CA" sz="2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067" marR="12306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-31.34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067" marR="123067" marT="0" marB="0"/>
                </a:tc>
                <a:extLst>
                  <a:ext uri="{0D108BD9-81ED-4DB2-BD59-A6C34878D82A}">
                    <a16:rowId xmlns:a16="http://schemas.microsoft.com/office/drawing/2014/main" val="3515883739"/>
                  </a:ext>
                </a:extLst>
              </a:tr>
              <a:tr h="5049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Plaza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067" marR="123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24.07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067" marR="1230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2200">
                          <a:solidFill>
                            <a:schemeClr val="bg1"/>
                          </a:solidFill>
                          <a:effectLst/>
                        </a:rPr>
                        <a:t>Shoe Repair</a:t>
                      </a:r>
                      <a:endParaRPr lang="en-CA" sz="2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067" marR="12306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-29.35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067" marR="123067" marT="0" marB="0"/>
                </a:tc>
                <a:extLst>
                  <a:ext uri="{0D108BD9-81ED-4DB2-BD59-A6C34878D82A}">
                    <a16:rowId xmlns:a16="http://schemas.microsoft.com/office/drawing/2014/main" val="87476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46213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Custom 2">
      <a:dk1>
        <a:srgbClr val="000000"/>
      </a:dk1>
      <a:lt1>
        <a:srgbClr val="FFFFFF"/>
      </a:lt1>
      <a:dk2>
        <a:srgbClr val="2A4124"/>
      </a:dk2>
      <a:lt2>
        <a:srgbClr val="E8EAED"/>
      </a:lt2>
      <a:accent1>
        <a:srgbClr val="114E09"/>
      </a:accent1>
      <a:accent2>
        <a:srgbClr val="ABA413"/>
      </a:accent2>
      <a:accent3>
        <a:srgbClr val="7BB120"/>
      </a:accent3>
      <a:accent4>
        <a:srgbClr val="37B814"/>
      </a:accent4>
      <a:accent5>
        <a:srgbClr val="21BA41"/>
      </a:accent5>
      <a:accent6>
        <a:srgbClr val="14B87A"/>
      </a:accent6>
      <a:hlink>
        <a:srgbClr val="5488C6"/>
      </a:hlink>
      <a:folHlink>
        <a:srgbClr val="848484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555</Words>
  <Application>Microsoft Macintosh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Modern Love</vt:lpstr>
      <vt:lpstr>The Hand</vt:lpstr>
      <vt:lpstr>SketchyVTI</vt:lpstr>
      <vt:lpstr>Predicting the success of Starbucks locations</vt:lpstr>
      <vt:lpstr>AGENDA</vt:lpstr>
      <vt:lpstr>INTRODUCTION</vt:lpstr>
      <vt:lpstr>Data sources</vt:lpstr>
      <vt:lpstr>Data Cleaning</vt:lpstr>
      <vt:lpstr>Feature Selection</vt:lpstr>
      <vt:lpstr>Ratings Analysis</vt:lpstr>
      <vt:lpstr>Absence of a correlation</vt:lpstr>
      <vt:lpstr>Predictive Modeling</vt:lpstr>
      <vt:lpstr>Model Performance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success of Starbucks locations</dc:title>
  <dc:creator>#RAYMOND ALEXIS#</dc:creator>
  <cp:lastModifiedBy>#RAYMOND ALEXIS#</cp:lastModifiedBy>
  <cp:revision>1</cp:revision>
  <dcterms:created xsi:type="dcterms:W3CDTF">2020-05-20T17:01:18Z</dcterms:created>
  <dcterms:modified xsi:type="dcterms:W3CDTF">2020-05-20T17:03:45Z</dcterms:modified>
</cp:coreProperties>
</file>