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062" y="-22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4C78E5A5-6D32-4382-B443-0A4DB1AF22F8}" type="datetimeFigureOut">
              <a:rPr lang="es-ES" smtClean="0"/>
              <a:t>26/02/2019</a:t>
            </a:fld>
            <a:endParaRPr lang="es-E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s-E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9C03DD96-D018-4269-8FBA-26126CE088E3}" type="slidenum">
              <a:rPr lang="es-ES" smtClean="0"/>
              <a:t>‹Nº›</a:t>
            </a:fld>
            <a:endParaRPr lang="es-ES" dirty="0"/>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4C78E5A5-6D32-4382-B443-0A4DB1AF22F8}" type="datetimeFigureOut">
              <a:rPr lang="es-ES" smtClean="0"/>
              <a:t>26/02/2019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9C03DD96-D018-4269-8FBA-26126CE088E3}" type="slidenum">
              <a:rPr lang="es-ES" smtClean="0"/>
              <a:t>‹Nº›</a:t>
            </a:fld>
            <a:endParaRPr lang="es-ES" dirty="0"/>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4C78E5A5-6D32-4382-B443-0A4DB1AF22F8}" type="datetimeFigureOut">
              <a:rPr lang="es-ES" smtClean="0"/>
              <a:t>26/02/2019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9C03DD96-D018-4269-8FBA-26126CE088E3}" type="slidenum">
              <a:rPr lang="es-ES" smtClean="0"/>
              <a:t>‹Nº›</a:t>
            </a:fld>
            <a:endParaRPr lang="es-ES" dirty="0"/>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4C78E5A5-6D32-4382-B443-0A4DB1AF22F8}" type="datetimeFigureOut">
              <a:rPr lang="es-ES" smtClean="0"/>
              <a:t>26/02/2019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9C03DD96-D018-4269-8FBA-26126CE088E3}" type="slidenum">
              <a:rPr lang="es-ES" smtClean="0"/>
              <a:t>‹Nº›</a:t>
            </a:fld>
            <a:endParaRPr lang="es-ES" dirty="0"/>
          </a:p>
        </p:txBody>
      </p:sp>
      <p:sp>
        <p:nvSpPr>
          <p:cNvPr id="11" name="Title 10"/>
          <p:cNvSpPr>
            <a:spLocks noGrp="1"/>
          </p:cNvSpPr>
          <p:nvPr>
            <p:ph type="title"/>
          </p:nvPr>
        </p:nvSpPr>
        <p:spPr/>
        <p:txBody>
          <a:bodyPr/>
          <a:lstStyle/>
          <a:p>
            <a:r>
              <a:rPr lang="es-ES" smtClean="0"/>
              <a:t>Haga clic para modificar el estilo de título del patrón</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C78E5A5-6D32-4382-B443-0A4DB1AF22F8}" type="datetimeFigureOut">
              <a:rPr lang="es-ES" smtClean="0"/>
              <a:t>26/02/2019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9C03DD96-D018-4269-8FBA-26126CE088E3}" type="slidenum">
              <a:rPr lang="es-ES" smtClean="0"/>
              <a:t>‹Nº›</a:t>
            </a:fld>
            <a:endParaRPr lang="es-E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C78E5A5-6D32-4382-B443-0A4DB1AF22F8}" type="datetimeFigureOut">
              <a:rPr lang="es-ES" smtClean="0"/>
              <a:t>26/02/2019</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9C03DD96-D018-4269-8FBA-26126CE088E3}" type="slidenum">
              <a:rPr lang="es-ES" smtClean="0"/>
              <a:t>‹Nº›</a:t>
            </a:fld>
            <a:endParaRPr lang="es-ES" dirty="0"/>
          </a:p>
        </p:txBody>
      </p:sp>
      <p:sp>
        <p:nvSpPr>
          <p:cNvPr id="12" name="Title 11"/>
          <p:cNvSpPr>
            <a:spLocks noGrp="1"/>
          </p:cNvSpPr>
          <p:nvPr>
            <p:ph type="title"/>
          </p:nvPr>
        </p:nvSpPr>
        <p:spPr/>
        <p:txBody>
          <a:bodyPr/>
          <a:lstStyle>
            <a:lvl1pPr>
              <a:defRPr>
                <a:solidFill>
                  <a:schemeClr val="tx2"/>
                </a:solidFill>
              </a:defRPr>
            </a:lvl1pPr>
          </a:lstStyle>
          <a:p>
            <a:r>
              <a:rPr lang="es-ES" smtClean="0"/>
              <a:t>Haga clic para modificar el estilo de título del patrón</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C78E5A5-6D32-4382-B443-0A4DB1AF22F8}" type="datetimeFigureOut">
              <a:rPr lang="es-ES" smtClean="0"/>
              <a:t>26/02/2019</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9C03DD96-D018-4269-8FBA-26126CE088E3}" type="slidenum">
              <a:rPr lang="es-ES" smtClean="0"/>
              <a:t>‹Nº›</a:t>
            </a:fld>
            <a:endParaRPr lang="es-ES" dirty="0"/>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C78E5A5-6D32-4382-B443-0A4DB1AF22F8}" type="datetimeFigureOut">
              <a:rPr lang="es-ES" smtClean="0"/>
              <a:t>26/02/2019</a:t>
            </a:fld>
            <a:endParaRPr lang="es-ES" dirty="0"/>
          </a:p>
        </p:txBody>
      </p:sp>
      <p:sp>
        <p:nvSpPr>
          <p:cNvPr id="4" name="Footer Placeholder 3"/>
          <p:cNvSpPr>
            <a:spLocks noGrp="1"/>
          </p:cNvSpPr>
          <p:nvPr>
            <p:ph type="ftr" sz="quarter" idx="11"/>
          </p:nvPr>
        </p:nvSpPr>
        <p:spPr/>
        <p:txBody>
          <a:bodyPr/>
          <a:lstStyle/>
          <a:p>
            <a:endParaRPr lang="es-ES" dirty="0"/>
          </a:p>
        </p:txBody>
      </p:sp>
      <p:sp>
        <p:nvSpPr>
          <p:cNvPr id="5" name="Slide Number Placeholder 4"/>
          <p:cNvSpPr>
            <a:spLocks noGrp="1"/>
          </p:cNvSpPr>
          <p:nvPr>
            <p:ph type="sldNum" sz="quarter" idx="12"/>
          </p:nvPr>
        </p:nvSpPr>
        <p:spPr/>
        <p:txBody>
          <a:bodyPr/>
          <a:lstStyle/>
          <a:p>
            <a:fld id="{9C03DD96-D018-4269-8FBA-26126CE088E3}" type="slidenum">
              <a:rPr lang="es-ES" smtClean="0"/>
              <a:t>‹Nº›</a:t>
            </a:fld>
            <a:endParaRPr lang="es-ES" dirty="0"/>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78E5A5-6D32-4382-B443-0A4DB1AF22F8}" type="datetimeFigureOut">
              <a:rPr lang="es-ES" smtClean="0"/>
              <a:t>26/02/2019</a:t>
            </a:fld>
            <a:endParaRPr lang="es-ES" dirty="0"/>
          </a:p>
        </p:txBody>
      </p:sp>
      <p:sp>
        <p:nvSpPr>
          <p:cNvPr id="3" name="Footer Placeholder 2"/>
          <p:cNvSpPr>
            <a:spLocks noGrp="1"/>
          </p:cNvSpPr>
          <p:nvPr>
            <p:ph type="ftr" sz="quarter" idx="11"/>
          </p:nvPr>
        </p:nvSpPr>
        <p:spPr/>
        <p:txBody>
          <a:bodyPr/>
          <a:lstStyle/>
          <a:p>
            <a:endParaRPr lang="es-ES" dirty="0"/>
          </a:p>
        </p:txBody>
      </p:sp>
      <p:sp>
        <p:nvSpPr>
          <p:cNvPr id="4" name="Slide Number Placeholder 3"/>
          <p:cNvSpPr>
            <a:spLocks noGrp="1"/>
          </p:cNvSpPr>
          <p:nvPr>
            <p:ph type="sldNum" sz="quarter" idx="12"/>
          </p:nvPr>
        </p:nvSpPr>
        <p:spPr/>
        <p:txBody>
          <a:bodyPr/>
          <a:lstStyle/>
          <a:p>
            <a:fld id="{9C03DD96-D018-4269-8FBA-26126CE088E3}" type="slidenum">
              <a:rPr lang="es-ES" smtClean="0"/>
              <a:t>‹Nº›</a:t>
            </a:fld>
            <a:endParaRPr lang="es-E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s-ES" smtClean="0"/>
              <a:t>Haga clic para modificar el estilo de título del patrón</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C78E5A5-6D32-4382-B443-0A4DB1AF22F8}" type="datetimeFigureOut">
              <a:rPr lang="es-ES" smtClean="0"/>
              <a:t>26/02/2019</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9C03DD96-D018-4269-8FBA-26126CE088E3}" type="slidenum">
              <a:rPr lang="es-ES" smtClean="0"/>
              <a:t>‹Nº›</a:t>
            </a:fld>
            <a:endParaRPr lang="es-E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s-ES" smtClean="0"/>
              <a:t>Haga clic para modificar el estilo de título del patrón</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smtClean="0"/>
              <a:t>Haga clic en el icono para agregar una imagen</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C78E5A5-6D32-4382-B443-0A4DB1AF22F8}" type="datetimeFigureOut">
              <a:rPr lang="es-ES" smtClean="0"/>
              <a:t>26/02/2019</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9C03DD96-D018-4269-8FBA-26126CE088E3}" type="slidenum">
              <a:rPr lang="es-ES" smtClean="0"/>
              <a:t>‹Nº›</a:t>
            </a:fld>
            <a:endParaRPr lang="es-E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4C78E5A5-6D32-4382-B443-0A4DB1AF22F8}" type="datetimeFigureOut">
              <a:rPr lang="es-ES" smtClean="0"/>
              <a:t>26/02/2019</a:t>
            </a:fld>
            <a:endParaRPr lang="es-ES" dirty="0"/>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s-ES" dirty="0"/>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9C03DD96-D018-4269-8FBA-26126CE088E3}" type="slidenum">
              <a:rPr lang="es-ES" smtClean="0"/>
              <a:t>‹Nº›</a:t>
            </a:fld>
            <a:endParaRPr lang="es-E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b="1" dirty="0" smtClean="0">
                <a:solidFill>
                  <a:schemeClr val="bg1"/>
                </a:solidFill>
              </a:rPr>
              <a:t>BIENVENIDOS</a:t>
            </a:r>
            <a:r>
              <a:rPr lang="es-ES" dirty="0" smtClean="0">
                <a:solidFill>
                  <a:schemeClr val="bg1"/>
                </a:solidFill>
              </a:rPr>
              <a:t/>
            </a:r>
            <a:br>
              <a:rPr lang="es-ES" dirty="0" smtClean="0">
                <a:solidFill>
                  <a:schemeClr val="bg1"/>
                </a:solidFill>
              </a:rPr>
            </a:br>
            <a:endParaRPr lang="es-ES" dirty="0">
              <a:solidFill>
                <a:schemeClr val="bg1"/>
              </a:solidFill>
            </a:endParaRPr>
          </a:p>
        </p:txBody>
      </p:sp>
      <p:sp>
        <p:nvSpPr>
          <p:cNvPr id="3" name="2 Subtítulo"/>
          <p:cNvSpPr>
            <a:spLocks noGrp="1"/>
          </p:cNvSpPr>
          <p:nvPr>
            <p:ph type="subTitle" idx="1"/>
          </p:nvPr>
        </p:nvSpPr>
        <p:spPr/>
        <p:txBody>
          <a:bodyPr>
            <a:noAutofit/>
          </a:bodyPr>
          <a:lstStyle/>
          <a:p>
            <a:r>
              <a:rPr lang="es-ES" sz="5400" b="1" dirty="0" smtClean="0">
                <a:solidFill>
                  <a:schemeClr val="bg1"/>
                </a:solidFill>
              </a:rPr>
              <a:t>Curso de marketing y negocios para videojuegos</a:t>
            </a:r>
            <a:endParaRPr lang="es-ES" sz="5400" b="1" dirty="0">
              <a:solidFill>
                <a:schemeClr val="bg1"/>
              </a:solidFill>
            </a:endParaRPr>
          </a:p>
        </p:txBody>
      </p:sp>
    </p:spTree>
    <p:extLst>
      <p:ext uri="{BB962C8B-B14F-4D97-AF65-F5344CB8AC3E}">
        <p14:creationId xmlns:p14="http://schemas.microsoft.com/office/powerpoint/2010/main" val="972051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92500" lnSpcReduction="20000"/>
          </a:bodyPr>
          <a:lstStyle/>
          <a:p>
            <a:r>
              <a:rPr lang="es-ES" dirty="0"/>
              <a:t>Origen + Biblia + Guía (documento dinámico)</a:t>
            </a:r>
          </a:p>
          <a:p>
            <a:r>
              <a:rPr lang="es-ES" dirty="0"/>
              <a:t>• Business plan en mente (USP)</a:t>
            </a:r>
          </a:p>
          <a:p>
            <a:r>
              <a:rPr lang="es-ES" dirty="0"/>
              <a:t>• Contenido esencial:</a:t>
            </a:r>
          </a:p>
          <a:p>
            <a:r>
              <a:rPr lang="es-ES" dirty="0"/>
              <a:t>• pitch + USP</a:t>
            </a:r>
          </a:p>
          <a:p>
            <a:r>
              <a:rPr lang="es-ES" dirty="0"/>
              <a:t>• “ x </a:t>
            </a:r>
            <a:r>
              <a:rPr lang="es-ES" dirty="0" err="1"/>
              <a:t>meets</a:t>
            </a:r>
            <a:r>
              <a:rPr lang="es-ES" dirty="0"/>
              <a:t> y”</a:t>
            </a:r>
          </a:p>
          <a:p>
            <a:r>
              <a:rPr lang="es-ES" dirty="0"/>
              <a:t>• primer contacto con </a:t>
            </a:r>
            <a:r>
              <a:rPr lang="es-ES" dirty="0" err="1"/>
              <a:t>publishers</a:t>
            </a:r>
            <a:r>
              <a:rPr lang="es-ES" dirty="0"/>
              <a:t> / inversores</a:t>
            </a:r>
          </a:p>
          <a:p>
            <a:r>
              <a:rPr lang="es-ES" dirty="0"/>
              <a:t>• género</a:t>
            </a:r>
          </a:p>
          <a:p>
            <a:r>
              <a:rPr lang="es-ES" dirty="0"/>
              <a:t>• monousuario / multiusuario (local / online)</a:t>
            </a:r>
          </a:p>
          <a:p>
            <a:r>
              <a:rPr lang="es-ES" dirty="0"/>
              <a:t>• plataformas &gt; monetización</a:t>
            </a:r>
          </a:p>
          <a:p>
            <a:r>
              <a:rPr lang="es-ES" dirty="0"/>
              <a:t>• mecánicas</a:t>
            </a:r>
          </a:p>
          <a:p>
            <a:r>
              <a:rPr lang="es-ES" dirty="0"/>
              <a:t>• controles</a:t>
            </a:r>
          </a:p>
        </p:txBody>
      </p:sp>
      <p:sp>
        <p:nvSpPr>
          <p:cNvPr id="3" name="2 Título"/>
          <p:cNvSpPr>
            <a:spLocks noGrp="1"/>
          </p:cNvSpPr>
          <p:nvPr>
            <p:ph type="title"/>
          </p:nvPr>
        </p:nvSpPr>
        <p:spPr/>
        <p:txBody>
          <a:bodyPr/>
          <a:lstStyle/>
          <a:p>
            <a:endParaRPr lang="es-ES"/>
          </a:p>
        </p:txBody>
      </p:sp>
    </p:spTree>
    <p:extLst>
      <p:ext uri="{BB962C8B-B14F-4D97-AF65-F5344CB8AC3E}">
        <p14:creationId xmlns:p14="http://schemas.microsoft.com/office/powerpoint/2010/main" val="2001866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ES" dirty="0"/>
              <a:t>Cuando buscamos financiación para construir nuestro videojuego debemos cubrir algunos tópicos para presentar la idea, veamos cuales.</a:t>
            </a:r>
          </a:p>
          <a:p>
            <a:pPr marL="0" indent="0">
              <a:buNone/>
            </a:pPr>
            <a:endParaRPr lang="es-ES" dirty="0"/>
          </a:p>
        </p:txBody>
      </p:sp>
      <p:sp>
        <p:nvSpPr>
          <p:cNvPr id="3" name="2 Título"/>
          <p:cNvSpPr>
            <a:spLocks noGrp="1"/>
          </p:cNvSpPr>
          <p:nvPr>
            <p:ph type="title"/>
          </p:nvPr>
        </p:nvSpPr>
        <p:spPr/>
        <p:txBody>
          <a:bodyPr/>
          <a:lstStyle/>
          <a:p>
            <a:r>
              <a:rPr lang="es-ES" b="1" dirty="0">
                <a:solidFill>
                  <a:schemeClr val="tx1"/>
                </a:solidFill>
              </a:rPr>
              <a:t>Business Plan</a:t>
            </a:r>
          </a:p>
        </p:txBody>
      </p:sp>
    </p:spTree>
    <p:extLst>
      <p:ext uri="{BB962C8B-B14F-4D97-AF65-F5344CB8AC3E}">
        <p14:creationId xmlns:p14="http://schemas.microsoft.com/office/powerpoint/2010/main" val="2798652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77500" lnSpcReduction="20000"/>
          </a:bodyPr>
          <a:lstStyle/>
          <a:p>
            <a:r>
              <a:rPr lang="es-ES" dirty="0"/>
              <a:t>Financiación: juego / empresa</a:t>
            </a:r>
          </a:p>
          <a:p>
            <a:r>
              <a:rPr lang="es-ES" dirty="0"/>
              <a:t>• Contenido esencial:</a:t>
            </a:r>
          </a:p>
          <a:p>
            <a:r>
              <a:rPr lang="es-ES" dirty="0"/>
              <a:t>• idea de negocio: qué necesidad cubre nuestro producto / empresa</a:t>
            </a:r>
          </a:p>
          <a:p>
            <a:r>
              <a:rPr lang="es-ES" dirty="0"/>
              <a:t>• pitch</a:t>
            </a:r>
          </a:p>
          <a:p>
            <a:r>
              <a:rPr lang="es-ES" dirty="0"/>
              <a:t>• USP</a:t>
            </a:r>
          </a:p>
          <a:p>
            <a:r>
              <a:rPr lang="es-ES" dirty="0"/>
              <a:t>• estudio mercado</a:t>
            </a:r>
          </a:p>
          <a:p>
            <a:r>
              <a:rPr lang="es-ES" dirty="0"/>
              <a:t>• competencia</a:t>
            </a:r>
          </a:p>
          <a:p>
            <a:r>
              <a:rPr lang="es-ES" dirty="0"/>
              <a:t>• debilidades / fortalezas</a:t>
            </a:r>
          </a:p>
          <a:p>
            <a:r>
              <a:rPr lang="es-ES" dirty="0"/>
              <a:t>• monetización</a:t>
            </a:r>
          </a:p>
          <a:p>
            <a:r>
              <a:rPr lang="es-ES" dirty="0"/>
              <a:t>• calendario: hoja de ruta, hitos…</a:t>
            </a:r>
          </a:p>
          <a:p>
            <a:r>
              <a:rPr lang="es-ES" dirty="0"/>
              <a:t>• estimación presupuesto + necesidades de financiación + </a:t>
            </a:r>
            <a:r>
              <a:rPr lang="es-ES" dirty="0" err="1"/>
              <a:t>PnL</a:t>
            </a:r>
            <a:endParaRPr lang="es-ES" dirty="0"/>
          </a:p>
          <a:p>
            <a:r>
              <a:rPr lang="es-ES" dirty="0"/>
              <a:t>• </a:t>
            </a:r>
            <a:r>
              <a:rPr lang="es-ES" dirty="0" err="1"/>
              <a:t>background</a:t>
            </a:r>
            <a:r>
              <a:rPr lang="es-ES" dirty="0"/>
              <a:t> de la compañía / equipo</a:t>
            </a:r>
          </a:p>
        </p:txBody>
      </p:sp>
      <p:sp>
        <p:nvSpPr>
          <p:cNvPr id="3" name="2 Título"/>
          <p:cNvSpPr>
            <a:spLocks noGrp="1"/>
          </p:cNvSpPr>
          <p:nvPr>
            <p:ph type="title"/>
          </p:nvPr>
        </p:nvSpPr>
        <p:spPr/>
        <p:txBody>
          <a:bodyPr/>
          <a:lstStyle/>
          <a:p>
            <a:r>
              <a:rPr lang="es-ES" dirty="0"/>
              <a:t>Business Plan – 1. Contenido</a:t>
            </a:r>
          </a:p>
        </p:txBody>
      </p:sp>
    </p:spTree>
    <p:extLst>
      <p:ext uri="{BB962C8B-B14F-4D97-AF65-F5344CB8AC3E}">
        <p14:creationId xmlns:p14="http://schemas.microsoft.com/office/powerpoint/2010/main" val="407550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lnSpcReduction="10000"/>
          </a:bodyPr>
          <a:lstStyle/>
          <a:p>
            <a:r>
              <a:rPr lang="es-ES" dirty="0"/>
              <a:t>Resumen ejecutivo: 1 – 2 </a:t>
            </a:r>
            <a:r>
              <a:rPr lang="es-ES" dirty="0" err="1"/>
              <a:t>págs</a:t>
            </a:r>
            <a:endParaRPr lang="es-ES" dirty="0"/>
          </a:p>
          <a:p>
            <a:r>
              <a:rPr lang="es-ES" dirty="0"/>
              <a:t>• Business plan: 20 – 25 </a:t>
            </a:r>
            <a:r>
              <a:rPr lang="es-ES" dirty="0" err="1"/>
              <a:t>págs</a:t>
            </a:r>
            <a:endParaRPr lang="es-ES" dirty="0"/>
          </a:p>
          <a:p>
            <a:r>
              <a:rPr lang="es-ES" dirty="0"/>
              <a:t>• Resumen ejecutivo – presentación (8 -10 </a:t>
            </a:r>
            <a:r>
              <a:rPr lang="es-ES" dirty="0" err="1"/>
              <a:t>slides</a:t>
            </a:r>
            <a:r>
              <a:rPr lang="es-ES" dirty="0"/>
              <a:t>)</a:t>
            </a:r>
          </a:p>
          <a:p>
            <a:r>
              <a:rPr lang="es-ES" dirty="0"/>
              <a:t>• Consejos:</a:t>
            </a:r>
          </a:p>
          <a:p>
            <a:r>
              <a:rPr lang="es-ES" dirty="0"/>
              <a:t>• concreción</a:t>
            </a:r>
          </a:p>
          <a:p>
            <a:r>
              <a:rPr lang="es-ES" dirty="0"/>
              <a:t>• datos recientes, gráficos, tablas</a:t>
            </a:r>
          </a:p>
          <a:p>
            <a:r>
              <a:rPr lang="es-ES" dirty="0"/>
              <a:t>• fuentes</a:t>
            </a:r>
          </a:p>
          <a:p>
            <a:r>
              <a:rPr lang="es-ES" dirty="0"/>
              <a:t>• maquetación</a:t>
            </a:r>
          </a:p>
          <a:p>
            <a:r>
              <a:rPr lang="es-ES" dirty="0"/>
              <a:t>• coherencia</a:t>
            </a:r>
          </a:p>
        </p:txBody>
      </p:sp>
      <p:sp>
        <p:nvSpPr>
          <p:cNvPr id="3" name="2 Título"/>
          <p:cNvSpPr>
            <a:spLocks noGrp="1"/>
          </p:cNvSpPr>
          <p:nvPr>
            <p:ph type="title"/>
          </p:nvPr>
        </p:nvSpPr>
        <p:spPr/>
        <p:txBody>
          <a:bodyPr/>
          <a:lstStyle/>
          <a:p>
            <a:r>
              <a:rPr lang="es-ES" dirty="0"/>
              <a:t>Business Plan – 2. Estructura</a:t>
            </a:r>
          </a:p>
        </p:txBody>
      </p:sp>
    </p:spTree>
    <p:extLst>
      <p:ext uri="{BB962C8B-B14F-4D97-AF65-F5344CB8AC3E}">
        <p14:creationId xmlns:p14="http://schemas.microsoft.com/office/powerpoint/2010/main" val="3493320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77500" lnSpcReduction="20000"/>
          </a:bodyPr>
          <a:lstStyle/>
          <a:p>
            <a:r>
              <a:rPr lang="es-ES" dirty="0"/>
              <a:t>Los prototipos se pueden hacer con materiales sencillos, lo importante es mostrar la experiencia del juego.</a:t>
            </a:r>
          </a:p>
          <a:p>
            <a:r>
              <a:rPr lang="es-ES" dirty="0" smtClean="0"/>
              <a:t>Vamos </a:t>
            </a:r>
            <a:r>
              <a:rPr lang="es-ES" dirty="0"/>
              <a:t>a ir iterando nuestro proyecto </a:t>
            </a:r>
            <a:endParaRPr lang="es-ES" dirty="0" smtClean="0"/>
          </a:p>
          <a:p>
            <a:r>
              <a:rPr lang="es-ES" dirty="0"/>
              <a:t>¿Qué juego se quiere hacer?</a:t>
            </a:r>
          </a:p>
          <a:p>
            <a:r>
              <a:rPr lang="es-ES" dirty="0"/>
              <a:t>• encargo vs proyecto propio</a:t>
            </a:r>
          </a:p>
          <a:p>
            <a:r>
              <a:rPr lang="es-ES" dirty="0"/>
              <a:t>• GDD (mecánicas, plataformas...)</a:t>
            </a:r>
          </a:p>
          <a:p>
            <a:r>
              <a:rPr lang="es-ES" dirty="0"/>
              <a:t>• pitch</a:t>
            </a:r>
          </a:p>
          <a:p>
            <a:r>
              <a:rPr lang="es-ES" dirty="0"/>
              <a:t>• primer prototipo</a:t>
            </a:r>
          </a:p>
          <a:p>
            <a:r>
              <a:rPr lang="es-ES" dirty="0"/>
              <a:t>• definición estilo artístico (</a:t>
            </a:r>
            <a:r>
              <a:rPr lang="es-ES" dirty="0" err="1"/>
              <a:t>concepts</a:t>
            </a:r>
            <a:r>
              <a:rPr lang="es-ES" dirty="0"/>
              <a:t>, líneas básicas sonido…)</a:t>
            </a:r>
          </a:p>
          <a:p>
            <a:r>
              <a:rPr lang="es-ES" dirty="0"/>
              <a:t>• esbozos de narrativa</a:t>
            </a:r>
          </a:p>
          <a:p>
            <a:r>
              <a:rPr lang="es-ES" dirty="0"/>
              <a:t>• análisis de riesgos</a:t>
            </a:r>
          </a:p>
          <a:p>
            <a:r>
              <a:rPr lang="es-ES" dirty="0"/>
              <a:t>• Requisitos</a:t>
            </a:r>
          </a:p>
          <a:p>
            <a:r>
              <a:rPr lang="es-ES" dirty="0"/>
              <a:t>• Plan de producción</a:t>
            </a:r>
          </a:p>
        </p:txBody>
      </p:sp>
      <p:sp>
        <p:nvSpPr>
          <p:cNvPr id="3" name="2 Título"/>
          <p:cNvSpPr>
            <a:spLocks noGrp="1"/>
          </p:cNvSpPr>
          <p:nvPr>
            <p:ph type="title"/>
          </p:nvPr>
        </p:nvSpPr>
        <p:spPr/>
        <p:txBody>
          <a:bodyPr/>
          <a:lstStyle/>
          <a:p>
            <a:r>
              <a:rPr lang="es-ES" b="1" dirty="0">
                <a:solidFill>
                  <a:schemeClr val="tx1"/>
                </a:solidFill>
              </a:rPr>
              <a:t>Fases en el desarrollo de un videojuego</a:t>
            </a:r>
          </a:p>
        </p:txBody>
      </p:sp>
    </p:spTree>
    <p:extLst>
      <p:ext uri="{BB962C8B-B14F-4D97-AF65-F5344CB8AC3E}">
        <p14:creationId xmlns:p14="http://schemas.microsoft.com/office/powerpoint/2010/main" val="3803813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62500" lnSpcReduction="20000"/>
          </a:bodyPr>
          <a:lstStyle/>
          <a:p>
            <a:r>
              <a:rPr lang="es-ES" dirty="0"/>
              <a:t>• Iteraciones &gt; </a:t>
            </a:r>
            <a:r>
              <a:rPr lang="es-ES" dirty="0" err="1"/>
              <a:t>builds</a:t>
            </a:r>
            <a:endParaRPr lang="es-ES" dirty="0"/>
          </a:p>
          <a:p>
            <a:r>
              <a:rPr lang="es-ES" dirty="0"/>
              <a:t>• prototipo</a:t>
            </a:r>
          </a:p>
          <a:p>
            <a:r>
              <a:rPr lang="es-ES" dirty="0"/>
              <a:t>• </a:t>
            </a:r>
            <a:r>
              <a:rPr lang="es-ES" dirty="0" err="1"/>
              <a:t>alpha</a:t>
            </a:r>
            <a:r>
              <a:rPr lang="es-ES" dirty="0"/>
              <a:t> (</a:t>
            </a:r>
            <a:r>
              <a:rPr lang="es-ES" dirty="0" err="1"/>
              <a:t>placeholders</a:t>
            </a:r>
            <a:r>
              <a:rPr lang="es-ES" dirty="0"/>
              <a:t>)</a:t>
            </a:r>
          </a:p>
          <a:p>
            <a:r>
              <a:rPr lang="es-ES" dirty="0"/>
              <a:t>• ¿demo? &gt; “vertical </a:t>
            </a:r>
            <a:r>
              <a:rPr lang="es-ES" dirty="0" err="1"/>
              <a:t>slice</a:t>
            </a:r>
            <a:r>
              <a:rPr lang="es-ES" dirty="0"/>
              <a:t>” &gt; marketing</a:t>
            </a:r>
          </a:p>
          <a:p>
            <a:r>
              <a:rPr lang="es-ES" dirty="0"/>
              <a:t>• beta</a:t>
            </a:r>
          </a:p>
          <a:p>
            <a:r>
              <a:rPr lang="es-ES" dirty="0"/>
              <a:t>• ¡</a:t>
            </a:r>
            <a:r>
              <a:rPr lang="es-ES" dirty="0" err="1"/>
              <a:t>crunch</a:t>
            </a:r>
            <a:r>
              <a:rPr lang="es-ES" dirty="0"/>
              <a:t>!</a:t>
            </a:r>
          </a:p>
          <a:p>
            <a:r>
              <a:rPr lang="es-ES" dirty="0"/>
              <a:t>• </a:t>
            </a:r>
            <a:r>
              <a:rPr lang="es-ES" dirty="0" err="1"/>
              <a:t>Testing</a:t>
            </a:r>
            <a:r>
              <a:rPr lang="es-ES" dirty="0"/>
              <a:t> – QA</a:t>
            </a:r>
          </a:p>
          <a:p>
            <a:r>
              <a:rPr lang="es-ES" dirty="0"/>
              <a:t>• </a:t>
            </a:r>
            <a:r>
              <a:rPr lang="es-ES" dirty="0" err="1"/>
              <a:t>developer</a:t>
            </a:r>
            <a:endParaRPr lang="es-ES" dirty="0"/>
          </a:p>
          <a:p>
            <a:r>
              <a:rPr lang="es-ES" dirty="0"/>
              <a:t>• </a:t>
            </a:r>
            <a:r>
              <a:rPr lang="es-ES" dirty="0" err="1"/>
              <a:t>publisher</a:t>
            </a:r>
            <a:endParaRPr lang="es-ES" dirty="0"/>
          </a:p>
          <a:p>
            <a:r>
              <a:rPr lang="es-ES" dirty="0"/>
              <a:t>• plataforma: ¿kits de desarrollo? ¿</a:t>
            </a:r>
            <a:r>
              <a:rPr lang="es-ES" dirty="0" err="1"/>
              <a:t>guidelines</a:t>
            </a:r>
            <a:r>
              <a:rPr lang="es-ES" dirty="0"/>
              <a:t>?</a:t>
            </a:r>
          </a:p>
          <a:p>
            <a:r>
              <a:rPr lang="es-ES" dirty="0"/>
              <a:t>70% tiempo</a:t>
            </a:r>
          </a:p>
          <a:p>
            <a:r>
              <a:rPr lang="es-ES" dirty="0"/>
              <a:t>• </a:t>
            </a:r>
            <a:r>
              <a:rPr lang="es-ES" dirty="0" err="1"/>
              <a:t>Features</a:t>
            </a:r>
            <a:endParaRPr lang="es-ES" dirty="0"/>
          </a:p>
          <a:p>
            <a:r>
              <a:rPr lang="es-ES" dirty="0"/>
              <a:t>• siempre acorde al GDD - </a:t>
            </a:r>
            <a:r>
              <a:rPr lang="es-ES" dirty="0" err="1"/>
              <a:t>summary</a:t>
            </a:r>
            <a:endParaRPr lang="es-ES" dirty="0"/>
          </a:p>
          <a:p>
            <a:r>
              <a:rPr lang="es-ES" dirty="0"/>
              <a:t>• ¿nuevas </a:t>
            </a:r>
            <a:r>
              <a:rPr lang="es-ES" dirty="0" err="1"/>
              <a:t>features</a:t>
            </a:r>
            <a:r>
              <a:rPr lang="es-ES" dirty="0"/>
              <a:t>?</a:t>
            </a:r>
          </a:p>
          <a:p>
            <a:r>
              <a:rPr lang="es-ES" dirty="0"/>
              <a:t>• D</a:t>
            </a:r>
          </a:p>
        </p:txBody>
      </p:sp>
      <p:sp>
        <p:nvSpPr>
          <p:cNvPr id="3" name="2 Título"/>
          <p:cNvSpPr>
            <a:spLocks noGrp="1"/>
          </p:cNvSpPr>
          <p:nvPr>
            <p:ph type="title"/>
          </p:nvPr>
        </p:nvSpPr>
        <p:spPr/>
        <p:txBody>
          <a:bodyPr/>
          <a:lstStyle/>
          <a:p>
            <a:r>
              <a:rPr lang="es-ES" dirty="0"/>
              <a:t>Fases del desarrollo – 2. Producción</a:t>
            </a:r>
          </a:p>
        </p:txBody>
      </p:sp>
    </p:spTree>
    <p:extLst>
      <p:ext uri="{BB962C8B-B14F-4D97-AF65-F5344CB8AC3E}">
        <p14:creationId xmlns:p14="http://schemas.microsoft.com/office/powerpoint/2010/main" val="80092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85000" lnSpcReduction="20000"/>
          </a:bodyPr>
          <a:lstStyle/>
          <a:p>
            <a:r>
              <a:rPr lang="es-ES" dirty="0"/>
              <a:t>• Ratings</a:t>
            </a:r>
          </a:p>
          <a:p>
            <a:r>
              <a:rPr lang="es-ES" dirty="0"/>
              <a:t>• PEGI (Europa)</a:t>
            </a:r>
          </a:p>
          <a:p>
            <a:r>
              <a:rPr lang="es-ES" dirty="0"/>
              <a:t>• ESRB (Estados Unidos)</a:t>
            </a:r>
          </a:p>
          <a:p>
            <a:r>
              <a:rPr lang="es-ES" dirty="0"/>
              <a:t>• USK (Alemania)</a:t>
            </a:r>
          </a:p>
          <a:p>
            <a:r>
              <a:rPr lang="es-ES" dirty="0"/>
              <a:t>10% tiempo</a:t>
            </a:r>
          </a:p>
          <a:p>
            <a:r>
              <a:rPr lang="es-ES" dirty="0"/>
              <a:t>• </a:t>
            </a:r>
            <a:r>
              <a:rPr lang="es-ES" dirty="0" err="1"/>
              <a:t>Platform</a:t>
            </a:r>
            <a:r>
              <a:rPr lang="es-ES" dirty="0"/>
              <a:t> </a:t>
            </a:r>
            <a:r>
              <a:rPr lang="es-ES" dirty="0" err="1"/>
              <a:t>submission</a:t>
            </a:r>
            <a:endParaRPr lang="es-ES" dirty="0"/>
          </a:p>
          <a:p>
            <a:r>
              <a:rPr lang="es-ES" dirty="0"/>
              <a:t>• QA</a:t>
            </a:r>
          </a:p>
          <a:p>
            <a:r>
              <a:rPr lang="es-ES" dirty="0"/>
              <a:t>• Marketing &amp; PR</a:t>
            </a:r>
          </a:p>
          <a:p>
            <a:r>
              <a:rPr lang="es-ES" dirty="0"/>
              <a:t>• Lanzamiento</a:t>
            </a:r>
          </a:p>
          <a:p>
            <a:r>
              <a:rPr lang="es-ES" dirty="0"/>
              <a:t>• Seguimiento: ¿</a:t>
            </a:r>
            <a:r>
              <a:rPr lang="es-ES" dirty="0" err="1"/>
              <a:t>updates</a:t>
            </a:r>
            <a:r>
              <a:rPr lang="es-ES" dirty="0"/>
              <a:t>?</a:t>
            </a:r>
          </a:p>
          <a:p>
            <a:r>
              <a:rPr lang="es-ES" dirty="0"/>
              <a:t>• </a:t>
            </a:r>
            <a:r>
              <a:rPr lang="es-ES" dirty="0" err="1"/>
              <a:t>Closing</a:t>
            </a:r>
            <a:r>
              <a:rPr lang="es-ES" dirty="0"/>
              <a:t> kit</a:t>
            </a:r>
          </a:p>
          <a:p>
            <a:r>
              <a:rPr lang="es-ES" dirty="0"/>
              <a:t>• </a:t>
            </a:r>
            <a:r>
              <a:rPr lang="es-ES" dirty="0" err="1"/>
              <a:t>Postmortem</a:t>
            </a:r>
            <a:endParaRPr lang="es-ES" dirty="0"/>
          </a:p>
        </p:txBody>
      </p:sp>
      <p:sp>
        <p:nvSpPr>
          <p:cNvPr id="3" name="2 Título"/>
          <p:cNvSpPr>
            <a:spLocks noGrp="1"/>
          </p:cNvSpPr>
          <p:nvPr>
            <p:ph type="title"/>
          </p:nvPr>
        </p:nvSpPr>
        <p:spPr/>
        <p:txBody>
          <a:bodyPr/>
          <a:lstStyle/>
          <a:p>
            <a:r>
              <a:rPr lang="es-ES" dirty="0"/>
              <a:t>Fases del desarrollo – 3. Postproducción</a:t>
            </a:r>
          </a:p>
        </p:txBody>
      </p:sp>
    </p:spTree>
    <p:extLst>
      <p:ext uri="{BB962C8B-B14F-4D97-AF65-F5344CB8AC3E}">
        <p14:creationId xmlns:p14="http://schemas.microsoft.com/office/powerpoint/2010/main" val="3817018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70000" lnSpcReduction="20000"/>
          </a:bodyPr>
          <a:lstStyle/>
          <a:p>
            <a:r>
              <a:rPr lang="es-ES" dirty="0"/>
              <a:t>l definir requisitos debemos definir las categorías que deben tener nuestro juego</a:t>
            </a:r>
            <a:r>
              <a:rPr lang="es-ES" dirty="0" smtClean="0"/>
              <a:t>.</a:t>
            </a:r>
            <a:endParaRPr lang="es-ES" dirty="0"/>
          </a:p>
          <a:p>
            <a:r>
              <a:rPr lang="es-ES" dirty="0"/>
              <a:t>Definimos las necesidades que implican esas </a:t>
            </a:r>
            <a:r>
              <a:rPr lang="es-ES" dirty="0" err="1"/>
              <a:t>features</a:t>
            </a:r>
            <a:r>
              <a:rPr lang="es-ES" dirty="0"/>
              <a:t> del juego, </a:t>
            </a:r>
            <a:endParaRPr lang="es-ES" dirty="0" smtClean="0"/>
          </a:p>
          <a:p>
            <a:pPr marL="0" indent="0">
              <a:buNone/>
            </a:pPr>
            <a:r>
              <a:rPr lang="es-ES" dirty="0" smtClean="0"/>
              <a:t>material, software, motores, </a:t>
            </a:r>
            <a:r>
              <a:rPr lang="es-ES" dirty="0"/>
              <a:t>tiempo. Requisitos</a:t>
            </a:r>
          </a:p>
          <a:p>
            <a:pPr marL="0" indent="0">
              <a:buNone/>
            </a:pPr>
            <a:r>
              <a:rPr lang="es-ES" dirty="0"/>
              <a:t>• definición de </a:t>
            </a:r>
            <a:r>
              <a:rPr lang="es-ES" dirty="0" err="1"/>
              <a:t>features</a:t>
            </a:r>
            <a:r>
              <a:rPr lang="es-ES" dirty="0"/>
              <a:t>: MUST / LIKE / NICE</a:t>
            </a:r>
          </a:p>
          <a:p>
            <a:pPr marL="0" indent="0">
              <a:buNone/>
            </a:pPr>
            <a:r>
              <a:rPr lang="es-ES" dirty="0"/>
              <a:t>• definición de necesidades:</a:t>
            </a:r>
          </a:p>
          <a:p>
            <a:pPr marL="0" indent="0">
              <a:buNone/>
            </a:pPr>
            <a:r>
              <a:rPr lang="es-ES" dirty="0"/>
              <a:t>• equipo humano + material + tecnología (hardware / software) / tiempo</a:t>
            </a:r>
          </a:p>
          <a:p>
            <a:pPr marL="0" indent="0">
              <a:buNone/>
            </a:pPr>
            <a:r>
              <a:rPr lang="es-ES" dirty="0"/>
              <a:t>• pipeline</a:t>
            </a:r>
          </a:p>
          <a:p>
            <a:pPr marL="0" indent="0">
              <a:buNone/>
            </a:pPr>
            <a:r>
              <a:rPr lang="es-ES" dirty="0"/>
              <a:t>• TDD (</a:t>
            </a:r>
            <a:r>
              <a:rPr lang="es-ES" dirty="0" err="1"/>
              <a:t>Technical</a:t>
            </a:r>
            <a:r>
              <a:rPr lang="es-ES" dirty="0"/>
              <a:t> </a:t>
            </a:r>
            <a:r>
              <a:rPr lang="es-ES" dirty="0" err="1"/>
              <a:t>Design</a:t>
            </a:r>
            <a:r>
              <a:rPr lang="es-ES" dirty="0"/>
              <a:t> </a:t>
            </a:r>
            <a:r>
              <a:rPr lang="es-ES" dirty="0" err="1"/>
              <a:t>Document</a:t>
            </a:r>
            <a:r>
              <a:rPr lang="es-ES" dirty="0"/>
              <a:t>)</a:t>
            </a:r>
          </a:p>
          <a:p>
            <a:pPr marL="0" indent="0">
              <a:buNone/>
            </a:pPr>
            <a:r>
              <a:rPr lang="es-ES" dirty="0"/>
              <a:t>• externalización: cinemáticas, localización, doblaje…</a:t>
            </a:r>
          </a:p>
          <a:p>
            <a:pPr marL="0" indent="0">
              <a:buNone/>
            </a:pPr>
            <a:r>
              <a:rPr lang="es-ES" dirty="0"/>
              <a:t>• presupuesto + calendario (hitos)</a:t>
            </a:r>
          </a:p>
          <a:p>
            <a:pPr marL="0" indent="0">
              <a:buNone/>
            </a:pPr>
            <a:r>
              <a:rPr lang="es-ES" dirty="0"/>
              <a:t>• formación de equipo(s)</a:t>
            </a:r>
          </a:p>
          <a:p>
            <a:pPr marL="0" indent="0">
              <a:buNone/>
            </a:pPr>
            <a:r>
              <a:rPr lang="es-ES" dirty="0"/>
              <a:t>• riesgos</a:t>
            </a:r>
          </a:p>
        </p:txBody>
      </p:sp>
      <p:sp>
        <p:nvSpPr>
          <p:cNvPr id="3" name="2 Título"/>
          <p:cNvSpPr>
            <a:spLocks noGrp="1"/>
          </p:cNvSpPr>
          <p:nvPr>
            <p:ph type="title"/>
          </p:nvPr>
        </p:nvSpPr>
        <p:spPr/>
        <p:txBody>
          <a:bodyPr/>
          <a:lstStyle/>
          <a:p>
            <a:r>
              <a:rPr lang="es-ES" b="1" dirty="0">
                <a:solidFill>
                  <a:schemeClr val="tx1"/>
                </a:solidFill>
              </a:rPr>
              <a:t>Plan de producción</a:t>
            </a:r>
          </a:p>
        </p:txBody>
      </p:sp>
    </p:spTree>
    <p:extLst>
      <p:ext uri="{BB962C8B-B14F-4D97-AF65-F5344CB8AC3E}">
        <p14:creationId xmlns:p14="http://schemas.microsoft.com/office/powerpoint/2010/main" val="37369743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62500" lnSpcReduction="20000"/>
          </a:bodyPr>
          <a:lstStyle/>
          <a:p>
            <a:r>
              <a:rPr lang="es-ES" dirty="0"/>
              <a:t>Plan de producción:</a:t>
            </a:r>
          </a:p>
          <a:p>
            <a:r>
              <a:rPr lang="es-ES" dirty="0"/>
              <a:t>• quién hace qué, hasta cuándo y en qué orden</a:t>
            </a:r>
          </a:p>
          <a:p>
            <a:r>
              <a:rPr lang="es-ES" dirty="0"/>
              <a:t>• Calendario:</a:t>
            </a:r>
          </a:p>
          <a:p>
            <a:r>
              <a:rPr lang="es-ES" dirty="0"/>
              <a:t>• </a:t>
            </a:r>
            <a:r>
              <a:rPr lang="es-ES" dirty="0" err="1"/>
              <a:t>itemización</a:t>
            </a:r>
            <a:r>
              <a:rPr lang="es-ES" dirty="0"/>
              <a:t> progresiva de </a:t>
            </a:r>
            <a:r>
              <a:rPr lang="es-ES" dirty="0" err="1"/>
              <a:t>features</a:t>
            </a:r>
            <a:r>
              <a:rPr lang="es-ES" dirty="0"/>
              <a:t>:</a:t>
            </a:r>
          </a:p>
          <a:p>
            <a:r>
              <a:rPr lang="es-ES" dirty="0"/>
              <a:t>• lista de tareas (estimación tiempo)</a:t>
            </a:r>
          </a:p>
          <a:p>
            <a:r>
              <a:rPr lang="es-ES" dirty="0"/>
              <a:t>• escenario / episodio / nivel</a:t>
            </a:r>
          </a:p>
          <a:p>
            <a:r>
              <a:rPr lang="es-ES" dirty="0"/>
              <a:t>• orden</a:t>
            </a:r>
          </a:p>
          <a:p>
            <a:r>
              <a:rPr lang="es-ES" dirty="0"/>
              <a:t>• hitos</a:t>
            </a:r>
          </a:p>
          <a:p>
            <a:r>
              <a:rPr lang="es-ES" dirty="0"/>
              <a:t>• dependencias</a:t>
            </a:r>
          </a:p>
          <a:p>
            <a:r>
              <a:rPr lang="es-ES" dirty="0"/>
              <a:t>• QA &gt; aprobación</a:t>
            </a:r>
          </a:p>
          <a:p>
            <a:r>
              <a:rPr lang="es-ES" dirty="0"/>
              <a:t>• seguimiento: tiempo</a:t>
            </a:r>
          </a:p>
          <a:p>
            <a:r>
              <a:rPr lang="es-ES" dirty="0"/>
              <a:t>• externalización: planificación (dependencias)</a:t>
            </a:r>
          </a:p>
          <a:p>
            <a:r>
              <a:rPr lang="es-ES" dirty="0"/>
              <a:t>• Documento vivo: seguimiento y actualización constante</a:t>
            </a:r>
          </a:p>
          <a:p>
            <a:r>
              <a:rPr lang="es-ES" dirty="0"/>
              <a:t>• </a:t>
            </a:r>
            <a:r>
              <a:rPr lang="es-ES" dirty="0" err="1"/>
              <a:t>nice</a:t>
            </a:r>
            <a:r>
              <a:rPr lang="es-ES" dirty="0"/>
              <a:t> &gt; </a:t>
            </a:r>
            <a:r>
              <a:rPr lang="es-ES" dirty="0" err="1"/>
              <a:t>want</a:t>
            </a:r>
            <a:r>
              <a:rPr lang="es-ES" dirty="0"/>
              <a:t> &gt; </a:t>
            </a:r>
            <a:r>
              <a:rPr lang="es-ES" dirty="0" err="1"/>
              <a:t>must</a:t>
            </a:r>
            <a:endParaRPr lang="es-ES" dirty="0"/>
          </a:p>
          <a:p>
            <a:r>
              <a:rPr lang="es-ES" dirty="0"/>
              <a:t>• nuevas </a:t>
            </a:r>
            <a:r>
              <a:rPr lang="es-ES" dirty="0" err="1"/>
              <a:t>features</a:t>
            </a:r>
            <a:endParaRPr lang="es-ES" dirty="0"/>
          </a:p>
          <a:p>
            <a:r>
              <a:rPr lang="es-ES" dirty="0"/>
              <a:t>• </a:t>
            </a:r>
            <a:r>
              <a:rPr lang="es-ES" dirty="0" err="1"/>
              <a:t>want</a:t>
            </a:r>
            <a:r>
              <a:rPr lang="es-ES" dirty="0"/>
              <a:t> &gt; </a:t>
            </a:r>
            <a:r>
              <a:rPr lang="es-ES" dirty="0" err="1"/>
              <a:t>nice</a:t>
            </a:r>
            <a:r>
              <a:rPr lang="es-ES" dirty="0"/>
              <a:t> &gt; 0</a:t>
            </a:r>
          </a:p>
        </p:txBody>
      </p:sp>
      <p:sp>
        <p:nvSpPr>
          <p:cNvPr id="3" name="2 Título"/>
          <p:cNvSpPr>
            <a:spLocks noGrp="1"/>
          </p:cNvSpPr>
          <p:nvPr>
            <p:ph type="title"/>
          </p:nvPr>
        </p:nvSpPr>
        <p:spPr/>
        <p:txBody>
          <a:bodyPr/>
          <a:lstStyle/>
          <a:p>
            <a:r>
              <a:rPr lang="es-ES" dirty="0"/>
              <a:t>Plan de producción – 2. Plan </a:t>
            </a:r>
          </a:p>
        </p:txBody>
      </p:sp>
    </p:spTree>
    <p:extLst>
      <p:ext uri="{BB962C8B-B14F-4D97-AF65-F5344CB8AC3E}">
        <p14:creationId xmlns:p14="http://schemas.microsoft.com/office/powerpoint/2010/main" val="3038290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55000" lnSpcReduction="20000"/>
          </a:bodyPr>
          <a:lstStyle/>
          <a:p>
            <a:r>
              <a:rPr lang="es-ES" dirty="0"/>
              <a:t>Metodologías ágiles, se pueden implementar de acuerdo al tamaño del </a:t>
            </a:r>
            <a:r>
              <a:rPr lang="es-ES" dirty="0" err="1"/>
              <a:t>equipoMetodologías</a:t>
            </a:r>
            <a:r>
              <a:rPr lang="es-ES" dirty="0"/>
              <a:t> </a:t>
            </a:r>
            <a:r>
              <a:rPr lang="es-ES" dirty="0" smtClean="0"/>
              <a:t>ágiles </a:t>
            </a:r>
            <a:endParaRPr lang="es-ES" dirty="0"/>
          </a:p>
          <a:p>
            <a:r>
              <a:rPr lang="es-ES" dirty="0"/>
              <a:t>• seguimiento progreso</a:t>
            </a:r>
          </a:p>
          <a:p>
            <a:r>
              <a:rPr lang="es-ES" dirty="0"/>
              <a:t>• </a:t>
            </a:r>
            <a:r>
              <a:rPr lang="es-ES" dirty="0" err="1"/>
              <a:t>builds</a:t>
            </a:r>
            <a:r>
              <a:rPr lang="es-ES" dirty="0"/>
              <a:t> continuadas</a:t>
            </a:r>
          </a:p>
          <a:p>
            <a:r>
              <a:rPr lang="es-ES" dirty="0"/>
              <a:t>• facilidad de cambios, revisiones y </a:t>
            </a:r>
            <a:r>
              <a:rPr lang="es-ES" dirty="0" err="1"/>
              <a:t>updates</a:t>
            </a:r>
            <a:endParaRPr lang="es-ES" dirty="0"/>
          </a:p>
          <a:p>
            <a:r>
              <a:rPr lang="es-ES" dirty="0"/>
              <a:t>• SCRUM, KANBAN…</a:t>
            </a:r>
          </a:p>
          <a:p>
            <a:r>
              <a:rPr lang="es-ES" dirty="0"/>
              <a:t>• Implementación</a:t>
            </a:r>
          </a:p>
          <a:p>
            <a:r>
              <a:rPr lang="es-ES" dirty="0"/>
              <a:t>• personalización – adaptación:</a:t>
            </a:r>
          </a:p>
          <a:p>
            <a:r>
              <a:rPr lang="es-ES" dirty="0"/>
              <a:t>• </a:t>
            </a:r>
            <a:r>
              <a:rPr lang="es-ES" dirty="0" err="1"/>
              <a:t>itemización</a:t>
            </a:r>
            <a:r>
              <a:rPr lang="es-ES" dirty="0"/>
              <a:t>: semanas / escenarios / hitos</a:t>
            </a:r>
          </a:p>
          <a:p>
            <a:r>
              <a:rPr lang="es-ES" dirty="0"/>
              <a:t>• seguimiento, estimaciones de tiempos</a:t>
            </a:r>
          </a:p>
          <a:p>
            <a:r>
              <a:rPr lang="es-ES" dirty="0"/>
              <a:t>• reuniones diarias</a:t>
            </a:r>
          </a:p>
          <a:p>
            <a:r>
              <a:rPr lang="es-ES" dirty="0"/>
              <a:t>• Herramientas</a:t>
            </a:r>
          </a:p>
          <a:p>
            <a:r>
              <a:rPr lang="es-ES" dirty="0"/>
              <a:t>• Hoja de cálculo</a:t>
            </a:r>
          </a:p>
          <a:p>
            <a:r>
              <a:rPr lang="es-ES" dirty="0"/>
              <a:t>• </a:t>
            </a:r>
            <a:r>
              <a:rPr lang="es-ES" dirty="0" err="1"/>
              <a:t>Trello</a:t>
            </a:r>
            <a:endParaRPr lang="es-ES" dirty="0"/>
          </a:p>
          <a:p>
            <a:r>
              <a:rPr lang="es-ES" dirty="0"/>
              <a:t>• </a:t>
            </a:r>
            <a:r>
              <a:rPr lang="es-ES" dirty="0" err="1"/>
              <a:t>Pivotal</a:t>
            </a:r>
            <a:r>
              <a:rPr lang="es-ES" dirty="0"/>
              <a:t> </a:t>
            </a:r>
            <a:r>
              <a:rPr lang="es-ES" dirty="0" err="1"/>
              <a:t>Tracker</a:t>
            </a:r>
            <a:endParaRPr lang="es-ES" dirty="0"/>
          </a:p>
          <a:p>
            <a:r>
              <a:rPr lang="es-ES" dirty="0"/>
              <a:t>• Microsoft Project, Jira…</a:t>
            </a:r>
          </a:p>
          <a:p>
            <a:r>
              <a:rPr lang="es-ES" dirty="0"/>
              <a:t>• </a:t>
            </a:r>
            <a:r>
              <a:rPr lang="es-ES" dirty="0" err="1"/>
              <a:t>HacknPlan</a:t>
            </a:r>
            <a:endParaRPr lang="es-ES" dirty="0"/>
          </a:p>
        </p:txBody>
      </p:sp>
      <p:sp>
        <p:nvSpPr>
          <p:cNvPr id="3" name="2 Título"/>
          <p:cNvSpPr>
            <a:spLocks noGrp="1"/>
          </p:cNvSpPr>
          <p:nvPr>
            <p:ph type="title"/>
          </p:nvPr>
        </p:nvSpPr>
        <p:spPr/>
        <p:txBody>
          <a:bodyPr/>
          <a:lstStyle/>
          <a:p>
            <a:r>
              <a:rPr lang="es-ES" b="1" dirty="0">
                <a:solidFill>
                  <a:schemeClr val="tx1"/>
                </a:solidFill>
              </a:rPr>
              <a:t>Metodología de trabajo</a:t>
            </a:r>
          </a:p>
        </p:txBody>
      </p:sp>
    </p:spTree>
    <p:extLst>
      <p:ext uri="{BB962C8B-B14F-4D97-AF65-F5344CB8AC3E}">
        <p14:creationId xmlns:p14="http://schemas.microsoft.com/office/powerpoint/2010/main" val="4228140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ES" dirty="0" smtClean="0"/>
              <a:t>En esta sección se puede observar los actores que van estar presentes:</a:t>
            </a:r>
          </a:p>
          <a:p>
            <a:r>
              <a:rPr lang="es-ES" dirty="0"/>
              <a:t>Actores del proceso</a:t>
            </a:r>
          </a:p>
          <a:p>
            <a:r>
              <a:rPr lang="es-ES" dirty="0"/>
              <a:t>Proceso de creación </a:t>
            </a:r>
          </a:p>
          <a:p>
            <a:r>
              <a:rPr lang="es-ES" dirty="0"/>
              <a:t>Rol del productor</a:t>
            </a:r>
          </a:p>
          <a:p>
            <a:r>
              <a:rPr lang="es-ES" dirty="0"/>
              <a:t>Documentos que se manejan</a:t>
            </a:r>
          </a:p>
          <a:p>
            <a:r>
              <a:rPr lang="es-ES" dirty="0"/>
              <a:t>Herramientas para el proceso</a:t>
            </a:r>
          </a:p>
          <a:p>
            <a:r>
              <a:rPr lang="es-ES" dirty="0"/>
              <a:t>Relación entre programadores y </a:t>
            </a:r>
            <a:r>
              <a:rPr lang="es-ES" dirty="0" err="1"/>
              <a:t>publishers</a:t>
            </a:r>
            <a:endParaRPr lang="es-ES" dirty="0"/>
          </a:p>
          <a:p>
            <a:endParaRPr lang="es-ES" dirty="0"/>
          </a:p>
        </p:txBody>
      </p:sp>
      <p:sp>
        <p:nvSpPr>
          <p:cNvPr id="3" name="2 Título"/>
          <p:cNvSpPr>
            <a:spLocks noGrp="1"/>
          </p:cNvSpPr>
          <p:nvPr>
            <p:ph type="title"/>
          </p:nvPr>
        </p:nvSpPr>
        <p:spPr/>
        <p:txBody>
          <a:bodyPr/>
          <a:lstStyle/>
          <a:p>
            <a:r>
              <a:rPr lang="es-ES" b="1" dirty="0"/>
              <a:t> ¿</a:t>
            </a:r>
            <a:r>
              <a:rPr lang="es-ES" b="1" dirty="0">
                <a:solidFill>
                  <a:schemeClr val="tx1"/>
                </a:solidFill>
              </a:rPr>
              <a:t>Qué se verá en esta sección?</a:t>
            </a:r>
          </a:p>
        </p:txBody>
      </p:sp>
    </p:spTree>
    <p:extLst>
      <p:ext uri="{BB962C8B-B14F-4D97-AF65-F5344CB8AC3E}">
        <p14:creationId xmlns:p14="http://schemas.microsoft.com/office/powerpoint/2010/main" val="27253886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ES" dirty="0"/>
              <a:t>Herramienta específica para desarrollo de videojuegos</a:t>
            </a:r>
          </a:p>
          <a:p>
            <a:r>
              <a:rPr lang="es-ES" dirty="0"/>
              <a:t>• Influencia de </a:t>
            </a:r>
            <a:r>
              <a:rPr lang="es-ES" dirty="0" err="1"/>
              <a:t>Trello</a:t>
            </a:r>
            <a:r>
              <a:rPr lang="es-ES" dirty="0"/>
              <a:t>, Jira</a:t>
            </a:r>
          </a:p>
          <a:p>
            <a:r>
              <a:rPr lang="es-ES" dirty="0"/>
              <a:t>• </a:t>
            </a:r>
            <a:r>
              <a:rPr lang="es-ES" dirty="0" err="1"/>
              <a:t>Itemización</a:t>
            </a:r>
            <a:r>
              <a:rPr lang="es-ES" dirty="0"/>
              <a:t> basada en:</a:t>
            </a:r>
          </a:p>
          <a:p>
            <a:r>
              <a:rPr lang="es-ES" dirty="0"/>
              <a:t>• Categorías técnicas</a:t>
            </a:r>
          </a:p>
          <a:p>
            <a:r>
              <a:rPr lang="es-ES" dirty="0"/>
              <a:t>• Hitos</a:t>
            </a:r>
          </a:p>
          <a:p>
            <a:r>
              <a:rPr lang="es-ES" dirty="0"/>
              <a:t>• Conceptos personalizables</a:t>
            </a:r>
          </a:p>
        </p:txBody>
      </p:sp>
      <p:sp>
        <p:nvSpPr>
          <p:cNvPr id="3" name="2 Título"/>
          <p:cNvSpPr>
            <a:spLocks noGrp="1"/>
          </p:cNvSpPr>
          <p:nvPr>
            <p:ph type="title"/>
          </p:nvPr>
        </p:nvSpPr>
        <p:spPr/>
        <p:txBody>
          <a:bodyPr/>
          <a:lstStyle/>
          <a:p>
            <a:r>
              <a:rPr lang="es-ES" dirty="0"/>
              <a:t>Metodología de trabajo – 2. </a:t>
            </a:r>
            <a:r>
              <a:rPr lang="es-ES" dirty="0" err="1"/>
              <a:t>HacknPlan</a:t>
            </a:r>
            <a:endParaRPr lang="es-ES" dirty="0"/>
          </a:p>
        </p:txBody>
      </p:sp>
    </p:spTree>
    <p:extLst>
      <p:ext uri="{BB962C8B-B14F-4D97-AF65-F5344CB8AC3E}">
        <p14:creationId xmlns:p14="http://schemas.microsoft.com/office/powerpoint/2010/main" val="8256798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62500" lnSpcReduction="20000"/>
          </a:bodyPr>
          <a:lstStyle/>
          <a:p>
            <a:r>
              <a:rPr lang="es-ES" dirty="0"/>
              <a:t>NDA: Acuerdo de confidencialidad</a:t>
            </a:r>
          </a:p>
          <a:p>
            <a:r>
              <a:rPr lang="es-ES" dirty="0"/>
              <a:t>Cesión de derechos: tener los derechos totales del videojuego</a:t>
            </a:r>
          </a:p>
          <a:p>
            <a:r>
              <a:rPr lang="es-ES" dirty="0"/>
              <a:t>Sesión de derechos</a:t>
            </a:r>
          </a:p>
          <a:p>
            <a:r>
              <a:rPr lang="es-ES" dirty="0"/>
              <a:t>NDA</a:t>
            </a:r>
          </a:p>
          <a:p>
            <a:r>
              <a:rPr lang="es-ES" dirty="0"/>
              <a:t>• Non </a:t>
            </a:r>
            <a:r>
              <a:rPr lang="es-ES" dirty="0" err="1"/>
              <a:t>Disclosure</a:t>
            </a:r>
            <a:r>
              <a:rPr lang="es-ES" dirty="0"/>
              <a:t> </a:t>
            </a:r>
            <a:r>
              <a:rPr lang="es-ES" dirty="0" err="1"/>
              <a:t>Agreement</a:t>
            </a:r>
            <a:endParaRPr lang="es-ES" dirty="0"/>
          </a:p>
          <a:p>
            <a:r>
              <a:rPr lang="es-ES" dirty="0"/>
              <a:t>• ideas, mecánicas... no son protegibles</a:t>
            </a:r>
          </a:p>
          <a:p>
            <a:r>
              <a:rPr lang="es-ES" dirty="0"/>
              <a:t>• forma de contemplar la documentación a tratar como “secreto industrial”</a:t>
            </a:r>
          </a:p>
          <a:p>
            <a:r>
              <a:rPr lang="es-ES" dirty="0"/>
              <a:t>• Cesión de derechos</a:t>
            </a:r>
          </a:p>
          <a:p>
            <a:r>
              <a:rPr lang="es-ES" dirty="0"/>
              <a:t>• artistas, músicos, programadores…</a:t>
            </a:r>
          </a:p>
          <a:p>
            <a:r>
              <a:rPr lang="es-ES" dirty="0"/>
              <a:t>• derechos de autor “irrenunciables e inalienables” &gt; cesión</a:t>
            </a:r>
          </a:p>
          <a:p>
            <a:r>
              <a:rPr lang="es-ES" dirty="0"/>
              <a:t>• a cambio de remuneración (o share) o en virtud de un contrato laboral</a:t>
            </a:r>
          </a:p>
          <a:p>
            <a:r>
              <a:rPr lang="es-ES" dirty="0"/>
              <a:t>• en exclusiva (con facultad de cesión a terceros)</a:t>
            </a:r>
          </a:p>
          <a:p>
            <a:r>
              <a:rPr lang="es-ES" dirty="0"/>
              <a:t>• periodo tiempo (o por el máximo periodo de su protección legal &gt; entrada en</a:t>
            </a:r>
          </a:p>
          <a:p>
            <a:r>
              <a:rPr lang="es-ES" dirty="0"/>
              <a:t>dominio público)</a:t>
            </a:r>
          </a:p>
          <a:p>
            <a:r>
              <a:rPr lang="es-ES" dirty="0"/>
              <a:t>• fijación, reproducción, transformación, distribución y comunicación pública</a:t>
            </a:r>
          </a:p>
          <a:p>
            <a:r>
              <a:rPr lang="es-ES" dirty="0"/>
              <a:t>• </a:t>
            </a:r>
            <a:r>
              <a:rPr lang="es-ES" dirty="0" err="1"/>
              <a:t>merchandising</a:t>
            </a:r>
            <a:endParaRPr lang="es-ES" dirty="0"/>
          </a:p>
          <a:p>
            <a:endParaRPr lang="es-ES" dirty="0"/>
          </a:p>
        </p:txBody>
      </p:sp>
      <p:sp>
        <p:nvSpPr>
          <p:cNvPr id="3" name="2 Título"/>
          <p:cNvSpPr>
            <a:spLocks noGrp="1"/>
          </p:cNvSpPr>
          <p:nvPr>
            <p:ph type="title"/>
          </p:nvPr>
        </p:nvSpPr>
        <p:spPr/>
        <p:txBody>
          <a:bodyPr/>
          <a:lstStyle/>
          <a:p>
            <a:r>
              <a:rPr lang="es-ES" b="1" dirty="0">
                <a:solidFill>
                  <a:schemeClr val="tx1"/>
                </a:solidFill>
              </a:rPr>
              <a:t>Documentación básica</a:t>
            </a:r>
          </a:p>
        </p:txBody>
      </p:sp>
    </p:spTree>
    <p:extLst>
      <p:ext uri="{BB962C8B-B14F-4D97-AF65-F5344CB8AC3E}">
        <p14:creationId xmlns:p14="http://schemas.microsoft.com/office/powerpoint/2010/main" val="24409615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77500" lnSpcReduction="20000"/>
          </a:bodyPr>
          <a:lstStyle/>
          <a:p>
            <a:r>
              <a:rPr lang="es-ES" dirty="0"/>
              <a:t>Contrato laboral</a:t>
            </a:r>
          </a:p>
          <a:p>
            <a:r>
              <a:rPr lang="es-ES" dirty="0"/>
              <a:t>• </a:t>
            </a:r>
            <a:r>
              <a:rPr lang="es-ES" dirty="0" err="1"/>
              <a:t>Freelance</a:t>
            </a:r>
            <a:r>
              <a:rPr lang="es-ES" dirty="0"/>
              <a:t> - servicios</a:t>
            </a:r>
          </a:p>
          <a:p>
            <a:r>
              <a:rPr lang="es-ES" dirty="0"/>
              <a:t>• objeto del contrato</a:t>
            </a:r>
          </a:p>
          <a:p>
            <a:r>
              <a:rPr lang="es-ES" dirty="0"/>
              <a:t>• revisiones, plazos…</a:t>
            </a:r>
          </a:p>
          <a:p>
            <a:r>
              <a:rPr lang="es-ES" dirty="0"/>
              <a:t>• remuneración y condiciones de pago (¿share royalties?)</a:t>
            </a:r>
          </a:p>
          <a:p>
            <a:r>
              <a:rPr lang="es-ES" dirty="0"/>
              <a:t>• terminación</a:t>
            </a:r>
          </a:p>
          <a:p>
            <a:r>
              <a:rPr lang="es-ES" dirty="0"/>
              <a:t>• cesión de derechos</a:t>
            </a:r>
          </a:p>
          <a:p>
            <a:r>
              <a:rPr lang="es-ES" dirty="0"/>
              <a:t>• Contrato distribución / desarrollo</a:t>
            </a:r>
          </a:p>
          <a:p>
            <a:r>
              <a:rPr lang="es-ES" dirty="0"/>
              <a:t>• Protección marca</a:t>
            </a:r>
          </a:p>
          <a:p>
            <a:r>
              <a:rPr lang="es-ES" dirty="0"/>
              <a:t>• nacional</a:t>
            </a:r>
          </a:p>
          <a:p>
            <a:r>
              <a:rPr lang="es-ES" dirty="0"/>
              <a:t>• EUIPO</a:t>
            </a:r>
          </a:p>
          <a:p>
            <a:r>
              <a:rPr lang="es-ES" dirty="0"/>
              <a:t>• OMPI / WIPO – 113 territorios</a:t>
            </a:r>
          </a:p>
          <a:p>
            <a:r>
              <a:rPr lang="es-ES" dirty="0"/>
              <a:t>• búsqueda previa</a:t>
            </a:r>
          </a:p>
        </p:txBody>
      </p:sp>
      <p:sp>
        <p:nvSpPr>
          <p:cNvPr id="3" name="2 Título"/>
          <p:cNvSpPr>
            <a:spLocks noGrp="1"/>
          </p:cNvSpPr>
          <p:nvPr>
            <p:ph type="title"/>
          </p:nvPr>
        </p:nvSpPr>
        <p:spPr/>
        <p:txBody>
          <a:bodyPr/>
          <a:lstStyle/>
          <a:p>
            <a:r>
              <a:rPr lang="es-ES" dirty="0"/>
              <a:t>Documentación básica – 2. Varios</a:t>
            </a:r>
          </a:p>
        </p:txBody>
      </p:sp>
    </p:spTree>
    <p:extLst>
      <p:ext uri="{BB962C8B-B14F-4D97-AF65-F5344CB8AC3E}">
        <p14:creationId xmlns:p14="http://schemas.microsoft.com/office/powerpoint/2010/main" val="28365923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85000" lnSpcReduction="20000"/>
          </a:bodyPr>
          <a:lstStyle/>
          <a:p>
            <a:r>
              <a:rPr lang="es-ES" dirty="0"/>
              <a:t>Desarrollador: juego &gt; Publisher: producto de consumo</a:t>
            </a:r>
          </a:p>
          <a:p>
            <a:r>
              <a:rPr lang="es-ES" dirty="0"/>
              <a:t>• Publisher busca Desarrollador &lt;&gt; Desarrollador busca </a:t>
            </a:r>
            <a:r>
              <a:rPr lang="es-ES" dirty="0" err="1"/>
              <a:t>publisher</a:t>
            </a:r>
            <a:endParaRPr lang="es-ES" dirty="0"/>
          </a:p>
          <a:p>
            <a:r>
              <a:rPr lang="es-ES" dirty="0"/>
              <a:t>• </a:t>
            </a:r>
            <a:r>
              <a:rPr lang="es-ES" dirty="0" err="1"/>
              <a:t>Publishers</a:t>
            </a:r>
            <a:r>
              <a:rPr lang="es-ES" dirty="0"/>
              <a:t> - Pros:</a:t>
            </a:r>
          </a:p>
          <a:p>
            <a:r>
              <a:rPr lang="es-ES" dirty="0"/>
              <a:t>• financiación: adelanto de royalties (¿no inversión = no IP?)</a:t>
            </a:r>
          </a:p>
          <a:p>
            <a:r>
              <a:rPr lang="es-ES" dirty="0"/>
              <a:t>• cobertura necesidades: oficina, kits desarrollo...</a:t>
            </a:r>
          </a:p>
          <a:p>
            <a:r>
              <a:rPr lang="es-ES" dirty="0"/>
              <a:t>• marketing / PR: ferias, prensa, publicidad...</a:t>
            </a:r>
          </a:p>
          <a:p>
            <a:r>
              <a:rPr lang="es-ES" dirty="0"/>
              <a:t>• asesoría: diseño, desarrollo, tecnología...</a:t>
            </a:r>
          </a:p>
          <a:p>
            <a:r>
              <a:rPr lang="es-ES" dirty="0"/>
              <a:t>• QA</a:t>
            </a:r>
          </a:p>
          <a:p>
            <a:r>
              <a:rPr lang="es-ES" dirty="0"/>
              <a:t>• publicación:</a:t>
            </a:r>
          </a:p>
          <a:p>
            <a:r>
              <a:rPr lang="es-ES" dirty="0"/>
              <a:t>• digital: aprobación (</a:t>
            </a:r>
            <a:r>
              <a:rPr lang="es-ES" dirty="0" err="1"/>
              <a:t>submission</a:t>
            </a:r>
            <a:r>
              <a:rPr lang="es-ES" dirty="0"/>
              <a:t>), aspectos técnicos, trámites...</a:t>
            </a:r>
          </a:p>
          <a:p>
            <a:r>
              <a:rPr lang="es-ES" dirty="0"/>
              <a:t>• </a:t>
            </a:r>
            <a:r>
              <a:rPr lang="es-ES" dirty="0" err="1"/>
              <a:t>retail</a:t>
            </a:r>
            <a:r>
              <a:rPr lang="es-ES" dirty="0"/>
              <a:t>: procesos, distribución, puntos de venta…</a:t>
            </a:r>
          </a:p>
        </p:txBody>
      </p:sp>
      <p:sp>
        <p:nvSpPr>
          <p:cNvPr id="3" name="2 Título"/>
          <p:cNvSpPr>
            <a:spLocks noGrp="1"/>
          </p:cNvSpPr>
          <p:nvPr>
            <p:ph type="title"/>
          </p:nvPr>
        </p:nvSpPr>
        <p:spPr/>
        <p:txBody>
          <a:bodyPr/>
          <a:lstStyle/>
          <a:p>
            <a:r>
              <a:rPr lang="es-ES" dirty="0">
                <a:solidFill>
                  <a:schemeClr val="tx1"/>
                </a:solidFill>
              </a:rPr>
              <a:t>Relaciones desarrollador - </a:t>
            </a:r>
            <a:r>
              <a:rPr lang="es-ES" dirty="0" err="1">
                <a:solidFill>
                  <a:schemeClr val="tx1"/>
                </a:solidFill>
              </a:rPr>
              <a:t>publisher</a:t>
            </a:r>
            <a:r>
              <a:rPr lang="es-ES" dirty="0"/>
              <a:t/>
            </a:r>
            <a:br>
              <a:rPr lang="es-ES" dirty="0"/>
            </a:br>
            <a:endParaRPr lang="es-ES" dirty="0"/>
          </a:p>
        </p:txBody>
      </p:sp>
    </p:spTree>
    <p:extLst>
      <p:ext uri="{BB962C8B-B14F-4D97-AF65-F5344CB8AC3E}">
        <p14:creationId xmlns:p14="http://schemas.microsoft.com/office/powerpoint/2010/main" val="25095385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ES" dirty="0" err="1"/>
              <a:t>Publishers</a:t>
            </a:r>
            <a:r>
              <a:rPr lang="es-ES" dirty="0"/>
              <a:t> - Contras:</a:t>
            </a:r>
          </a:p>
          <a:p>
            <a:r>
              <a:rPr lang="es-ES" dirty="0"/>
              <a:t>• porcentaje de ingresos</a:t>
            </a:r>
          </a:p>
          <a:p>
            <a:r>
              <a:rPr lang="es-ES" dirty="0"/>
              <a:t>• pérdida control sobre el producto:</a:t>
            </a:r>
          </a:p>
          <a:p>
            <a:r>
              <a:rPr lang="es-ES" dirty="0"/>
              <a:t>• comercial</a:t>
            </a:r>
          </a:p>
          <a:p>
            <a:r>
              <a:rPr lang="es-ES" dirty="0"/>
              <a:t>• ¿otros?</a:t>
            </a:r>
          </a:p>
          <a:p>
            <a:r>
              <a:rPr lang="es-ES" dirty="0"/>
              <a:t>• pérdida contacto directo con el comprador/jugador</a:t>
            </a:r>
          </a:p>
          <a:p>
            <a:r>
              <a:rPr lang="es-ES" dirty="0"/>
              <a:t>• métricas, comportamientos..</a:t>
            </a:r>
          </a:p>
        </p:txBody>
      </p:sp>
      <p:sp>
        <p:nvSpPr>
          <p:cNvPr id="3" name="2 Título"/>
          <p:cNvSpPr>
            <a:spLocks noGrp="1"/>
          </p:cNvSpPr>
          <p:nvPr>
            <p:ph type="title"/>
          </p:nvPr>
        </p:nvSpPr>
        <p:spPr/>
        <p:txBody>
          <a:bodyPr/>
          <a:lstStyle/>
          <a:p>
            <a:r>
              <a:rPr lang="es-ES" dirty="0"/>
              <a:t>Relaciones des. - </a:t>
            </a:r>
            <a:r>
              <a:rPr lang="es-ES" dirty="0" err="1"/>
              <a:t>publisher</a:t>
            </a:r>
            <a:r>
              <a:rPr lang="es-ES" dirty="0"/>
              <a:t> – 2. Contras</a:t>
            </a:r>
          </a:p>
        </p:txBody>
      </p:sp>
    </p:spTree>
    <p:extLst>
      <p:ext uri="{BB962C8B-B14F-4D97-AF65-F5344CB8AC3E}">
        <p14:creationId xmlns:p14="http://schemas.microsoft.com/office/powerpoint/2010/main" val="10821188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62500" lnSpcReduction="20000"/>
          </a:bodyPr>
          <a:lstStyle/>
          <a:p>
            <a:endParaRPr lang="es-ES" dirty="0" smtClean="0"/>
          </a:p>
          <a:p>
            <a:r>
              <a:rPr lang="es-ES" dirty="0" smtClean="0"/>
              <a:t>Vamos </a:t>
            </a:r>
            <a:r>
              <a:rPr lang="es-ES" dirty="0"/>
              <a:t>a conocer ¿Qué significa ser desarrollador en 2016?</a:t>
            </a:r>
          </a:p>
          <a:p>
            <a:endParaRPr lang="es-ES" dirty="0"/>
          </a:p>
          <a:p>
            <a:r>
              <a:rPr lang="es-ES" dirty="0"/>
              <a:t>Elementos para desarrollar títulos independientes, en relación con la prensa. </a:t>
            </a:r>
          </a:p>
          <a:p>
            <a:endParaRPr lang="es-ES" dirty="0"/>
          </a:p>
          <a:p>
            <a:r>
              <a:rPr lang="es-ES" dirty="0"/>
              <a:t>Presentación, desarrollar un </a:t>
            </a:r>
            <a:r>
              <a:rPr lang="es-ES" dirty="0" err="1"/>
              <a:t>presskit</a:t>
            </a:r>
            <a:r>
              <a:rPr lang="es-ES" dirty="0"/>
              <a:t>, tiempos, elementos culturales.</a:t>
            </a:r>
          </a:p>
          <a:p>
            <a:endParaRPr lang="es-ES" dirty="0"/>
          </a:p>
          <a:p>
            <a:r>
              <a:rPr lang="es-ES" dirty="0"/>
              <a:t>El desarrollo independiente, no debe competir con los títulos </a:t>
            </a:r>
            <a:r>
              <a:rPr lang="es-ES" dirty="0" err="1"/>
              <a:t>mediastream</a:t>
            </a:r>
            <a:r>
              <a:rPr lang="es-ES" dirty="0"/>
              <a:t>. Estos desarrolladores independientes son, habitualmente, los más conocidos. Son gente que ha conseguido crearse un aura de atracción bastante fuerte, especialmente pero no sólo entre desarrolladores de videojuegos. En algunos casos es provocada por una necesidad de llamar la atención, en otras como consecuencia de un trabajo que consigue atraer a una buena cantidad de gente. Una vez conseguida este estatus, prácticamente cualquier cosa que hacen resulta ser un éxito, de manera que no es que ellos sean </a:t>
            </a:r>
            <a:r>
              <a:rPr lang="es-ES" dirty="0" err="1"/>
              <a:t>indies</a:t>
            </a:r>
            <a:r>
              <a:rPr lang="es-ES" dirty="0"/>
              <a:t> porque siguen una moda, sino que ellos marcan el ritmo de lo que es ser </a:t>
            </a:r>
            <a:r>
              <a:rPr lang="es-ES" dirty="0" err="1"/>
              <a:t>indie</a:t>
            </a:r>
            <a:r>
              <a:rPr lang="es-ES" dirty="0"/>
              <a:t>.</a:t>
            </a:r>
          </a:p>
          <a:p>
            <a:endParaRPr lang="es-ES" dirty="0"/>
          </a:p>
        </p:txBody>
      </p:sp>
      <p:sp>
        <p:nvSpPr>
          <p:cNvPr id="3" name="2 Título"/>
          <p:cNvSpPr>
            <a:spLocks noGrp="1"/>
          </p:cNvSpPr>
          <p:nvPr>
            <p:ph type="title"/>
          </p:nvPr>
        </p:nvSpPr>
        <p:spPr/>
        <p:txBody>
          <a:bodyPr/>
          <a:lstStyle/>
          <a:p>
            <a:r>
              <a:rPr lang="es-ES" b="1" dirty="0">
                <a:solidFill>
                  <a:schemeClr val="tx1"/>
                </a:solidFill>
              </a:rPr>
              <a:t/>
            </a:r>
            <a:br>
              <a:rPr lang="es-ES" b="1" dirty="0">
                <a:solidFill>
                  <a:schemeClr val="tx1"/>
                </a:solidFill>
              </a:rPr>
            </a:br>
            <a:r>
              <a:rPr lang="es-ES" b="1" dirty="0" smtClean="0">
                <a:solidFill>
                  <a:schemeClr val="tx1"/>
                </a:solidFill>
              </a:rPr>
              <a:t/>
            </a:r>
            <a:br>
              <a:rPr lang="es-ES" b="1" dirty="0" smtClean="0">
                <a:solidFill>
                  <a:schemeClr val="tx1"/>
                </a:solidFill>
              </a:rPr>
            </a:br>
            <a:r>
              <a:rPr lang="es-ES" b="1" dirty="0" smtClean="0">
                <a:solidFill>
                  <a:schemeClr val="tx1"/>
                </a:solidFill>
              </a:rPr>
              <a:t>¿</a:t>
            </a:r>
            <a:r>
              <a:rPr lang="es-ES" b="1" dirty="0">
                <a:solidFill>
                  <a:schemeClr val="tx1"/>
                </a:solidFill>
              </a:rPr>
              <a:t>Qué significa ser desarrollador </a:t>
            </a:r>
            <a:r>
              <a:rPr lang="es-ES" b="1" dirty="0" err="1">
                <a:solidFill>
                  <a:schemeClr val="tx1"/>
                </a:solidFill>
              </a:rPr>
              <a:t>indie</a:t>
            </a:r>
            <a:r>
              <a:rPr lang="es-ES" b="1" dirty="0">
                <a:solidFill>
                  <a:schemeClr val="tx1"/>
                </a:solidFill>
              </a:rPr>
              <a:t> en 2016?</a:t>
            </a:r>
            <a:r>
              <a:rPr lang="es-ES" dirty="0" smtClean="0"/>
              <a:t/>
            </a:r>
            <a:br>
              <a:rPr lang="es-ES" dirty="0" smtClean="0"/>
            </a:br>
            <a:r>
              <a:rPr lang="es-ES" sz="2000" dirty="0" smtClean="0"/>
              <a:t/>
            </a:r>
            <a:br>
              <a:rPr lang="es-ES" sz="2000" dirty="0" smtClean="0"/>
            </a:br>
            <a:r>
              <a:rPr lang="es-ES" sz="2000" dirty="0" smtClean="0"/>
              <a:t/>
            </a:r>
            <a:br>
              <a:rPr lang="es-ES" sz="2000" dirty="0" smtClean="0"/>
            </a:br>
            <a:r>
              <a:rPr lang="es-ES" sz="2000" dirty="0" smtClean="0"/>
              <a:t/>
            </a:r>
            <a:br>
              <a:rPr lang="es-ES" sz="2000" dirty="0" smtClean="0"/>
            </a:br>
            <a:endParaRPr lang="es-ES" sz="2000" dirty="0"/>
          </a:p>
        </p:txBody>
      </p:sp>
    </p:spTree>
    <p:extLst>
      <p:ext uri="{BB962C8B-B14F-4D97-AF65-F5344CB8AC3E}">
        <p14:creationId xmlns:p14="http://schemas.microsoft.com/office/powerpoint/2010/main" val="24676307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ES" dirty="0"/>
              <a:t>Imagen clásica del desarrollador independiente visto desde los medios (dramatización)</a:t>
            </a:r>
          </a:p>
          <a:p>
            <a:endParaRPr lang="es-ES" dirty="0"/>
          </a:p>
        </p:txBody>
      </p:sp>
      <p:sp>
        <p:nvSpPr>
          <p:cNvPr id="3" name="2 Título"/>
          <p:cNvSpPr>
            <a:spLocks noGrp="1"/>
          </p:cNvSpPr>
          <p:nvPr>
            <p:ph type="title"/>
          </p:nvPr>
        </p:nvSpPr>
        <p:spPr/>
        <p:txBody>
          <a:bodyPr/>
          <a:lstStyle/>
          <a:p>
            <a:r>
              <a:rPr lang="es-ES" dirty="0"/>
              <a:t>1. Lo ‘</a:t>
            </a:r>
            <a:r>
              <a:rPr lang="es-ES" dirty="0" err="1"/>
              <a:t>Indie</a:t>
            </a:r>
            <a:r>
              <a:rPr lang="es-ES" dirty="0"/>
              <a:t>’ en 2016</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3429000"/>
            <a:ext cx="2878137"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15314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92500" lnSpcReduction="10000"/>
          </a:bodyPr>
          <a:lstStyle/>
          <a:p>
            <a:r>
              <a:rPr lang="es-ES" dirty="0"/>
              <a:t>Web del proyecto</a:t>
            </a:r>
          </a:p>
          <a:p>
            <a:r>
              <a:rPr lang="es-ES" dirty="0"/>
              <a:t>Dominio específico</a:t>
            </a:r>
          </a:p>
          <a:p>
            <a:r>
              <a:rPr lang="es-ES" dirty="0"/>
              <a:t>Redes sociales</a:t>
            </a:r>
          </a:p>
          <a:p>
            <a:r>
              <a:rPr lang="es-ES" dirty="0"/>
              <a:t>Recopilación de material</a:t>
            </a:r>
          </a:p>
          <a:p>
            <a:r>
              <a:rPr lang="es-ES" dirty="0"/>
              <a:t>Persona encargada de la comunicación</a:t>
            </a:r>
          </a:p>
          <a:p>
            <a:r>
              <a:rPr lang="es-ES" dirty="0"/>
              <a:t>Dominio y Web</a:t>
            </a:r>
          </a:p>
          <a:p>
            <a:r>
              <a:rPr lang="es-ES" dirty="0"/>
              <a:t>● Web del proyecto con un dominio específico para el mismo</a:t>
            </a:r>
          </a:p>
          <a:p>
            <a:r>
              <a:rPr lang="es-ES" dirty="0"/>
              <a:t>● Web del estudio con un dominio específico para el mismo</a:t>
            </a:r>
          </a:p>
          <a:p>
            <a:endParaRPr lang="es-ES" dirty="0"/>
          </a:p>
        </p:txBody>
      </p:sp>
      <p:sp>
        <p:nvSpPr>
          <p:cNvPr id="3" name="2 Título"/>
          <p:cNvSpPr>
            <a:spLocks noGrp="1"/>
          </p:cNvSpPr>
          <p:nvPr>
            <p:ph type="title"/>
          </p:nvPr>
        </p:nvSpPr>
        <p:spPr/>
        <p:txBody>
          <a:bodyPr/>
          <a:lstStyle/>
          <a:p>
            <a:r>
              <a:rPr lang="es-ES" dirty="0"/>
              <a:t>Requisitos mínimos para contactar a la prensa de videojuegos</a:t>
            </a:r>
          </a:p>
        </p:txBody>
      </p:sp>
    </p:spTree>
    <p:extLst>
      <p:ext uri="{BB962C8B-B14F-4D97-AF65-F5344CB8AC3E}">
        <p14:creationId xmlns:p14="http://schemas.microsoft.com/office/powerpoint/2010/main" val="20166227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ES" dirty="0"/>
              <a:t>Redes Sociales</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39752" y="2060848"/>
            <a:ext cx="4273666" cy="1121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Rectángulo"/>
          <p:cNvSpPr/>
          <p:nvPr/>
        </p:nvSpPr>
        <p:spPr>
          <a:xfrm>
            <a:off x="683568" y="3645024"/>
            <a:ext cx="4572000" cy="2031325"/>
          </a:xfrm>
          <a:prstGeom prst="rect">
            <a:avLst/>
          </a:prstGeom>
        </p:spPr>
        <p:txBody>
          <a:bodyPr>
            <a:spAutoFit/>
          </a:bodyPr>
          <a:lstStyle/>
          <a:p>
            <a:r>
              <a:rPr lang="es-ES" dirty="0"/>
              <a:t>● Capturas</a:t>
            </a:r>
          </a:p>
          <a:p>
            <a:r>
              <a:rPr lang="es-ES" dirty="0"/>
              <a:t>● Anécdotas</a:t>
            </a:r>
          </a:p>
          <a:p>
            <a:r>
              <a:rPr lang="es-ES" dirty="0"/>
              <a:t>● Fotos del estudio</a:t>
            </a:r>
          </a:p>
          <a:p>
            <a:r>
              <a:rPr lang="es-ES" dirty="0"/>
              <a:t>● Fotos del desarrollo</a:t>
            </a:r>
          </a:p>
          <a:p>
            <a:r>
              <a:rPr lang="es-ES" dirty="0"/>
              <a:t>● Imágenes de los esquemas</a:t>
            </a:r>
          </a:p>
          <a:p>
            <a:r>
              <a:rPr lang="es-ES" dirty="0"/>
              <a:t>● Vídeos</a:t>
            </a:r>
          </a:p>
          <a:p>
            <a:r>
              <a:rPr lang="es-ES" dirty="0"/>
              <a:t>¡Nunca sabes si lo podrás necesitar!</a:t>
            </a:r>
          </a:p>
        </p:txBody>
      </p:sp>
    </p:spTree>
    <p:extLst>
      <p:ext uri="{BB962C8B-B14F-4D97-AF65-F5344CB8AC3E}">
        <p14:creationId xmlns:p14="http://schemas.microsoft.com/office/powerpoint/2010/main" val="23645371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92500" lnSpcReduction="20000"/>
          </a:bodyPr>
          <a:lstStyle/>
          <a:p>
            <a:r>
              <a:rPr lang="es-ES" dirty="0"/>
              <a:t>Elegir el </a:t>
            </a:r>
            <a:r>
              <a:rPr lang="es-ES" dirty="0" err="1"/>
              <a:t>timing</a:t>
            </a:r>
            <a:r>
              <a:rPr lang="es-ES" dirty="0"/>
              <a:t> y los eventos para publicación en medios es muy importante</a:t>
            </a:r>
            <a:r>
              <a:rPr lang="es-ES" dirty="0" smtClean="0"/>
              <a:t>.</a:t>
            </a:r>
          </a:p>
          <a:p>
            <a:r>
              <a:rPr lang="es-ES" dirty="0"/>
              <a:t>Llevamos varios meses</a:t>
            </a:r>
          </a:p>
          <a:p>
            <a:r>
              <a:rPr lang="es-ES" dirty="0"/>
              <a:t>de desarrollo. Todo va a</a:t>
            </a:r>
          </a:p>
          <a:p>
            <a:r>
              <a:rPr lang="es-ES" dirty="0"/>
              <a:t>buen ritmo. Tenemos una</a:t>
            </a:r>
          </a:p>
          <a:p>
            <a:r>
              <a:rPr lang="es-ES" dirty="0"/>
              <a:t>pequeña alfa que da</a:t>
            </a:r>
          </a:p>
          <a:p>
            <a:r>
              <a:rPr lang="es-ES" dirty="0"/>
              <a:t>buena cuenta de lo que</a:t>
            </a:r>
          </a:p>
          <a:p>
            <a:r>
              <a:rPr lang="es-ES" dirty="0"/>
              <a:t>podría ser el resultado</a:t>
            </a:r>
          </a:p>
          <a:p>
            <a:r>
              <a:rPr lang="es-ES" dirty="0"/>
              <a:t>final a pesar de ser</a:t>
            </a:r>
          </a:p>
          <a:p>
            <a:r>
              <a:rPr lang="es-ES" dirty="0"/>
              <a:t>únicamente el 10% del</a:t>
            </a:r>
          </a:p>
          <a:p>
            <a:r>
              <a:rPr lang="es-ES" dirty="0"/>
              <a:t>juego.</a:t>
            </a:r>
          </a:p>
        </p:txBody>
      </p:sp>
      <p:sp>
        <p:nvSpPr>
          <p:cNvPr id="3" name="2 Título"/>
          <p:cNvSpPr>
            <a:spLocks noGrp="1"/>
          </p:cNvSpPr>
          <p:nvPr>
            <p:ph type="title"/>
          </p:nvPr>
        </p:nvSpPr>
        <p:spPr/>
        <p:txBody>
          <a:bodyPr/>
          <a:lstStyle/>
          <a:p>
            <a:r>
              <a:rPr lang="es-ES" b="1" dirty="0">
                <a:solidFill>
                  <a:schemeClr val="tx1"/>
                </a:solidFill>
              </a:rPr>
              <a:t>La importancia de un </a:t>
            </a:r>
            <a:r>
              <a:rPr lang="es-ES" b="1" dirty="0" err="1">
                <a:solidFill>
                  <a:schemeClr val="tx1"/>
                </a:solidFill>
              </a:rPr>
              <a:t>timing</a:t>
            </a:r>
            <a:r>
              <a:rPr lang="es-ES" b="1" dirty="0">
                <a:solidFill>
                  <a:schemeClr val="tx1"/>
                </a:solidFill>
              </a:rPr>
              <a:t> adecuado en la comunicación</a:t>
            </a:r>
          </a:p>
        </p:txBody>
      </p:sp>
    </p:spTree>
    <p:extLst>
      <p:ext uri="{BB962C8B-B14F-4D97-AF65-F5344CB8AC3E}">
        <p14:creationId xmlns:p14="http://schemas.microsoft.com/office/powerpoint/2010/main" val="3847522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ES" dirty="0"/>
              <a:t>Desarrolladores                                </a:t>
            </a:r>
            <a:r>
              <a:rPr lang="es-ES" sz="1800" dirty="0"/>
              <a:t>Canales </a:t>
            </a:r>
            <a:r>
              <a:rPr lang="es-ES" sz="1800" dirty="0" smtClean="0"/>
              <a:t>de distribución</a:t>
            </a:r>
          </a:p>
          <a:p>
            <a:pPr marL="0" indent="0">
              <a:buNone/>
            </a:pPr>
            <a:r>
              <a:rPr lang="es-ES" dirty="0" smtClean="0"/>
              <a:t>                                               </a:t>
            </a:r>
            <a:r>
              <a:rPr lang="es-ES" sz="1600" dirty="0"/>
              <a:t>editores                  </a:t>
            </a:r>
            <a:r>
              <a:rPr lang="es-ES" sz="1600" dirty="0" smtClean="0"/>
              <a:t>digital </a:t>
            </a:r>
          </a:p>
          <a:p>
            <a:pPr marL="0" indent="0">
              <a:buNone/>
            </a:pPr>
            <a:r>
              <a:rPr lang="es-ES" sz="1600" dirty="0"/>
              <a:t> </a:t>
            </a:r>
            <a:r>
              <a:rPr lang="es-ES" sz="1600" dirty="0" smtClean="0"/>
              <a:t>                                                                      producto                 </a:t>
            </a:r>
            <a:r>
              <a:rPr lang="es-ES" sz="1600" dirty="0" err="1" smtClean="0"/>
              <a:t>retail</a:t>
            </a:r>
            <a:r>
              <a:rPr lang="es-ES" sz="1600" dirty="0" smtClean="0"/>
              <a:t> </a:t>
            </a:r>
          </a:p>
          <a:p>
            <a:pPr marL="0" indent="0">
              <a:buNone/>
            </a:pPr>
            <a:r>
              <a:rPr lang="es-ES" sz="1600" dirty="0" smtClean="0"/>
              <a:t>Jugadores</a:t>
            </a:r>
          </a:p>
          <a:p>
            <a:pPr marL="0" indent="0">
              <a:buNone/>
            </a:pPr>
            <a:r>
              <a:rPr lang="es-ES" sz="1600" dirty="0"/>
              <a:t>1.200M</a:t>
            </a:r>
          </a:p>
          <a:p>
            <a:pPr marL="0" indent="0">
              <a:buNone/>
            </a:pPr>
            <a:r>
              <a:rPr lang="es-ES" sz="1600" dirty="0" smtClean="0"/>
              <a:t> </a:t>
            </a:r>
            <a:r>
              <a:rPr lang="es-ES" sz="1600" dirty="0" err="1" smtClean="0"/>
              <a:t>mobile</a:t>
            </a:r>
            <a:r>
              <a:rPr lang="es-ES" sz="1600" dirty="0" smtClean="0"/>
              <a:t>             </a:t>
            </a:r>
          </a:p>
          <a:p>
            <a:pPr marL="0" indent="0">
              <a:buNone/>
            </a:pPr>
            <a:endParaRPr lang="es-ES" sz="1600" dirty="0" smtClean="0"/>
          </a:p>
          <a:p>
            <a:pPr marL="0" indent="0">
              <a:buNone/>
            </a:pPr>
            <a:r>
              <a:rPr lang="es-ES" sz="1600" dirty="0" smtClean="0"/>
              <a:t>Prescriptores</a:t>
            </a:r>
            <a:endParaRPr lang="es-ES" sz="1600" dirty="0"/>
          </a:p>
          <a:p>
            <a:pPr marL="0" indent="0">
              <a:buNone/>
            </a:pPr>
            <a:r>
              <a:rPr lang="es-ES" sz="1600" dirty="0" smtClean="0"/>
              <a:t>• </a:t>
            </a:r>
            <a:r>
              <a:rPr lang="es-ES" sz="1600" dirty="0"/>
              <a:t>prensa digital</a:t>
            </a:r>
          </a:p>
          <a:p>
            <a:pPr marL="0" indent="0">
              <a:buNone/>
            </a:pPr>
            <a:r>
              <a:rPr lang="es-ES" sz="1600" dirty="0"/>
              <a:t>• prensa escrita</a:t>
            </a:r>
          </a:p>
          <a:p>
            <a:pPr marL="0" indent="0">
              <a:buNone/>
            </a:pPr>
            <a:r>
              <a:rPr lang="es-ES" sz="1600" dirty="0"/>
              <a:t>• </a:t>
            </a:r>
            <a:r>
              <a:rPr lang="es-ES" sz="1600" dirty="0" err="1"/>
              <a:t>YT’ers</a:t>
            </a:r>
            <a:endParaRPr lang="es-ES" sz="1600" dirty="0" smtClean="0"/>
          </a:p>
          <a:p>
            <a:pPr marL="0" indent="0">
              <a:buNone/>
            </a:pPr>
            <a:r>
              <a:rPr lang="es-ES" sz="1600" dirty="0"/>
              <a:t> </a:t>
            </a:r>
            <a:r>
              <a:rPr lang="es-ES" sz="1600" dirty="0" smtClean="0"/>
              <a:t> </a:t>
            </a:r>
            <a:endParaRPr lang="es-ES" sz="1600" dirty="0"/>
          </a:p>
        </p:txBody>
      </p:sp>
      <p:sp>
        <p:nvSpPr>
          <p:cNvPr id="3" name="2 Título"/>
          <p:cNvSpPr>
            <a:spLocks noGrp="1"/>
          </p:cNvSpPr>
          <p:nvPr>
            <p:ph type="title"/>
          </p:nvPr>
        </p:nvSpPr>
        <p:spPr>
          <a:xfrm>
            <a:off x="693868" y="548680"/>
            <a:ext cx="7756263" cy="1054250"/>
          </a:xfrm>
        </p:spPr>
        <p:txBody>
          <a:bodyPr/>
          <a:lstStyle/>
          <a:p>
            <a:r>
              <a:rPr lang="es-ES" dirty="0">
                <a:solidFill>
                  <a:schemeClr val="tx1"/>
                </a:solidFill>
              </a:rPr>
              <a:t>Estructura de la industria del videojuego</a:t>
            </a:r>
          </a:p>
        </p:txBody>
      </p:sp>
      <p:cxnSp>
        <p:nvCxnSpPr>
          <p:cNvPr id="5" name="4 Conector recto de flecha"/>
          <p:cNvCxnSpPr/>
          <p:nvPr/>
        </p:nvCxnSpPr>
        <p:spPr>
          <a:xfrm>
            <a:off x="3419872" y="2492896"/>
            <a:ext cx="7920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6 Rectángulo"/>
          <p:cNvSpPr/>
          <p:nvPr/>
        </p:nvSpPr>
        <p:spPr>
          <a:xfrm>
            <a:off x="4355976" y="2308230"/>
            <a:ext cx="1160895" cy="369332"/>
          </a:xfrm>
          <a:prstGeom prst="rect">
            <a:avLst/>
          </a:prstGeom>
        </p:spPr>
        <p:txBody>
          <a:bodyPr wrap="none">
            <a:spAutoFit/>
          </a:bodyPr>
          <a:lstStyle/>
          <a:p>
            <a:r>
              <a:rPr lang="es-ES" dirty="0" smtClean="0"/>
              <a:t>Publisher</a:t>
            </a:r>
            <a:endParaRPr lang="es-E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6423" y="2486222"/>
            <a:ext cx="871537" cy="15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8 Conector recto de flecha"/>
          <p:cNvCxnSpPr/>
          <p:nvPr/>
        </p:nvCxnSpPr>
        <p:spPr>
          <a:xfrm>
            <a:off x="7308304" y="2565597"/>
            <a:ext cx="0" cy="10074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11 Conector recto de flecha"/>
          <p:cNvCxnSpPr/>
          <p:nvPr/>
        </p:nvCxnSpPr>
        <p:spPr>
          <a:xfrm flipH="1">
            <a:off x="1835696" y="3573016"/>
            <a:ext cx="547260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14 Conector recto de flecha"/>
          <p:cNvCxnSpPr/>
          <p:nvPr/>
        </p:nvCxnSpPr>
        <p:spPr>
          <a:xfrm>
            <a:off x="1475656" y="4150703"/>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63537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ES" dirty="0"/>
              <a:t>Llevamos varios meses de desarrollo. Todo va a buen ritmo. Tenemos una pequeña alfa que da buena cuenta de lo que podría ser el resultado final a pesar de ser únicamente el 10% del juego. Voy a sacar mi juego a través de una plataforma de </a:t>
            </a:r>
            <a:r>
              <a:rPr lang="es-ES" dirty="0" err="1"/>
              <a:t>Crowdfunding</a:t>
            </a:r>
            <a:r>
              <a:rPr lang="es-ES" dirty="0"/>
              <a:t>, por lo que estoy centrando todos mis esfuerzos en esta faceta. Ya habrá tiempo de comunicarse con la prensa.</a:t>
            </a:r>
          </a:p>
        </p:txBody>
      </p:sp>
      <p:sp>
        <p:nvSpPr>
          <p:cNvPr id="3" name="2 Título"/>
          <p:cNvSpPr>
            <a:spLocks noGrp="1"/>
          </p:cNvSpPr>
          <p:nvPr>
            <p:ph type="title"/>
          </p:nvPr>
        </p:nvSpPr>
        <p:spPr/>
        <p:txBody>
          <a:bodyPr/>
          <a:lstStyle/>
          <a:p>
            <a:r>
              <a:rPr lang="es-ES" dirty="0"/>
              <a:t>Presentación de tu proyecto independiente</a:t>
            </a:r>
          </a:p>
        </p:txBody>
      </p:sp>
    </p:spTree>
    <p:extLst>
      <p:ext uri="{BB962C8B-B14F-4D97-AF65-F5344CB8AC3E}">
        <p14:creationId xmlns:p14="http://schemas.microsoft.com/office/powerpoint/2010/main" val="10189513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lnSpcReduction="10000"/>
          </a:bodyPr>
          <a:lstStyle/>
          <a:p>
            <a:r>
              <a:rPr lang="es-ES" dirty="0"/>
              <a:t>El elemento cultural como herramienta de promoción </a:t>
            </a:r>
            <a:r>
              <a:rPr lang="es-ES" dirty="0" smtClean="0"/>
              <a:t>gratuito-</a:t>
            </a:r>
          </a:p>
          <a:p>
            <a:r>
              <a:rPr lang="es-ES" dirty="0"/>
              <a:t>Mecánica alienante basada en el funcionariado - Mecánica de supervivencia basada en que la cantidad de dinero que se consigue jugando correctamente nunca es suficiente para sacar adelante a nuestra </a:t>
            </a:r>
            <a:r>
              <a:rPr lang="es-ES" dirty="0" err="1"/>
              <a:t>famila</a:t>
            </a:r>
            <a:r>
              <a:rPr lang="es-ES" dirty="0"/>
              <a:t>. - Mecánica del héroe. La rebelión nos pide ayuda y está en nuestra mano aceptar nuestra propuesta. - Ambientación de república comunista desde la visión de cualquier occidental.</a:t>
            </a:r>
          </a:p>
        </p:txBody>
      </p:sp>
      <p:sp>
        <p:nvSpPr>
          <p:cNvPr id="3" name="2 Título"/>
          <p:cNvSpPr>
            <a:spLocks noGrp="1"/>
          </p:cNvSpPr>
          <p:nvPr>
            <p:ph type="title"/>
          </p:nvPr>
        </p:nvSpPr>
        <p:spPr/>
        <p:txBody>
          <a:bodyPr/>
          <a:lstStyle/>
          <a:p>
            <a:r>
              <a:rPr lang="es-ES" b="1" dirty="0">
                <a:solidFill>
                  <a:schemeClr val="tx1"/>
                </a:solidFill>
              </a:rPr>
              <a:t>El elemento cultural como herramienta de promoción </a:t>
            </a:r>
            <a:r>
              <a:rPr lang="es-ES" b="1" dirty="0" smtClean="0">
                <a:solidFill>
                  <a:schemeClr val="tx1"/>
                </a:solidFill>
              </a:rPr>
              <a:t>gratuito</a:t>
            </a:r>
            <a:endParaRPr lang="es-ES" b="1" dirty="0">
              <a:solidFill>
                <a:schemeClr val="tx1"/>
              </a:solidFill>
            </a:endParaRPr>
          </a:p>
        </p:txBody>
      </p:sp>
    </p:spTree>
    <p:extLst>
      <p:ext uri="{BB962C8B-B14F-4D97-AF65-F5344CB8AC3E}">
        <p14:creationId xmlns:p14="http://schemas.microsoft.com/office/powerpoint/2010/main" val="4116498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85000" lnSpcReduction="10000"/>
          </a:bodyPr>
          <a:lstStyle/>
          <a:p>
            <a:r>
              <a:rPr lang="es-ES" dirty="0">
                <a:solidFill>
                  <a:srgbClr val="273B47"/>
                </a:solidFill>
                <a:latin typeface="Lato"/>
              </a:rPr>
              <a:t>Comunicación para marketing de </a:t>
            </a:r>
            <a:r>
              <a:rPr lang="es-ES" dirty="0" smtClean="0">
                <a:solidFill>
                  <a:srgbClr val="273B47"/>
                </a:solidFill>
                <a:latin typeface="Lato"/>
              </a:rPr>
              <a:t>videojuegos</a:t>
            </a:r>
            <a:endParaRPr lang="es-ES" dirty="0">
              <a:solidFill>
                <a:srgbClr val="273B47"/>
              </a:solidFill>
              <a:latin typeface="Lato"/>
            </a:endParaRPr>
          </a:p>
          <a:p>
            <a:r>
              <a:rPr lang="es-ES" dirty="0">
                <a:solidFill>
                  <a:srgbClr val="273B47"/>
                </a:solidFill>
                <a:latin typeface="Lato"/>
              </a:rPr>
              <a:t>Es importante tener en cuenta el marketing, el plan de marketing es algo que se debe tener para el lanzamiento del juego</a:t>
            </a:r>
            <a:r>
              <a:rPr lang="es-ES" dirty="0" smtClean="0">
                <a:solidFill>
                  <a:srgbClr val="273B47"/>
                </a:solidFill>
                <a:latin typeface="Lato"/>
              </a:rPr>
              <a:t>.</a:t>
            </a:r>
            <a:r>
              <a:rPr lang="es-ES" dirty="0">
                <a:solidFill>
                  <a:srgbClr val="273B47"/>
                </a:solidFill>
                <a:latin typeface="Lato"/>
              </a:rPr>
              <a:t> </a:t>
            </a:r>
          </a:p>
          <a:p>
            <a:r>
              <a:rPr lang="es-ES" dirty="0">
                <a:solidFill>
                  <a:srgbClr val="273B47"/>
                </a:solidFill>
                <a:latin typeface="Lato"/>
              </a:rPr>
              <a:t>El marketing son todas esas acciones que hacen pensar al usuario que la decisión de comprar vuestro juego.</a:t>
            </a:r>
          </a:p>
          <a:p>
            <a:r>
              <a:rPr lang="es-ES" dirty="0">
                <a:solidFill>
                  <a:srgbClr val="273B47"/>
                </a:solidFill>
                <a:latin typeface="Lato"/>
              </a:rPr>
              <a:t> </a:t>
            </a:r>
          </a:p>
          <a:p>
            <a:r>
              <a:rPr lang="es-ES" dirty="0">
                <a:solidFill>
                  <a:srgbClr val="273B47"/>
                </a:solidFill>
                <a:latin typeface="Lato"/>
              </a:rPr>
              <a:t>Plan de marketing es una guía del proceso de comunicación que te dice qué vas a vender y cómo lo vas a vender.</a:t>
            </a:r>
          </a:p>
          <a:p>
            <a:r>
              <a:rPr lang="es-ES" dirty="0">
                <a:solidFill>
                  <a:srgbClr val="273B47"/>
                </a:solidFill>
                <a:latin typeface="Lato"/>
              </a:rPr>
              <a:t> </a:t>
            </a:r>
          </a:p>
          <a:p>
            <a:r>
              <a:rPr lang="es-ES" dirty="0">
                <a:solidFill>
                  <a:srgbClr val="273B47"/>
                </a:solidFill>
                <a:latin typeface="Lato"/>
              </a:rPr>
              <a:t>Debería contener presupuesto, ejecución, análisis y evaluación</a:t>
            </a:r>
          </a:p>
          <a:p>
            <a:endParaRPr lang="es-ES" dirty="0"/>
          </a:p>
        </p:txBody>
      </p:sp>
      <p:sp>
        <p:nvSpPr>
          <p:cNvPr id="3" name="2 Título"/>
          <p:cNvSpPr>
            <a:spLocks noGrp="1"/>
          </p:cNvSpPr>
          <p:nvPr>
            <p:ph type="title"/>
          </p:nvPr>
        </p:nvSpPr>
        <p:spPr/>
        <p:txBody>
          <a:bodyPr/>
          <a:lstStyle/>
          <a:p>
            <a:r>
              <a:rPr lang="es-ES" dirty="0"/>
              <a:t>El Plan de Marketing: ese gran desconocido</a:t>
            </a:r>
          </a:p>
        </p:txBody>
      </p:sp>
    </p:spTree>
    <p:extLst>
      <p:ext uri="{BB962C8B-B14F-4D97-AF65-F5344CB8AC3E}">
        <p14:creationId xmlns:p14="http://schemas.microsoft.com/office/powerpoint/2010/main" val="19614424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323528" y="332656"/>
            <a:ext cx="8208912" cy="3785652"/>
          </a:xfrm>
          <a:prstGeom prst="rect">
            <a:avLst/>
          </a:prstGeom>
        </p:spPr>
        <p:txBody>
          <a:bodyPr wrap="square">
            <a:spAutoFit/>
          </a:bodyPr>
          <a:lstStyle/>
          <a:p>
            <a:r>
              <a:rPr lang="es-ES" sz="2800" dirty="0"/>
              <a:t>El Plan de Marketing es una HOJA DE RUTA que te guiará durante el proceso de comunicación y DEBE responder a dos preguntas muy básicas</a:t>
            </a:r>
            <a:r>
              <a:rPr lang="es-ES" sz="2800" dirty="0" smtClean="0"/>
              <a:t>:</a:t>
            </a:r>
          </a:p>
          <a:p>
            <a:r>
              <a:rPr lang="es-ES" sz="2800" dirty="0" smtClean="0"/>
              <a:t>¿Qué </a:t>
            </a:r>
            <a:r>
              <a:rPr lang="es-ES" sz="2800" dirty="0"/>
              <a:t>vas a vender?</a:t>
            </a:r>
          </a:p>
          <a:p>
            <a:pPr marL="457200" indent="-457200">
              <a:buFontTx/>
              <a:buChar char="-"/>
            </a:pPr>
            <a:r>
              <a:rPr lang="es-ES" sz="2800" dirty="0" smtClean="0"/>
              <a:t>¿</a:t>
            </a:r>
            <a:r>
              <a:rPr lang="es-ES" sz="2800" dirty="0"/>
              <a:t>Cómo lo vas a vender</a:t>
            </a:r>
            <a:r>
              <a:rPr lang="es-ES" sz="2800" dirty="0" smtClean="0"/>
              <a:t>?</a:t>
            </a:r>
          </a:p>
          <a:p>
            <a:pPr marL="457200" indent="-457200">
              <a:buFontTx/>
              <a:buChar char="-"/>
            </a:pPr>
            <a:endParaRPr lang="es-ES" sz="2800" dirty="0"/>
          </a:p>
          <a:p>
            <a:r>
              <a:rPr lang="es-ES" dirty="0"/>
              <a:t>diseño producción venta MARKETING La comunicación de un juego comienza con la idea inicial</a:t>
            </a:r>
            <a:endParaRPr lang="es-ES" dirty="0" smtClean="0"/>
          </a:p>
          <a:p>
            <a:endParaRPr lang="es-ES" dirty="0" smtClean="0"/>
          </a:p>
          <a:p>
            <a:endParaRPr lang="es-ES" dirty="0"/>
          </a:p>
        </p:txBody>
      </p:sp>
    </p:spTree>
    <p:extLst>
      <p:ext uri="{BB962C8B-B14F-4D97-AF65-F5344CB8AC3E}">
        <p14:creationId xmlns:p14="http://schemas.microsoft.com/office/powerpoint/2010/main" val="12486357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lnSpcReduction="10000"/>
          </a:bodyPr>
          <a:lstStyle/>
          <a:p>
            <a:r>
              <a:rPr lang="es-ES" dirty="0" smtClean="0"/>
              <a:t>todo </a:t>
            </a:r>
            <a:r>
              <a:rPr lang="es-ES" dirty="0"/>
              <a:t>el mundo tiene la capacidad de hacer un videojuego, por esto todo el mundo los vende, por eso debemos pensar en el mensaje que debemos transmitir.</a:t>
            </a:r>
          </a:p>
          <a:p>
            <a:pPr marL="0" indent="0">
              <a:buNone/>
            </a:pPr>
            <a:r>
              <a:rPr lang="es-ES" dirty="0"/>
              <a:t> </a:t>
            </a:r>
          </a:p>
          <a:p>
            <a:r>
              <a:rPr lang="es-ES" dirty="0"/>
              <a:t>Queremos convertir el juego en una experiencia positiva que te motive a compartirlo</a:t>
            </a:r>
            <a:r>
              <a:rPr lang="es-ES" dirty="0" smtClean="0"/>
              <a:t>.</a:t>
            </a:r>
            <a:endParaRPr lang="es-ES" dirty="0"/>
          </a:p>
          <a:p>
            <a:r>
              <a:rPr lang="es-ES" dirty="0"/>
              <a:t>Generar una serie de emociones, relaciones sociales, sensaciones, actividades, vinculación emocional, exclusividad, momentos únicos.</a:t>
            </a:r>
          </a:p>
          <a:p>
            <a:endParaRPr lang="es-ES" dirty="0"/>
          </a:p>
        </p:txBody>
      </p:sp>
      <p:sp>
        <p:nvSpPr>
          <p:cNvPr id="3" name="2 Título"/>
          <p:cNvSpPr>
            <a:spLocks noGrp="1"/>
          </p:cNvSpPr>
          <p:nvPr>
            <p:ph type="title"/>
          </p:nvPr>
        </p:nvSpPr>
        <p:spPr/>
        <p:txBody>
          <a:bodyPr/>
          <a:lstStyle/>
          <a:p>
            <a:r>
              <a:rPr lang="es-ES" b="1" dirty="0">
                <a:solidFill>
                  <a:schemeClr val="tx1"/>
                </a:solidFill>
              </a:rPr>
              <a:t>Vende tu juego sin vender tu juego</a:t>
            </a:r>
          </a:p>
        </p:txBody>
      </p:sp>
    </p:spTree>
    <p:extLst>
      <p:ext uri="{BB962C8B-B14F-4D97-AF65-F5344CB8AC3E}">
        <p14:creationId xmlns:p14="http://schemas.microsoft.com/office/powerpoint/2010/main" val="36409555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ES" dirty="0"/>
              <a:t>OBJETIVO Lograr una vinculación emocional que quiera ser compartida. “No juegas a fútbol online; echas un FIFA” </a:t>
            </a:r>
          </a:p>
        </p:txBody>
      </p:sp>
      <p:sp>
        <p:nvSpPr>
          <p:cNvPr id="3" name="2 Título"/>
          <p:cNvSpPr>
            <a:spLocks noGrp="1"/>
          </p:cNvSpPr>
          <p:nvPr>
            <p:ph type="title"/>
          </p:nvPr>
        </p:nvSpPr>
        <p:spPr/>
        <p:txBody>
          <a:bodyPr/>
          <a:lstStyle/>
          <a:p>
            <a:r>
              <a:rPr lang="es-ES" dirty="0"/>
              <a:t>Vende tu juego sin vender tu juego</a:t>
            </a:r>
          </a:p>
        </p:txBody>
      </p:sp>
    </p:spTree>
    <p:extLst>
      <p:ext uri="{BB962C8B-B14F-4D97-AF65-F5344CB8AC3E}">
        <p14:creationId xmlns:p14="http://schemas.microsoft.com/office/powerpoint/2010/main" val="18728481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r>
              <a:rPr lang="es-ES" dirty="0"/>
              <a:t>Las redes sociales se han convertido en un recurso muy importante, por eso debemos tener presencia en </a:t>
            </a:r>
            <a:r>
              <a:rPr lang="es-ES" dirty="0" smtClean="0"/>
              <a:t>estas. No </a:t>
            </a:r>
            <a:r>
              <a:rPr lang="es-ES" dirty="0"/>
              <a:t>es solo crear un perfil, es poder crear comunidades en estas, conocer que sucede, comunicarse</a:t>
            </a:r>
            <a:r>
              <a:rPr lang="es-ES" dirty="0" smtClean="0"/>
              <a:t>.</a:t>
            </a:r>
            <a:r>
              <a:rPr lang="es-ES" dirty="0"/>
              <a:t> </a:t>
            </a:r>
            <a:r>
              <a:rPr lang="es-ES" dirty="0" err="1" smtClean="0"/>
              <a:t>Community</a:t>
            </a:r>
            <a:r>
              <a:rPr lang="es-ES" dirty="0" smtClean="0"/>
              <a:t> </a:t>
            </a:r>
            <a:r>
              <a:rPr lang="es-ES" dirty="0"/>
              <a:t>Manager, es la persona que se encarga del diseño y ejecución de un social media </a:t>
            </a:r>
            <a:r>
              <a:rPr lang="es-ES" dirty="0" smtClean="0"/>
              <a:t>plan. Se </a:t>
            </a:r>
            <a:r>
              <a:rPr lang="es-ES" dirty="0"/>
              <a:t>requiere que sea una persona organizada, dedicada.</a:t>
            </a:r>
            <a:br>
              <a:rPr lang="es-ES" dirty="0"/>
            </a:br>
            <a:r>
              <a:rPr lang="es-ES" dirty="0"/>
              <a:t> </a:t>
            </a:r>
          </a:p>
          <a:p>
            <a:endParaRPr lang="es-ES" dirty="0"/>
          </a:p>
        </p:txBody>
      </p:sp>
      <p:sp>
        <p:nvSpPr>
          <p:cNvPr id="3" name="2 Título"/>
          <p:cNvSpPr>
            <a:spLocks noGrp="1"/>
          </p:cNvSpPr>
          <p:nvPr>
            <p:ph type="title"/>
          </p:nvPr>
        </p:nvSpPr>
        <p:spPr/>
        <p:txBody>
          <a:bodyPr/>
          <a:lstStyle/>
          <a:p>
            <a:r>
              <a:rPr lang="es-ES" b="1" dirty="0">
                <a:solidFill>
                  <a:schemeClr val="tx1"/>
                </a:solidFill>
              </a:rPr>
              <a:t>No dejes que tu primo gestione tus Redes Sociales</a:t>
            </a:r>
          </a:p>
        </p:txBody>
      </p:sp>
    </p:spTree>
    <p:extLst>
      <p:ext uri="{BB962C8B-B14F-4D97-AF65-F5344CB8AC3E}">
        <p14:creationId xmlns:p14="http://schemas.microsoft.com/office/powerpoint/2010/main" val="30488317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ES" dirty="0"/>
              <a:t>El </a:t>
            </a:r>
            <a:r>
              <a:rPr lang="es-ES" dirty="0" err="1"/>
              <a:t>Community</a:t>
            </a:r>
            <a:r>
              <a:rPr lang="es-ES" dirty="0"/>
              <a:t> Manager ideal…</a:t>
            </a:r>
          </a:p>
          <a:p>
            <a:r>
              <a:rPr lang="es-ES" dirty="0"/>
              <a:t>- Conoce cada red y sus funcionalidades</a:t>
            </a:r>
          </a:p>
          <a:p>
            <a:r>
              <a:rPr lang="es-ES" dirty="0"/>
              <a:t>- Es organizado y planificador</a:t>
            </a:r>
          </a:p>
          <a:p>
            <a:r>
              <a:rPr lang="es-ES" dirty="0"/>
              <a:t>- Experiencia en gestión de comunidades</a:t>
            </a:r>
          </a:p>
          <a:p>
            <a:r>
              <a:rPr lang="es-ES" dirty="0"/>
              <a:t>- Sabe gestionar una crisis</a:t>
            </a:r>
          </a:p>
          <a:p>
            <a:r>
              <a:rPr lang="es-ES" dirty="0"/>
              <a:t>- Es honesto, claro y directo</a:t>
            </a:r>
          </a:p>
          <a:p>
            <a:r>
              <a:rPr lang="es-ES" dirty="0"/>
              <a:t>- Es una persona y lo demuestra</a:t>
            </a:r>
          </a:p>
        </p:txBody>
      </p:sp>
      <p:sp>
        <p:nvSpPr>
          <p:cNvPr id="3" name="2 Título"/>
          <p:cNvSpPr>
            <a:spLocks noGrp="1"/>
          </p:cNvSpPr>
          <p:nvPr>
            <p:ph type="title"/>
          </p:nvPr>
        </p:nvSpPr>
        <p:spPr/>
        <p:txBody>
          <a:bodyPr/>
          <a:lstStyle/>
          <a:p>
            <a:r>
              <a:rPr lang="es-ES" dirty="0"/>
              <a:t>No dejes que tu primo gestione tus RRSS</a:t>
            </a:r>
          </a:p>
        </p:txBody>
      </p:sp>
    </p:spTree>
    <p:extLst>
      <p:ext uri="{BB962C8B-B14F-4D97-AF65-F5344CB8AC3E}">
        <p14:creationId xmlns:p14="http://schemas.microsoft.com/office/powerpoint/2010/main" val="22511555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endParaRPr lang="es-ES" dirty="0"/>
          </a:p>
        </p:txBody>
      </p:sp>
      <p:sp>
        <p:nvSpPr>
          <p:cNvPr id="3" name="2 Título"/>
          <p:cNvSpPr>
            <a:spLocks noGrp="1"/>
          </p:cNvSpPr>
          <p:nvPr>
            <p:ph type="title"/>
          </p:nvPr>
        </p:nvSpPr>
        <p:spPr/>
        <p:txBody>
          <a:bodyPr/>
          <a:lstStyle/>
          <a:p>
            <a:r>
              <a:rPr lang="es-ES" b="1" dirty="0">
                <a:solidFill>
                  <a:schemeClr val="tx1"/>
                </a:solidFill>
              </a:rPr>
              <a:t>Aprende a escribir (otra vez)</a:t>
            </a:r>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2080" t="27991" r="24833" b="26696"/>
          <a:stretch/>
        </p:blipFill>
        <p:spPr bwMode="auto">
          <a:xfrm>
            <a:off x="611560" y="2276872"/>
            <a:ext cx="7560840" cy="3528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31338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ES" dirty="0"/>
              <a:t>Ayuda en posicionamiento</a:t>
            </a:r>
          </a:p>
          <a:p>
            <a:r>
              <a:rPr lang="es-ES" dirty="0"/>
              <a:t>- Facilita seguimiento</a:t>
            </a:r>
          </a:p>
          <a:p>
            <a:r>
              <a:rPr lang="es-ES" dirty="0"/>
              <a:t>- Potencia el </a:t>
            </a:r>
            <a:r>
              <a:rPr lang="es-ES" dirty="0" err="1"/>
              <a:t>engagement</a:t>
            </a:r>
            <a:endParaRPr lang="es-ES" dirty="0"/>
          </a:p>
          <a:p>
            <a:r>
              <a:rPr lang="es-ES" dirty="0"/>
              <a:t>- Llega a públicos diferentes</a:t>
            </a:r>
          </a:p>
          <a:p>
            <a:r>
              <a:rPr lang="es-ES" dirty="0"/>
              <a:t>- Flujo asiduo de usuarios</a:t>
            </a:r>
          </a:p>
        </p:txBody>
      </p:sp>
      <p:sp>
        <p:nvSpPr>
          <p:cNvPr id="3" name="2 Título"/>
          <p:cNvSpPr>
            <a:spLocks noGrp="1"/>
          </p:cNvSpPr>
          <p:nvPr>
            <p:ph type="title"/>
          </p:nvPr>
        </p:nvSpPr>
        <p:spPr/>
        <p:txBody>
          <a:bodyPr/>
          <a:lstStyle/>
          <a:p>
            <a:r>
              <a:rPr lang="es-ES" dirty="0"/>
              <a:t>Aprende a escribir (otra vez)</a:t>
            </a:r>
          </a:p>
        </p:txBody>
      </p:sp>
    </p:spTree>
    <p:extLst>
      <p:ext uri="{BB962C8B-B14F-4D97-AF65-F5344CB8AC3E}">
        <p14:creationId xmlns:p14="http://schemas.microsoft.com/office/powerpoint/2010/main" val="483083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47500" lnSpcReduction="20000"/>
          </a:bodyPr>
          <a:lstStyle/>
          <a:p>
            <a:pPr marL="0" indent="0">
              <a:buNone/>
            </a:pPr>
            <a:r>
              <a:rPr lang="es-ES" b="1" dirty="0"/>
              <a:t>Calificaciones de videojuegos</a:t>
            </a:r>
          </a:p>
          <a:p>
            <a:pPr marL="0" indent="0">
              <a:buNone/>
            </a:pPr>
            <a:endParaRPr lang="es-ES" b="1" dirty="0"/>
          </a:p>
          <a:p>
            <a:pPr marL="0" indent="0">
              <a:buNone/>
            </a:pPr>
            <a:r>
              <a:rPr lang="es-ES" b="1" dirty="0"/>
              <a:t> </a:t>
            </a:r>
          </a:p>
          <a:p>
            <a:pPr marL="0" indent="0">
              <a:buNone/>
            </a:pPr>
            <a:endParaRPr lang="es-ES" b="1" dirty="0"/>
          </a:p>
          <a:p>
            <a:pPr marL="0" indent="0">
              <a:buNone/>
            </a:pPr>
            <a:r>
              <a:rPr lang="es-ES" b="1" dirty="0"/>
              <a:t>A son calificación sobresaliente.</a:t>
            </a:r>
          </a:p>
          <a:p>
            <a:pPr marL="0" indent="0">
              <a:buNone/>
            </a:pPr>
            <a:endParaRPr lang="es-ES" b="1" dirty="0"/>
          </a:p>
          <a:p>
            <a:pPr marL="0" indent="0">
              <a:buNone/>
            </a:pPr>
            <a:r>
              <a:rPr lang="es-ES" b="1" dirty="0"/>
              <a:t> </a:t>
            </a:r>
          </a:p>
          <a:p>
            <a:pPr marL="0" indent="0">
              <a:buNone/>
            </a:pPr>
            <a:endParaRPr lang="es-ES" b="1" dirty="0"/>
          </a:p>
          <a:p>
            <a:pPr marL="0" indent="0">
              <a:buNone/>
            </a:pPr>
            <a:r>
              <a:rPr lang="es-ES" b="1" dirty="0" err="1"/>
              <a:t>Indie</a:t>
            </a:r>
            <a:r>
              <a:rPr lang="es-ES" b="1" dirty="0"/>
              <a:t>, no existe una definición clara, muchos las califican de acuerdo a la dependencia </a:t>
            </a:r>
            <a:r>
              <a:rPr lang="es-ES" b="1" dirty="0" smtClean="0"/>
              <a:t>económica </a:t>
            </a:r>
            <a:r>
              <a:rPr lang="es-ES" b="1" dirty="0"/>
              <a:t>o la metodología del juego</a:t>
            </a:r>
          </a:p>
          <a:p>
            <a:pPr marL="0" indent="0">
              <a:buNone/>
            </a:pPr>
            <a:endParaRPr lang="es-ES" b="1" dirty="0"/>
          </a:p>
          <a:p>
            <a:pPr marL="0" indent="0">
              <a:buNone/>
            </a:pPr>
            <a:endParaRPr lang="es-ES" b="1" dirty="0"/>
          </a:p>
          <a:p>
            <a:r>
              <a:rPr lang="es-ES" dirty="0"/>
              <a:t>• </a:t>
            </a:r>
            <a:r>
              <a:rPr lang="es-ES" dirty="0" err="1"/>
              <a:t>blockbusters</a:t>
            </a:r>
            <a:endParaRPr lang="es-ES" dirty="0"/>
          </a:p>
          <a:p>
            <a:r>
              <a:rPr lang="es-ES" dirty="0"/>
              <a:t>• “A” grade</a:t>
            </a:r>
          </a:p>
          <a:p>
            <a:r>
              <a:rPr lang="es-ES" b="1" dirty="0"/>
              <a:t>• </a:t>
            </a:r>
            <a:r>
              <a:rPr lang="es-ES" b="1" dirty="0" err="1"/>
              <a:t>Indie</a:t>
            </a:r>
            <a:r>
              <a:rPr lang="es-ES" b="1" dirty="0"/>
              <a:t>:</a:t>
            </a:r>
          </a:p>
          <a:p>
            <a:r>
              <a:rPr lang="es-ES" dirty="0"/>
              <a:t>• ¿dependencia económica? vs. ¿espíritu / tipología?</a:t>
            </a:r>
          </a:p>
          <a:p>
            <a:r>
              <a:rPr lang="es-ES" dirty="0"/>
              <a:t>• democratización de los medios de producción y distribución</a:t>
            </a:r>
          </a:p>
          <a:p>
            <a:r>
              <a:rPr lang="es-ES" dirty="0"/>
              <a:t>• ¿ “</a:t>
            </a:r>
            <a:r>
              <a:rPr lang="es-ES" dirty="0" err="1"/>
              <a:t>appstorización</a:t>
            </a:r>
            <a:r>
              <a:rPr lang="es-ES" dirty="0"/>
              <a:t>” &gt; ¿“</a:t>
            </a:r>
            <a:r>
              <a:rPr lang="es-ES" dirty="0" err="1"/>
              <a:t>indiepocalypse</a:t>
            </a:r>
            <a:r>
              <a:rPr lang="es-ES" dirty="0"/>
              <a:t>”?</a:t>
            </a:r>
          </a:p>
          <a:p>
            <a:r>
              <a:rPr lang="es-ES" dirty="0"/>
              <a:t>• </a:t>
            </a:r>
            <a:r>
              <a:rPr lang="es-ES" dirty="0" err="1"/>
              <a:t>mobile</a:t>
            </a:r>
            <a:r>
              <a:rPr lang="es-ES" dirty="0"/>
              <a:t>: 250.000 juegos / año</a:t>
            </a:r>
          </a:p>
          <a:p>
            <a:r>
              <a:rPr lang="es-ES" dirty="0"/>
              <a:t>• </a:t>
            </a:r>
            <a:r>
              <a:rPr lang="es-ES" dirty="0" err="1"/>
              <a:t>Steam</a:t>
            </a:r>
            <a:r>
              <a:rPr lang="es-ES" dirty="0"/>
              <a:t>: 63 juegos (2006) &gt; 3.500 juegos (2015)</a:t>
            </a:r>
          </a:p>
          <a:p>
            <a:r>
              <a:rPr lang="es-ES" dirty="0"/>
              <a:t>• visibilidad</a:t>
            </a:r>
          </a:p>
        </p:txBody>
      </p:sp>
      <p:sp>
        <p:nvSpPr>
          <p:cNvPr id="3" name="2 Título"/>
          <p:cNvSpPr>
            <a:spLocks noGrp="1"/>
          </p:cNvSpPr>
          <p:nvPr>
            <p:ph type="title"/>
          </p:nvPr>
        </p:nvSpPr>
        <p:spPr/>
        <p:txBody>
          <a:bodyPr/>
          <a:lstStyle/>
          <a:p>
            <a:r>
              <a:rPr lang="es-ES" dirty="0">
                <a:solidFill>
                  <a:schemeClr val="tx1"/>
                </a:solidFill>
              </a:rPr>
              <a:t>Modelos de la industria: </a:t>
            </a:r>
            <a:r>
              <a:rPr lang="es-ES" dirty="0" err="1">
                <a:solidFill>
                  <a:schemeClr val="tx1"/>
                </a:solidFill>
              </a:rPr>
              <a:t>Indie</a:t>
            </a:r>
            <a:r>
              <a:rPr lang="es-ES" dirty="0">
                <a:solidFill>
                  <a:schemeClr val="tx1"/>
                </a:solidFill>
              </a:rPr>
              <a:t>, Triple-I, AAA</a:t>
            </a:r>
            <a:r>
              <a:rPr lang="es-ES" dirty="0"/>
              <a:t/>
            </a:r>
            <a:br>
              <a:rPr lang="es-ES" dirty="0"/>
            </a:br>
            <a:endParaRPr lang="es-ES" dirty="0"/>
          </a:p>
        </p:txBody>
      </p:sp>
    </p:spTree>
    <p:extLst>
      <p:ext uri="{BB962C8B-B14F-4D97-AF65-F5344CB8AC3E}">
        <p14:creationId xmlns:p14="http://schemas.microsoft.com/office/powerpoint/2010/main" val="8544912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ES" dirty="0"/>
              <a:t>Los medios llegan a tu público objetivo, por esto es importante el mensaje que transmitan los medios de tu juego</a:t>
            </a:r>
            <a:r>
              <a:rPr lang="es-ES" dirty="0" smtClean="0"/>
              <a:t>.</a:t>
            </a:r>
            <a:endParaRPr lang="es-ES" dirty="0"/>
          </a:p>
          <a:p>
            <a:r>
              <a:rPr lang="es-ES" dirty="0"/>
              <a:t>Debes tener preparada una nota de prensa, donde va todo lo que consideras relevante para darte a conocer.</a:t>
            </a:r>
          </a:p>
          <a:p>
            <a:endParaRPr lang="es-ES" dirty="0"/>
          </a:p>
        </p:txBody>
      </p:sp>
      <p:sp>
        <p:nvSpPr>
          <p:cNvPr id="3" name="2 Título"/>
          <p:cNvSpPr>
            <a:spLocks noGrp="1"/>
          </p:cNvSpPr>
          <p:nvPr>
            <p:ph type="title"/>
          </p:nvPr>
        </p:nvSpPr>
        <p:spPr/>
        <p:txBody>
          <a:bodyPr/>
          <a:lstStyle/>
          <a:p>
            <a:r>
              <a:rPr lang="es-ES" b="1" dirty="0">
                <a:solidFill>
                  <a:schemeClr val="tx1"/>
                </a:solidFill>
              </a:rPr>
              <a:t>Habla con los medios aunque no te escuchen</a:t>
            </a:r>
          </a:p>
        </p:txBody>
      </p:sp>
    </p:spTree>
    <p:extLst>
      <p:ext uri="{BB962C8B-B14F-4D97-AF65-F5344CB8AC3E}">
        <p14:creationId xmlns:p14="http://schemas.microsoft.com/office/powerpoint/2010/main" val="23084202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lnSpcReduction="10000"/>
          </a:bodyPr>
          <a:lstStyle/>
          <a:p>
            <a:r>
              <a:rPr lang="es-ES" dirty="0"/>
              <a:t>1. Necesitas que hablen de ti.</a:t>
            </a:r>
          </a:p>
          <a:p>
            <a:r>
              <a:rPr lang="es-ES" dirty="0"/>
              <a:t>2. Necesitas que hablen de ti.</a:t>
            </a:r>
          </a:p>
          <a:p>
            <a:r>
              <a:rPr lang="es-ES" dirty="0"/>
              <a:t>3. Necesitas que hablen de ti.</a:t>
            </a:r>
          </a:p>
          <a:p>
            <a:r>
              <a:rPr lang="es-ES" dirty="0"/>
              <a:t>4. Mejor si hablan bien de ti</a:t>
            </a:r>
            <a:r>
              <a:rPr lang="es-ES" dirty="0" smtClean="0"/>
              <a:t>.</a:t>
            </a:r>
          </a:p>
          <a:p>
            <a:r>
              <a:rPr lang="es-ES" dirty="0"/>
              <a:t>Llegan a tu público objetivo</a:t>
            </a:r>
          </a:p>
          <a:p>
            <a:r>
              <a:rPr lang="es-ES" dirty="0"/>
              <a:t>- Difunden tu mensaje</a:t>
            </a:r>
          </a:p>
          <a:p>
            <a:r>
              <a:rPr lang="es-ES" dirty="0"/>
              <a:t>- Tienen mucha competencia</a:t>
            </a:r>
          </a:p>
          <a:p>
            <a:r>
              <a:rPr lang="es-ES" dirty="0"/>
              <a:t>- No lo publican todo</a:t>
            </a:r>
          </a:p>
          <a:p>
            <a:r>
              <a:rPr lang="es-ES" dirty="0"/>
              <a:t>- Son personas como tú</a:t>
            </a:r>
          </a:p>
        </p:txBody>
      </p:sp>
      <p:sp>
        <p:nvSpPr>
          <p:cNvPr id="3" name="2 Título"/>
          <p:cNvSpPr>
            <a:spLocks noGrp="1"/>
          </p:cNvSpPr>
          <p:nvPr>
            <p:ph type="title"/>
          </p:nvPr>
        </p:nvSpPr>
        <p:spPr/>
        <p:txBody>
          <a:bodyPr/>
          <a:lstStyle/>
          <a:p>
            <a:r>
              <a:rPr lang="es-ES" dirty="0"/>
              <a:t>Habla con los medios aunque no te escuchen</a:t>
            </a:r>
            <a:br>
              <a:rPr lang="es-ES" dirty="0"/>
            </a:br>
            <a:endParaRPr lang="es-ES" dirty="0"/>
          </a:p>
        </p:txBody>
      </p:sp>
    </p:spTree>
    <p:extLst>
      <p:ext uri="{BB962C8B-B14F-4D97-AF65-F5344CB8AC3E}">
        <p14:creationId xmlns:p14="http://schemas.microsoft.com/office/powerpoint/2010/main" val="14362385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85000" lnSpcReduction="20000"/>
          </a:bodyPr>
          <a:lstStyle/>
          <a:p>
            <a:r>
              <a:rPr lang="es-ES" dirty="0"/>
              <a:t>l ¿Qué meto en un </a:t>
            </a:r>
            <a:r>
              <a:rPr lang="es-ES" dirty="0" err="1"/>
              <a:t>Press</a:t>
            </a:r>
            <a:r>
              <a:rPr lang="es-ES" dirty="0"/>
              <a:t> Kit</a:t>
            </a:r>
            <a:r>
              <a:rPr lang="es-ES" dirty="0" smtClean="0"/>
              <a:t>?</a:t>
            </a:r>
          </a:p>
          <a:p>
            <a:r>
              <a:rPr lang="es-ES" dirty="0"/>
              <a:t>Imágenes del juego</a:t>
            </a:r>
          </a:p>
          <a:p>
            <a:r>
              <a:rPr lang="es-ES" dirty="0"/>
              <a:t>• Logo del estudio</a:t>
            </a:r>
          </a:p>
          <a:p>
            <a:r>
              <a:rPr lang="es-ES" dirty="0"/>
              <a:t>• Logo del juego</a:t>
            </a:r>
          </a:p>
          <a:p>
            <a:r>
              <a:rPr lang="es-ES" dirty="0"/>
              <a:t>• Nota de Prensa</a:t>
            </a:r>
          </a:p>
          <a:p>
            <a:r>
              <a:rPr lang="es-ES" dirty="0"/>
              <a:t>• Vídeo </a:t>
            </a:r>
            <a:r>
              <a:rPr lang="es-ES" dirty="0" smtClean="0"/>
              <a:t>promocional</a:t>
            </a:r>
          </a:p>
          <a:p>
            <a:r>
              <a:rPr lang="es-ES" dirty="0"/>
              <a:t>Herramienta de comunicación.</a:t>
            </a:r>
          </a:p>
          <a:p>
            <a:r>
              <a:rPr lang="es-ES" dirty="0"/>
              <a:t>• Favorece las relaciones con los</a:t>
            </a:r>
          </a:p>
          <a:p>
            <a:r>
              <a:rPr lang="es-ES" dirty="0"/>
              <a:t>medios.</a:t>
            </a:r>
          </a:p>
          <a:p>
            <a:r>
              <a:rPr lang="es-ES" dirty="0"/>
              <a:t>• Facilita el acceso a la información.</a:t>
            </a:r>
          </a:p>
          <a:p>
            <a:r>
              <a:rPr lang="es-ES" dirty="0"/>
              <a:t>• Aporta una imagen profesional.</a:t>
            </a:r>
          </a:p>
          <a:p>
            <a:r>
              <a:rPr lang="es-ES" dirty="0"/>
              <a:t>• Es cómoda, económica y directa.</a:t>
            </a:r>
          </a:p>
        </p:txBody>
      </p:sp>
      <p:sp>
        <p:nvSpPr>
          <p:cNvPr id="3" name="2 Título"/>
          <p:cNvSpPr>
            <a:spLocks noGrp="1"/>
          </p:cNvSpPr>
          <p:nvPr>
            <p:ph type="title"/>
          </p:nvPr>
        </p:nvSpPr>
        <p:spPr/>
        <p:txBody>
          <a:bodyPr/>
          <a:lstStyle/>
          <a:p>
            <a:r>
              <a:rPr lang="es-ES" dirty="0"/>
              <a:t>Habla con los medios aunque no te escuchen</a:t>
            </a:r>
          </a:p>
        </p:txBody>
      </p:sp>
    </p:spTree>
    <p:extLst>
      <p:ext uri="{BB962C8B-B14F-4D97-AF65-F5344CB8AC3E}">
        <p14:creationId xmlns:p14="http://schemas.microsoft.com/office/powerpoint/2010/main" val="16340816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lnSpcReduction="10000"/>
          </a:bodyPr>
          <a:lstStyle/>
          <a:p>
            <a:r>
              <a:rPr lang="es-ES" dirty="0"/>
              <a:t>Al rededor del 60% de las aplicaciones en las </a:t>
            </a:r>
            <a:r>
              <a:rPr lang="es-ES" dirty="0" err="1"/>
              <a:t>apps</a:t>
            </a:r>
            <a:r>
              <a:rPr lang="es-ES" dirty="0"/>
              <a:t> no se descargan nunca</a:t>
            </a:r>
            <a:r>
              <a:rPr lang="es-ES" dirty="0" smtClean="0"/>
              <a:t>.</a:t>
            </a:r>
            <a:endParaRPr lang="es-ES" dirty="0"/>
          </a:p>
          <a:p>
            <a:r>
              <a:rPr lang="es-ES" dirty="0"/>
              <a:t>Cada </a:t>
            </a:r>
            <a:r>
              <a:rPr lang="es-ES" dirty="0" err="1"/>
              <a:t>store</a:t>
            </a:r>
            <a:r>
              <a:rPr lang="es-ES" dirty="0"/>
              <a:t> tiene algoritmos de posicionamiento diferente</a:t>
            </a:r>
            <a:r>
              <a:rPr lang="es-ES" dirty="0" smtClean="0"/>
              <a:t>.</a:t>
            </a:r>
            <a:r>
              <a:rPr lang="es-ES" dirty="0"/>
              <a:t> </a:t>
            </a:r>
          </a:p>
          <a:p>
            <a:r>
              <a:rPr lang="es-ES" dirty="0"/>
              <a:t>El titulo tiene un alto impacto.</a:t>
            </a:r>
          </a:p>
          <a:p>
            <a:r>
              <a:rPr lang="es-ES" dirty="0"/>
              <a:t>El icono representa la primera impresión.</a:t>
            </a:r>
          </a:p>
          <a:p>
            <a:r>
              <a:rPr lang="es-ES" dirty="0"/>
              <a:t>Rating, pide siempre valoración.</a:t>
            </a:r>
          </a:p>
          <a:p>
            <a:r>
              <a:rPr lang="es-ES" dirty="0"/>
              <a:t>Utiliza imágenes y si es posible videos.</a:t>
            </a:r>
          </a:p>
          <a:p>
            <a:r>
              <a:rPr lang="es-ES" dirty="0"/>
              <a:t>Usa textos sencillos y directos.</a:t>
            </a:r>
            <a:br>
              <a:rPr lang="es-ES" dirty="0"/>
            </a:br>
            <a:r>
              <a:rPr lang="es-ES" dirty="0"/>
              <a:t> </a:t>
            </a:r>
          </a:p>
          <a:p>
            <a:endParaRPr lang="es-ES" dirty="0"/>
          </a:p>
        </p:txBody>
      </p:sp>
      <p:sp>
        <p:nvSpPr>
          <p:cNvPr id="3" name="2 Título"/>
          <p:cNvSpPr>
            <a:spLocks noGrp="1"/>
          </p:cNvSpPr>
          <p:nvPr>
            <p:ph type="title"/>
          </p:nvPr>
        </p:nvSpPr>
        <p:spPr/>
        <p:txBody>
          <a:bodyPr/>
          <a:lstStyle/>
          <a:p>
            <a:r>
              <a:rPr lang="es-ES" b="1" dirty="0">
                <a:solidFill>
                  <a:schemeClr val="tx1"/>
                </a:solidFill>
              </a:rPr>
              <a:t>ASO - App </a:t>
            </a:r>
            <a:r>
              <a:rPr lang="es-ES" b="1" dirty="0" err="1">
                <a:solidFill>
                  <a:schemeClr val="tx1"/>
                </a:solidFill>
              </a:rPr>
              <a:t>Store</a:t>
            </a:r>
            <a:r>
              <a:rPr lang="es-ES" b="1" dirty="0">
                <a:solidFill>
                  <a:schemeClr val="tx1"/>
                </a:solidFill>
              </a:rPr>
              <a:t> </a:t>
            </a:r>
            <a:r>
              <a:rPr lang="es-ES" b="1" dirty="0" err="1">
                <a:solidFill>
                  <a:schemeClr val="tx1"/>
                </a:solidFill>
              </a:rPr>
              <a:t>Optimization</a:t>
            </a:r>
            <a:endParaRPr lang="es-ES" b="1" dirty="0">
              <a:solidFill>
                <a:schemeClr val="tx1"/>
              </a:solidFill>
            </a:endParaRPr>
          </a:p>
        </p:txBody>
      </p:sp>
    </p:spTree>
    <p:extLst>
      <p:ext uri="{BB962C8B-B14F-4D97-AF65-F5344CB8AC3E}">
        <p14:creationId xmlns:p14="http://schemas.microsoft.com/office/powerpoint/2010/main" val="9704883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92500" lnSpcReduction="20000"/>
          </a:bodyPr>
          <a:lstStyle/>
          <a:p>
            <a:r>
              <a:rPr lang="es-ES" dirty="0"/>
              <a:t>IMÁGENES Y </a:t>
            </a:r>
            <a:r>
              <a:rPr lang="es-ES" dirty="0" smtClean="0"/>
              <a:t>CAPTURAS</a:t>
            </a:r>
          </a:p>
          <a:p>
            <a:r>
              <a:rPr lang="es-ES" dirty="0"/>
              <a:t>Mejor con video</a:t>
            </a:r>
          </a:p>
          <a:p>
            <a:r>
              <a:rPr lang="es-ES" dirty="0"/>
              <a:t>- Alta resolución</a:t>
            </a:r>
          </a:p>
          <a:p>
            <a:r>
              <a:rPr lang="es-ES" dirty="0"/>
              <a:t>- Ejemplo de la </a:t>
            </a:r>
            <a:r>
              <a:rPr lang="es-ES" dirty="0" err="1"/>
              <a:t>app</a:t>
            </a:r>
            <a:endParaRPr lang="es-ES" dirty="0"/>
          </a:p>
          <a:p>
            <a:r>
              <a:rPr lang="es-ES" dirty="0"/>
              <a:t>- </a:t>
            </a:r>
            <a:r>
              <a:rPr lang="es-ES" dirty="0" smtClean="0"/>
              <a:t>Explicativas</a:t>
            </a:r>
          </a:p>
          <a:p>
            <a:r>
              <a:rPr lang="es-ES" b="1" dirty="0">
                <a:solidFill>
                  <a:schemeClr val="tx1"/>
                </a:solidFill>
              </a:rPr>
              <a:t>INFORMACIÓN Y </a:t>
            </a:r>
            <a:r>
              <a:rPr lang="es-ES" b="1" dirty="0" smtClean="0">
                <a:solidFill>
                  <a:schemeClr val="tx1"/>
                </a:solidFill>
              </a:rPr>
              <a:t>NOVEDADES</a:t>
            </a:r>
          </a:p>
          <a:p>
            <a:r>
              <a:rPr lang="es-ES" dirty="0">
                <a:solidFill>
                  <a:schemeClr val="tx1"/>
                </a:solidFill>
              </a:rPr>
              <a:t>Sencilla y directa</a:t>
            </a:r>
          </a:p>
          <a:p>
            <a:r>
              <a:rPr lang="es-ES" dirty="0">
                <a:solidFill>
                  <a:schemeClr val="tx1"/>
                </a:solidFill>
              </a:rPr>
              <a:t>- Utiliza </a:t>
            </a:r>
            <a:r>
              <a:rPr lang="es-ES" dirty="0" err="1">
                <a:solidFill>
                  <a:schemeClr val="tx1"/>
                </a:solidFill>
              </a:rPr>
              <a:t>keywords</a:t>
            </a:r>
            <a:endParaRPr lang="es-ES" dirty="0">
              <a:solidFill>
                <a:schemeClr val="tx1"/>
              </a:solidFill>
            </a:endParaRPr>
          </a:p>
          <a:p>
            <a:r>
              <a:rPr lang="es-ES" dirty="0">
                <a:solidFill>
                  <a:schemeClr val="tx1"/>
                </a:solidFill>
              </a:rPr>
              <a:t>- Invita a jugar/retar</a:t>
            </a:r>
          </a:p>
          <a:p>
            <a:r>
              <a:rPr lang="es-ES" dirty="0">
                <a:solidFill>
                  <a:schemeClr val="tx1"/>
                </a:solidFill>
              </a:rPr>
              <a:t>- Cercana y realista</a:t>
            </a:r>
          </a:p>
          <a:p>
            <a:r>
              <a:rPr lang="es-ES" dirty="0">
                <a:solidFill>
                  <a:schemeClr val="tx1"/>
                </a:solidFill>
              </a:rPr>
              <a:t>- 3 primeras líneas</a:t>
            </a:r>
          </a:p>
        </p:txBody>
      </p:sp>
      <p:sp>
        <p:nvSpPr>
          <p:cNvPr id="3" name="2 Título"/>
          <p:cNvSpPr>
            <a:spLocks noGrp="1"/>
          </p:cNvSpPr>
          <p:nvPr>
            <p:ph type="title"/>
          </p:nvPr>
        </p:nvSpPr>
        <p:spPr/>
        <p:txBody>
          <a:bodyPr/>
          <a:lstStyle/>
          <a:p>
            <a:r>
              <a:rPr lang="es-ES" dirty="0"/>
              <a:t>ASO para </a:t>
            </a:r>
            <a:r>
              <a:rPr lang="es-ES" dirty="0" err="1"/>
              <a:t>dummies</a:t>
            </a:r>
            <a:endParaRPr lang="es-ES" dirty="0"/>
          </a:p>
        </p:txBody>
      </p:sp>
    </p:spTree>
    <p:extLst>
      <p:ext uri="{BB962C8B-B14F-4D97-AF65-F5344CB8AC3E}">
        <p14:creationId xmlns:p14="http://schemas.microsoft.com/office/powerpoint/2010/main" val="37375920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ES" dirty="0"/>
              <a:t>Visibilidad generalizada</a:t>
            </a:r>
          </a:p>
          <a:p>
            <a:r>
              <a:rPr lang="es-ES" dirty="0"/>
              <a:t>- Publico objetivo “sorpresa”</a:t>
            </a:r>
          </a:p>
          <a:p>
            <a:r>
              <a:rPr lang="es-ES" dirty="0"/>
              <a:t>- Relaciones con los medios</a:t>
            </a:r>
          </a:p>
          <a:p>
            <a:r>
              <a:rPr lang="es-ES" dirty="0"/>
              <a:t>- Credibilidad establecida</a:t>
            </a:r>
          </a:p>
          <a:p>
            <a:r>
              <a:rPr lang="es-ES" dirty="0"/>
              <a:t>- Segmentación específica</a:t>
            </a:r>
          </a:p>
        </p:txBody>
      </p:sp>
      <p:sp>
        <p:nvSpPr>
          <p:cNvPr id="3" name="2 Título"/>
          <p:cNvSpPr>
            <a:spLocks noGrp="1"/>
          </p:cNvSpPr>
          <p:nvPr>
            <p:ph type="title"/>
          </p:nvPr>
        </p:nvSpPr>
        <p:spPr/>
        <p:txBody>
          <a:bodyPr/>
          <a:lstStyle/>
          <a:p>
            <a:r>
              <a:rPr lang="es-ES" b="1" dirty="0">
                <a:solidFill>
                  <a:schemeClr val="tx1"/>
                </a:solidFill>
              </a:rPr>
              <a:t>Comprar clientes no es tan caro</a:t>
            </a:r>
          </a:p>
        </p:txBody>
      </p:sp>
    </p:spTree>
    <p:extLst>
      <p:ext uri="{BB962C8B-B14F-4D97-AF65-F5344CB8AC3E}">
        <p14:creationId xmlns:p14="http://schemas.microsoft.com/office/powerpoint/2010/main" val="17145654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85000" lnSpcReduction="20000"/>
          </a:bodyPr>
          <a:lstStyle/>
          <a:p>
            <a:r>
              <a:rPr lang="es-ES" b="1" dirty="0"/>
              <a:t>Facebook </a:t>
            </a:r>
            <a:r>
              <a:rPr lang="es-ES" b="1" dirty="0" err="1"/>
              <a:t>Ads</a:t>
            </a:r>
            <a:endParaRPr lang="es-ES" b="1" dirty="0"/>
          </a:p>
          <a:p>
            <a:r>
              <a:rPr lang="es-ES" dirty="0"/>
              <a:t>- Todo el mundo tiene Facebook</a:t>
            </a:r>
          </a:p>
          <a:p>
            <a:r>
              <a:rPr lang="es-ES" dirty="0"/>
              <a:t>- Segmentación obsesiva</a:t>
            </a:r>
          </a:p>
          <a:p>
            <a:r>
              <a:rPr lang="es-ES" dirty="0"/>
              <a:t>- Control de gasto (CPC)</a:t>
            </a:r>
          </a:p>
          <a:p>
            <a:r>
              <a:rPr lang="es-ES" dirty="0"/>
              <a:t>- Personalización y versatilidad</a:t>
            </a:r>
          </a:p>
          <a:p>
            <a:r>
              <a:rPr lang="es-ES" dirty="0"/>
              <a:t>- </a:t>
            </a:r>
            <a:r>
              <a:rPr lang="es-ES" dirty="0" err="1"/>
              <a:t>Viralidad</a:t>
            </a:r>
            <a:r>
              <a:rPr lang="es-ES" dirty="0"/>
              <a:t> de </a:t>
            </a:r>
            <a:r>
              <a:rPr lang="es-ES" dirty="0" smtClean="0"/>
              <a:t>contenidos</a:t>
            </a:r>
          </a:p>
          <a:p>
            <a:r>
              <a:rPr lang="es-ES" b="1" dirty="0">
                <a:solidFill>
                  <a:schemeClr val="tx1"/>
                </a:solidFill>
              </a:rPr>
              <a:t>Google </a:t>
            </a:r>
            <a:r>
              <a:rPr lang="es-ES" b="1" dirty="0" err="1" smtClean="0">
                <a:solidFill>
                  <a:schemeClr val="tx1"/>
                </a:solidFill>
              </a:rPr>
              <a:t>AdWords</a:t>
            </a:r>
            <a:endParaRPr lang="es-ES" b="1" dirty="0" smtClean="0">
              <a:solidFill>
                <a:schemeClr val="tx1"/>
              </a:solidFill>
            </a:endParaRPr>
          </a:p>
          <a:p>
            <a:r>
              <a:rPr lang="es-ES" dirty="0"/>
              <a:t>Google llega a todas partes</a:t>
            </a:r>
          </a:p>
          <a:p>
            <a:r>
              <a:rPr lang="es-ES" dirty="0"/>
              <a:t>- Métricas inmejorables</a:t>
            </a:r>
          </a:p>
          <a:p>
            <a:r>
              <a:rPr lang="es-ES" dirty="0"/>
              <a:t>- Control de gasto (CPC)</a:t>
            </a:r>
          </a:p>
          <a:p>
            <a:r>
              <a:rPr lang="es-ES" dirty="0"/>
              <a:t>- Ayuda personalizada</a:t>
            </a:r>
          </a:p>
          <a:p>
            <a:r>
              <a:rPr lang="es-ES" dirty="0"/>
              <a:t>- Complementa tu SEO</a:t>
            </a:r>
          </a:p>
        </p:txBody>
      </p:sp>
      <p:sp>
        <p:nvSpPr>
          <p:cNvPr id="3" name="2 Título"/>
          <p:cNvSpPr>
            <a:spLocks noGrp="1"/>
          </p:cNvSpPr>
          <p:nvPr>
            <p:ph type="title"/>
          </p:nvPr>
        </p:nvSpPr>
        <p:spPr/>
        <p:txBody>
          <a:bodyPr/>
          <a:lstStyle/>
          <a:p>
            <a:r>
              <a:rPr lang="es-ES" dirty="0"/>
              <a:t>Comprar clientes no es tan caro</a:t>
            </a:r>
          </a:p>
        </p:txBody>
      </p:sp>
    </p:spTree>
    <p:extLst>
      <p:ext uri="{BB962C8B-B14F-4D97-AF65-F5344CB8AC3E}">
        <p14:creationId xmlns:p14="http://schemas.microsoft.com/office/powerpoint/2010/main" val="26088992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lnSpcReduction="10000"/>
          </a:bodyPr>
          <a:lstStyle/>
          <a:p>
            <a:r>
              <a:rPr lang="es-ES" dirty="0"/>
              <a:t>Las métricas que recopilemos, vamos a poderlas utilizar para optimizar futuras </a:t>
            </a:r>
            <a:r>
              <a:rPr lang="es-ES" dirty="0" err="1" smtClean="0"/>
              <a:t>campañas.KPI</a:t>
            </a:r>
            <a:r>
              <a:rPr lang="es-ES" dirty="0" smtClean="0"/>
              <a:t> </a:t>
            </a:r>
            <a:r>
              <a:rPr lang="es-ES" dirty="0"/>
              <a:t>indicadores de rendimiento asociados a métricas especificas, te permiten conocer el éxito de una campaña, deben </a:t>
            </a:r>
            <a:r>
              <a:rPr lang="es-ES" dirty="0" smtClean="0"/>
              <a:t>ser</a:t>
            </a:r>
            <a:endParaRPr lang="es-ES" dirty="0"/>
          </a:p>
          <a:p>
            <a:r>
              <a:rPr lang="es-ES" dirty="0"/>
              <a:t>Específicos</a:t>
            </a:r>
          </a:p>
          <a:p>
            <a:r>
              <a:rPr lang="es-ES" dirty="0"/>
              <a:t>Medibles</a:t>
            </a:r>
          </a:p>
          <a:p>
            <a:r>
              <a:rPr lang="es-ES" dirty="0"/>
              <a:t>Alcanzables</a:t>
            </a:r>
          </a:p>
          <a:p>
            <a:r>
              <a:rPr lang="es-ES" dirty="0"/>
              <a:t>Temporalizados</a:t>
            </a:r>
          </a:p>
          <a:p>
            <a:r>
              <a:rPr lang="es-ES" dirty="0"/>
              <a:t>Relevantes</a:t>
            </a:r>
          </a:p>
          <a:p>
            <a:endParaRPr lang="es-ES" dirty="0"/>
          </a:p>
        </p:txBody>
      </p:sp>
      <p:sp>
        <p:nvSpPr>
          <p:cNvPr id="3" name="2 Título"/>
          <p:cNvSpPr>
            <a:spLocks noGrp="1"/>
          </p:cNvSpPr>
          <p:nvPr>
            <p:ph type="title"/>
          </p:nvPr>
        </p:nvSpPr>
        <p:spPr/>
        <p:txBody>
          <a:bodyPr/>
          <a:lstStyle/>
          <a:p>
            <a:r>
              <a:rPr lang="es-ES" b="1" dirty="0">
                <a:solidFill>
                  <a:schemeClr val="tx1"/>
                </a:solidFill>
              </a:rPr>
              <a:t>Mide, analiza, implementa...y empieza de nuevo</a:t>
            </a:r>
          </a:p>
        </p:txBody>
      </p:sp>
    </p:spTree>
    <p:extLst>
      <p:ext uri="{BB962C8B-B14F-4D97-AF65-F5344CB8AC3E}">
        <p14:creationId xmlns:p14="http://schemas.microsoft.com/office/powerpoint/2010/main" val="9632640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ES" dirty="0"/>
              <a:t>Ya, pero… ¿qué mido en mi </a:t>
            </a:r>
            <a:r>
              <a:rPr lang="es-ES" dirty="0" err="1"/>
              <a:t>app</a:t>
            </a:r>
            <a:r>
              <a:rPr lang="es-ES" dirty="0" smtClean="0"/>
              <a:t>?</a:t>
            </a:r>
          </a:p>
          <a:p>
            <a:r>
              <a:rPr lang="es-ES" dirty="0"/>
              <a:t>Volumen descargas</a:t>
            </a:r>
          </a:p>
          <a:p>
            <a:r>
              <a:rPr lang="es-ES" dirty="0"/>
              <a:t>- Tiempo de juego</a:t>
            </a:r>
          </a:p>
          <a:p>
            <a:r>
              <a:rPr lang="es-ES" dirty="0"/>
              <a:t>- Monetización</a:t>
            </a:r>
          </a:p>
          <a:p>
            <a:r>
              <a:rPr lang="es-ES" dirty="0"/>
              <a:t>- Socialización</a:t>
            </a:r>
          </a:p>
          <a:p>
            <a:r>
              <a:rPr lang="es-ES" dirty="0"/>
              <a:t>- Uso de recursos</a:t>
            </a:r>
          </a:p>
          <a:p>
            <a:r>
              <a:rPr lang="es-ES" dirty="0"/>
              <a:t>- Segmentación</a:t>
            </a:r>
          </a:p>
          <a:p>
            <a:endParaRPr lang="es-ES" dirty="0"/>
          </a:p>
        </p:txBody>
      </p:sp>
      <p:sp>
        <p:nvSpPr>
          <p:cNvPr id="3" name="2 Título"/>
          <p:cNvSpPr>
            <a:spLocks noGrp="1"/>
          </p:cNvSpPr>
          <p:nvPr>
            <p:ph type="title"/>
          </p:nvPr>
        </p:nvSpPr>
        <p:spPr/>
        <p:txBody>
          <a:bodyPr/>
          <a:lstStyle/>
          <a:p>
            <a:r>
              <a:rPr lang="es-ES" dirty="0"/>
              <a:t>Mide, analiza, implementa…y empieza de nuevo</a:t>
            </a:r>
          </a:p>
        </p:txBody>
      </p:sp>
    </p:spTree>
    <p:extLst>
      <p:ext uri="{BB962C8B-B14F-4D97-AF65-F5344CB8AC3E}">
        <p14:creationId xmlns:p14="http://schemas.microsoft.com/office/powerpoint/2010/main" val="3901737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endParaRPr lang="es-ES" dirty="0" smtClean="0"/>
          </a:p>
          <a:p>
            <a:endParaRPr lang="es-ES" dirty="0"/>
          </a:p>
          <a:p>
            <a:endParaRPr lang="es-ES" dirty="0" smtClean="0"/>
          </a:p>
          <a:p>
            <a:endParaRPr lang="es-ES" dirty="0"/>
          </a:p>
          <a:p>
            <a:endParaRPr lang="es-ES" dirty="0" smtClean="0"/>
          </a:p>
          <a:p>
            <a:r>
              <a:rPr lang="es-ES" dirty="0"/>
              <a:t>Muestra la propiedad promedio de los juegos lanzados cada mes en </a:t>
            </a:r>
            <a:r>
              <a:rPr lang="es-ES" dirty="0" err="1"/>
              <a:t>Steam</a:t>
            </a:r>
            <a:r>
              <a:rPr lang="es-ES" dirty="0"/>
              <a:t> en los últimos años y, como se puede ver, ha ido disminuyendo constantemente desde la introducción de </a:t>
            </a:r>
            <a:r>
              <a:rPr lang="es-ES" dirty="0" err="1"/>
              <a:t>Greenlight</a:t>
            </a:r>
            <a:endParaRPr lang="es-ES" dirty="0"/>
          </a:p>
        </p:txBody>
      </p:sp>
      <p:sp>
        <p:nvSpPr>
          <p:cNvPr id="3" name="2 Título"/>
          <p:cNvSpPr>
            <a:spLocks noGrp="1"/>
          </p:cNvSpPr>
          <p:nvPr>
            <p:ph type="title"/>
          </p:nvPr>
        </p:nvSpPr>
        <p:spPr/>
        <p:txBody>
          <a:bodyPr/>
          <a:lstStyle/>
          <a:p>
            <a:endParaRPr lang="es-ES"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7039" t="34721" r="29384" b="19621"/>
          <a:stretch/>
        </p:blipFill>
        <p:spPr bwMode="auto">
          <a:xfrm>
            <a:off x="755576" y="2348880"/>
            <a:ext cx="7128792" cy="2186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1075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92500" lnSpcReduction="20000"/>
          </a:bodyPr>
          <a:lstStyle/>
          <a:p>
            <a:r>
              <a:rPr lang="es-ES" dirty="0"/>
              <a:t>Programador: persona que integra todos los elementos que producen otros departamentos</a:t>
            </a:r>
          </a:p>
          <a:p>
            <a:r>
              <a:rPr lang="es-ES" dirty="0"/>
              <a:t>Concept </a:t>
            </a:r>
            <a:r>
              <a:rPr lang="es-ES" dirty="0" err="1"/>
              <a:t>artist</a:t>
            </a:r>
            <a:r>
              <a:rPr lang="es-ES" dirty="0"/>
              <a:t>: generar imágenes 2D y luego se modelan en 3D</a:t>
            </a:r>
          </a:p>
          <a:p>
            <a:r>
              <a:rPr lang="es-ES" dirty="0"/>
              <a:t>Guionista: define la trama, los personajes.</a:t>
            </a:r>
          </a:p>
          <a:p>
            <a:r>
              <a:rPr lang="es-ES" dirty="0"/>
              <a:t>Diseñador: define la mecánica del juego, la interfaz, los niveles del juego.</a:t>
            </a:r>
          </a:p>
          <a:p>
            <a:r>
              <a:rPr lang="es-ES" dirty="0"/>
              <a:t>Compositor: genera la banda sonora, el doblaje.</a:t>
            </a:r>
          </a:p>
          <a:p>
            <a:r>
              <a:rPr lang="es-ES" dirty="0" err="1"/>
              <a:t>Tester</a:t>
            </a:r>
            <a:r>
              <a:rPr lang="es-ES" dirty="0"/>
              <a:t>: probar los juegos para detectar bugs</a:t>
            </a:r>
          </a:p>
          <a:p>
            <a:r>
              <a:rPr lang="es-ES" dirty="0"/>
              <a:t>Prensa y marketing: llevar el juegos a venderse.</a:t>
            </a:r>
          </a:p>
          <a:p>
            <a:r>
              <a:rPr lang="es-ES" dirty="0"/>
              <a:t>Productor: controla el desarrollo tiempo, recursos, expectativas.</a:t>
            </a:r>
          </a:p>
        </p:txBody>
      </p:sp>
      <p:sp>
        <p:nvSpPr>
          <p:cNvPr id="3" name="2 Título"/>
          <p:cNvSpPr>
            <a:spLocks noGrp="1"/>
          </p:cNvSpPr>
          <p:nvPr>
            <p:ph type="title"/>
          </p:nvPr>
        </p:nvSpPr>
        <p:spPr/>
        <p:txBody>
          <a:bodyPr/>
          <a:lstStyle/>
          <a:p>
            <a:r>
              <a:rPr lang="es-ES" dirty="0">
                <a:solidFill>
                  <a:schemeClr val="tx1"/>
                </a:solidFill>
              </a:rPr>
              <a:t>Roles en el desarrollo de un videojuego</a:t>
            </a:r>
          </a:p>
        </p:txBody>
      </p:sp>
    </p:spTree>
    <p:extLst>
      <p:ext uri="{BB962C8B-B14F-4D97-AF65-F5344CB8AC3E}">
        <p14:creationId xmlns:p14="http://schemas.microsoft.com/office/powerpoint/2010/main" val="2353843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55000" lnSpcReduction="20000"/>
          </a:bodyPr>
          <a:lstStyle/>
          <a:p>
            <a:r>
              <a:rPr lang="es-ES" b="1" dirty="0"/>
              <a:t>Programador</a:t>
            </a:r>
          </a:p>
          <a:p>
            <a:r>
              <a:rPr lang="es-ES" dirty="0"/>
              <a:t>• motores</a:t>
            </a:r>
          </a:p>
          <a:p>
            <a:r>
              <a:rPr lang="es-ES" dirty="0"/>
              <a:t>• lenguajes</a:t>
            </a:r>
          </a:p>
          <a:p>
            <a:r>
              <a:rPr lang="es-ES" dirty="0"/>
              <a:t>• </a:t>
            </a:r>
            <a:r>
              <a:rPr lang="es-ES" b="1" dirty="0"/>
              <a:t>Artista</a:t>
            </a:r>
          </a:p>
          <a:p>
            <a:r>
              <a:rPr lang="es-ES" dirty="0"/>
              <a:t>• 2D</a:t>
            </a:r>
          </a:p>
          <a:p>
            <a:r>
              <a:rPr lang="es-ES" dirty="0"/>
              <a:t>• artista – animador</a:t>
            </a:r>
          </a:p>
          <a:p>
            <a:r>
              <a:rPr lang="es-ES" dirty="0"/>
              <a:t>• pixel art</a:t>
            </a:r>
          </a:p>
          <a:p>
            <a:r>
              <a:rPr lang="es-ES" b="1" dirty="0"/>
              <a:t>• </a:t>
            </a:r>
            <a:r>
              <a:rPr lang="es-ES" dirty="0"/>
              <a:t>concept </a:t>
            </a:r>
            <a:r>
              <a:rPr lang="es-ES" dirty="0" err="1"/>
              <a:t>artist</a:t>
            </a:r>
            <a:endParaRPr lang="es-ES" dirty="0"/>
          </a:p>
          <a:p>
            <a:r>
              <a:rPr lang="es-ES" b="1" dirty="0"/>
              <a:t>• 3D</a:t>
            </a:r>
          </a:p>
          <a:p>
            <a:r>
              <a:rPr lang="es-ES" dirty="0"/>
              <a:t>• modelador</a:t>
            </a:r>
          </a:p>
          <a:p>
            <a:r>
              <a:rPr lang="es-ES" dirty="0"/>
              <a:t>• texturas</a:t>
            </a:r>
          </a:p>
          <a:p>
            <a:r>
              <a:rPr lang="es-ES" dirty="0"/>
              <a:t>• luces</a:t>
            </a:r>
          </a:p>
          <a:p>
            <a:r>
              <a:rPr lang="es-ES" dirty="0"/>
              <a:t>• animación</a:t>
            </a:r>
          </a:p>
          <a:p>
            <a:r>
              <a:rPr lang="es-ES" b="1" dirty="0"/>
              <a:t>• Diseñador</a:t>
            </a:r>
          </a:p>
          <a:p>
            <a:r>
              <a:rPr lang="es-ES" dirty="0"/>
              <a:t>• mecánicas</a:t>
            </a:r>
          </a:p>
          <a:p>
            <a:r>
              <a:rPr lang="es-ES" dirty="0"/>
              <a:t>• interfaz</a:t>
            </a:r>
          </a:p>
          <a:p>
            <a:r>
              <a:rPr lang="es-ES" dirty="0"/>
              <a:t>• niveles</a:t>
            </a:r>
          </a:p>
          <a:p>
            <a:r>
              <a:rPr lang="es-ES" dirty="0"/>
              <a:t>• scripts</a:t>
            </a:r>
          </a:p>
          <a:p>
            <a:r>
              <a:rPr lang="es-ES" dirty="0"/>
              <a:t>• Guionista</a:t>
            </a:r>
          </a:p>
          <a:p>
            <a:pPr marL="0" indent="0">
              <a:buNone/>
            </a:pPr>
            <a:endParaRPr lang="es-ES" b="1" dirty="0"/>
          </a:p>
          <a:p>
            <a:endParaRPr lang="es-ES" dirty="0"/>
          </a:p>
        </p:txBody>
      </p:sp>
      <p:sp>
        <p:nvSpPr>
          <p:cNvPr id="3" name="2 Título"/>
          <p:cNvSpPr>
            <a:spLocks noGrp="1"/>
          </p:cNvSpPr>
          <p:nvPr>
            <p:ph type="title"/>
          </p:nvPr>
        </p:nvSpPr>
        <p:spPr/>
        <p:txBody>
          <a:bodyPr/>
          <a:lstStyle/>
          <a:p>
            <a:r>
              <a:rPr lang="es-ES" dirty="0" smtClean="0"/>
              <a:t>Roles:1Equipo</a:t>
            </a:r>
            <a:endParaRPr lang="es-ES" dirty="0"/>
          </a:p>
        </p:txBody>
      </p:sp>
    </p:spTree>
    <p:extLst>
      <p:ext uri="{BB962C8B-B14F-4D97-AF65-F5344CB8AC3E}">
        <p14:creationId xmlns:p14="http://schemas.microsoft.com/office/powerpoint/2010/main" val="1098353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55000" lnSpcReduction="20000"/>
          </a:bodyPr>
          <a:lstStyle/>
          <a:p>
            <a:r>
              <a:rPr lang="es-ES" b="1" dirty="0"/>
              <a:t>Productor:</a:t>
            </a:r>
          </a:p>
          <a:p>
            <a:r>
              <a:rPr lang="es-ES" dirty="0"/>
              <a:t>• controla el desarrollo: tiempo + recursos + expectativas</a:t>
            </a:r>
          </a:p>
          <a:p>
            <a:r>
              <a:rPr lang="es-ES" dirty="0"/>
              <a:t>• nexo / “buffer” entre todos los elementos, internos y externos:</a:t>
            </a:r>
          </a:p>
          <a:p>
            <a:r>
              <a:rPr lang="es-ES" dirty="0"/>
              <a:t>departamentos del equipo, </a:t>
            </a:r>
            <a:r>
              <a:rPr lang="es-ES" dirty="0" err="1"/>
              <a:t>publisher</a:t>
            </a:r>
            <a:r>
              <a:rPr lang="es-ES" dirty="0"/>
              <a:t>, marketing, prensa, </a:t>
            </a:r>
            <a:r>
              <a:rPr lang="es-ES" dirty="0" err="1"/>
              <a:t>licensors</a:t>
            </a:r>
            <a:r>
              <a:rPr lang="es-ES" dirty="0"/>
              <a:t>…</a:t>
            </a:r>
          </a:p>
          <a:p>
            <a:r>
              <a:rPr lang="es-ES" dirty="0"/>
              <a:t>• </a:t>
            </a:r>
            <a:r>
              <a:rPr lang="es-ES" dirty="0" err="1"/>
              <a:t>executive</a:t>
            </a:r>
            <a:r>
              <a:rPr lang="es-ES" dirty="0"/>
              <a:t> </a:t>
            </a:r>
            <a:r>
              <a:rPr lang="es-ES" dirty="0" err="1"/>
              <a:t>producer</a:t>
            </a:r>
            <a:r>
              <a:rPr lang="es-ES" dirty="0"/>
              <a:t>: múltiples proyectos</a:t>
            </a:r>
          </a:p>
          <a:p>
            <a:r>
              <a:rPr lang="es-ES" dirty="0"/>
              <a:t>• </a:t>
            </a:r>
            <a:r>
              <a:rPr lang="es-ES" dirty="0" err="1"/>
              <a:t>producer</a:t>
            </a:r>
            <a:r>
              <a:rPr lang="es-ES" dirty="0"/>
              <a:t> / productor: un proyecto</a:t>
            </a:r>
          </a:p>
          <a:p>
            <a:r>
              <a:rPr lang="es-ES" dirty="0"/>
              <a:t>• </a:t>
            </a:r>
            <a:r>
              <a:rPr lang="es-ES" dirty="0" err="1"/>
              <a:t>associate</a:t>
            </a:r>
            <a:r>
              <a:rPr lang="es-ES" dirty="0"/>
              <a:t> </a:t>
            </a:r>
            <a:r>
              <a:rPr lang="es-ES" dirty="0" err="1"/>
              <a:t>producer</a:t>
            </a:r>
            <a:r>
              <a:rPr lang="es-ES" dirty="0"/>
              <a:t> / ayudante de producción: soporte al productor</a:t>
            </a:r>
          </a:p>
          <a:p>
            <a:r>
              <a:rPr lang="es-ES" dirty="0"/>
              <a:t>• </a:t>
            </a:r>
            <a:r>
              <a:rPr lang="es-ES" b="1" dirty="0"/>
              <a:t>Tareas:</a:t>
            </a:r>
          </a:p>
          <a:p>
            <a:r>
              <a:rPr lang="es-ES" dirty="0"/>
              <a:t>• </a:t>
            </a:r>
            <a:r>
              <a:rPr lang="es-ES" dirty="0" err="1"/>
              <a:t>roadmap</a:t>
            </a:r>
            <a:r>
              <a:rPr lang="es-ES" dirty="0"/>
              <a:t> = GDD (</a:t>
            </a:r>
            <a:r>
              <a:rPr lang="es-ES" dirty="0" err="1"/>
              <a:t>summary</a:t>
            </a:r>
            <a:r>
              <a:rPr lang="es-ES" dirty="0"/>
              <a:t>) + pitch</a:t>
            </a:r>
          </a:p>
          <a:p>
            <a:r>
              <a:rPr lang="es-ES" dirty="0"/>
              <a:t>• plan de producción: elaboración y seguimiento</a:t>
            </a:r>
          </a:p>
          <a:p>
            <a:r>
              <a:rPr lang="es-ES" dirty="0"/>
              <a:t>• gestión de recursos (tiempo, dinero): MUST / WANT / NICE</a:t>
            </a:r>
          </a:p>
          <a:p>
            <a:r>
              <a:rPr lang="es-ES" dirty="0"/>
              <a:t>• legal / contractual</a:t>
            </a:r>
          </a:p>
          <a:p>
            <a:r>
              <a:rPr lang="es-ES" dirty="0"/>
              <a:t>• QA</a:t>
            </a:r>
          </a:p>
          <a:p>
            <a:r>
              <a:rPr lang="es-ES" dirty="0"/>
              <a:t>• </a:t>
            </a:r>
            <a:r>
              <a:rPr lang="es-ES" dirty="0" err="1"/>
              <a:t>assets</a:t>
            </a:r>
            <a:r>
              <a:rPr lang="es-ES" dirty="0"/>
              <a:t> (</a:t>
            </a:r>
            <a:r>
              <a:rPr lang="es-ES" dirty="0" err="1"/>
              <a:t>closing</a:t>
            </a:r>
            <a:r>
              <a:rPr lang="es-ES" dirty="0"/>
              <a:t> kit), </a:t>
            </a:r>
            <a:r>
              <a:rPr lang="es-ES" dirty="0" err="1"/>
              <a:t>backups</a:t>
            </a:r>
            <a:r>
              <a:rPr lang="es-ES" dirty="0"/>
              <a:t>…</a:t>
            </a:r>
          </a:p>
          <a:p>
            <a:r>
              <a:rPr lang="es-ES" dirty="0"/>
              <a:t>• relaciones con </a:t>
            </a:r>
            <a:r>
              <a:rPr lang="es-ES" dirty="0" err="1"/>
              <a:t>publishers</a:t>
            </a:r>
            <a:r>
              <a:rPr lang="es-ES" dirty="0"/>
              <a:t> / plataformas de distribución</a:t>
            </a:r>
          </a:p>
          <a:p>
            <a:r>
              <a:rPr lang="es-ES" dirty="0"/>
              <a:t>• ratings</a:t>
            </a:r>
          </a:p>
          <a:p>
            <a:r>
              <a:rPr lang="es-ES" dirty="0"/>
              <a:t>• localización + doblaje, cinemáticas…</a:t>
            </a:r>
          </a:p>
          <a:p>
            <a:r>
              <a:rPr lang="es-ES" dirty="0"/>
              <a:t>• día a día: comunicación interna, reuniones…</a:t>
            </a:r>
          </a:p>
        </p:txBody>
      </p:sp>
      <p:sp>
        <p:nvSpPr>
          <p:cNvPr id="3" name="2 Título"/>
          <p:cNvSpPr>
            <a:spLocks noGrp="1"/>
          </p:cNvSpPr>
          <p:nvPr>
            <p:ph type="title"/>
          </p:nvPr>
        </p:nvSpPr>
        <p:spPr/>
        <p:txBody>
          <a:bodyPr/>
          <a:lstStyle/>
          <a:p>
            <a:r>
              <a:rPr lang="es-ES" dirty="0" smtClean="0"/>
              <a:t>Roles:2Equipo</a:t>
            </a:r>
            <a:endParaRPr lang="es-ES" dirty="0"/>
          </a:p>
        </p:txBody>
      </p:sp>
    </p:spTree>
    <p:extLst>
      <p:ext uri="{BB962C8B-B14F-4D97-AF65-F5344CB8AC3E}">
        <p14:creationId xmlns:p14="http://schemas.microsoft.com/office/powerpoint/2010/main" val="1878550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ES" dirty="0"/>
              <a:t>GDD, cada empresa tiene su propia versión, se usa como una referencia de cada parte del videojuegos.</a:t>
            </a:r>
          </a:p>
          <a:p>
            <a:endParaRPr lang="es-ES" dirty="0"/>
          </a:p>
          <a:p>
            <a:r>
              <a:rPr lang="es-ES" dirty="0"/>
              <a:t> </a:t>
            </a:r>
            <a:r>
              <a:rPr lang="es-ES" dirty="0" smtClean="0"/>
              <a:t>A </a:t>
            </a:r>
            <a:r>
              <a:rPr lang="es-ES" dirty="0"/>
              <a:t>medida que el juego va evolucionando este cambiara. </a:t>
            </a:r>
            <a:endParaRPr lang="es-ES" dirty="0" smtClean="0"/>
          </a:p>
          <a:p>
            <a:r>
              <a:rPr lang="es-ES" dirty="0"/>
              <a:t>muestras / referentes arte</a:t>
            </a:r>
          </a:p>
          <a:p>
            <a:r>
              <a:rPr lang="es-ES" dirty="0"/>
              <a:t>• tramas básicas narrativa &gt; biblia narrativa</a:t>
            </a:r>
          </a:p>
          <a:p>
            <a:r>
              <a:rPr lang="es-ES" dirty="0"/>
              <a:t>• referencias sonoras</a:t>
            </a:r>
          </a:p>
        </p:txBody>
      </p:sp>
      <p:sp>
        <p:nvSpPr>
          <p:cNvPr id="3" name="2 Título"/>
          <p:cNvSpPr>
            <a:spLocks noGrp="1"/>
          </p:cNvSpPr>
          <p:nvPr>
            <p:ph type="title"/>
          </p:nvPr>
        </p:nvSpPr>
        <p:spPr/>
        <p:txBody>
          <a:bodyPr/>
          <a:lstStyle/>
          <a:p>
            <a:r>
              <a:rPr lang="es-ES" b="1" dirty="0">
                <a:solidFill>
                  <a:schemeClr val="tx1"/>
                </a:solidFill>
              </a:rPr>
              <a:t>Todo parte de un GDD</a:t>
            </a:r>
          </a:p>
        </p:txBody>
      </p:sp>
    </p:spTree>
    <p:extLst>
      <p:ext uri="{BB962C8B-B14F-4D97-AF65-F5344CB8AC3E}">
        <p14:creationId xmlns:p14="http://schemas.microsoft.com/office/powerpoint/2010/main" val="184299738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artoné">
  <a:themeElements>
    <a:clrScheme name="Cartoné">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Cartoné">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artoné">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240</TotalTime>
  <Words>2720</Words>
  <Application>Microsoft Office PowerPoint</Application>
  <PresentationFormat>Presentación en pantalla (4:3)</PresentationFormat>
  <Paragraphs>450</Paragraphs>
  <Slides>48</Slides>
  <Notes>0</Notes>
  <HiddenSlides>0</HiddenSlides>
  <MMClips>0</MMClips>
  <ScaleCrop>false</ScaleCrop>
  <HeadingPairs>
    <vt:vector size="4" baseType="variant">
      <vt:variant>
        <vt:lpstr>Tema</vt:lpstr>
      </vt:variant>
      <vt:variant>
        <vt:i4>1</vt:i4>
      </vt:variant>
      <vt:variant>
        <vt:lpstr>Títulos de diapositiva</vt:lpstr>
      </vt:variant>
      <vt:variant>
        <vt:i4>48</vt:i4>
      </vt:variant>
    </vt:vector>
  </HeadingPairs>
  <TitlesOfParts>
    <vt:vector size="49" baseType="lpstr">
      <vt:lpstr>Cartoné</vt:lpstr>
      <vt:lpstr>BIENVENIDOS </vt:lpstr>
      <vt:lpstr> ¿Qué se verá en esta sección?</vt:lpstr>
      <vt:lpstr>Estructura de la industria del videojuego</vt:lpstr>
      <vt:lpstr>Modelos de la industria: Indie, Triple-I, AAA </vt:lpstr>
      <vt:lpstr>Presentación de PowerPoint</vt:lpstr>
      <vt:lpstr>Roles en el desarrollo de un videojuego</vt:lpstr>
      <vt:lpstr>Roles:1Equipo</vt:lpstr>
      <vt:lpstr>Roles:2Equipo</vt:lpstr>
      <vt:lpstr>Todo parte de un GDD</vt:lpstr>
      <vt:lpstr>Presentación de PowerPoint</vt:lpstr>
      <vt:lpstr>Business Plan</vt:lpstr>
      <vt:lpstr>Business Plan – 1. Contenido</vt:lpstr>
      <vt:lpstr>Business Plan – 2. Estructura</vt:lpstr>
      <vt:lpstr>Fases en el desarrollo de un videojuego</vt:lpstr>
      <vt:lpstr>Fases del desarrollo – 2. Producción</vt:lpstr>
      <vt:lpstr>Fases del desarrollo – 3. Postproducción</vt:lpstr>
      <vt:lpstr>Plan de producción</vt:lpstr>
      <vt:lpstr>Plan de producción – 2. Plan </vt:lpstr>
      <vt:lpstr>Metodología de trabajo</vt:lpstr>
      <vt:lpstr>Metodología de trabajo – 2. HacknPlan</vt:lpstr>
      <vt:lpstr>Documentación básica</vt:lpstr>
      <vt:lpstr>Documentación básica – 2. Varios</vt:lpstr>
      <vt:lpstr>Relaciones desarrollador - publisher </vt:lpstr>
      <vt:lpstr>Relaciones des. - publisher – 2. Contras</vt:lpstr>
      <vt:lpstr>  ¿Qué significa ser desarrollador indie en 2016?    </vt:lpstr>
      <vt:lpstr>1. Lo ‘Indie’ en 2016</vt:lpstr>
      <vt:lpstr>Requisitos mínimos para contactar a la prensa de videojuegos</vt:lpstr>
      <vt:lpstr>Redes Sociales</vt:lpstr>
      <vt:lpstr>La importancia de un timing adecuado en la comunicación</vt:lpstr>
      <vt:lpstr>Presentación de tu proyecto independiente</vt:lpstr>
      <vt:lpstr>El elemento cultural como herramienta de promoción gratuito</vt:lpstr>
      <vt:lpstr>El Plan de Marketing: ese gran desconocido</vt:lpstr>
      <vt:lpstr>Presentación de PowerPoint</vt:lpstr>
      <vt:lpstr>Vende tu juego sin vender tu juego</vt:lpstr>
      <vt:lpstr>Vende tu juego sin vender tu juego</vt:lpstr>
      <vt:lpstr>No dejes que tu primo gestione tus Redes Sociales</vt:lpstr>
      <vt:lpstr>No dejes que tu primo gestione tus RRSS</vt:lpstr>
      <vt:lpstr>Aprende a escribir (otra vez)</vt:lpstr>
      <vt:lpstr>Aprende a escribir (otra vez)</vt:lpstr>
      <vt:lpstr>Habla con los medios aunque no te escuchen</vt:lpstr>
      <vt:lpstr>Habla con los medios aunque no te escuchen </vt:lpstr>
      <vt:lpstr>Habla con los medios aunque no te escuchen</vt:lpstr>
      <vt:lpstr>ASO - App Store Optimization</vt:lpstr>
      <vt:lpstr>ASO para dummies</vt:lpstr>
      <vt:lpstr>Comprar clientes no es tan caro</vt:lpstr>
      <vt:lpstr>Comprar clientes no es tan caro</vt:lpstr>
      <vt:lpstr>Mide, analiza, implementa...y empieza de nuevo</vt:lpstr>
      <vt:lpstr>Mide, analiza, implementa…y empieza de nuevo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BIENVENIDOS</dc:title>
  <dc:creator>Familia</dc:creator>
  <cp:lastModifiedBy>Familia</cp:lastModifiedBy>
  <cp:revision>14</cp:revision>
  <dcterms:created xsi:type="dcterms:W3CDTF">2019-02-25T15:45:34Z</dcterms:created>
  <dcterms:modified xsi:type="dcterms:W3CDTF">2019-02-27T01:56:04Z</dcterms:modified>
</cp:coreProperties>
</file>